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6" r:id="rId3"/>
    <p:sldId id="267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3" r:id="rId16"/>
    <p:sldId id="269" r:id="rId17"/>
    <p:sldId id="274" r:id="rId18"/>
    <p:sldId id="276" r:id="rId19"/>
    <p:sldId id="270" r:id="rId20"/>
    <p:sldId id="271" r:id="rId21"/>
    <p:sldId id="272" r:id="rId22"/>
    <p:sldId id="275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ADAEE-4C51-4895-92BC-3EC673D0D2B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0FACB-6B87-4F8A-BC10-D46414E891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17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26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0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157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6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2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35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812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071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60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7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67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26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5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085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Μέσα αγωγής</a:t>
            </a:r>
            <a:endParaRPr lang="el-GR" sz="1000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99212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2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3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8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Παιδαγωγικά Φιλοσοφικά ρεύματα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95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0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7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81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86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11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609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633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18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38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DC442-F820-4E0F-A377-CF06BBCA6853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E5A0-E531-48E2-88F2-516011AB6A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080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16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2006576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Παιδαγωγικά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7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Β: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Γενικοί σκοποί της διδασκαλίας και διδακτικοί </a:t>
            </a:r>
            <a:r>
              <a:rPr lang="el-GR" sz="2800" dirty="0" smtClean="0"/>
              <a:t>στόχοι</a:t>
            </a:r>
          </a:p>
          <a:p>
            <a:endParaRPr lang="el-GR" sz="2800" dirty="0" smtClean="0"/>
          </a:p>
          <a:p>
            <a:r>
              <a:rPr lang="el-GR" sz="2800" dirty="0" smtClean="0"/>
              <a:t>Ζαχαρούλα Σμυρναίου</a:t>
            </a:r>
          </a:p>
          <a:p>
            <a:r>
              <a:rPr lang="el-GR" sz="2800" dirty="0" smtClean="0"/>
              <a:t>Σχολή Φιλοσοφίας</a:t>
            </a:r>
          </a:p>
          <a:p>
            <a:r>
              <a:rPr lang="el-GR" sz="2800" dirty="0" smtClean="0"/>
              <a:t>Τμήμα Παιδαγωγικής και Ψυχολογίας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540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σημαντικότερα μέσα αγωγής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Η </a:t>
            </a:r>
            <a:r>
              <a:rPr lang="el-GR" b="1" dirty="0"/>
              <a:t>αμοιβή</a:t>
            </a:r>
            <a:r>
              <a:rPr lang="el-GR" dirty="0"/>
              <a:t> ή </a:t>
            </a:r>
            <a:r>
              <a:rPr lang="el-GR" b="1" dirty="0"/>
              <a:t>επιβράβευση</a:t>
            </a:r>
            <a:r>
              <a:rPr lang="el-GR" dirty="0"/>
              <a:t> (υλική ή ηθική)</a:t>
            </a:r>
          </a:p>
          <a:p>
            <a:pPr marL="400050" lvl="1" indent="0">
              <a:buNone/>
            </a:pPr>
            <a:r>
              <a:rPr lang="el-GR" dirty="0"/>
              <a:t>Έμφαση πρέπει να δίνεται στην ηθική επιβράβευση. </a:t>
            </a:r>
          </a:p>
          <a:p>
            <a:pPr marL="400050" lvl="1" indent="0">
              <a:buNone/>
            </a:pPr>
            <a:r>
              <a:rPr lang="el-GR" dirty="0"/>
              <a:t>Επιβράβευση συλλογικών, κυρίως, προσπαθειών.</a:t>
            </a:r>
          </a:p>
          <a:p>
            <a:r>
              <a:rPr lang="el-GR" dirty="0"/>
              <a:t>Η </a:t>
            </a:r>
            <a:r>
              <a:rPr lang="el-GR" b="1" dirty="0" smtClean="0"/>
              <a:t>άμιλλα</a:t>
            </a:r>
            <a:r>
              <a:rPr lang="el-GR" dirty="0" smtClean="0"/>
              <a:t>. </a:t>
            </a:r>
            <a:r>
              <a:rPr lang="el-GR" dirty="0"/>
              <a:t>Θεωρείται ως βασικό κίνητρο για την επίτευξη υψηλών </a:t>
            </a:r>
            <a:r>
              <a:rPr lang="el-GR" dirty="0" smtClean="0"/>
              <a:t>στόχων</a:t>
            </a:r>
            <a:r>
              <a:rPr lang="en-US" dirty="0" smtClean="0"/>
              <a:t>.</a:t>
            </a:r>
            <a:endParaRPr lang="el-GR" dirty="0"/>
          </a:p>
          <a:p>
            <a:pPr marL="400050" lvl="1" indent="0">
              <a:buNone/>
            </a:pPr>
            <a:r>
              <a:rPr lang="el-GR" dirty="0"/>
              <a:t>Έμφαση στη συλλογική άμιλλα.</a:t>
            </a:r>
          </a:p>
          <a:p>
            <a:r>
              <a:rPr lang="el-GR" dirty="0"/>
              <a:t>Το </a:t>
            </a:r>
            <a:r>
              <a:rPr lang="el-GR" b="1" dirty="0"/>
              <a:t>παιχνίδι</a:t>
            </a:r>
            <a:r>
              <a:rPr lang="el-GR" dirty="0"/>
              <a:t>. Σημαντική η αξία για την </a:t>
            </a:r>
            <a:r>
              <a:rPr lang="el-GR" dirty="0" smtClean="0"/>
              <a:t>αγωγή.</a:t>
            </a:r>
            <a:endParaRPr lang="el-GR" dirty="0"/>
          </a:p>
          <a:p>
            <a:pPr marL="400050" lvl="1" indent="0">
              <a:buNone/>
            </a:pPr>
            <a:r>
              <a:rPr lang="el-GR" dirty="0"/>
              <a:t>Το ομαδικό παιχνίδι αποτελεί βασικό μέσο κοινωνικοποίησης του </a:t>
            </a:r>
            <a:r>
              <a:rPr lang="el-GR" dirty="0" smtClean="0"/>
              <a:t>ατόμου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10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σημαντικότερα μέσα αγωγής (4)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b="1" dirty="0"/>
              <a:t>εργασία</a:t>
            </a:r>
            <a:r>
              <a:rPr lang="el-GR" dirty="0"/>
              <a:t> ως μέσο αγωγής ( αυτενέργεια σχολεία δράσης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Το Σχολείο Εργασίας</a:t>
            </a:r>
            <a:r>
              <a:rPr lang="el-GR" dirty="0" smtClean="0"/>
              <a:t>: </a:t>
            </a:r>
            <a:r>
              <a:rPr lang="el-GR" dirty="0"/>
              <a:t>στην Αμερική και </a:t>
            </a:r>
            <a:r>
              <a:rPr lang="el-GR" dirty="0" smtClean="0"/>
              <a:t>στην </a:t>
            </a:r>
            <a:r>
              <a:rPr lang="el-GR" dirty="0"/>
              <a:t>Ευρώπη.</a:t>
            </a:r>
          </a:p>
          <a:p>
            <a:r>
              <a:rPr lang="el-GR" dirty="0"/>
              <a:t>Η Νέα Αγωγή και η εργασία. </a:t>
            </a:r>
          </a:p>
        </p:txBody>
      </p:sp>
    </p:spTree>
    <p:extLst>
      <p:ext uri="{BB962C8B-B14F-4D97-AF65-F5344CB8AC3E}">
        <p14:creationId xmlns:p14="http://schemas.microsoft.com/office/powerpoint/2010/main" val="10004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Αγωγής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ανθρώπινη προσωπικότητα </a:t>
            </a:r>
            <a:r>
              <a:rPr lang="el-GR" dirty="0" err="1"/>
              <a:t>διαπλάσσεται</a:t>
            </a:r>
            <a:r>
              <a:rPr lang="el-GR" dirty="0"/>
              <a:t> και διαμορφώνεται υπό την επίδραση ποικίλων παραγόντων φυσικών και κοινωνικών (παράγοντες αγωγής).</a:t>
            </a:r>
          </a:p>
          <a:p>
            <a:r>
              <a:rPr lang="el-GR" dirty="0"/>
              <a:t>Θεμελιώδεις παράγοντες αγωγής:</a:t>
            </a:r>
          </a:p>
          <a:p>
            <a:pPr lvl="1"/>
            <a:r>
              <a:rPr lang="el-GR" dirty="0"/>
              <a:t>  </a:t>
            </a:r>
            <a:r>
              <a:rPr lang="el-GR" dirty="0" smtClean="0"/>
              <a:t>Το </a:t>
            </a:r>
            <a:r>
              <a:rPr lang="el-GR" dirty="0"/>
              <a:t>φυσικό περιβάλλον ( φυσική αγωγή του Ρουσσώ και των </a:t>
            </a:r>
            <a:r>
              <a:rPr lang="el-GR" dirty="0" smtClean="0"/>
              <a:t>οπαδών του</a:t>
            </a:r>
            <a:r>
              <a:rPr lang="el-GR" dirty="0"/>
              <a:t>).</a:t>
            </a:r>
          </a:p>
          <a:p>
            <a:pPr lvl="1"/>
            <a:r>
              <a:rPr lang="el-GR" dirty="0"/>
              <a:t>  </a:t>
            </a:r>
            <a:r>
              <a:rPr lang="el-GR" dirty="0" smtClean="0"/>
              <a:t>Το </a:t>
            </a:r>
            <a:r>
              <a:rPr lang="el-GR" dirty="0"/>
              <a:t>οικογενειακό περιβάλλον.</a:t>
            </a:r>
          </a:p>
          <a:p>
            <a:pPr lvl="1"/>
            <a:r>
              <a:rPr lang="el-GR" dirty="0"/>
              <a:t>  </a:t>
            </a:r>
            <a:r>
              <a:rPr lang="el-GR" dirty="0" smtClean="0"/>
              <a:t>Το κοινωνικό-πολιτιστικό </a:t>
            </a:r>
            <a:r>
              <a:rPr lang="el-GR" dirty="0"/>
              <a:t>περιβάλλον.</a:t>
            </a:r>
          </a:p>
          <a:p>
            <a:pPr lvl="1"/>
            <a:r>
              <a:rPr lang="el-GR" dirty="0"/>
              <a:t>  </a:t>
            </a:r>
            <a:r>
              <a:rPr lang="el-GR" dirty="0" smtClean="0"/>
              <a:t>Το </a:t>
            </a:r>
            <a:r>
              <a:rPr lang="el-GR" dirty="0"/>
              <a:t>σχολείο και το σχολικό περιβάλλον.</a:t>
            </a:r>
          </a:p>
          <a:p>
            <a:pPr lvl="1"/>
            <a:r>
              <a:rPr lang="el-GR" dirty="0"/>
              <a:t>  </a:t>
            </a:r>
            <a:r>
              <a:rPr lang="el-GR" dirty="0" smtClean="0"/>
              <a:t>Εκκλησία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0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Δευτερεύοντες παράγοντες </a:t>
            </a:r>
            <a:r>
              <a:rPr lang="el-GR" dirty="0" smtClean="0"/>
              <a:t>αγωγής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Οργανώσεις </a:t>
            </a:r>
            <a:r>
              <a:rPr lang="el-GR" dirty="0"/>
              <a:t>και ομάδες  νέων.</a:t>
            </a:r>
          </a:p>
          <a:p>
            <a:r>
              <a:rPr lang="el-GR" dirty="0" smtClean="0"/>
              <a:t>Ιδρύματα </a:t>
            </a:r>
            <a:r>
              <a:rPr lang="el-GR" dirty="0"/>
              <a:t>ελεύθερου χρόνου.</a:t>
            </a:r>
          </a:p>
          <a:p>
            <a:r>
              <a:rPr lang="el-GR" dirty="0" smtClean="0"/>
              <a:t>Διάφορες </a:t>
            </a:r>
            <a:r>
              <a:rPr lang="el-GR" dirty="0"/>
              <a:t>εταιρείες και σύλλογοι.</a:t>
            </a:r>
          </a:p>
          <a:p>
            <a:r>
              <a:rPr lang="el-GR" dirty="0" smtClean="0"/>
              <a:t>Τα </a:t>
            </a:r>
            <a:r>
              <a:rPr lang="el-GR" dirty="0"/>
              <a:t>μέσα μαζικής επικοινωνίας.</a:t>
            </a:r>
          </a:p>
          <a:p>
            <a:r>
              <a:rPr lang="el-GR" dirty="0" smtClean="0"/>
              <a:t>Άλλοι </a:t>
            </a:r>
            <a:r>
              <a:rPr lang="el-GR" dirty="0"/>
              <a:t>παράγοντες αγωγής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41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/>
              <a:t>Μέσα αγωγής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64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9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556793"/>
            <a:ext cx="10945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 smtClean="0"/>
              <a:t>1.0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680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 smtClean="0"/>
              <a:t>Ζαχαρούλα Σμυρναίου. «Παιδαγωγικά, </a:t>
            </a:r>
            <a:r>
              <a:rPr lang="el-GR" sz="2000" dirty="0"/>
              <a:t>Γενικοί σκοποί της διδασκαλίας και διδακτικοί </a:t>
            </a:r>
            <a:r>
              <a:rPr lang="el-GR" sz="2000" dirty="0" smtClean="0"/>
              <a:t>στόχοι, Μέσα αγωγής»</a:t>
            </a:r>
            <a:r>
              <a:rPr lang="en-US" sz="2000" dirty="0"/>
              <a:t>.</a:t>
            </a:r>
            <a:r>
              <a:rPr lang="el-GR" sz="2000" dirty="0" smtClean="0"/>
              <a:t>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/>
              <a:t>http://opencourses.uoa.gr/courses/MATH18/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820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764705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1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Ο 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5906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Σύγχρονες προσεγγίσεις των γενικών σκοπών της διδασκαλίας. Τι είναι διδακτικός στόχος και πως προσδιορίζεται. Η χρησιμότητα των διδακτικών στόχων.</a:t>
            </a:r>
          </a:p>
        </p:txBody>
      </p:sp>
    </p:spTree>
    <p:extLst>
      <p:ext uri="{BB962C8B-B14F-4D97-AF65-F5344CB8AC3E}">
        <p14:creationId xmlns:p14="http://schemas.microsoft.com/office/powerpoint/2010/main" val="20911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85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56793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Εικόνες/Σχήματα/Διαγράμματα</a:t>
            </a:r>
            <a:r>
              <a:rPr lang="en-US" sz="2000" b="1" dirty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701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Μορφές διδασκαλίας</a:t>
            </a:r>
          </a:p>
          <a:p>
            <a:r>
              <a:rPr lang="el-GR" dirty="0" smtClean="0"/>
              <a:t>Μέσα αγωγής</a:t>
            </a:r>
          </a:p>
          <a:p>
            <a:r>
              <a:rPr lang="el-GR" dirty="0"/>
              <a:t>Αναπαραστάσεις-</a:t>
            </a:r>
            <a:r>
              <a:rPr lang="el-GR" dirty="0" err="1"/>
              <a:t>Κοινωνιογνωστική</a:t>
            </a:r>
            <a:r>
              <a:rPr lang="el-GR" dirty="0"/>
              <a:t> σύγκρουση</a:t>
            </a:r>
          </a:p>
        </p:txBody>
      </p:sp>
    </p:spTree>
    <p:extLst>
      <p:ext uri="{BB962C8B-B14F-4D97-AF65-F5344CB8AC3E}">
        <p14:creationId xmlns:p14="http://schemas.microsoft.com/office/powerpoint/2010/main" val="8274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Μέσα αγωγής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4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τα μέσα αγωγής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Μέσα αγωγής είναι τα μέτρα που χρησιμοποιεί ο παιδαγωγός για να τροποποιήσει ή να βελτιώσει τη συμπεριφορά των ατόμων.</a:t>
            </a:r>
          </a:p>
          <a:p>
            <a:r>
              <a:rPr lang="el-GR" dirty="0"/>
              <a:t>Τα μέσα αγωγής δεν είναι με αυστηρότητα καθορισμένα.</a:t>
            </a:r>
          </a:p>
          <a:p>
            <a:r>
              <a:rPr lang="el-GR" dirty="0"/>
              <a:t>Τα μέσα αγωγής εξελίσσονται και προσαρμόζονται στις κυρίαρχες  κοινωνικές και παιδαγωγικές αντιλήψεις.</a:t>
            </a:r>
          </a:p>
          <a:p>
            <a:r>
              <a:rPr lang="el-GR" dirty="0"/>
              <a:t>Τα μέσα αγωγής διακρίνονται ανάλογα με τη δραστικότητά τους </a:t>
            </a:r>
            <a:r>
              <a:rPr lang="el-GR" dirty="0" smtClean="0"/>
              <a:t>σε άμεσα </a:t>
            </a:r>
            <a:r>
              <a:rPr lang="el-GR" dirty="0"/>
              <a:t>και </a:t>
            </a:r>
            <a:r>
              <a:rPr lang="el-GR" dirty="0" smtClean="0"/>
              <a:t>έμμεσα</a:t>
            </a:r>
            <a:r>
              <a:rPr lang="el-GR" dirty="0"/>
              <a:t>.</a:t>
            </a:r>
          </a:p>
          <a:p>
            <a:r>
              <a:rPr lang="el-GR" dirty="0"/>
              <a:t>Ανάλογα με τη σκοπιμότητά τους κατηγοριοποιούνται σε: </a:t>
            </a:r>
          </a:p>
          <a:p>
            <a:pPr marL="857250" lvl="1" indent="-457200"/>
            <a:r>
              <a:rPr lang="el-GR" dirty="0" smtClean="0"/>
              <a:t>εθιστικά</a:t>
            </a:r>
            <a:r>
              <a:rPr lang="el-GR" dirty="0"/>
              <a:t>, </a:t>
            </a:r>
          </a:p>
          <a:p>
            <a:pPr marL="857250" lvl="1" indent="-457200"/>
            <a:r>
              <a:rPr lang="el-GR" dirty="0" smtClean="0"/>
              <a:t>προληπτικά,</a:t>
            </a:r>
          </a:p>
          <a:p>
            <a:pPr marL="857250" lvl="1" indent="-457200"/>
            <a:r>
              <a:rPr lang="el-GR" dirty="0" smtClean="0"/>
              <a:t>κατασταλτικά </a:t>
            </a:r>
            <a:r>
              <a:rPr lang="el-GR" dirty="0"/>
              <a:t>και </a:t>
            </a:r>
          </a:p>
          <a:p>
            <a:pPr marL="857250" lvl="1" indent="-457200"/>
            <a:r>
              <a:rPr lang="el-GR" dirty="0" smtClean="0"/>
              <a:t>παραινετικά.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3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Σημαντικότερα Μέσα Αγωγής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</a:t>
            </a:r>
            <a:r>
              <a:rPr lang="el-GR" b="1" dirty="0"/>
              <a:t>διδασκαλία</a:t>
            </a:r>
            <a:r>
              <a:rPr lang="el-GR" dirty="0"/>
              <a:t>: παραδοσιακή και σύγχρονη </a:t>
            </a:r>
            <a:r>
              <a:rPr lang="el-GR" dirty="0" smtClean="0"/>
              <a:t>αντίληψη</a:t>
            </a:r>
            <a:r>
              <a:rPr lang="en-US" dirty="0" smtClean="0"/>
              <a:t>.</a:t>
            </a:r>
            <a:endParaRPr lang="el-GR" dirty="0" smtClean="0"/>
          </a:p>
          <a:p>
            <a:pPr marL="400050" lvl="1" indent="0">
              <a:buNone/>
            </a:pPr>
            <a:r>
              <a:rPr lang="el-GR" dirty="0" smtClean="0"/>
              <a:t>Διακρίνεται σε </a:t>
            </a:r>
            <a:r>
              <a:rPr lang="el-GR" dirty="0"/>
              <a:t>φυσική </a:t>
            </a:r>
            <a:r>
              <a:rPr lang="el-GR" dirty="0" smtClean="0"/>
              <a:t>και </a:t>
            </a:r>
            <a:r>
              <a:rPr lang="el-GR" dirty="0"/>
              <a:t>σχολική ή ειδική (παιδαγωγούσα διδασκαλία).</a:t>
            </a:r>
          </a:p>
          <a:p>
            <a:r>
              <a:rPr lang="el-GR" dirty="0"/>
              <a:t>Το </a:t>
            </a:r>
            <a:r>
              <a:rPr lang="el-GR" b="1" dirty="0"/>
              <a:t>παράδειγμα</a:t>
            </a:r>
            <a:r>
              <a:rPr lang="el-GR" dirty="0"/>
              <a:t>: πρότυπο προς μίμηση (καλό παράδειγμα) ή κάτι προς αποφυγή (κακό παράδειγμα).</a:t>
            </a:r>
          </a:p>
          <a:p>
            <a:pPr marL="400050" lvl="1" indent="0">
              <a:buNone/>
            </a:pPr>
            <a:r>
              <a:rPr lang="el-GR" dirty="0"/>
              <a:t>Ο ρόλος του παραδείγματος στην αγωγή.</a:t>
            </a:r>
          </a:p>
          <a:p>
            <a:r>
              <a:rPr lang="el-GR" dirty="0"/>
              <a:t>Η </a:t>
            </a:r>
            <a:r>
              <a:rPr lang="el-GR" b="1" dirty="0" smtClean="0"/>
              <a:t>συνήθεια</a:t>
            </a:r>
            <a:r>
              <a:rPr lang="el-GR" dirty="0" smtClean="0"/>
              <a:t>: </a:t>
            </a:r>
            <a:r>
              <a:rPr lang="el-GR" dirty="0"/>
              <a:t>πράξη που εκτελείται αυτόματα, χωρίς την ενεργό παρέμβαση της βουλητικής ενέργειας του </a:t>
            </a:r>
            <a:r>
              <a:rPr lang="el-GR" dirty="0" smtClean="0"/>
              <a:t>ατόμου.</a:t>
            </a:r>
            <a:endParaRPr lang="el-GR" dirty="0"/>
          </a:p>
          <a:p>
            <a:pPr marL="400050" lvl="1" indent="0">
              <a:buNone/>
            </a:pPr>
            <a:r>
              <a:rPr lang="el-GR" dirty="0"/>
              <a:t>Η συνήθεια στο πλαίσιο των αντιλήψεων των εκπροσώπων της Σχολής της </a:t>
            </a:r>
            <a:r>
              <a:rPr lang="el-GR" dirty="0" smtClean="0"/>
              <a:t>Συμπεριφοράς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4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Σημαντικότερα Μέσα Αγωγής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</a:t>
            </a:r>
            <a:r>
              <a:rPr lang="el-GR" b="1" dirty="0"/>
              <a:t>προτροπή</a:t>
            </a:r>
            <a:r>
              <a:rPr lang="el-GR" dirty="0"/>
              <a:t>: η παρότρυνση του ατόμου να προβεί σε κάποια ενέργεια. Η προτροπή είναι συνήθως λεκτική, αλλά μπορεί να </a:t>
            </a:r>
            <a:r>
              <a:rPr lang="el-GR" dirty="0" err="1"/>
              <a:t>να</a:t>
            </a:r>
            <a:r>
              <a:rPr lang="el-GR" dirty="0"/>
              <a:t> χρησιμοποιούνται και έμμεσοι τρόποι.</a:t>
            </a:r>
          </a:p>
          <a:p>
            <a:r>
              <a:rPr lang="el-GR" b="1" dirty="0"/>
              <a:t>Νουθεσία</a:t>
            </a:r>
            <a:r>
              <a:rPr lang="el-GR" dirty="0"/>
              <a:t>: η συμβουλή του </a:t>
            </a:r>
            <a:r>
              <a:rPr lang="el-GR" dirty="0" err="1"/>
              <a:t>παιδαγωγούμενου</a:t>
            </a:r>
            <a:r>
              <a:rPr lang="el-GR" dirty="0"/>
              <a:t> που υποπίπτει σε σφάλμα με στόχο την επαναφορά σε αποδεκτά πρότυπα αγωγής.</a:t>
            </a:r>
          </a:p>
          <a:p>
            <a:r>
              <a:rPr lang="el-GR" b="1" dirty="0"/>
              <a:t>Εντολές</a:t>
            </a:r>
            <a:r>
              <a:rPr lang="el-GR" dirty="0"/>
              <a:t> και </a:t>
            </a:r>
            <a:r>
              <a:rPr lang="el-GR" b="1" dirty="0"/>
              <a:t>απαγορεύσεις</a:t>
            </a:r>
            <a:r>
              <a:rPr lang="el-GR" dirty="0"/>
              <a:t> ( σχολικοί κανονισμοί). </a:t>
            </a:r>
          </a:p>
          <a:p>
            <a:r>
              <a:rPr lang="el-GR" dirty="0"/>
              <a:t>Η </a:t>
            </a:r>
            <a:r>
              <a:rPr lang="el-GR" b="1" dirty="0"/>
              <a:t>ποινή</a:t>
            </a:r>
            <a:r>
              <a:rPr lang="el-GR" dirty="0"/>
              <a:t> (αυστηρό παραδοσιακό μέσο αγωγής</a:t>
            </a:r>
            <a:r>
              <a:rPr lang="el-GR" dirty="0" smtClean="0"/>
              <a:t>). Στόχος </a:t>
            </a:r>
            <a:r>
              <a:rPr lang="el-GR" dirty="0"/>
              <a:t>της ποινής είναι η επαναφορά του ατόμου στη νόμιμη τάξη, αλλά και ο σωφρονισμός των υπολοίπων.  Επιβάλλεται όταν εξαντληθούν τα υπόλοιπα μέσα. </a:t>
            </a:r>
          </a:p>
        </p:txBody>
      </p:sp>
    </p:spTree>
    <p:extLst>
      <p:ext uri="{BB962C8B-B14F-4D97-AF65-F5344CB8AC3E}">
        <p14:creationId xmlns:p14="http://schemas.microsoft.com/office/powerpoint/2010/main" val="22585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ποινή ως μέσο αγωγής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ποινή στο πλαίσιο της σύγχρονης αγωγής.</a:t>
            </a:r>
          </a:p>
          <a:p>
            <a:r>
              <a:rPr lang="el-GR" dirty="0"/>
              <a:t>Οι ποινές διακρίνονται σε</a:t>
            </a:r>
            <a:r>
              <a:rPr lang="el-GR" dirty="0" smtClean="0"/>
              <a:t>: </a:t>
            </a:r>
            <a:r>
              <a:rPr lang="el-GR" dirty="0"/>
              <a:t>φυσικές </a:t>
            </a:r>
            <a:r>
              <a:rPr lang="el-GR" dirty="0" smtClean="0"/>
              <a:t>και </a:t>
            </a:r>
            <a:r>
              <a:rPr lang="el-GR" dirty="0"/>
              <a:t>σκόπιμες.</a:t>
            </a:r>
          </a:p>
          <a:p>
            <a:r>
              <a:rPr lang="el-GR" dirty="0"/>
              <a:t>Η ποινή χρησιμοποιείται ως έσχατο μέσο αγωγής και υπό τις εξής προϋποθέσεις:</a:t>
            </a:r>
          </a:p>
          <a:p>
            <a:pPr marL="857250" lvl="1" indent="-457200"/>
            <a:r>
              <a:rPr lang="el-GR" dirty="0" smtClean="0"/>
              <a:t>Να </a:t>
            </a:r>
            <a:r>
              <a:rPr lang="el-GR" dirty="0"/>
              <a:t>έχει μορφή </a:t>
            </a:r>
            <a:r>
              <a:rPr lang="el-GR" dirty="0" smtClean="0"/>
              <a:t>απλή.</a:t>
            </a:r>
          </a:p>
          <a:p>
            <a:pPr marL="857250" lvl="1" indent="-457200"/>
            <a:r>
              <a:rPr lang="el-GR" dirty="0" smtClean="0"/>
              <a:t>Να </a:t>
            </a:r>
            <a:r>
              <a:rPr lang="el-GR" dirty="0"/>
              <a:t>βρίσκεται σε φυσική συνάρτηση με το παράπτωμα που διαπράχθηκε.</a:t>
            </a:r>
          </a:p>
          <a:p>
            <a:pPr marL="857250" lvl="1" indent="-457200"/>
            <a:r>
              <a:rPr lang="el-GR" dirty="0" smtClean="0"/>
              <a:t>Να </a:t>
            </a:r>
            <a:r>
              <a:rPr lang="el-GR" dirty="0"/>
              <a:t>προσαρμόζεται στη φύση του ατόμου.</a:t>
            </a:r>
          </a:p>
          <a:p>
            <a:pPr marL="857250" lvl="1" indent="-457200"/>
            <a:r>
              <a:rPr lang="el-GR" dirty="0" smtClean="0"/>
              <a:t>Να </a:t>
            </a:r>
            <a:r>
              <a:rPr lang="el-GR" dirty="0"/>
              <a:t>γίνεται κατανοητή από αυτόν που την </a:t>
            </a:r>
            <a:r>
              <a:rPr lang="el-GR" dirty="0" smtClean="0"/>
              <a:t>υφίσταται.</a:t>
            </a:r>
            <a:endParaRPr lang="el-GR" dirty="0"/>
          </a:p>
          <a:p>
            <a:pPr marL="857250" lvl="1" indent="-457200"/>
            <a:r>
              <a:rPr lang="el-GR" dirty="0" smtClean="0"/>
              <a:t>Να </a:t>
            </a:r>
            <a:r>
              <a:rPr lang="el-GR" dirty="0"/>
              <a:t>μην είναι δηλωτική οργής ή αποτέλεσμα </a:t>
            </a:r>
            <a:r>
              <a:rPr lang="el-GR" dirty="0" smtClean="0"/>
              <a:t>θυμού.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51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ποινή ως μέσο αγωγής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ποινή χρησιμοποιείται ως έσχατο μέσο αγωγής και υπό τις εξής </a:t>
            </a:r>
            <a:r>
              <a:rPr lang="el-GR" dirty="0" smtClean="0"/>
              <a:t>προϋποθέσεις (συνέχεια):</a:t>
            </a:r>
            <a:endParaRPr lang="el-GR" dirty="0"/>
          </a:p>
          <a:p>
            <a:pPr marL="857250" lvl="1" indent="-457200"/>
            <a:r>
              <a:rPr lang="el-GR" dirty="0" smtClean="0"/>
              <a:t>Να </a:t>
            </a:r>
            <a:r>
              <a:rPr lang="el-GR" dirty="0"/>
              <a:t>μην έχει χαρακτήρα ανταποδοτικό ή εκφοβιστικό.</a:t>
            </a:r>
          </a:p>
          <a:p>
            <a:pPr marL="857250" lvl="1" indent="-457200"/>
            <a:r>
              <a:rPr lang="el-GR" dirty="0" err="1" smtClean="0"/>
              <a:t>Nα</a:t>
            </a:r>
            <a:r>
              <a:rPr lang="el-GR" dirty="0" smtClean="0"/>
              <a:t> </a:t>
            </a:r>
            <a:r>
              <a:rPr lang="el-GR" dirty="0"/>
              <a:t>θέτει σε ενέργεια ευγενείς τάσσεις του </a:t>
            </a:r>
            <a:r>
              <a:rPr lang="el-GR" dirty="0" smtClean="0"/>
              <a:t>ατόμου</a:t>
            </a:r>
            <a:r>
              <a:rPr lang="en-US" dirty="0" smtClean="0"/>
              <a:t>.</a:t>
            </a:r>
            <a:endParaRPr lang="el-GR" dirty="0"/>
          </a:p>
          <a:p>
            <a:pPr marL="857250" lvl="1" indent="-457200"/>
            <a:r>
              <a:rPr lang="el-GR" dirty="0" smtClean="0"/>
              <a:t>Να </a:t>
            </a:r>
            <a:r>
              <a:rPr lang="el-GR" dirty="0"/>
              <a:t>μην οδηγεί σε αποκαρδίωση.</a:t>
            </a:r>
          </a:p>
          <a:p>
            <a:pPr marL="857250" lvl="1" indent="-457200"/>
            <a:r>
              <a:rPr lang="el-GR" dirty="0" smtClean="0"/>
              <a:t>Να </a:t>
            </a:r>
            <a:r>
              <a:rPr lang="el-GR" dirty="0"/>
              <a:t>μην παραγνωρίζει τα όρια που υπάρχουν ανάμεσα στο καθήκον και την </a:t>
            </a:r>
            <a:r>
              <a:rPr lang="el-GR" dirty="0" smtClean="0"/>
              <a:t>αδυναμία</a:t>
            </a:r>
            <a:r>
              <a:rPr lang="en-US" dirty="0" smtClean="0"/>
              <a:t>.</a:t>
            </a:r>
            <a:endParaRPr lang="el-GR" dirty="0"/>
          </a:p>
          <a:p>
            <a:pPr marL="857250" lvl="1" indent="-457200"/>
            <a:r>
              <a:rPr lang="el-GR" dirty="0" smtClean="0"/>
              <a:t>Να </a:t>
            </a:r>
            <a:r>
              <a:rPr lang="el-GR" dirty="0"/>
              <a:t>είναι </a:t>
            </a:r>
            <a:r>
              <a:rPr lang="el-GR" dirty="0" smtClean="0"/>
              <a:t>συγκαταβατική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2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939</Words>
  <Application>Microsoft Office PowerPoint</Application>
  <PresentationFormat>Ευρεία οθόνη</PresentationFormat>
  <Paragraphs>121</Paragraphs>
  <Slides>21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Wingdings</vt:lpstr>
      <vt:lpstr>Θέμα του Office</vt:lpstr>
      <vt:lpstr>1_Θέμα του Office</vt:lpstr>
      <vt:lpstr>Παιδαγωγικά</vt:lpstr>
      <vt:lpstr>Σκοποί  ενότητας</vt:lpstr>
      <vt:lpstr>Περιεχόμενα ενότητας</vt:lpstr>
      <vt:lpstr>Μέσα αγωγής</vt:lpstr>
      <vt:lpstr>Τι είναι τα μέσα αγωγής</vt:lpstr>
      <vt:lpstr>Τα Σημαντικότερα Μέσα Αγωγής (1)</vt:lpstr>
      <vt:lpstr>Τα Σημαντικότερα Μέσα Αγωγής (2)</vt:lpstr>
      <vt:lpstr>Η ποινή ως μέσο αγωγής (1)</vt:lpstr>
      <vt:lpstr>Η ποινή ως μέσο αγωγής (2)</vt:lpstr>
      <vt:lpstr>Τα σημαντικότερα μέσα αγωγής (3)</vt:lpstr>
      <vt:lpstr>Τα σημαντικότερα μέσα αγωγής (4)</vt:lpstr>
      <vt:lpstr>Παράγοντες Αγωγής</vt:lpstr>
      <vt:lpstr>Δευτερεύοντες παράγοντες αγωγής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Παιδαγωγικά</dc:title>
  <dc:creator>Slim</dc:creator>
  <cp:lastModifiedBy>Slim</cp:lastModifiedBy>
  <cp:revision>6</cp:revision>
  <dcterms:created xsi:type="dcterms:W3CDTF">2014-09-23T16:35:58Z</dcterms:created>
  <dcterms:modified xsi:type="dcterms:W3CDTF">2015-01-14T17:44:02Z</dcterms:modified>
</cp:coreProperties>
</file>