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34" r:id="rId3"/>
    <p:sldId id="302" r:id="rId4"/>
    <p:sldId id="303" r:id="rId5"/>
    <p:sldId id="304" r:id="rId6"/>
    <p:sldId id="305" r:id="rId7"/>
    <p:sldId id="306" r:id="rId8"/>
    <p:sldId id="307" r:id="rId9"/>
    <p:sldId id="309" r:id="rId10"/>
    <p:sldId id="308" r:id="rId11"/>
    <p:sldId id="310" r:id="rId12"/>
    <p:sldId id="311" r:id="rId13"/>
    <p:sldId id="312" r:id="rId14"/>
    <p:sldId id="336" r:id="rId15"/>
    <p:sldId id="314" r:id="rId16"/>
    <p:sldId id="337" r:id="rId17"/>
    <p:sldId id="316" r:id="rId18"/>
    <p:sldId id="317" r:id="rId19"/>
    <p:sldId id="318" r:id="rId20"/>
    <p:sldId id="319" r:id="rId21"/>
    <p:sldId id="320" r:id="rId22"/>
    <p:sldId id="321" r:id="rId23"/>
    <p:sldId id="322" r:id="rId24"/>
    <p:sldId id="323" r:id="rId25"/>
    <p:sldId id="339" r:id="rId26"/>
    <p:sldId id="326" r:id="rId27"/>
    <p:sldId id="324" r:id="rId28"/>
    <p:sldId id="327" r:id="rId29"/>
    <p:sldId id="328" r:id="rId30"/>
    <p:sldId id="329" r:id="rId31"/>
    <p:sldId id="330" r:id="rId32"/>
    <p:sldId id="331" r:id="rId33"/>
    <p:sldId id="332" r:id="rId34"/>
    <p:sldId id="335" r:id="rId35"/>
    <p:sldId id="333" r:id="rId36"/>
    <p:sldId id="280" r:id="rId37"/>
    <p:sldId id="290" r:id="rId38"/>
    <p:sldId id="295" r:id="rId39"/>
    <p:sldId id="340" r:id="rId40"/>
    <p:sldId id="341" r:id="rId41"/>
    <p:sldId id="291" r:id="rId42"/>
    <p:sldId id="294" r:id="rId43"/>
    <p:sldId id="293" r:id="rId44"/>
    <p:sldId id="342" r:id="rId45"/>
    <p:sldId id="343" r:id="rId46"/>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01">
          <p15:clr>
            <a:srgbClr val="A4A3A4"/>
          </p15:clr>
        </p15:guide>
        <p15:guide id="2" orient="horz" pos="3339">
          <p15:clr>
            <a:srgbClr val="A4A3A4"/>
          </p15:clr>
        </p15:guide>
        <p15:guide id="3" pos="5738">
          <p15:clr>
            <a:srgbClr val="A4A3A4"/>
          </p15:clr>
        </p15:guide>
        <p15:guide id="4" pos="575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06" y="90"/>
      </p:cViewPr>
      <p:guideLst>
        <p:guide orient="horz" pos="301"/>
        <p:guide orient="horz" pos="3339"/>
        <p:guide pos="5738"/>
        <p:guide pos="5759"/>
      </p:guideLst>
    </p:cSldViewPr>
  </p:slideViewPr>
  <p:outlineViewPr>
    <p:cViewPr>
      <p:scale>
        <a:sx n="33" d="100"/>
        <a:sy n="33" d="100"/>
      </p:scale>
      <p:origin x="0" y="296"/>
    </p:cViewPr>
  </p:outlineViewPr>
  <p:notesTextViewPr>
    <p:cViewPr>
      <p:scale>
        <a:sx n="1" d="1"/>
        <a:sy n="1" d="1"/>
      </p:scale>
      <p:origin x="0" y="0"/>
    </p:cViewPr>
  </p:notesTextViewPr>
  <p:notesViewPr>
    <p:cSldViewPr>
      <p:cViewPr varScale="1">
        <p:scale>
          <a:sx n="72" d="100"/>
          <a:sy n="72" d="100"/>
        </p:scale>
        <p:origin x="-516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A4BE3A94-C2D6-4784-885E-C7975F14D95C}" type="datetimeFigureOut">
              <a:rPr lang="el-GR" altLang="el-GR"/>
              <a:pPr>
                <a:defRPr/>
              </a:pPr>
              <a:t>19/1/2015</a:t>
            </a:fld>
            <a:endParaRPr lang="el-GR" alt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l-GR" altLang="el-GR" noProof="0" smtClean="0"/>
              <a:t>Στυλ υποδείγματος κειμένου</a:t>
            </a:r>
          </a:p>
          <a:p>
            <a:pPr lvl="1"/>
            <a:r>
              <a:rPr lang="el-GR" altLang="el-GR" noProof="0" smtClean="0"/>
              <a:t>Δεύτερου επιπέδου</a:t>
            </a:r>
          </a:p>
          <a:p>
            <a:pPr lvl="2"/>
            <a:r>
              <a:rPr lang="el-GR" altLang="el-GR" noProof="0" smtClean="0"/>
              <a:t>Τρίτου επιπέδου</a:t>
            </a:r>
          </a:p>
          <a:p>
            <a:pPr lvl="3"/>
            <a:r>
              <a:rPr lang="el-GR" altLang="el-GR" noProof="0" smtClean="0"/>
              <a:t>Τέταρτου επιπέδου</a:t>
            </a:r>
          </a:p>
          <a:p>
            <a:pPr lvl="4"/>
            <a:r>
              <a:rPr lang="el-GR" altLang="el-GR" noProof="0" smtClean="0"/>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660BE975-FC07-460A-B5DA-31BF82196012}" type="slidenum">
              <a:rPr lang="el-GR" altLang="el-GR"/>
              <a:pPr>
                <a:defRPr/>
              </a:pPr>
              <a:t>‹#›</a:t>
            </a:fld>
            <a:endParaRPr lang="el-GR" altLang="el-GR"/>
          </a:p>
        </p:txBody>
      </p:sp>
    </p:spTree>
    <p:extLst>
      <p:ext uri="{BB962C8B-B14F-4D97-AF65-F5344CB8AC3E}">
        <p14:creationId xmlns:p14="http://schemas.microsoft.com/office/powerpoint/2010/main" val="1701503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128CA2-6720-4FF7-8FE0-F30DD82C3B0E}" type="slidenum">
              <a:rPr lang="el-GR" altLang="el-GR"/>
              <a:pPr/>
              <a:t>1</a:t>
            </a:fld>
            <a:endParaRPr lang="el-GR" altLang="el-GR"/>
          </a:p>
        </p:txBody>
      </p:sp>
    </p:spTree>
    <p:extLst>
      <p:ext uri="{BB962C8B-B14F-4D97-AF65-F5344CB8AC3E}">
        <p14:creationId xmlns:p14="http://schemas.microsoft.com/office/powerpoint/2010/main" val="115222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455845C-7E25-47C7-A56C-7A257C32EAAD}" type="slidenum">
              <a:rPr lang="el-GR" altLang="el-GR"/>
              <a:pPr/>
              <a:t>43</a:t>
            </a:fld>
            <a:endParaRPr lang="el-GR" altLang="el-GR"/>
          </a:p>
        </p:txBody>
      </p:sp>
    </p:spTree>
    <p:extLst>
      <p:ext uri="{BB962C8B-B14F-4D97-AF65-F5344CB8AC3E}">
        <p14:creationId xmlns:p14="http://schemas.microsoft.com/office/powerpoint/2010/main" val="1671623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3212A2-74D2-4073-B90C-7380F03270B6}" type="slidenum">
              <a:rPr lang="el-GR" altLang="el-GR"/>
              <a:pPr/>
              <a:t>44</a:t>
            </a:fld>
            <a:endParaRPr lang="el-GR" altLang="el-GR"/>
          </a:p>
        </p:txBody>
      </p:sp>
    </p:spTree>
    <p:extLst>
      <p:ext uri="{BB962C8B-B14F-4D97-AF65-F5344CB8AC3E}">
        <p14:creationId xmlns:p14="http://schemas.microsoft.com/office/powerpoint/2010/main" val="2628102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ABF54B5-2FBD-4127-AAA2-D0BE9C9B3262}" type="slidenum">
              <a:rPr lang="el-GR" altLang="el-GR">
                <a:solidFill>
                  <a:srgbClr val="000000"/>
                </a:solidFill>
              </a:rPr>
              <a:pPr/>
              <a:t>45</a:t>
            </a:fld>
            <a:endParaRPr lang="el-GR" altLang="el-GR">
              <a:solidFill>
                <a:srgbClr val="000000"/>
              </a:solidFill>
            </a:endParaRPr>
          </a:p>
        </p:txBody>
      </p:sp>
    </p:spTree>
    <p:extLst>
      <p:ext uri="{BB962C8B-B14F-4D97-AF65-F5344CB8AC3E}">
        <p14:creationId xmlns:p14="http://schemas.microsoft.com/office/powerpoint/2010/main" val="1774196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2F1085A6-41D2-4671-9E18-3FEE8E098D3C}" type="slidenum">
              <a:rPr lang="el-GR" altLang="el-GR"/>
              <a:pPr/>
              <a:t>16</a:t>
            </a:fld>
            <a:endParaRPr lang="el-GR" altLang="el-GR"/>
          </a:p>
        </p:txBody>
      </p:sp>
    </p:spTree>
    <p:extLst>
      <p:ext uri="{BB962C8B-B14F-4D97-AF65-F5344CB8AC3E}">
        <p14:creationId xmlns:p14="http://schemas.microsoft.com/office/powerpoint/2010/main" val="894327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4915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9CD1016-D839-409A-ABA0-1088061353A7}" type="slidenum">
              <a:rPr lang="el-GR" altLang="el-GR"/>
              <a:pPr/>
              <a:t>36</a:t>
            </a:fld>
            <a:endParaRPr lang="el-GR" altLang="el-GR"/>
          </a:p>
        </p:txBody>
      </p:sp>
    </p:spTree>
    <p:extLst>
      <p:ext uri="{BB962C8B-B14F-4D97-AF65-F5344CB8AC3E}">
        <p14:creationId xmlns:p14="http://schemas.microsoft.com/office/powerpoint/2010/main" val="277791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spcBef>
                <a:spcPct val="0"/>
              </a:spcBef>
              <a:buFontTx/>
              <a:buChar char="•"/>
            </a:pPr>
            <a:endParaRPr lang="en-US" altLang="el-GR" smtClean="0"/>
          </a:p>
        </p:txBody>
      </p:sp>
      <p:sp>
        <p:nvSpPr>
          <p:cNvPr id="5120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6BDA0F0-72ED-4FE7-8330-BB5EB3A8B62E}" type="slidenum">
              <a:rPr lang="el-GR" altLang="el-GR"/>
              <a:pPr/>
              <a:t>37</a:t>
            </a:fld>
            <a:endParaRPr lang="el-GR" altLang="el-GR"/>
          </a:p>
        </p:txBody>
      </p:sp>
    </p:spTree>
    <p:extLst>
      <p:ext uri="{BB962C8B-B14F-4D97-AF65-F5344CB8AC3E}">
        <p14:creationId xmlns:p14="http://schemas.microsoft.com/office/powerpoint/2010/main" val="3368727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13261B4-E8BC-4925-8BB0-E7F350514C77}" type="slidenum">
              <a:rPr lang="el-GR" altLang="el-GR"/>
              <a:pPr/>
              <a:t>38</a:t>
            </a:fld>
            <a:endParaRPr lang="el-GR" altLang="el-GR"/>
          </a:p>
        </p:txBody>
      </p:sp>
    </p:spTree>
    <p:extLst>
      <p:ext uri="{BB962C8B-B14F-4D97-AF65-F5344CB8AC3E}">
        <p14:creationId xmlns:p14="http://schemas.microsoft.com/office/powerpoint/2010/main" val="2467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6282ED2-3CA2-482E-88B7-45DE4CE8B1A8}" type="slidenum">
              <a:rPr lang="el-GR" altLang="el-GR"/>
              <a:pPr/>
              <a:t>39</a:t>
            </a:fld>
            <a:endParaRPr lang="el-GR" altLang="el-GR"/>
          </a:p>
        </p:txBody>
      </p:sp>
    </p:spTree>
    <p:extLst>
      <p:ext uri="{BB962C8B-B14F-4D97-AF65-F5344CB8AC3E}">
        <p14:creationId xmlns:p14="http://schemas.microsoft.com/office/powerpoint/2010/main" val="103712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B8264B4-893D-4241-9322-C7A265AF66D4}" type="slidenum">
              <a:rPr lang="el-GR" altLang="el-GR"/>
              <a:pPr/>
              <a:t>40</a:t>
            </a:fld>
            <a:endParaRPr lang="el-GR" altLang="el-GR"/>
          </a:p>
        </p:txBody>
      </p:sp>
    </p:spTree>
    <p:extLst>
      <p:ext uri="{BB962C8B-B14F-4D97-AF65-F5344CB8AC3E}">
        <p14:creationId xmlns:p14="http://schemas.microsoft.com/office/powerpoint/2010/main" val="3003746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5C1029F-CC4C-4F24-9932-F598CB5E41BD}" type="slidenum">
              <a:rPr lang="el-GR" altLang="el-GR"/>
              <a:pPr/>
              <a:t>41</a:t>
            </a:fld>
            <a:endParaRPr lang="el-GR" altLang="el-GR"/>
          </a:p>
        </p:txBody>
      </p:sp>
    </p:spTree>
    <p:extLst>
      <p:ext uri="{BB962C8B-B14F-4D97-AF65-F5344CB8AC3E}">
        <p14:creationId xmlns:p14="http://schemas.microsoft.com/office/powerpoint/2010/main" val="2941755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l-GR"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70EA069-BAC6-4FD0-8B27-90716CB7679A}" type="slidenum">
              <a:rPr lang="el-GR" altLang="el-GR"/>
              <a:pPr/>
              <a:t>42</a:t>
            </a:fld>
            <a:endParaRPr lang="el-GR" altLang="el-GR"/>
          </a:p>
        </p:txBody>
      </p:sp>
    </p:spTree>
    <p:extLst>
      <p:ext uri="{BB962C8B-B14F-4D97-AF65-F5344CB8AC3E}">
        <p14:creationId xmlns:p14="http://schemas.microsoft.com/office/powerpoint/2010/main" val="2591304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317185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447E1CAD-2DC8-4DF4-AF4F-2F544487CE24}"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rPr>
              <a:t>Multilinguale</a:t>
            </a:r>
            <a:r>
              <a:rPr lang="en-US" sz="1000" dirty="0">
                <a:solidFill>
                  <a:srgbClr val="5075BC"/>
                </a:solidFill>
              </a:rPr>
              <a:t> Mensch-</a:t>
            </a:r>
            <a:r>
              <a:rPr lang="en-US" sz="1000" dirty="0" err="1">
                <a:solidFill>
                  <a:srgbClr val="5075BC"/>
                </a:solidFill>
              </a:rPr>
              <a:t>Maschine</a:t>
            </a:r>
            <a:r>
              <a:rPr lang="en-US" sz="1000" dirty="0">
                <a:solidFill>
                  <a:srgbClr val="5075BC"/>
                </a:solidFill>
              </a:rPr>
              <a:t> </a:t>
            </a:r>
            <a:r>
              <a:rPr lang="en-US" sz="1000" dirty="0" err="1">
                <a:solidFill>
                  <a:srgbClr val="5075BC"/>
                </a:solidFill>
              </a:rPr>
              <a:t>Kommunikation</a:t>
            </a:r>
            <a:r>
              <a:rPr lang="en-US" sz="1000" dirty="0">
                <a:solidFill>
                  <a:srgbClr val="5075BC"/>
                </a:solidFill>
              </a:rPr>
              <a:t>: </a:t>
            </a:r>
            <a:r>
              <a:rPr lang="en-US" sz="1000" dirty="0" err="1">
                <a:solidFill>
                  <a:srgbClr val="5075BC"/>
                </a:solidFill>
              </a:rPr>
              <a:t>Linguistische</a:t>
            </a:r>
            <a:r>
              <a:rPr lang="en-US" sz="1000" dirty="0">
                <a:solidFill>
                  <a:srgbClr val="5075BC"/>
                </a:solidFill>
              </a:rPr>
              <a:t> </a:t>
            </a:r>
            <a:r>
              <a:rPr lang="en-US" sz="1000" dirty="0" err="1">
                <a:solidFill>
                  <a:srgbClr val="5075BC"/>
                </a:solidFill>
              </a:rPr>
              <a:t>Aspekte</a:t>
            </a:r>
            <a:r>
              <a:rPr lang="en-US" sz="1000" dirty="0">
                <a:solidFill>
                  <a:srgbClr val="5075BC"/>
                </a:solidFill>
              </a:rPr>
              <a:t> und Anwendungen-2</a:t>
            </a:r>
            <a:endParaRPr lang="en-US" sz="1000" dirty="0">
              <a:solidFill>
                <a:srgbClr val="5075BC"/>
              </a:solidFill>
              <a:ea typeface="ＭＳ Ｐゴシック"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76273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22293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9FF3D19C-CD97-47FD-B81C-D83FBD970B8F}"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latin typeface="+mn-lt"/>
                <a:ea typeface="+mn-ea"/>
              </a:rPr>
              <a:t>Multilinguale</a:t>
            </a:r>
            <a:r>
              <a:rPr lang="en-US" sz="1000" dirty="0">
                <a:solidFill>
                  <a:srgbClr val="5075BC"/>
                </a:solidFill>
                <a:latin typeface="+mn-lt"/>
                <a:ea typeface="+mn-ea"/>
              </a:rPr>
              <a:t> Mensch-</a:t>
            </a:r>
            <a:r>
              <a:rPr lang="en-US" sz="1000" dirty="0" err="1">
                <a:solidFill>
                  <a:srgbClr val="5075BC"/>
                </a:solidFill>
                <a:latin typeface="+mn-lt"/>
                <a:ea typeface="+mn-ea"/>
              </a:rPr>
              <a:t>Maschine</a:t>
            </a:r>
            <a:r>
              <a:rPr lang="en-US" sz="1000" dirty="0">
                <a:solidFill>
                  <a:srgbClr val="5075BC"/>
                </a:solidFill>
                <a:latin typeface="+mn-lt"/>
                <a:ea typeface="+mn-ea"/>
              </a:rPr>
              <a:t> </a:t>
            </a:r>
            <a:r>
              <a:rPr lang="en-US" sz="1000" dirty="0" err="1">
                <a:solidFill>
                  <a:srgbClr val="5075BC"/>
                </a:solidFill>
                <a:latin typeface="+mn-lt"/>
                <a:ea typeface="+mn-ea"/>
              </a:rPr>
              <a:t>Kommunikation</a:t>
            </a:r>
            <a:r>
              <a:rPr lang="en-US" sz="1000" dirty="0">
                <a:solidFill>
                  <a:srgbClr val="5075BC"/>
                </a:solidFill>
                <a:latin typeface="+mn-lt"/>
                <a:ea typeface="+mn-ea"/>
              </a:rPr>
              <a:t>: </a:t>
            </a:r>
            <a:r>
              <a:rPr lang="en-US" sz="1000" dirty="0" err="1">
                <a:solidFill>
                  <a:srgbClr val="5075BC"/>
                </a:solidFill>
                <a:latin typeface="+mn-lt"/>
                <a:ea typeface="+mn-ea"/>
              </a:rPr>
              <a:t>Linguistische</a:t>
            </a:r>
            <a:r>
              <a:rPr lang="en-US" sz="1000" dirty="0">
                <a:solidFill>
                  <a:srgbClr val="5075BC"/>
                </a:solidFill>
                <a:latin typeface="+mn-lt"/>
                <a:ea typeface="+mn-ea"/>
              </a:rPr>
              <a:t> </a:t>
            </a:r>
            <a:r>
              <a:rPr lang="en-US" sz="1000" dirty="0" err="1">
                <a:solidFill>
                  <a:srgbClr val="5075BC"/>
                </a:solidFill>
                <a:latin typeface="+mn-lt"/>
                <a:ea typeface="+mn-ea"/>
              </a:rPr>
              <a:t>Aspekte</a:t>
            </a:r>
            <a:r>
              <a:rPr lang="en-US" sz="1000" dirty="0">
                <a:solidFill>
                  <a:srgbClr val="5075BC"/>
                </a:solidFill>
                <a:latin typeface="+mn-lt"/>
                <a:ea typeface="+mn-ea"/>
              </a:rPr>
              <a:t> und Anwendungen-2</a:t>
            </a:r>
            <a:endParaRPr lang="en-US" sz="1000" dirty="0">
              <a:solidFill>
                <a:srgbClr val="5075BC"/>
              </a:solidFill>
              <a:latin typeface="+mn-lt"/>
              <a:ea typeface="ＭＳ Ｐゴシック"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311470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585520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7A82B0B6-EDFB-4E6F-9E50-7CAA7620F979}"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rPr>
              <a:t>Multilinguale</a:t>
            </a:r>
            <a:r>
              <a:rPr lang="en-US" sz="1000" dirty="0">
                <a:solidFill>
                  <a:srgbClr val="5075BC"/>
                </a:solidFill>
              </a:rPr>
              <a:t> Mensch-</a:t>
            </a:r>
            <a:r>
              <a:rPr lang="en-US" sz="1000" dirty="0" err="1">
                <a:solidFill>
                  <a:srgbClr val="5075BC"/>
                </a:solidFill>
              </a:rPr>
              <a:t>Maschine</a:t>
            </a:r>
            <a:r>
              <a:rPr lang="en-US" sz="1000" dirty="0">
                <a:solidFill>
                  <a:srgbClr val="5075BC"/>
                </a:solidFill>
              </a:rPr>
              <a:t> </a:t>
            </a:r>
            <a:r>
              <a:rPr lang="en-US" sz="1000" dirty="0" err="1">
                <a:solidFill>
                  <a:srgbClr val="5075BC"/>
                </a:solidFill>
              </a:rPr>
              <a:t>Kommunikation</a:t>
            </a:r>
            <a:r>
              <a:rPr lang="en-US" sz="1000" dirty="0">
                <a:solidFill>
                  <a:srgbClr val="5075BC"/>
                </a:solidFill>
              </a:rPr>
              <a:t>: </a:t>
            </a:r>
            <a:r>
              <a:rPr lang="en-US" sz="1000" dirty="0" err="1">
                <a:solidFill>
                  <a:srgbClr val="5075BC"/>
                </a:solidFill>
              </a:rPr>
              <a:t>Linguistische</a:t>
            </a:r>
            <a:r>
              <a:rPr lang="en-US" sz="1000" dirty="0">
                <a:solidFill>
                  <a:srgbClr val="5075BC"/>
                </a:solidFill>
              </a:rPr>
              <a:t> </a:t>
            </a:r>
            <a:r>
              <a:rPr lang="en-US" sz="1000" dirty="0" err="1">
                <a:solidFill>
                  <a:srgbClr val="5075BC"/>
                </a:solidFill>
              </a:rPr>
              <a:t>Aspekte</a:t>
            </a:r>
            <a:r>
              <a:rPr lang="en-US" sz="1000" dirty="0">
                <a:solidFill>
                  <a:srgbClr val="5075BC"/>
                </a:solidFill>
              </a:rPr>
              <a:t> und Anwendungen-2</a:t>
            </a:r>
            <a:endParaRPr lang="en-US" sz="1000" dirty="0">
              <a:solidFill>
                <a:srgbClr val="5075BC"/>
              </a:solidFill>
              <a:ea typeface="ＭＳ Ｐゴシック" pitchFamily="34" charset="-128"/>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0152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645A7D2F-D9F2-495F-AF4F-FC2813F351E8}"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8"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rPr>
              <a:t>Multilinguale</a:t>
            </a:r>
            <a:r>
              <a:rPr lang="en-US" sz="1000" dirty="0">
                <a:solidFill>
                  <a:srgbClr val="5075BC"/>
                </a:solidFill>
              </a:rPr>
              <a:t> Mensch-</a:t>
            </a:r>
            <a:r>
              <a:rPr lang="en-US" sz="1000" dirty="0" err="1">
                <a:solidFill>
                  <a:srgbClr val="5075BC"/>
                </a:solidFill>
              </a:rPr>
              <a:t>Maschine</a:t>
            </a:r>
            <a:r>
              <a:rPr lang="en-US" sz="1000" dirty="0">
                <a:solidFill>
                  <a:srgbClr val="5075BC"/>
                </a:solidFill>
              </a:rPr>
              <a:t> </a:t>
            </a:r>
            <a:r>
              <a:rPr lang="en-US" sz="1000" dirty="0" err="1">
                <a:solidFill>
                  <a:srgbClr val="5075BC"/>
                </a:solidFill>
              </a:rPr>
              <a:t>Kommunikation</a:t>
            </a:r>
            <a:r>
              <a:rPr lang="en-US" sz="1000" dirty="0">
                <a:solidFill>
                  <a:srgbClr val="5075BC"/>
                </a:solidFill>
              </a:rPr>
              <a:t>: </a:t>
            </a:r>
            <a:r>
              <a:rPr lang="en-US" sz="1000" dirty="0" err="1">
                <a:solidFill>
                  <a:srgbClr val="5075BC"/>
                </a:solidFill>
              </a:rPr>
              <a:t>Linguistische</a:t>
            </a:r>
            <a:r>
              <a:rPr lang="en-US" sz="1000" dirty="0">
                <a:solidFill>
                  <a:srgbClr val="5075BC"/>
                </a:solidFill>
              </a:rPr>
              <a:t> </a:t>
            </a:r>
            <a:r>
              <a:rPr lang="en-US" sz="1000" dirty="0" err="1">
                <a:solidFill>
                  <a:srgbClr val="5075BC"/>
                </a:solidFill>
              </a:rPr>
              <a:t>Aspekte</a:t>
            </a:r>
            <a:r>
              <a:rPr lang="en-US" sz="1000" dirty="0">
                <a:solidFill>
                  <a:srgbClr val="5075BC"/>
                </a:solidFill>
              </a:rPr>
              <a:t> und Anwendungen-2</a:t>
            </a:r>
            <a:endParaRPr lang="en-US" sz="1000" dirty="0">
              <a:solidFill>
                <a:srgbClr val="5075BC"/>
              </a:solidFill>
              <a:ea typeface="ＭＳ Ｐゴシック" pitchFamily="34" charset="-128"/>
            </a:endParaRPr>
          </a:p>
        </p:txBody>
      </p:sp>
      <p:pic>
        <p:nvPicPr>
          <p:cNvPr id="9"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680421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8B84205D-19CC-43F0-9619-26977293928E}"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rPr>
              <a:t>Multilinguale</a:t>
            </a:r>
            <a:r>
              <a:rPr lang="en-US" sz="1000" dirty="0">
                <a:solidFill>
                  <a:srgbClr val="5075BC"/>
                </a:solidFill>
              </a:rPr>
              <a:t> Mensch-</a:t>
            </a:r>
            <a:r>
              <a:rPr lang="en-US" sz="1000" dirty="0" err="1">
                <a:solidFill>
                  <a:srgbClr val="5075BC"/>
                </a:solidFill>
              </a:rPr>
              <a:t>Maschine</a:t>
            </a:r>
            <a:r>
              <a:rPr lang="en-US" sz="1000" dirty="0">
                <a:solidFill>
                  <a:srgbClr val="5075BC"/>
                </a:solidFill>
              </a:rPr>
              <a:t> </a:t>
            </a:r>
            <a:r>
              <a:rPr lang="en-US" sz="1000" dirty="0" err="1">
                <a:solidFill>
                  <a:srgbClr val="5075BC"/>
                </a:solidFill>
              </a:rPr>
              <a:t>Kommunikation</a:t>
            </a:r>
            <a:r>
              <a:rPr lang="en-US" sz="1000" dirty="0">
                <a:solidFill>
                  <a:srgbClr val="5075BC"/>
                </a:solidFill>
              </a:rPr>
              <a:t>: </a:t>
            </a:r>
            <a:r>
              <a:rPr lang="en-US" sz="1000" dirty="0" err="1">
                <a:solidFill>
                  <a:srgbClr val="5075BC"/>
                </a:solidFill>
              </a:rPr>
              <a:t>Linguistische</a:t>
            </a:r>
            <a:r>
              <a:rPr lang="en-US" sz="1000" dirty="0">
                <a:solidFill>
                  <a:srgbClr val="5075BC"/>
                </a:solidFill>
              </a:rPr>
              <a:t> </a:t>
            </a:r>
            <a:r>
              <a:rPr lang="en-US" sz="1000" dirty="0" err="1">
                <a:solidFill>
                  <a:srgbClr val="5075BC"/>
                </a:solidFill>
              </a:rPr>
              <a:t>Aspekte</a:t>
            </a:r>
            <a:r>
              <a:rPr lang="en-US" sz="1000" dirty="0">
                <a:solidFill>
                  <a:srgbClr val="5075BC"/>
                </a:solidFill>
              </a:rPr>
              <a:t> und Anwendungen-2</a:t>
            </a:r>
            <a:endParaRPr lang="en-US" sz="1000" dirty="0">
              <a:solidFill>
                <a:srgbClr val="5075BC"/>
              </a:solidFill>
              <a:ea typeface="ＭＳ Ｐゴシック" pitchFamily="34" charset="-128"/>
            </a:endParaRPr>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304054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599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7818F254-2F4C-4915-9B6D-3D133808E5AF}"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7"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latin typeface="+mn-lt"/>
                <a:ea typeface="+mn-ea"/>
              </a:rPr>
              <a:t>Multilinguale</a:t>
            </a:r>
            <a:r>
              <a:rPr lang="en-US" sz="1000" dirty="0">
                <a:latin typeface="+mn-lt"/>
                <a:ea typeface="+mn-ea"/>
              </a:rPr>
              <a:t> Mensch-</a:t>
            </a:r>
            <a:r>
              <a:rPr lang="en-US" sz="1000" dirty="0" err="1">
                <a:latin typeface="+mn-lt"/>
                <a:ea typeface="+mn-ea"/>
              </a:rPr>
              <a:t>Maschine</a:t>
            </a:r>
            <a:r>
              <a:rPr lang="en-US" sz="1000" dirty="0">
                <a:latin typeface="+mn-lt"/>
                <a:ea typeface="+mn-ea"/>
              </a:rPr>
              <a:t> </a:t>
            </a:r>
            <a:r>
              <a:rPr lang="en-US" sz="1000" dirty="0" err="1">
                <a:latin typeface="+mn-lt"/>
                <a:ea typeface="+mn-ea"/>
              </a:rPr>
              <a:t>Kommunikation</a:t>
            </a:r>
            <a:r>
              <a:rPr lang="en-US" sz="1000" dirty="0">
                <a:latin typeface="+mn-lt"/>
                <a:ea typeface="+mn-ea"/>
              </a:rPr>
              <a:t>: </a:t>
            </a:r>
            <a:r>
              <a:rPr lang="en-US" sz="1000" dirty="0" err="1">
                <a:latin typeface="+mn-lt"/>
                <a:ea typeface="+mn-ea"/>
              </a:rPr>
              <a:t>Linguistische</a:t>
            </a:r>
            <a:r>
              <a:rPr lang="en-US" sz="1000" dirty="0">
                <a:latin typeface="+mn-lt"/>
                <a:ea typeface="+mn-ea"/>
              </a:rPr>
              <a:t> </a:t>
            </a:r>
            <a:r>
              <a:rPr lang="en-US" sz="1000" dirty="0" err="1">
                <a:latin typeface="+mn-lt"/>
                <a:ea typeface="+mn-ea"/>
              </a:rPr>
              <a:t>Aspekte</a:t>
            </a:r>
            <a:r>
              <a:rPr lang="en-US" sz="1000" dirty="0">
                <a:latin typeface="+mn-lt"/>
                <a:ea typeface="+mn-ea"/>
              </a:rPr>
              <a:t> und Anwendungen-2</a:t>
            </a:r>
            <a:endParaRPr lang="en-US" sz="1000" dirty="0">
              <a:solidFill>
                <a:srgbClr val="5075BC"/>
              </a:solidFill>
              <a:latin typeface="+mn-lt"/>
              <a:ea typeface="ＭＳ Ｐゴシック" pitchFamily="34" charset="-128"/>
            </a:endParaRPr>
          </a:p>
        </p:txBody>
      </p:sp>
      <p:pic>
        <p:nvPicPr>
          <p:cNvPr id="8"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931582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defRPr/>
            </a:pPr>
            <a:fld id="{8A08CA8C-3EAB-48CC-BA44-B0F89B920CCA}" type="slidenum">
              <a:rPr lang="el-GR" altLang="el-GR" sz="1200" smtClean="0">
                <a:solidFill>
                  <a:srgbClr val="5075BC"/>
                </a:solidFill>
              </a:rPr>
              <a:pPr algn="ctr" eaLnBrk="1" hangingPunct="1">
                <a:defRPr/>
              </a:pPr>
              <a:t>‹#›</a:t>
            </a:fld>
            <a:endParaRPr lang="el-GR" altLang="el-GR" sz="1200" smtClean="0">
              <a:solidFill>
                <a:srgbClr val="5075BC"/>
              </a:solidFill>
            </a:endParaRPr>
          </a:p>
        </p:txBody>
      </p:sp>
      <p:sp>
        <p:nvSpPr>
          <p:cNvPr id="6"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US" sz="1000" dirty="0" err="1">
                <a:solidFill>
                  <a:srgbClr val="5075BC"/>
                </a:solidFill>
              </a:rPr>
              <a:t>Multilinguale</a:t>
            </a:r>
            <a:r>
              <a:rPr lang="en-US" sz="1000" dirty="0">
                <a:solidFill>
                  <a:srgbClr val="5075BC"/>
                </a:solidFill>
              </a:rPr>
              <a:t> Mensch-</a:t>
            </a:r>
            <a:r>
              <a:rPr lang="en-US" sz="1000" dirty="0" err="1">
                <a:solidFill>
                  <a:srgbClr val="5075BC"/>
                </a:solidFill>
              </a:rPr>
              <a:t>Maschine</a:t>
            </a:r>
            <a:r>
              <a:rPr lang="en-US" sz="1000" dirty="0">
                <a:solidFill>
                  <a:srgbClr val="5075BC"/>
                </a:solidFill>
              </a:rPr>
              <a:t> </a:t>
            </a:r>
            <a:r>
              <a:rPr lang="en-US" sz="1000" dirty="0" err="1">
                <a:solidFill>
                  <a:srgbClr val="5075BC"/>
                </a:solidFill>
              </a:rPr>
              <a:t>Kommunikation</a:t>
            </a:r>
            <a:r>
              <a:rPr lang="en-US" sz="1000" dirty="0">
                <a:solidFill>
                  <a:srgbClr val="5075BC"/>
                </a:solidFill>
              </a:rPr>
              <a:t>: </a:t>
            </a:r>
            <a:r>
              <a:rPr lang="en-US" sz="1000" dirty="0" err="1">
                <a:solidFill>
                  <a:srgbClr val="5075BC"/>
                </a:solidFill>
              </a:rPr>
              <a:t>Linguistische</a:t>
            </a:r>
            <a:r>
              <a:rPr lang="en-US" sz="1000" dirty="0">
                <a:solidFill>
                  <a:srgbClr val="5075BC"/>
                </a:solidFill>
              </a:rPr>
              <a:t> </a:t>
            </a:r>
            <a:r>
              <a:rPr lang="en-US" sz="1000" dirty="0" err="1">
                <a:solidFill>
                  <a:srgbClr val="5075BC"/>
                </a:solidFill>
              </a:rPr>
              <a:t>Aspekte</a:t>
            </a:r>
            <a:r>
              <a:rPr lang="en-US" sz="1000" dirty="0">
                <a:solidFill>
                  <a:srgbClr val="5075BC"/>
                </a:solidFill>
              </a:rPr>
              <a:t> und Anwendungen-2</a:t>
            </a:r>
            <a:endParaRPr lang="en-US" sz="1000" dirty="0">
              <a:solidFill>
                <a:srgbClr val="5075BC"/>
              </a:solidFill>
              <a:ea typeface="ＭＳ Ｐゴシック" pitchFamily="34" charset="-128"/>
            </a:endParaRPr>
          </a:p>
        </p:txBody>
      </p:sp>
      <p:pic>
        <p:nvPicPr>
          <p:cNvPr id="7"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0610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υποδείγματος κειμένου</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Tree>
  </p:cSld>
  <p:clrMap bg1="lt1" tx1="dk1" bg2="lt2" tx2="dk2" accent1="accent1" accent2="accent2" accent3="accent3" accent4="accent4" accent5="accent5" accent6="accent6" hlink="hlink" folHlink="folHlink"/>
  <p:sldLayoutIdLst>
    <p:sldLayoutId id="2147483759" r:id="rId1"/>
    <p:sldLayoutId id="2147483763" r:id="rId2"/>
    <p:sldLayoutId id="2147483760" r:id="rId3"/>
    <p:sldLayoutId id="2147483764" r:id="rId4"/>
    <p:sldLayoutId id="2147483765" r:id="rId5"/>
    <p:sldLayoutId id="2147483766" r:id="rId6"/>
    <p:sldLayoutId id="2147483761" r:id="rId7"/>
    <p:sldLayoutId id="2147483767" r:id="rId8"/>
    <p:sldLayoutId id="2147483768" r:id="rId9"/>
    <p:sldLayoutId id="2147483769" r:id="rId10"/>
    <p:sldLayoutId id="214748376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accent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accent1"/>
          </a:solidFill>
          <a:latin typeface="Calibri" charset="0"/>
          <a:ea typeface="ＭＳ Ｐゴシック" charset="0"/>
        </a:defRPr>
      </a:lvl6pPr>
      <a:lvl7pPr marL="914400" algn="ctr" rtl="0" fontAlgn="base">
        <a:spcBef>
          <a:spcPct val="0"/>
        </a:spcBef>
        <a:spcAft>
          <a:spcPct val="0"/>
        </a:spcAft>
        <a:defRPr sz="4400">
          <a:solidFill>
            <a:schemeClr val="accent1"/>
          </a:solidFill>
          <a:latin typeface="Calibri" charset="0"/>
          <a:ea typeface="ＭＳ Ｐゴシック" charset="0"/>
        </a:defRPr>
      </a:lvl7pPr>
      <a:lvl8pPr marL="1371600" algn="ctr" rtl="0" fontAlgn="base">
        <a:spcBef>
          <a:spcPct val="0"/>
        </a:spcBef>
        <a:spcAft>
          <a:spcPct val="0"/>
        </a:spcAft>
        <a:defRPr sz="4400">
          <a:solidFill>
            <a:schemeClr val="accent1"/>
          </a:solidFill>
          <a:latin typeface="Calibri" charset="0"/>
          <a:ea typeface="ＭＳ Ｐゴシック" charset="0"/>
        </a:defRPr>
      </a:lvl8pPr>
      <a:lvl9pPr marL="1828800" algn="ctr" rtl="0" fontAlgn="base">
        <a:spcBef>
          <a:spcPct val="0"/>
        </a:spcBef>
        <a:spcAft>
          <a:spcPct val="0"/>
        </a:spcAft>
        <a:defRPr sz="4400">
          <a:solidFill>
            <a:schemeClr val="accent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verbmobil.dfki.de/"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verbmobil.dfki.de/"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verbmobil.dfki.de/"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www.polias.gr/" TargetMode="Externa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verbmobil.dfki.d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image.ntua.gr/ermis/" TargetMode="External"/><Relationship Id="rId7" Type="http://schemas.openxmlformats.org/officeDocument/2006/relationships/hyperlink" Target="http://www.polias.gr/" TargetMode="External"/><Relationship Id="rId2" Type="http://schemas.openxmlformats.org/officeDocument/2006/relationships/hyperlink" Target="http://www.soprano-ip.org/" TargetMode="External"/><Relationship Id="rId1" Type="http://schemas.openxmlformats.org/officeDocument/2006/relationships/slideLayout" Target="../slideLayouts/slideLayout2.xml"/><Relationship Id="rId6" Type="http://schemas.openxmlformats.org/officeDocument/2006/relationships/hyperlink" Target="http://verbmobil.dfki.de/" TargetMode="External"/><Relationship Id="rId5" Type="http://schemas.openxmlformats.org/officeDocument/2006/relationships/hyperlink" Target="http://www.xanthi.ilsp.gr/cimwos/" TargetMode="External"/><Relationship Id="rId4" Type="http://schemas.openxmlformats.org/officeDocument/2006/relationships/hyperlink" Target="http://www.agent-dysl.eu/"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eclass.uoa.gr/courses/GS15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opencourses.uoa.g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kojaproductions.wordpress.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news.bbc.co.uk/2/hi/entertainment/4390430.stm"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archive.indianexpress.com/news/us-house-introduces-callcentre-bill-targets-india-job-market/89003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emass2010.com/wireless-phone-technology-improve-business-ability.html/a-man-calling123" TargetMode="External"/><Relationship Id="rId4" Type="http://schemas.openxmlformats.org/officeDocument/2006/relationships/hyperlink" Target="http://www.hutchinsweb.me.uk/SUSU-2007-1-ppt.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4213" y="1700213"/>
            <a:ext cx="7772400" cy="1470025"/>
          </a:xfrm>
        </p:spPr>
        <p:txBody>
          <a:bodyPr/>
          <a:lstStyle/>
          <a:p>
            <a:pPr eaLnBrk="1" hangingPunct="1"/>
            <a:r>
              <a:rPr lang="en-US" altLang="el-GR" b="1" smtClean="0"/>
              <a:t>Computerlinguistik </a:t>
            </a:r>
            <a:endParaRPr lang="el-GR" altLang="el-GR" smtClean="0">
              <a:solidFill>
                <a:srgbClr val="5075BC"/>
              </a:solidFill>
            </a:endParaRPr>
          </a:p>
        </p:txBody>
      </p:sp>
      <p:sp>
        <p:nvSpPr>
          <p:cNvPr id="10244" name="Υπότιτλος 2"/>
          <p:cNvSpPr>
            <a:spLocks noGrp="1"/>
          </p:cNvSpPr>
          <p:nvPr>
            <p:ph type="subTitle" idx="1"/>
          </p:nvPr>
        </p:nvSpPr>
        <p:spPr>
          <a:xfrm>
            <a:off x="684213" y="2997200"/>
            <a:ext cx="7775575" cy="1752600"/>
          </a:xfrm>
        </p:spPr>
        <p:txBody>
          <a:bodyPr/>
          <a:lstStyle/>
          <a:p>
            <a:pPr eaLnBrk="1" hangingPunct="1"/>
            <a:r>
              <a:rPr lang="en-US" altLang="el-GR" sz="2800" dirty="0" err="1" smtClean="0">
                <a:solidFill>
                  <a:srgbClr val="5075BC"/>
                </a:solidFill>
              </a:rPr>
              <a:t>Lehreinheit</a:t>
            </a:r>
            <a:r>
              <a:rPr lang="en-US" altLang="el-GR" sz="2800" dirty="0" smtClean="0">
                <a:solidFill>
                  <a:srgbClr val="5075BC"/>
                </a:solidFill>
              </a:rPr>
              <a:t> 3-4</a:t>
            </a:r>
            <a:r>
              <a:rPr lang="el-GR" altLang="el-GR" sz="2800" dirty="0" smtClean="0">
                <a:solidFill>
                  <a:srgbClr val="5075BC"/>
                </a:solidFill>
              </a:rPr>
              <a:t>:</a:t>
            </a:r>
            <a:r>
              <a:rPr lang="en-US" altLang="el-GR" sz="2800" dirty="0" smtClean="0">
                <a:solidFill>
                  <a:srgbClr val="5075BC"/>
                </a:solidFill>
              </a:rPr>
              <a:t> </a:t>
            </a:r>
            <a:r>
              <a:rPr lang="en-US" altLang="el-GR" sz="2800" dirty="0" err="1" smtClean="0"/>
              <a:t>Multilinguale</a:t>
            </a:r>
            <a:r>
              <a:rPr lang="en-US" altLang="el-GR" sz="2800" dirty="0" smtClean="0"/>
              <a:t> Mensch-</a:t>
            </a:r>
            <a:r>
              <a:rPr lang="en-US" altLang="el-GR" sz="2800" dirty="0" err="1" smtClean="0"/>
              <a:t>Maschine</a:t>
            </a:r>
            <a:r>
              <a:rPr lang="en-US" altLang="el-GR" sz="2800" dirty="0" smtClean="0"/>
              <a:t> </a:t>
            </a:r>
            <a:r>
              <a:rPr lang="en-US" altLang="el-GR" sz="2800" dirty="0" err="1" smtClean="0"/>
              <a:t>Kommunikation</a:t>
            </a:r>
            <a:r>
              <a:rPr lang="en-US" altLang="el-GR" sz="2800" dirty="0" smtClean="0"/>
              <a:t>: </a:t>
            </a:r>
            <a:r>
              <a:rPr lang="en-US" altLang="el-GR" sz="2800" dirty="0" err="1" smtClean="0"/>
              <a:t>Linguistische</a:t>
            </a:r>
            <a:r>
              <a:rPr lang="en-US" altLang="el-GR" sz="2800" dirty="0" smtClean="0"/>
              <a:t> </a:t>
            </a:r>
            <a:r>
              <a:rPr lang="en-US" altLang="el-GR" sz="2800" dirty="0" err="1" smtClean="0"/>
              <a:t>Aspekte</a:t>
            </a:r>
            <a:r>
              <a:rPr lang="en-US" altLang="el-GR" sz="2800" dirty="0" smtClean="0"/>
              <a:t> und Anwendungen-2</a:t>
            </a:r>
          </a:p>
          <a:p>
            <a:pPr eaLnBrk="1" hangingPunct="1"/>
            <a:endParaRPr lang="en-US" altLang="el-GR" sz="2800" dirty="0" smtClean="0"/>
          </a:p>
          <a:p>
            <a:pPr eaLnBrk="1" hangingPunct="1"/>
            <a:r>
              <a:rPr lang="en-US" altLang="el-GR" sz="2800" dirty="0" smtClean="0"/>
              <a:t>Dr. Christina </a:t>
            </a:r>
            <a:r>
              <a:rPr lang="en-US" altLang="el-GR" sz="2800" dirty="0" err="1" smtClean="0"/>
              <a:t>Alexandris</a:t>
            </a:r>
            <a:r>
              <a:rPr lang="en-US" altLang="el-GR" sz="2800" dirty="0" smtClean="0"/>
              <a:t> </a:t>
            </a:r>
            <a:endParaRPr lang="el-GR" altLang="el-GR" sz="2800" dirty="0" smtClean="0"/>
          </a:p>
          <a:p>
            <a:pPr eaLnBrk="1" hangingPunct="1"/>
            <a:r>
              <a:rPr lang="en-US" altLang="el-GR" sz="2800" dirty="0" err="1" smtClean="0"/>
              <a:t>Nationale</a:t>
            </a:r>
            <a:r>
              <a:rPr lang="en-US" altLang="el-GR" sz="2800" dirty="0" smtClean="0"/>
              <a:t> </a:t>
            </a:r>
            <a:r>
              <a:rPr lang="en-US" altLang="el-GR" sz="2800" dirty="0" err="1" smtClean="0"/>
              <a:t>Universität</a:t>
            </a:r>
            <a:r>
              <a:rPr lang="en-US" altLang="el-GR" sz="2800" dirty="0" smtClean="0"/>
              <a:t> </a:t>
            </a:r>
            <a:r>
              <a:rPr lang="en-US" altLang="el-GR" sz="2800" dirty="0" err="1" smtClean="0"/>
              <a:t>Athen</a:t>
            </a:r>
            <a:endParaRPr lang="en-US" altLang="el-GR" sz="2800" dirty="0" smtClean="0"/>
          </a:p>
          <a:p>
            <a:pPr eaLnBrk="1" hangingPunct="1"/>
            <a:r>
              <a:rPr lang="en-US" altLang="el-GR" sz="2800" dirty="0" smtClean="0"/>
              <a:t>Deutsche </a:t>
            </a:r>
            <a:r>
              <a:rPr lang="en-US" altLang="el-GR" sz="2800" dirty="0" err="1" smtClean="0"/>
              <a:t>Sprache</a:t>
            </a:r>
            <a:r>
              <a:rPr lang="en-US" altLang="el-GR" sz="2800" dirty="0" smtClean="0"/>
              <a:t> und </a:t>
            </a:r>
            <a:r>
              <a:rPr lang="en-US" altLang="el-GR" sz="2800" dirty="0" err="1" smtClean="0"/>
              <a:t>Literatur</a:t>
            </a:r>
            <a:endParaRPr lang="el-GR" altLang="el-GR" sz="2800" dirty="0" smtClean="0"/>
          </a:p>
          <a:p>
            <a:pPr eaLnBrk="1" hangingPunct="1"/>
            <a:endParaRPr lang="el-GR" altLang="el-GR"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68313" y="333375"/>
            <a:ext cx="8229600" cy="1008063"/>
          </a:xfrm>
        </p:spPr>
        <p:txBody>
          <a:bodyPr/>
          <a:lstStyle/>
          <a:p>
            <a:pPr eaLnBrk="1" hangingPunct="1"/>
            <a:r>
              <a:rPr lang="en-US" altLang="el-GR" sz="4000" b="1" smtClean="0"/>
              <a:t>Hier geht es um:</a:t>
            </a:r>
            <a:br>
              <a:rPr lang="en-US" altLang="el-GR" sz="4000" b="1" smtClean="0"/>
            </a:br>
            <a:endParaRPr lang="en-US" altLang="el-GR" sz="4000" b="1" smtClean="0"/>
          </a:p>
        </p:txBody>
      </p:sp>
      <p:sp>
        <p:nvSpPr>
          <p:cNvPr id="20483" name="Content Placeholder 2"/>
          <p:cNvSpPr>
            <a:spLocks noGrp="1"/>
          </p:cNvSpPr>
          <p:nvPr>
            <p:ph idx="1"/>
          </p:nvPr>
        </p:nvSpPr>
        <p:spPr>
          <a:xfrm>
            <a:off x="463550" y="1125538"/>
            <a:ext cx="8229600" cy="5327650"/>
          </a:xfrm>
        </p:spPr>
        <p:txBody>
          <a:bodyPr/>
          <a:lstStyle/>
          <a:p>
            <a:pPr eaLnBrk="1" hangingPunct="1"/>
            <a:r>
              <a:rPr lang="de-DE" altLang="el-GR" sz="2600" b="1" smtClean="0"/>
              <a:t>Anwendungen</a:t>
            </a:r>
            <a:r>
              <a:rPr lang="de-DE" altLang="el-GR" sz="2600" smtClean="0"/>
              <a:t>: </a:t>
            </a:r>
          </a:p>
          <a:p>
            <a:pPr lvl="1" eaLnBrk="1" hangingPunct="1"/>
            <a:r>
              <a:rPr lang="de-DE" altLang="el-GR" sz="2600" smtClean="0"/>
              <a:t>Multilinguale Frage-Antwort-Systeme, Dialogsysteme (geschriebener und gesprochener Sprache)</a:t>
            </a:r>
          </a:p>
          <a:p>
            <a:pPr lvl="1" eaLnBrk="1" hangingPunct="1"/>
            <a:r>
              <a:rPr lang="de-DE" altLang="el-GR" sz="2600" smtClean="0"/>
              <a:t>Interaktive Maschinelle Übersetzung, bzw. Transkribierung </a:t>
            </a:r>
          </a:p>
          <a:p>
            <a:pPr lvl="1" eaLnBrk="1" hangingPunct="1"/>
            <a:r>
              <a:rPr lang="de-DE" altLang="el-GR" sz="2600" smtClean="0"/>
              <a:t>Maschinelle Übersetzung in Frage-Antwort-Systemen, Dialogsystemen </a:t>
            </a:r>
          </a:p>
          <a:p>
            <a:pPr lvl="1" eaLnBrk="1" hangingPunct="1"/>
            <a:r>
              <a:rPr lang="de-DE" altLang="el-GR" sz="2600" smtClean="0"/>
              <a:t>Multilinguale Hypermedia</a:t>
            </a:r>
          </a:p>
          <a:p>
            <a:pPr eaLnBrk="1" hangingPunct="1"/>
            <a:r>
              <a:rPr lang="de-DE" altLang="el-GR" sz="2600" smtClean="0"/>
              <a:t>und </a:t>
            </a:r>
            <a:r>
              <a:rPr lang="de-DE" altLang="el-GR" sz="2600" b="1" smtClean="0"/>
              <a:t>Daten</a:t>
            </a:r>
            <a:r>
              <a:rPr lang="de-DE" altLang="el-GR" sz="2600" smtClean="0"/>
              <a:t> aus </a:t>
            </a:r>
            <a:r>
              <a:rPr lang="en-US" altLang="el-GR" sz="2600" smtClean="0"/>
              <a:t>älteren und neueren Projekten der Europäischen Union (EU-Projekte und Nationale Projekte)</a:t>
            </a:r>
            <a:endParaRPr lang="en-US" altLang="el-GR" sz="2600" b="1" smtClean="0"/>
          </a:p>
          <a:p>
            <a:pPr eaLnBrk="1" hangingPunct="1">
              <a:lnSpc>
                <a:spcPct val="90000"/>
              </a:lnSpc>
            </a:pPr>
            <a:endParaRPr lang="en-US" altLang="el-GR" sz="30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22313" y="4365625"/>
            <a:ext cx="7772400" cy="1403350"/>
          </a:xfrm>
        </p:spPr>
        <p:txBody>
          <a:bodyPr/>
          <a:lstStyle/>
          <a:p>
            <a:pPr eaLnBrk="1" hangingPunct="1"/>
            <a:r>
              <a:rPr lang="en-US" altLang="el-GR" smtClean="0"/>
              <a:t>Maschinelle Übersetzung</a:t>
            </a:r>
          </a:p>
        </p:txBody>
      </p:sp>
      <p:sp>
        <p:nvSpPr>
          <p:cNvPr id="21507" name="Text Placeholder 2"/>
          <p:cNvSpPr>
            <a:spLocks noGrp="1"/>
          </p:cNvSpPr>
          <p:nvPr>
            <p:ph type="body" idx="1"/>
          </p:nvPr>
        </p:nvSpPr>
        <p:spPr>
          <a:xfrm>
            <a:off x="722313" y="2636838"/>
            <a:ext cx="7772400" cy="1512887"/>
          </a:xfrm>
        </p:spPr>
        <p:txBody>
          <a:bodyPr/>
          <a:lstStyle/>
          <a:p>
            <a:pPr eaLnBrk="1" hangingPunct="1"/>
            <a:r>
              <a:rPr lang="en-US" altLang="el-GR" sz="2400" smtClean="0"/>
              <a:t>Direkte Systeme – Transfer Systeme</a:t>
            </a:r>
          </a:p>
          <a:p>
            <a:pPr eaLnBrk="1" hangingPunct="1"/>
            <a:endParaRPr lang="en-US" altLang="el-GR"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68313" y="0"/>
            <a:ext cx="8229600" cy="1196975"/>
          </a:xfrm>
        </p:spPr>
        <p:txBody>
          <a:bodyPr/>
          <a:lstStyle/>
          <a:p>
            <a:pPr eaLnBrk="1" hangingPunct="1"/>
            <a:r>
              <a:rPr lang="en-US" altLang="el-GR" sz="4000" b="1" smtClean="0"/>
              <a:t>Direkte Systeme</a:t>
            </a:r>
          </a:p>
        </p:txBody>
      </p:sp>
      <p:sp>
        <p:nvSpPr>
          <p:cNvPr id="22531" name="Content Placeholder 2"/>
          <p:cNvSpPr>
            <a:spLocks noGrp="1"/>
          </p:cNvSpPr>
          <p:nvPr>
            <p:ph idx="1"/>
          </p:nvPr>
        </p:nvSpPr>
        <p:spPr>
          <a:xfrm>
            <a:off x="463550" y="1341438"/>
            <a:ext cx="8229600" cy="5040312"/>
          </a:xfrm>
        </p:spPr>
        <p:txBody>
          <a:bodyPr/>
          <a:lstStyle/>
          <a:p>
            <a:pPr eaLnBrk="1" hangingPunct="1">
              <a:lnSpc>
                <a:spcPct val="90000"/>
              </a:lnSpc>
            </a:pPr>
            <a:r>
              <a:rPr lang="de-DE" altLang="el-GR" sz="2000" smtClean="0"/>
              <a:t>In der direkten Übersetzung wird in der Phase der Analyse der ausgangsprachliche Text (Quelltext) morphologisch analysiert und zwar auf einer relativ oberfl ächennahen Beschreibungsebene. </a:t>
            </a:r>
          </a:p>
          <a:p>
            <a:pPr eaLnBrk="1" hangingPunct="1">
              <a:lnSpc>
                <a:spcPct val="90000"/>
              </a:lnSpc>
            </a:pPr>
            <a:r>
              <a:rPr lang="de-DE" altLang="el-GR" sz="2000" smtClean="0"/>
              <a:t>In der Phase des Transfers werden die aus der Phase der Analyse erzeugten morphosyntaktischen Einheiten direkt in die Zielsprache mit Hilfe eines bilingualen Wörterbuchs übersetzt. </a:t>
            </a:r>
          </a:p>
          <a:p>
            <a:pPr eaLnBrk="1" hangingPunct="1">
              <a:lnSpc>
                <a:spcPct val="90000"/>
              </a:lnSpc>
            </a:pPr>
            <a:r>
              <a:rPr lang="de-DE" altLang="el-GR" sz="2000" smtClean="0"/>
              <a:t>Diese morphosyntaktischen Einheiten, die eine aus dem ausgangssprachlichen Text gewonnene abstrakte Repräsentation bilden, sind sehr nahe am orginären Quelltext der Ausgangsprache.</a:t>
            </a:r>
          </a:p>
          <a:p>
            <a:pPr eaLnBrk="1" hangingPunct="1">
              <a:lnSpc>
                <a:spcPct val="90000"/>
              </a:lnSpc>
            </a:pPr>
            <a:r>
              <a:rPr lang="de-DE" altLang="el-GR" sz="2000" smtClean="0"/>
              <a:t>Anschlieβend, werden in der Generierungsphase aus den in der Zielsprache übersetzten morphosyntaktischen Einheiten der Zielsprache Sätze bzw. Texte gebildet. </a:t>
            </a:r>
          </a:p>
          <a:p>
            <a:pPr eaLnBrk="1" hangingPunct="1">
              <a:lnSpc>
                <a:spcPct val="90000"/>
              </a:lnSpc>
            </a:pPr>
            <a:r>
              <a:rPr lang="de-DE" altLang="el-GR" sz="2000" smtClean="0"/>
              <a:t>In der Generierungsphase der direkten Systeme können einfache Operationen, wie die Veränderung der Wortreihenfolge, in der Zielsprache abgeschlossen werden (Dorna und </a:t>
            </a:r>
            <a:r>
              <a:rPr lang="en-US" altLang="el-GR" sz="2000" smtClean="0"/>
              <a:t>Jekat, 2004).</a:t>
            </a:r>
          </a:p>
          <a:p>
            <a:pPr eaLnBrk="1" hangingPunct="1">
              <a:lnSpc>
                <a:spcPct val="80000"/>
              </a:lnSpc>
            </a:pPr>
            <a:endParaRPr lang="en-US" altLang="el-GR" sz="20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68313" y="6350"/>
            <a:ext cx="8229600" cy="1190625"/>
          </a:xfrm>
        </p:spPr>
        <p:txBody>
          <a:bodyPr/>
          <a:lstStyle/>
          <a:p>
            <a:pPr eaLnBrk="1" hangingPunct="1"/>
            <a:r>
              <a:rPr lang="de-DE" altLang="el-GR" sz="4000" b="1" smtClean="0"/>
              <a:t>Direkte Übersetzung</a:t>
            </a:r>
            <a:endParaRPr lang="en-US" altLang="el-GR" sz="4000" b="1" smtClean="0"/>
          </a:p>
        </p:txBody>
      </p:sp>
      <p:sp>
        <p:nvSpPr>
          <p:cNvPr id="23555" name="Content Placeholder 2"/>
          <p:cNvSpPr>
            <a:spLocks noGrp="1"/>
          </p:cNvSpPr>
          <p:nvPr>
            <p:ph idx="1"/>
          </p:nvPr>
        </p:nvSpPr>
        <p:spPr>
          <a:xfrm>
            <a:off x="468313" y="1412875"/>
            <a:ext cx="8229600" cy="5300663"/>
          </a:xfrm>
        </p:spPr>
        <p:txBody>
          <a:bodyPr/>
          <a:lstStyle/>
          <a:p>
            <a:pPr eaLnBrk="1" hangingPunct="1">
              <a:lnSpc>
                <a:spcPct val="90000"/>
              </a:lnSpc>
            </a:pPr>
            <a:r>
              <a:rPr lang="de-DE" altLang="el-GR" sz="2400" smtClean="0"/>
              <a:t>Die direkte Übersetzung, die auch als Übersetzungstrategie erster Generation bezeichnet wird, hat den Vorteil, dass der geringste Analyseaufwand verlangt wird, und dass die aus dem Quelltext gewonnene abstrakte Repräsentation sehr nahe am Quelltext ist. </a:t>
            </a:r>
          </a:p>
          <a:p>
            <a:pPr eaLnBrk="1" hangingPunct="1">
              <a:lnSpc>
                <a:spcPct val="90000"/>
              </a:lnSpc>
            </a:pPr>
            <a:r>
              <a:rPr lang="de-DE" altLang="el-GR" sz="2400" smtClean="0"/>
              <a:t>Der gröβte Nachteil der direkten Systeme ist, dass es oft vorkommt, dass die in der Generierungsphase erzeugten Sätze keine korrekte syntaktische Struktur haben (Vertan, 2002). </a:t>
            </a:r>
          </a:p>
          <a:p>
            <a:pPr eaLnBrk="1" hangingPunct="1">
              <a:lnSpc>
                <a:spcPct val="90000"/>
              </a:lnSpc>
            </a:pPr>
            <a:r>
              <a:rPr lang="de-DE" altLang="el-GR" sz="2400" smtClean="0"/>
              <a:t>Dieser Nachteil hängt sowohl mit der Einfachkeit der syntaktischen Operationen, die in der Generierungsphase aktiviert werden, als auch mit der oberfl ächennahen Beschreibungsebene der morphosyntaktischen Einheiten, die in der Phase der Analyse produziert </a:t>
            </a:r>
            <a:r>
              <a:rPr lang="en-US" altLang="el-GR" sz="2400" smtClean="0"/>
              <a:t>werden, zusammen.</a:t>
            </a:r>
          </a:p>
          <a:p>
            <a:pPr eaLnBrk="1" hangingPunct="1">
              <a:lnSpc>
                <a:spcPct val="80000"/>
              </a:lnSpc>
            </a:pPr>
            <a:endParaRPr lang="en-US" altLang="el-GR" sz="250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800"/>
          </a:xfrm>
        </p:spPr>
        <p:txBody>
          <a:bodyPr>
            <a:normAutofit fontScale="90000"/>
          </a:bodyPr>
          <a:lstStyle/>
          <a:p>
            <a:pPr eaLnBrk="1" hangingPunct="1">
              <a:defRPr/>
            </a:pPr>
            <a:r>
              <a:rPr lang="en-US" altLang="el-GR" sz="3600" b="1" smtClean="0"/>
              <a:t>Direkte Systeme /</a:t>
            </a:r>
            <a:br>
              <a:rPr lang="en-US" altLang="el-GR" sz="3600" b="1" smtClean="0"/>
            </a:br>
            <a:r>
              <a:rPr lang="de-DE" altLang="el-GR" sz="3600" b="1" smtClean="0"/>
              <a:t>Direkte Übersetzung</a:t>
            </a:r>
            <a:r>
              <a:rPr lang="en-US" altLang="el-GR" sz="3600" b="1" smtClean="0"/>
              <a:t> </a:t>
            </a:r>
            <a:endParaRPr lang="en-US" altLang="el-GR" sz="3600" smtClean="0"/>
          </a:p>
        </p:txBody>
      </p:sp>
      <p:pic>
        <p:nvPicPr>
          <p:cNvPr id="6" name="Picture 5" descr="Ausgangssprachlicher Text, morphologische Analyse, Lexikon, korrekte Wortfolge, zielsprachlicher Text" title="Direkte Systeme/ Direkte Uebersetzung"/>
          <p:cNvPicPr>
            <a:picLocks noChangeAspect="1"/>
          </p:cNvPicPr>
          <p:nvPr/>
        </p:nvPicPr>
        <p:blipFill>
          <a:blip r:embed="rId2"/>
          <a:stretch>
            <a:fillRect/>
          </a:stretch>
        </p:blipFill>
        <p:spPr>
          <a:xfrm>
            <a:off x="1619250" y="1628775"/>
            <a:ext cx="5673725" cy="4321175"/>
          </a:xfrm>
          <a:prstGeom prst="rect">
            <a:avLst/>
          </a:prstGeom>
        </p:spPr>
      </p:pic>
      <p:sp>
        <p:nvSpPr>
          <p:cNvPr id="24580" name="TextBox 7"/>
          <p:cNvSpPr txBox="1">
            <a:spLocks noChangeArrowheads="1"/>
          </p:cNvSpPr>
          <p:nvPr/>
        </p:nvSpPr>
        <p:spPr bwMode="auto">
          <a:xfrm>
            <a:off x="4211638" y="5949950"/>
            <a:ext cx="5540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l-GR" altLang="el-GR" sz="2000"/>
              <a:t>[3]</a:t>
            </a:r>
            <a:endParaRPr lang="en-US" altLang="el-GR"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68313" y="20638"/>
            <a:ext cx="8229600" cy="1176337"/>
          </a:xfrm>
        </p:spPr>
        <p:txBody>
          <a:bodyPr/>
          <a:lstStyle/>
          <a:p>
            <a:pPr eaLnBrk="1" hangingPunct="1"/>
            <a:r>
              <a:rPr lang="de-DE" altLang="el-GR" b="1" smtClean="0"/>
              <a:t>In den Transfer-Systemen</a:t>
            </a:r>
            <a:endParaRPr lang="en-US" altLang="el-GR" b="1" smtClean="0"/>
          </a:p>
        </p:txBody>
      </p:sp>
      <p:sp>
        <p:nvSpPr>
          <p:cNvPr id="25603" name="Content Placeholder 2"/>
          <p:cNvSpPr>
            <a:spLocks noGrp="1"/>
          </p:cNvSpPr>
          <p:nvPr>
            <p:ph idx="1"/>
          </p:nvPr>
        </p:nvSpPr>
        <p:spPr>
          <a:xfrm>
            <a:off x="463550" y="1557338"/>
            <a:ext cx="8229600" cy="4824412"/>
          </a:xfrm>
        </p:spPr>
        <p:txBody>
          <a:bodyPr/>
          <a:lstStyle/>
          <a:p>
            <a:pPr eaLnBrk="1" hangingPunct="1">
              <a:lnSpc>
                <a:spcPct val="80000"/>
              </a:lnSpc>
            </a:pPr>
            <a:r>
              <a:rPr lang="de-DE" altLang="el-GR" sz="2200" smtClean="0"/>
              <a:t>findet in der Phase der Analyse des Quelltexts eine gründlichere Verarbeitung der ausgangsprachlichen Einheiten auf einer tieferen Beschreibungsebene als in dem Ansatz der direkten Systeme statt.</a:t>
            </a:r>
          </a:p>
          <a:p>
            <a:pPr eaLnBrk="1" hangingPunct="1">
              <a:lnSpc>
                <a:spcPct val="80000"/>
              </a:lnSpc>
            </a:pPr>
            <a:r>
              <a:rPr lang="de-DE" altLang="el-GR" sz="2200" smtClean="0"/>
              <a:t> In dem Transferansatz besteht die Phase der Analyse des Quelltexts aus zwei Verarbeitungsphasen: In der ersten Phase der Analyse (Phase 1a) wird die quellsprachliche Eingabe geparst und semantisch analysiert. </a:t>
            </a:r>
          </a:p>
          <a:p>
            <a:pPr eaLnBrk="1" hangingPunct="1">
              <a:lnSpc>
                <a:spcPct val="80000"/>
              </a:lnSpc>
            </a:pPr>
            <a:r>
              <a:rPr lang="de-DE" altLang="el-GR" sz="2200" smtClean="0"/>
              <a:t>In der zweiten Phase der Analyse (Phase 1b) wird während des Parsings und der semantischen Analyse eine abstrakte Repräsentation des Inhalts und der syntaktischen Struktur der Quellsprache (Ausgangssprache) erstellt, die (normalerweise) über morphosyntaktische Idiosynkrasien einzelner Sprachen, wie Tempusrealisierung oder Flexion, abstrahiert.</a:t>
            </a:r>
          </a:p>
          <a:p>
            <a:pPr eaLnBrk="1" hangingPunct="1">
              <a:lnSpc>
                <a:spcPct val="80000"/>
              </a:lnSpc>
            </a:pPr>
            <a:r>
              <a:rPr lang="de-DE" altLang="el-GR" sz="2200" smtClean="0"/>
              <a:t>Es muss bemerkt werden, dass diese abstrakte Repräsentation oft für jedes System verschieden ist (Dorna und Jekat, 2004).</a:t>
            </a:r>
            <a:endParaRPr lang="en-US" altLang="el-GR" sz="2200" smtClean="0"/>
          </a:p>
          <a:p>
            <a:pPr eaLnBrk="1" hangingPunct="1">
              <a:lnSpc>
                <a:spcPct val="80000"/>
              </a:lnSpc>
              <a:buFont typeface="Arial" panose="020B0604020202020204" pitchFamily="34" charset="0"/>
              <a:buNone/>
            </a:pPr>
            <a:endParaRPr lang="en-US" altLang="el-GR" sz="22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0"/>
            <a:ext cx="8229600" cy="1196975"/>
          </a:xfrm>
        </p:spPr>
        <p:txBody>
          <a:bodyPr/>
          <a:lstStyle/>
          <a:p>
            <a:pPr eaLnBrk="1" hangingPunct="1"/>
            <a:r>
              <a:rPr lang="en-US" altLang="el-GR" b="1" smtClean="0"/>
              <a:t>Transfer Systeme</a:t>
            </a:r>
          </a:p>
        </p:txBody>
      </p:sp>
      <p:sp>
        <p:nvSpPr>
          <p:cNvPr id="26627" name="TextBox 32"/>
          <p:cNvSpPr txBox="1">
            <a:spLocks noChangeArrowheads="1"/>
          </p:cNvSpPr>
          <p:nvPr/>
        </p:nvSpPr>
        <p:spPr bwMode="auto">
          <a:xfrm>
            <a:off x="6875463" y="515778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l-GR" sz="1800"/>
          </a:p>
        </p:txBody>
      </p:sp>
      <p:sp>
        <p:nvSpPr>
          <p:cNvPr id="26628" name="Rectangle 44"/>
          <p:cNvSpPr>
            <a:spLocks noChangeArrowheads="1"/>
          </p:cNvSpPr>
          <p:nvPr/>
        </p:nvSpPr>
        <p:spPr bwMode="auto">
          <a:xfrm>
            <a:off x="4341813" y="5876925"/>
            <a:ext cx="4714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l-GR" altLang="el-GR" sz="2000"/>
              <a:t>[4]</a:t>
            </a:r>
            <a:endParaRPr lang="en-US" altLang="el-GR" sz="2000"/>
          </a:p>
        </p:txBody>
      </p:sp>
      <p:pic>
        <p:nvPicPr>
          <p:cNvPr id="3" name="Picture 2" descr="Analyse-Sprache 1 zu Transfer Regeln 1-2 und Transfer Regeln 1-3&#10;Analyse-Sprache 2 zu Transfer-Regeln 3-2 und Transfer-Regeln 2-3 zu Generierung-Sprache 2 und zu Generierung-Sprache 3&#10;Analyse-Sprache 3 zu Transfer -Regeln 2-1 und zu Transfer-Regeln 3-1 zu Generierung-Sprache 1" title="Transfer Systeme"/>
          <p:cNvPicPr>
            <a:picLocks noChangeAspect="1"/>
          </p:cNvPicPr>
          <p:nvPr/>
        </p:nvPicPr>
        <p:blipFill rotWithShape="1">
          <a:blip r:embed="rId3"/>
          <a:srcRect l="1027"/>
          <a:stretch/>
        </p:blipFill>
        <p:spPr>
          <a:xfrm>
            <a:off x="198438" y="1844675"/>
            <a:ext cx="8755062" cy="3097213"/>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68313" y="0"/>
            <a:ext cx="8229600" cy="1143000"/>
          </a:xfrm>
        </p:spPr>
        <p:txBody>
          <a:bodyPr/>
          <a:lstStyle/>
          <a:p>
            <a:pPr eaLnBrk="1" hangingPunct="1"/>
            <a:r>
              <a:rPr lang="de-DE" altLang="el-GR" b="1" smtClean="0"/>
              <a:t>In der Phase des Transfers</a:t>
            </a:r>
            <a:endParaRPr lang="en-US" altLang="el-GR" b="1" smtClean="0"/>
          </a:p>
        </p:txBody>
      </p:sp>
      <p:sp>
        <p:nvSpPr>
          <p:cNvPr id="28675" name="Content Placeholder 2"/>
          <p:cNvSpPr>
            <a:spLocks noGrp="1"/>
          </p:cNvSpPr>
          <p:nvPr>
            <p:ph idx="1"/>
          </p:nvPr>
        </p:nvSpPr>
        <p:spPr>
          <a:xfrm>
            <a:off x="463550" y="1557338"/>
            <a:ext cx="8229600" cy="4967287"/>
          </a:xfrm>
        </p:spPr>
        <p:txBody>
          <a:bodyPr/>
          <a:lstStyle/>
          <a:p>
            <a:pPr eaLnBrk="1" hangingPunct="1">
              <a:lnSpc>
                <a:spcPct val="90000"/>
              </a:lnSpc>
            </a:pPr>
            <a:r>
              <a:rPr lang="de-DE" altLang="el-GR" sz="2600" smtClean="0"/>
              <a:t>wird die aus der Phase der Analyse erzeugte quellsprachliche Repräsentation durch Anwendung von Transferregeln in einer abstrakte Repräsentation des Inhalts und der syntaktischen Struktur der Zielsprache abgebildet . </a:t>
            </a:r>
          </a:p>
          <a:p>
            <a:pPr eaLnBrk="1" hangingPunct="1">
              <a:lnSpc>
                <a:spcPct val="90000"/>
              </a:lnSpc>
            </a:pPr>
            <a:r>
              <a:rPr lang="de-DE" altLang="el-GR" sz="2600" smtClean="0"/>
              <a:t>Transferregeln beschreiben Übersetzungsentsprechungen und oft können diese Regeln auch Kontextbeschreibungen enthalten. </a:t>
            </a:r>
          </a:p>
          <a:p>
            <a:pPr eaLnBrk="1" hangingPunct="1">
              <a:lnSpc>
                <a:spcPct val="90000"/>
              </a:lnSpc>
            </a:pPr>
            <a:r>
              <a:rPr lang="de-DE" altLang="el-GR" sz="2600" smtClean="0"/>
              <a:t>In der Phase der Generierung wird aus der vom Transfer erzeugten zielsprachlichen Repräsentation wieder eine natürlichsprachliche Ausgabe generiert. (Dorna und Jekat, </a:t>
            </a:r>
            <a:r>
              <a:rPr lang="en-US" altLang="el-GR" sz="2600" smtClean="0"/>
              <a:t>2004)</a:t>
            </a:r>
          </a:p>
          <a:p>
            <a:pPr eaLnBrk="1" hangingPunct="1">
              <a:lnSpc>
                <a:spcPct val="80000"/>
              </a:lnSpc>
            </a:pPr>
            <a:endParaRPr lang="en-US" altLang="el-GR" sz="25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de-DE" altLang="el-GR" smtClean="0"/>
              <a:t>Übersetzungsschwierigkeiten</a:t>
            </a:r>
            <a:endParaRPr lang="en-US" altLang="el-GR" smtClean="0"/>
          </a:p>
        </p:txBody>
      </p:sp>
      <p:sp>
        <p:nvSpPr>
          <p:cNvPr id="29699" name="Text Placeholder 2"/>
          <p:cNvSpPr>
            <a:spLocks noGrp="1"/>
          </p:cNvSpPr>
          <p:nvPr>
            <p:ph type="body" idx="1"/>
          </p:nvPr>
        </p:nvSpPr>
        <p:spPr>
          <a:xfrm>
            <a:off x="722313" y="2565400"/>
            <a:ext cx="7772400" cy="1584325"/>
          </a:xfrm>
        </p:spPr>
        <p:txBody>
          <a:bodyPr/>
          <a:lstStyle/>
          <a:p>
            <a:pPr marL="0" lvl="1" eaLnBrk="1" hangingPunct="1"/>
            <a:r>
              <a:rPr lang="en-US" altLang="el-GR" sz="2400" smtClean="0">
                <a:solidFill>
                  <a:schemeClr val="tx1"/>
                </a:solidFill>
              </a:rPr>
              <a:t>Divergenzen Lexikalische Lücken</a:t>
            </a:r>
          </a:p>
          <a:p>
            <a:pPr eaLnBrk="1" hangingPunct="1"/>
            <a:endParaRPr lang="en-US" altLang="el-GR"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333375"/>
            <a:ext cx="8229600" cy="1143000"/>
          </a:xfrm>
        </p:spPr>
        <p:txBody>
          <a:bodyPr/>
          <a:lstStyle/>
          <a:p>
            <a:pPr eaLnBrk="1" hangingPunct="1"/>
            <a:r>
              <a:rPr lang="en-US" altLang="el-GR" b="1" smtClean="0"/>
              <a:t>Maschinelle Übersetzung </a:t>
            </a:r>
            <a:r>
              <a:rPr lang="de-DE" altLang="el-GR" b="1" smtClean="0"/>
              <a:t>Divergenzen</a:t>
            </a:r>
            <a:endParaRPr lang="en-US" altLang="el-GR" b="1" smtClean="0"/>
          </a:p>
        </p:txBody>
      </p:sp>
      <p:sp>
        <p:nvSpPr>
          <p:cNvPr id="3" name="Content Placeholder 2"/>
          <p:cNvSpPr>
            <a:spLocks noGrp="1"/>
          </p:cNvSpPr>
          <p:nvPr>
            <p:ph idx="1"/>
          </p:nvPr>
        </p:nvSpPr>
        <p:spPr>
          <a:xfrm>
            <a:off x="468313" y="1773238"/>
            <a:ext cx="8229600" cy="4679950"/>
          </a:xfrm>
        </p:spPr>
        <p:txBody>
          <a:bodyPr rtlCol="0">
            <a:normAutofit fontScale="85000" lnSpcReduction="20000"/>
          </a:bodyPr>
          <a:lstStyle/>
          <a:p>
            <a:pPr eaLnBrk="1" fontAlgn="auto" hangingPunct="1">
              <a:lnSpc>
                <a:spcPct val="90000"/>
              </a:lnSpc>
              <a:spcAft>
                <a:spcPts val="0"/>
              </a:spcAft>
              <a:defRPr/>
            </a:pPr>
            <a:r>
              <a:rPr lang="en-US" sz="2600" b="1" dirty="0" err="1">
                <a:ea typeface="+mn-ea"/>
                <a:cs typeface="+mn-cs"/>
              </a:rPr>
              <a:t>Beispiele</a:t>
            </a:r>
            <a:r>
              <a:rPr lang="en-US" sz="2600" b="1" dirty="0">
                <a:ea typeface="+mn-ea"/>
                <a:cs typeface="+mn-cs"/>
              </a:rPr>
              <a:t> </a:t>
            </a:r>
            <a:r>
              <a:rPr lang="en-US" sz="2600" b="1" dirty="0" err="1">
                <a:ea typeface="+mn-ea"/>
                <a:cs typeface="+mn-cs"/>
              </a:rPr>
              <a:t>aus</a:t>
            </a:r>
            <a:r>
              <a:rPr lang="en-US" sz="2600" b="1" dirty="0">
                <a:ea typeface="+mn-ea"/>
                <a:cs typeface="+mn-cs"/>
              </a:rPr>
              <a:t> </a:t>
            </a:r>
            <a:r>
              <a:rPr lang="en-US" sz="2600" b="1" dirty="0" err="1">
                <a:ea typeface="+mn-ea"/>
                <a:cs typeface="+mn-cs"/>
              </a:rPr>
              <a:t>Technischen</a:t>
            </a:r>
            <a:r>
              <a:rPr lang="en-US" sz="2600" b="1" dirty="0">
                <a:ea typeface="+mn-ea"/>
                <a:cs typeface="+mn-cs"/>
              </a:rPr>
              <a:t> </a:t>
            </a:r>
            <a:r>
              <a:rPr lang="en-US" sz="2600" b="1" dirty="0" err="1">
                <a:ea typeface="+mn-ea"/>
                <a:cs typeface="+mn-cs"/>
              </a:rPr>
              <a:t>Texten</a:t>
            </a:r>
            <a:r>
              <a:rPr lang="en-US" sz="2600" b="1" dirty="0">
                <a:ea typeface="+mn-ea"/>
                <a:cs typeface="+mn-cs"/>
              </a:rPr>
              <a:t> </a:t>
            </a:r>
          </a:p>
          <a:p>
            <a:pPr eaLnBrk="1" fontAlgn="auto" hangingPunct="1">
              <a:lnSpc>
                <a:spcPct val="90000"/>
              </a:lnSpc>
              <a:spcAft>
                <a:spcPts val="0"/>
              </a:spcAft>
              <a:buFont typeface="Arial" panose="020B0604020202020204" pitchFamily="34" charset="0"/>
              <a:buNone/>
              <a:defRPr/>
            </a:pPr>
            <a:r>
              <a:rPr lang="en-US" sz="2600" dirty="0" smtClean="0">
                <a:ea typeface="+mn-ea"/>
                <a:cs typeface="+mn-cs"/>
              </a:rPr>
              <a:t>	(</a:t>
            </a:r>
            <a:r>
              <a:rPr lang="en-US" sz="2600" dirty="0" err="1">
                <a:ea typeface="+mn-ea"/>
                <a:cs typeface="+mn-cs"/>
              </a:rPr>
              <a:t>Lehrndorfer</a:t>
            </a:r>
            <a:r>
              <a:rPr lang="en-US" sz="2600" dirty="0">
                <a:ea typeface="+mn-ea"/>
                <a:cs typeface="+mn-cs"/>
              </a:rPr>
              <a:t>, 1996)</a:t>
            </a:r>
            <a:endParaRPr lang="en-US" sz="2600" b="1" dirty="0">
              <a:ea typeface="+mn-ea"/>
              <a:cs typeface="+mn-cs"/>
            </a:endParaRPr>
          </a:p>
          <a:p>
            <a:pPr lvl="1" eaLnBrk="1" fontAlgn="auto" hangingPunct="1">
              <a:lnSpc>
                <a:spcPct val="90000"/>
              </a:lnSpc>
              <a:spcAft>
                <a:spcPts val="0"/>
              </a:spcAft>
              <a:defRPr/>
            </a:pPr>
            <a:r>
              <a:rPr lang="en-US" sz="2600" b="1" dirty="0" err="1">
                <a:ea typeface="+mn-ea"/>
              </a:rPr>
              <a:t>Beispiel</a:t>
            </a:r>
            <a:r>
              <a:rPr lang="en-US" sz="2600" b="1" dirty="0">
                <a:ea typeface="+mn-ea"/>
              </a:rPr>
              <a:t> :</a:t>
            </a:r>
          </a:p>
          <a:p>
            <a:pPr lvl="1" eaLnBrk="1" fontAlgn="auto" hangingPunct="1">
              <a:lnSpc>
                <a:spcPct val="90000"/>
              </a:lnSpc>
              <a:spcAft>
                <a:spcPts val="0"/>
              </a:spcAft>
              <a:defRPr/>
            </a:pPr>
            <a:r>
              <a:rPr lang="en-US" sz="2600" b="1" dirty="0" err="1">
                <a:ea typeface="+mn-ea"/>
              </a:rPr>
              <a:t>Vorgangspassiv</a:t>
            </a:r>
            <a:r>
              <a:rPr lang="en-US" sz="2600" b="1" dirty="0">
                <a:ea typeface="+mn-ea"/>
              </a:rPr>
              <a:t>/</a:t>
            </a:r>
            <a:r>
              <a:rPr lang="en-US" sz="2600" b="1" dirty="0" err="1">
                <a:ea typeface="+mn-ea"/>
              </a:rPr>
              <a:t>Zustandspassiv</a:t>
            </a:r>
            <a:r>
              <a:rPr lang="en-US" sz="2600" dirty="0">
                <a:ea typeface="+mn-ea"/>
              </a:rPr>
              <a:t>: </a:t>
            </a:r>
          </a:p>
          <a:p>
            <a:pPr lvl="2" eaLnBrk="1" fontAlgn="auto" hangingPunct="1">
              <a:lnSpc>
                <a:spcPct val="90000"/>
              </a:lnSpc>
              <a:spcAft>
                <a:spcPts val="0"/>
              </a:spcAft>
              <a:defRPr/>
            </a:pPr>
            <a:r>
              <a:rPr lang="en-US" sz="2600" dirty="0">
                <a:ea typeface="+mn-ea"/>
              </a:rPr>
              <a:t>Die </a:t>
            </a:r>
            <a:r>
              <a:rPr lang="en-US" sz="2600" dirty="0" err="1">
                <a:ea typeface="+mn-ea"/>
              </a:rPr>
              <a:t>Datei</a:t>
            </a:r>
            <a:r>
              <a:rPr lang="en-US" sz="2600" dirty="0">
                <a:ea typeface="+mn-ea"/>
              </a:rPr>
              <a:t> </a:t>
            </a:r>
            <a:r>
              <a:rPr lang="en-US" sz="2600" dirty="0" err="1">
                <a:ea typeface="+mn-ea"/>
              </a:rPr>
              <a:t>wird</a:t>
            </a:r>
            <a:r>
              <a:rPr lang="en-US" sz="2600" dirty="0">
                <a:ea typeface="+mn-ea"/>
              </a:rPr>
              <a:t> </a:t>
            </a:r>
            <a:r>
              <a:rPr lang="en-US" sz="2600" dirty="0" err="1">
                <a:ea typeface="+mn-ea"/>
              </a:rPr>
              <a:t>geladen</a:t>
            </a:r>
            <a:endParaRPr lang="en-US" sz="2600" dirty="0">
              <a:ea typeface="+mn-ea"/>
            </a:endParaRPr>
          </a:p>
          <a:p>
            <a:pPr lvl="2" eaLnBrk="1" fontAlgn="auto" hangingPunct="1">
              <a:lnSpc>
                <a:spcPct val="90000"/>
              </a:lnSpc>
              <a:spcAft>
                <a:spcPts val="0"/>
              </a:spcAft>
              <a:defRPr/>
            </a:pPr>
            <a:r>
              <a:rPr lang="en-US" sz="2600" dirty="0">
                <a:ea typeface="+mn-ea"/>
              </a:rPr>
              <a:t>=The file is loaded</a:t>
            </a:r>
          </a:p>
          <a:p>
            <a:pPr lvl="2" eaLnBrk="1" fontAlgn="auto" hangingPunct="1">
              <a:lnSpc>
                <a:spcPct val="90000"/>
              </a:lnSpc>
              <a:spcAft>
                <a:spcPts val="0"/>
              </a:spcAft>
              <a:defRPr/>
            </a:pPr>
            <a:r>
              <a:rPr lang="en-US" sz="2600" dirty="0">
                <a:ea typeface="+mn-ea"/>
              </a:rPr>
              <a:t>Die </a:t>
            </a:r>
            <a:r>
              <a:rPr lang="en-US" sz="2600" dirty="0" err="1">
                <a:ea typeface="+mn-ea"/>
              </a:rPr>
              <a:t>Datei</a:t>
            </a:r>
            <a:r>
              <a:rPr lang="en-US" sz="2600" dirty="0">
                <a:ea typeface="+mn-ea"/>
              </a:rPr>
              <a:t> </a:t>
            </a:r>
            <a:r>
              <a:rPr lang="en-US" sz="2600" dirty="0" err="1">
                <a:ea typeface="+mn-ea"/>
              </a:rPr>
              <a:t>ist</a:t>
            </a:r>
            <a:r>
              <a:rPr lang="en-US" sz="2600" dirty="0">
                <a:ea typeface="+mn-ea"/>
              </a:rPr>
              <a:t> </a:t>
            </a:r>
            <a:r>
              <a:rPr lang="en-US" sz="2600" dirty="0" err="1">
                <a:ea typeface="+mn-ea"/>
              </a:rPr>
              <a:t>geladen</a:t>
            </a:r>
            <a:endParaRPr lang="en-US" sz="2600" dirty="0">
              <a:ea typeface="+mn-ea"/>
            </a:endParaRPr>
          </a:p>
          <a:p>
            <a:pPr lvl="2" eaLnBrk="1" fontAlgn="auto" hangingPunct="1">
              <a:lnSpc>
                <a:spcPct val="90000"/>
              </a:lnSpc>
              <a:spcAft>
                <a:spcPts val="0"/>
              </a:spcAft>
              <a:defRPr/>
            </a:pPr>
            <a:r>
              <a:rPr lang="en-US" sz="2600" dirty="0">
                <a:ea typeface="+mn-ea"/>
              </a:rPr>
              <a:t>=The file is loaded</a:t>
            </a:r>
          </a:p>
          <a:p>
            <a:pPr lvl="1" eaLnBrk="1" fontAlgn="auto" hangingPunct="1">
              <a:lnSpc>
                <a:spcPct val="90000"/>
              </a:lnSpc>
              <a:spcAft>
                <a:spcPts val="0"/>
              </a:spcAft>
              <a:defRPr/>
            </a:pPr>
            <a:r>
              <a:rPr lang="en-US" sz="2600" b="1" dirty="0" err="1">
                <a:ea typeface="+mn-ea"/>
              </a:rPr>
              <a:t>Beispiel</a:t>
            </a:r>
            <a:r>
              <a:rPr lang="en-US" sz="2600" b="1" dirty="0">
                <a:ea typeface="+mn-ea"/>
              </a:rPr>
              <a:t> :</a:t>
            </a:r>
          </a:p>
          <a:p>
            <a:pPr lvl="1" eaLnBrk="1" fontAlgn="auto" hangingPunct="1">
              <a:lnSpc>
                <a:spcPct val="90000"/>
              </a:lnSpc>
              <a:spcAft>
                <a:spcPts val="0"/>
              </a:spcAft>
              <a:defRPr/>
            </a:pPr>
            <a:r>
              <a:rPr lang="en-US" sz="2600" b="1" dirty="0" err="1">
                <a:ea typeface="+mn-ea"/>
              </a:rPr>
              <a:t>Verbteil</a:t>
            </a:r>
            <a:r>
              <a:rPr lang="en-US" sz="2600" b="1" dirty="0">
                <a:ea typeface="+mn-ea"/>
              </a:rPr>
              <a:t>-Ellipse:</a:t>
            </a:r>
          </a:p>
          <a:p>
            <a:pPr lvl="2" eaLnBrk="1" fontAlgn="auto" hangingPunct="1">
              <a:lnSpc>
                <a:spcPct val="90000"/>
              </a:lnSpc>
              <a:spcAft>
                <a:spcPts val="0"/>
              </a:spcAft>
              <a:defRPr/>
            </a:pPr>
            <a:r>
              <a:rPr lang="en-US" sz="2600" dirty="0">
                <a:ea typeface="+mn-ea"/>
              </a:rPr>
              <a:t>..be- und </a:t>
            </a:r>
            <a:r>
              <a:rPr lang="en-US" sz="2600" dirty="0" err="1">
                <a:ea typeface="+mn-ea"/>
              </a:rPr>
              <a:t>entladen</a:t>
            </a:r>
            <a:endParaRPr lang="en-US" sz="2600" dirty="0">
              <a:ea typeface="+mn-ea"/>
            </a:endParaRPr>
          </a:p>
          <a:p>
            <a:pPr lvl="2" eaLnBrk="1" fontAlgn="auto" hangingPunct="1">
              <a:lnSpc>
                <a:spcPct val="90000"/>
              </a:lnSpc>
              <a:spcAft>
                <a:spcPts val="0"/>
              </a:spcAft>
              <a:defRPr/>
            </a:pPr>
            <a:r>
              <a:rPr lang="en-US" sz="2600" dirty="0">
                <a:ea typeface="+mn-ea"/>
              </a:rPr>
              <a:t>=to load and unload</a:t>
            </a:r>
          </a:p>
          <a:p>
            <a:pPr eaLnBrk="1" fontAlgn="auto" hangingPunct="1">
              <a:spcAft>
                <a:spcPts val="0"/>
              </a:spcAft>
              <a:defRPr/>
            </a:pPr>
            <a:endParaRPr lang="en-US" dirty="0">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altLang="el-GR" sz="4000" b="1" smtClean="0"/>
              <a:t>Multilinguale Mensch-Maschine Kommunikation</a:t>
            </a:r>
            <a:endParaRPr lang="en-US" altLang="el-GR" sz="4000" smtClean="0"/>
          </a:p>
        </p:txBody>
      </p:sp>
      <p:pic>
        <p:nvPicPr>
          <p:cNvPr id="4" name="Content Placeholder 3" descr="Chikushi Tetsuya, News anchorman, TBS news program, &quot;news 23&quot;, TBS, Japan" title="Chikushi Tetsuya"/>
          <p:cNvPicPr>
            <a:picLocks noGrp="1" noChangeAspect="1" noChangeArrowheads="1"/>
          </p:cNvPicPr>
          <p:nvPr>
            <p:ph idx="1"/>
          </p:nvPr>
        </p:nvPicPr>
        <p:blipFill>
          <a:blip r:embed="rId2"/>
          <a:srcRect l="-61644" r="-61644"/>
          <a:stretch>
            <a:fillRect/>
          </a:stretch>
        </p:blipFill>
        <p:spPr>
          <a:xfrm>
            <a:off x="-973138" y="2133600"/>
            <a:ext cx="6624638" cy="3643313"/>
          </a:xfrm>
          <a:ln>
            <a:miter lim="800000"/>
            <a:headEnd/>
            <a:tailEnd/>
          </a:ln>
        </p:spPr>
      </p:pic>
      <p:pic>
        <p:nvPicPr>
          <p:cNvPr id="5" name="Picture 4" descr="George Alagiah , BBC, UK" title="George Alagiah, BBC newsreader"/>
          <p:cNvPicPr>
            <a:picLocks noChangeAspect="1" noChangeArrowheads="1"/>
          </p:cNvPicPr>
          <p:nvPr/>
        </p:nvPicPr>
        <p:blipFill>
          <a:blip r:embed="rId3"/>
          <a:srcRect/>
          <a:stretch>
            <a:fillRect/>
          </a:stretch>
        </p:blipFill>
        <p:spPr bwMode="auto">
          <a:xfrm>
            <a:off x="4211638" y="2133600"/>
            <a:ext cx="4105275" cy="3651250"/>
          </a:xfrm>
          <a:prstGeom prst="rect">
            <a:avLst/>
          </a:prstGeom>
          <a:noFill/>
          <a:ln w="9525">
            <a:noFill/>
            <a:miter lim="800000"/>
            <a:headEnd/>
            <a:tailEnd/>
          </a:ln>
        </p:spPr>
      </p:pic>
      <p:sp>
        <p:nvSpPr>
          <p:cNvPr id="12293" name="Rectangle 5"/>
          <p:cNvSpPr>
            <a:spLocks noChangeArrowheads="1"/>
          </p:cNvSpPr>
          <p:nvPr/>
        </p:nvSpPr>
        <p:spPr bwMode="auto">
          <a:xfrm>
            <a:off x="1908175" y="1412875"/>
            <a:ext cx="5789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l-GR" sz="2800"/>
              <a:t>Linguistische Aspekte und Anwendung</a:t>
            </a:r>
          </a:p>
        </p:txBody>
      </p:sp>
      <p:sp>
        <p:nvSpPr>
          <p:cNvPr id="12294" name="TextBox 2"/>
          <p:cNvSpPr txBox="1">
            <a:spLocks noChangeArrowheads="1"/>
          </p:cNvSpPr>
          <p:nvPr/>
        </p:nvSpPr>
        <p:spPr bwMode="auto">
          <a:xfrm>
            <a:off x="900113" y="5805488"/>
            <a:ext cx="28797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l-GR" sz="1800"/>
              <a:t>[1]</a:t>
            </a:r>
          </a:p>
        </p:txBody>
      </p:sp>
      <p:sp>
        <p:nvSpPr>
          <p:cNvPr id="12295" name="Rectangle 6"/>
          <p:cNvSpPr>
            <a:spLocks noChangeArrowheads="1"/>
          </p:cNvSpPr>
          <p:nvPr/>
        </p:nvSpPr>
        <p:spPr bwMode="auto">
          <a:xfrm>
            <a:off x="4211638" y="5805488"/>
            <a:ext cx="4105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l-GR" sz="1800"/>
              <a:t>[2]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68313" y="333375"/>
            <a:ext cx="8229600" cy="1143000"/>
          </a:xfrm>
        </p:spPr>
        <p:txBody>
          <a:bodyPr/>
          <a:lstStyle/>
          <a:p>
            <a:pPr eaLnBrk="1" hangingPunct="1"/>
            <a:r>
              <a:rPr lang="en-US" altLang="el-GR" b="1" smtClean="0"/>
              <a:t>Maschinelle Übersetzung </a:t>
            </a:r>
            <a:br>
              <a:rPr lang="en-US" altLang="el-GR" b="1" smtClean="0"/>
            </a:br>
            <a:r>
              <a:rPr lang="de-DE" altLang="el-GR" b="1" smtClean="0"/>
              <a:t>Lexikalische Lücken</a:t>
            </a:r>
            <a:endParaRPr lang="en-US" altLang="el-GR" b="1" smtClean="0"/>
          </a:p>
        </p:txBody>
      </p:sp>
      <p:sp>
        <p:nvSpPr>
          <p:cNvPr id="31747" name="Content Placeholder 2"/>
          <p:cNvSpPr>
            <a:spLocks noGrp="1"/>
          </p:cNvSpPr>
          <p:nvPr>
            <p:ph idx="1"/>
          </p:nvPr>
        </p:nvSpPr>
        <p:spPr>
          <a:xfrm>
            <a:off x="468313" y="1628775"/>
            <a:ext cx="8229600" cy="4895850"/>
          </a:xfrm>
        </p:spPr>
        <p:txBody>
          <a:bodyPr/>
          <a:lstStyle/>
          <a:p>
            <a:pPr marL="0" indent="0" eaLnBrk="1" hangingPunct="1">
              <a:lnSpc>
                <a:spcPct val="80000"/>
              </a:lnSpc>
              <a:buFont typeface="Arial" panose="020B0604020202020204" pitchFamily="34" charset="0"/>
              <a:buNone/>
            </a:pPr>
            <a:r>
              <a:rPr lang="de-DE" altLang="el-GR" sz="2000" smtClean="0"/>
              <a:t>Typische Beispiele von Nichtenstprechungen oder „Lexikalische Lücken</a:t>
            </a:r>
            <a:r>
              <a:rPr lang="de-DE" altLang="en-US" sz="2000" smtClean="0"/>
              <a:t>“</a:t>
            </a:r>
            <a:r>
              <a:rPr lang="de-DE" altLang="el-GR" sz="2000" smtClean="0"/>
              <a:t> bezüglich des Sprachpaars Deutsch- Englisch:</a:t>
            </a:r>
          </a:p>
          <a:p>
            <a:pPr marL="0" indent="0" eaLnBrk="1" hangingPunct="1">
              <a:lnSpc>
                <a:spcPct val="80000"/>
              </a:lnSpc>
            </a:pPr>
            <a:r>
              <a:rPr lang="en-US" altLang="el-GR" sz="2000" b="1" i="1" smtClean="0"/>
              <a:t>Beispiel 1</a:t>
            </a:r>
            <a:r>
              <a:rPr lang="en-US" altLang="el-GR" sz="2000" b="1" smtClean="0"/>
              <a:t>:</a:t>
            </a:r>
            <a:endParaRPr lang="de-DE" altLang="el-GR" sz="2000" smtClean="0"/>
          </a:p>
          <a:p>
            <a:pPr lvl="1" eaLnBrk="1" hangingPunct="1">
              <a:lnSpc>
                <a:spcPct val="80000"/>
              </a:lnSpc>
            </a:pPr>
            <a:r>
              <a:rPr lang="en-US" altLang="el-GR" sz="2000" smtClean="0"/>
              <a:t>(D</a:t>
            </a:r>
            <a:r>
              <a:rPr lang="el-GR" altLang="el-GR" sz="2000" smtClean="0"/>
              <a:t>):  </a:t>
            </a:r>
            <a:r>
              <a:rPr lang="en-US" altLang="el-GR" sz="2000" smtClean="0"/>
              <a:t>Gewalt (Macht), (Kraft), (Kontrolle), (Gewalttätigkeit)</a:t>
            </a:r>
            <a:endParaRPr lang="el-GR" altLang="el-GR" sz="2000" smtClean="0"/>
          </a:p>
          <a:p>
            <a:pPr lvl="1" eaLnBrk="1" hangingPunct="1">
              <a:lnSpc>
                <a:spcPct val="80000"/>
              </a:lnSpc>
            </a:pPr>
            <a:r>
              <a:rPr lang="en-US" altLang="el-GR" sz="2000" smtClean="0"/>
              <a:t>(ENG): force, power,  violence, threat,  control (etc)</a:t>
            </a:r>
          </a:p>
          <a:p>
            <a:pPr marL="0" indent="0" eaLnBrk="1" hangingPunct="1">
              <a:lnSpc>
                <a:spcPct val="80000"/>
              </a:lnSpc>
            </a:pPr>
            <a:r>
              <a:rPr lang="en-US" altLang="el-GR" sz="2000" b="1" i="1" smtClean="0"/>
              <a:t>Beispiel 2</a:t>
            </a:r>
            <a:r>
              <a:rPr lang="en-US" altLang="el-GR" sz="2000" b="1" smtClean="0"/>
              <a:t>:</a:t>
            </a:r>
          </a:p>
          <a:p>
            <a:pPr lvl="1" eaLnBrk="1" hangingPunct="1">
              <a:lnSpc>
                <a:spcPct val="80000"/>
              </a:lnSpc>
            </a:pPr>
            <a:r>
              <a:rPr lang="en-US" altLang="el-GR" sz="2000" smtClean="0"/>
              <a:t>(D</a:t>
            </a:r>
            <a:r>
              <a:rPr lang="el-GR" altLang="el-GR" sz="2000" smtClean="0"/>
              <a:t>): </a:t>
            </a:r>
            <a:r>
              <a:rPr lang="en-US" altLang="el-GR" sz="2000" smtClean="0"/>
              <a:t>Muster</a:t>
            </a:r>
            <a:endParaRPr lang="el-GR" altLang="el-GR" sz="2000" smtClean="0"/>
          </a:p>
          <a:p>
            <a:pPr lvl="1" eaLnBrk="1" hangingPunct="1">
              <a:lnSpc>
                <a:spcPct val="80000"/>
              </a:lnSpc>
            </a:pPr>
            <a:r>
              <a:rPr lang="en-US" altLang="el-GR" sz="2000" smtClean="0"/>
              <a:t>(ENG): design, model, pattern, specimen, stich (beim Stricken), prototype,  paragon (Vorbild)</a:t>
            </a:r>
          </a:p>
          <a:p>
            <a:pPr marL="0" indent="0" eaLnBrk="1" hangingPunct="1">
              <a:lnSpc>
                <a:spcPct val="80000"/>
              </a:lnSpc>
            </a:pPr>
            <a:r>
              <a:rPr lang="en-US" altLang="el-GR" sz="2000" b="1" i="1" smtClean="0"/>
              <a:t>Beispiel 3</a:t>
            </a:r>
            <a:r>
              <a:rPr lang="en-US" altLang="el-GR" sz="2000" b="1" smtClean="0"/>
              <a:t>:</a:t>
            </a:r>
          </a:p>
          <a:p>
            <a:pPr lvl="1" eaLnBrk="1" hangingPunct="1">
              <a:lnSpc>
                <a:spcPct val="80000"/>
              </a:lnSpc>
            </a:pPr>
            <a:r>
              <a:rPr lang="el-GR" altLang="el-GR" sz="2000" smtClean="0"/>
              <a:t>(</a:t>
            </a:r>
            <a:r>
              <a:rPr lang="en-US" altLang="el-GR" sz="2000" smtClean="0"/>
              <a:t>D</a:t>
            </a:r>
            <a:r>
              <a:rPr lang="el-GR" altLang="el-GR" sz="2000" smtClean="0"/>
              <a:t>):  </a:t>
            </a:r>
            <a:r>
              <a:rPr lang="en-US" altLang="el-GR" sz="2000" smtClean="0"/>
              <a:t>pr</a:t>
            </a:r>
            <a:r>
              <a:rPr lang="el-GR" altLang="el-GR" sz="2000" smtClean="0"/>
              <a:t>ü</a:t>
            </a:r>
            <a:r>
              <a:rPr lang="en-US" altLang="el-GR" sz="2000" smtClean="0"/>
              <a:t>fen</a:t>
            </a:r>
          </a:p>
          <a:p>
            <a:pPr lvl="1" eaLnBrk="1" hangingPunct="1">
              <a:lnSpc>
                <a:spcPct val="80000"/>
              </a:lnSpc>
            </a:pPr>
            <a:r>
              <a:rPr lang="el-GR" altLang="el-GR" sz="2000" smtClean="0"/>
              <a:t>(</a:t>
            </a:r>
            <a:r>
              <a:rPr lang="en-US" altLang="el-GR" sz="2000" smtClean="0"/>
              <a:t>ENG</a:t>
            </a:r>
            <a:r>
              <a:rPr lang="el-GR" altLang="el-GR" sz="2000" smtClean="0"/>
              <a:t>): </a:t>
            </a:r>
            <a:r>
              <a:rPr lang="en-US" altLang="el-GR" sz="2000" smtClean="0"/>
              <a:t>test, try, prove, check, survey, review, examine, audit, inspect, assay (etc)</a:t>
            </a:r>
            <a:endParaRPr lang="el-GR" altLang="el-GR" sz="2000" smtClean="0"/>
          </a:p>
          <a:p>
            <a:pPr marL="0" indent="0" eaLnBrk="1" hangingPunct="1">
              <a:lnSpc>
                <a:spcPct val="90000"/>
              </a:lnSpc>
            </a:pPr>
            <a:endParaRPr lang="en-US" altLang="el-GR"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755650" y="4149725"/>
            <a:ext cx="7772400" cy="1511300"/>
          </a:xfrm>
        </p:spPr>
        <p:txBody>
          <a:bodyPr/>
          <a:lstStyle/>
          <a:p>
            <a:pPr eaLnBrk="1" hangingPunct="1"/>
            <a:r>
              <a:rPr lang="en-US" altLang="el-GR" sz="3600" smtClean="0"/>
              <a:t>Maschinelle Übersetzung </a:t>
            </a:r>
            <a:br>
              <a:rPr lang="en-US" altLang="el-GR" sz="3600" smtClean="0"/>
            </a:br>
            <a:r>
              <a:rPr lang="en-US" altLang="el-GR" sz="3600" smtClean="0"/>
              <a:t>Gesprochener Texte in Dialogsystemen</a:t>
            </a:r>
          </a:p>
        </p:txBody>
      </p:sp>
      <p:sp>
        <p:nvSpPr>
          <p:cNvPr id="32771" name="Text Placeholder 2"/>
          <p:cNvSpPr>
            <a:spLocks noGrp="1"/>
          </p:cNvSpPr>
          <p:nvPr>
            <p:ph type="body" idx="1"/>
          </p:nvPr>
        </p:nvSpPr>
        <p:spPr>
          <a:xfrm>
            <a:off x="827088" y="2636838"/>
            <a:ext cx="7700962" cy="1439862"/>
          </a:xfrm>
        </p:spPr>
        <p:txBody>
          <a:bodyPr/>
          <a:lstStyle/>
          <a:p>
            <a:pPr eaLnBrk="1" hangingPunct="1"/>
            <a:r>
              <a:rPr lang="en-US" altLang="el-GR" sz="2400" smtClean="0"/>
              <a:t>Der Interlingua-Ansatz</a:t>
            </a:r>
          </a:p>
          <a:p>
            <a:pPr eaLnBrk="1" hangingPunct="1"/>
            <a:endParaRPr lang="en-US" altLang="el-GR" smtClean="0"/>
          </a:p>
        </p:txBody>
      </p:sp>
      <p:sp>
        <p:nvSpPr>
          <p:cNvPr id="32772" name="TextBox 5"/>
          <p:cNvSpPr txBox="1">
            <a:spLocks noChangeArrowheads="1"/>
          </p:cNvSpPr>
          <p:nvPr/>
        </p:nvSpPr>
        <p:spPr bwMode="auto">
          <a:xfrm>
            <a:off x="5003800" y="2636838"/>
            <a:ext cx="5762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l-GR" sz="2000"/>
              <a:t>[5]</a:t>
            </a:r>
          </a:p>
        </p:txBody>
      </p:sp>
      <p:pic>
        <p:nvPicPr>
          <p:cNvPr id="8" name="Picture 7" descr="Indian woman working in a call center" title="call center"/>
          <p:cNvPicPr>
            <a:picLocks noChangeAspect="1"/>
          </p:cNvPicPr>
          <p:nvPr/>
        </p:nvPicPr>
        <p:blipFill>
          <a:blip r:embed="rId2"/>
          <a:stretch>
            <a:fillRect/>
          </a:stretch>
        </p:blipFill>
        <p:spPr>
          <a:xfrm>
            <a:off x="900113" y="404813"/>
            <a:ext cx="4103687" cy="273526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68313" y="549275"/>
            <a:ext cx="8229600" cy="1143000"/>
          </a:xfrm>
        </p:spPr>
        <p:txBody>
          <a:bodyPr/>
          <a:lstStyle/>
          <a:p>
            <a:pPr eaLnBrk="1" hangingPunct="1"/>
            <a:r>
              <a:rPr lang="de-DE" altLang="el-GR" sz="4000" b="1" smtClean="0"/>
              <a:t>Zu den Strategien der Maschinellen Übersetzung gehören auch die Interlingua Systeme,</a:t>
            </a:r>
            <a:endParaRPr lang="en-US" altLang="el-GR" sz="4000" b="1" smtClean="0"/>
          </a:p>
        </p:txBody>
      </p:sp>
      <p:sp>
        <p:nvSpPr>
          <p:cNvPr id="33795" name="Content Placeholder 2"/>
          <p:cNvSpPr>
            <a:spLocks noGrp="1"/>
          </p:cNvSpPr>
          <p:nvPr>
            <p:ph idx="1"/>
          </p:nvPr>
        </p:nvSpPr>
        <p:spPr>
          <a:xfrm>
            <a:off x="463550" y="2133600"/>
            <a:ext cx="8229600" cy="3949700"/>
          </a:xfrm>
        </p:spPr>
        <p:txBody>
          <a:bodyPr/>
          <a:lstStyle/>
          <a:p>
            <a:pPr eaLnBrk="1" hangingPunct="1">
              <a:lnSpc>
                <a:spcPct val="90000"/>
              </a:lnSpc>
            </a:pPr>
            <a:r>
              <a:rPr lang="de-DE" altLang="el-GR" smtClean="0"/>
              <a:t>die üblicherweise für die Maschinelle Übersetzung </a:t>
            </a:r>
            <a:r>
              <a:rPr lang="de-DE" altLang="el-GR" b="1" smtClean="0"/>
              <a:t>gesprochener Texte </a:t>
            </a:r>
            <a:r>
              <a:rPr lang="de-DE" altLang="el-GR" smtClean="0"/>
              <a:t>verwendet werden. </a:t>
            </a:r>
          </a:p>
          <a:p>
            <a:pPr eaLnBrk="1" hangingPunct="1">
              <a:lnSpc>
                <a:spcPct val="90000"/>
              </a:lnSpc>
            </a:pPr>
            <a:r>
              <a:rPr lang="de-DE" altLang="el-GR" smtClean="0"/>
              <a:t>In den Interlingua Systemen wird aus dem Quelltext der Aussgangssprache eine </a:t>
            </a:r>
            <a:r>
              <a:rPr lang="de-DE" altLang="el-GR" b="1" smtClean="0"/>
              <a:t>abstrakte Repräsentation</a:t>
            </a:r>
            <a:r>
              <a:rPr lang="de-DE" altLang="el-GR" smtClean="0"/>
              <a:t>, eine Interlingua, gewonnen, die neutral bezüglich aller im System verarbeiteten Sprachen sein soll. </a:t>
            </a:r>
          </a:p>
          <a:p>
            <a:pPr eaLnBrk="1" hangingPunct="1">
              <a:lnSpc>
                <a:spcPct val="90000"/>
              </a:lnSpc>
            </a:pPr>
            <a:endParaRPr lang="en-US" altLang="el-GR"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68313" y="6350"/>
            <a:ext cx="8229600" cy="1190625"/>
          </a:xfrm>
        </p:spPr>
        <p:txBody>
          <a:bodyPr/>
          <a:lstStyle/>
          <a:p>
            <a:pPr eaLnBrk="1" hangingPunct="1"/>
            <a:r>
              <a:rPr lang="de-DE" altLang="el-GR" b="1" smtClean="0"/>
              <a:t>Weil die Interlingua,</a:t>
            </a:r>
            <a:endParaRPr lang="en-US" altLang="el-GR" b="1" smtClean="0"/>
          </a:p>
        </p:txBody>
      </p:sp>
      <p:sp>
        <p:nvSpPr>
          <p:cNvPr id="34819" name="Content Placeholder 2"/>
          <p:cNvSpPr>
            <a:spLocks noGrp="1"/>
          </p:cNvSpPr>
          <p:nvPr>
            <p:ph idx="1"/>
          </p:nvPr>
        </p:nvSpPr>
        <p:spPr>
          <a:xfrm>
            <a:off x="463550" y="1557338"/>
            <a:ext cx="8229600" cy="4751387"/>
          </a:xfrm>
        </p:spPr>
        <p:txBody>
          <a:bodyPr/>
          <a:lstStyle/>
          <a:p>
            <a:pPr eaLnBrk="1" hangingPunct="1">
              <a:lnSpc>
                <a:spcPct val="90000"/>
              </a:lnSpc>
            </a:pPr>
            <a:r>
              <a:rPr lang="de-DE" altLang="el-GR" sz="2500" smtClean="0"/>
              <a:t>zumindest theoretisch, als </a:t>
            </a:r>
            <a:r>
              <a:rPr lang="de-DE" altLang="el-GR" sz="2500" b="1" smtClean="0"/>
              <a:t>sprachunabhängige Zwischenrepräsentation vollkommen unabhängig von der Quellsprache </a:t>
            </a:r>
            <a:r>
              <a:rPr lang="de-DE" altLang="el-GR" sz="2500" smtClean="0"/>
              <a:t>ist, ist </a:t>
            </a:r>
            <a:r>
              <a:rPr lang="de-DE" altLang="el-GR" sz="2500" b="1" smtClean="0"/>
              <a:t>keine Transferphase notwendig</a:t>
            </a:r>
            <a:r>
              <a:rPr lang="de-DE" altLang="el-GR" sz="2500" smtClean="0"/>
              <a:t>. </a:t>
            </a:r>
          </a:p>
          <a:p>
            <a:pPr eaLnBrk="1" hangingPunct="1">
              <a:lnSpc>
                <a:spcPct val="90000"/>
              </a:lnSpc>
            </a:pPr>
            <a:r>
              <a:rPr lang="de-DE" altLang="el-GR" sz="2500" smtClean="0"/>
              <a:t>Diese sprachunabhängige Zwischenrepräsentation dient sowohl für die </a:t>
            </a:r>
            <a:r>
              <a:rPr lang="de-DE" altLang="el-GR" sz="2500" b="1" smtClean="0"/>
              <a:t>Analyse der Eingabe </a:t>
            </a:r>
            <a:r>
              <a:rPr lang="de-DE" altLang="el-GR" sz="2500" smtClean="0"/>
              <a:t>als auch für eine </a:t>
            </a:r>
            <a:r>
              <a:rPr lang="de-DE" altLang="el-GR" sz="2500" b="1" smtClean="0"/>
              <a:t>zielsprachliche Textgenerierung</a:t>
            </a:r>
            <a:r>
              <a:rPr lang="de-DE" altLang="el-GR" sz="2500" smtClean="0"/>
              <a:t>.</a:t>
            </a:r>
          </a:p>
          <a:p>
            <a:pPr eaLnBrk="1" hangingPunct="1">
              <a:lnSpc>
                <a:spcPct val="90000"/>
              </a:lnSpc>
            </a:pPr>
            <a:r>
              <a:rPr lang="de-DE" altLang="el-GR" sz="2500" smtClean="0"/>
              <a:t>Die Phase der Generierung ist im Interlingua-Ansatz am aufwendigsten, denn die sprachunabhängige Zwischenrepräsentation (die meistens einen relativ großen </a:t>
            </a:r>
            <a:r>
              <a:rPr lang="de-DE" altLang="el-GR" sz="2500" b="1" smtClean="0"/>
              <a:t>Abstraktionsgrad </a:t>
            </a:r>
            <a:r>
              <a:rPr lang="de-DE" altLang="el-GR" sz="2500" smtClean="0"/>
              <a:t>hat) muss in zielsprachliche Repräsentationen umgesetzt werden. (Dorna und Jekat, 2004).</a:t>
            </a:r>
            <a:endParaRPr lang="en-US" altLang="el-GR" sz="2500" smtClean="0"/>
          </a:p>
          <a:p>
            <a:pPr eaLnBrk="1" hangingPunct="1">
              <a:lnSpc>
                <a:spcPct val="70000"/>
              </a:lnSpc>
              <a:buFont typeface="Arial" panose="020B0604020202020204" pitchFamily="34" charset="0"/>
              <a:buNone/>
            </a:pPr>
            <a:endParaRPr lang="en-US" altLang="el-GR" sz="250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8313" y="0"/>
            <a:ext cx="8229600" cy="1268413"/>
          </a:xfrm>
        </p:spPr>
        <p:txBody>
          <a:bodyPr/>
          <a:lstStyle/>
          <a:p>
            <a:pPr eaLnBrk="1" hangingPunct="1"/>
            <a:r>
              <a:rPr lang="de-DE" altLang="el-GR" b="1" smtClean="0"/>
              <a:t>Die Interlingua-Systeme,</a:t>
            </a:r>
            <a:endParaRPr lang="en-US" altLang="el-GR" b="1" smtClean="0"/>
          </a:p>
        </p:txBody>
      </p:sp>
      <p:sp>
        <p:nvSpPr>
          <p:cNvPr id="35843" name="Content Placeholder 2"/>
          <p:cNvSpPr>
            <a:spLocks noGrp="1"/>
          </p:cNvSpPr>
          <p:nvPr>
            <p:ph idx="1"/>
          </p:nvPr>
        </p:nvSpPr>
        <p:spPr>
          <a:xfrm>
            <a:off x="463550" y="1268413"/>
            <a:ext cx="8229600" cy="5040312"/>
          </a:xfrm>
        </p:spPr>
        <p:txBody>
          <a:bodyPr/>
          <a:lstStyle/>
          <a:p>
            <a:pPr eaLnBrk="1" hangingPunct="1">
              <a:lnSpc>
                <a:spcPct val="90000"/>
              </a:lnSpc>
            </a:pPr>
            <a:r>
              <a:rPr lang="de-DE" altLang="el-GR" sz="2500" smtClean="0"/>
              <a:t>die auch als </a:t>
            </a:r>
            <a:r>
              <a:rPr lang="de-DE" altLang="el-GR" sz="2500" b="1" smtClean="0"/>
              <a:t>Übersetzungstrategie 2. Generation </a:t>
            </a:r>
            <a:r>
              <a:rPr lang="de-DE" altLang="el-GR" sz="2500" smtClean="0"/>
              <a:t>bezeichnet werden, haben den Vorteil, dass sie </a:t>
            </a:r>
            <a:r>
              <a:rPr lang="de-DE" altLang="el-GR" sz="2500" b="1" smtClean="0"/>
              <a:t>Sprachunabhängig</a:t>
            </a:r>
            <a:r>
              <a:rPr lang="de-DE" altLang="el-GR" sz="2500" smtClean="0"/>
              <a:t> sind und dass somit die Übersetzung des erzeugten zielsprachigen Textes wieder in der Quellsprache („</a:t>
            </a:r>
            <a:r>
              <a:rPr lang="de-DE" altLang="el-GR" sz="2500" b="1" smtClean="0"/>
              <a:t>back-translation</a:t>
            </a:r>
            <a:r>
              <a:rPr lang="de-DE" altLang="en-US" sz="2500" smtClean="0"/>
              <a:t>“</a:t>
            </a:r>
            <a:r>
              <a:rPr lang="de-DE" altLang="el-GR" sz="2500" smtClean="0"/>
              <a:t>) möglich ist, auch für eine </a:t>
            </a:r>
            <a:r>
              <a:rPr lang="de-DE" altLang="el-GR" sz="2500" b="1" smtClean="0"/>
              <a:t>Systemüberprüfung</a:t>
            </a:r>
            <a:r>
              <a:rPr lang="de-DE" altLang="el-GR" sz="2500" smtClean="0"/>
              <a:t> (v. Hahn, 2001 - Vertan, 2002).</a:t>
            </a:r>
          </a:p>
          <a:p>
            <a:pPr eaLnBrk="1" hangingPunct="1">
              <a:lnSpc>
                <a:spcPct val="90000"/>
              </a:lnSpc>
            </a:pPr>
            <a:r>
              <a:rPr lang="de-DE" altLang="el-GR" sz="2500" smtClean="0"/>
              <a:t> Dass die Entwicklung bzw. die Darstellung der sprachunabhängigen Zwischenrepräsentation </a:t>
            </a:r>
            <a:r>
              <a:rPr lang="de-DE" altLang="el-GR" sz="2500" b="1" smtClean="0"/>
              <a:t>schwer</a:t>
            </a:r>
            <a:r>
              <a:rPr lang="de-DE" altLang="el-GR" sz="2500" smtClean="0"/>
              <a:t> ist, gehört zu den Nachteilen der Interlingua-Systeme (v. Hahn, 2001 - Vertan, 2002). </a:t>
            </a:r>
          </a:p>
          <a:p>
            <a:pPr eaLnBrk="1" hangingPunct="1">
              <a:lnSpc>
                <a:spcPct val="90000"/>
              </a:lnSpc>
            </a:pPr>
            <a:r>
              <a:rPr lang="de-DE" altLang="el-GR" sz="2500" smtClean="0"/>
              <a:t>Interlingua-Systeme werden oft für </a:t>
            </a:r>
            <a:r>
              <a:rPr lang="de-DE" altLang="el-GR" sz="2500" b="1" smtClean="0"/>
              <a:t>multilinguale MÜ </a:t>
            </a:r>
            <a:r>
              <a:rPr lang="de-DE" altLang="el-GR" sz="2500" smtClean="0"/>
              <a:t>Systeme benutzt, </a:t>
            </a:r>
            <a:r>
              <a:rPr lang="de-DE" altLang="el-GR" sz="2500" b="1" smtClean="0"/>
              <a:t>weil die Interlingua unabhängig von </a:t>
            </a:r>
            <a:r>
              <a:rPr lang="en-US" altLang="el-GR" sz="2500" b="1" smtClean="0"/>
              <a:t>der Quellsprache (Ausgangssprache) ist</a:t>
            </a:r>
            <a:r>
              <a:rPr lang="en-US" altLang="el-GR" sz="2500" smtClean="0"/>
              <a:t>.</a:t>
            </a:r>
          </a:p>
          <a:p>
            <a:pPr eaLnBrk="1" hangingPunct="1">
              <a:lnSpc>
                <a:spcPct val="80000"/>
              </a:lnSpc>
            </a:pPr>
            <a:endParaRPr lang="en-US" altLang="el-GR" sz="25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a:xfrm>
            <a:off x="468313" y="0"/>
            <a:ext cx="8229600" cy="1196975"/>
          </a:xfrm>
        </p:spPr>
        <p:txBody>
          <a:bodyPr/>
          <a:lstStyle/>
          <a:p>
            <a:pPr eaLnBrk="1" hangingPunct="1"/>
            <a:r>
              <a:rPr lang="en-US" altLang="el-GR" b="1" smtClean="0"/>
              <a:t>Interlingua MT model</a:t>
            </a:r>
          </a:p>
        </p:txBody>
      </p:sp>
      <p:pic>
        <p:nvPicPr>
          <p:cNvPr id="5" name="Picture Placeholder 3" descr="A diagram about interlingua MT model and its analysis and synthesis" title="Interlingua MT model"/>
          <p:cNvPicPr>
            <a:picLocks noGrp="1" noChangeAspect="1"/>
          </p:cNvPicPr>
          <p:nvPr>
            <p:ph type="pic" idx="1"/>
          </p:nvPr>
        </p:nvPicPr>
        <p:blipFill rotWithShape="1">
          <a:blip r:embed="rId2"/>
          <a:srcRect l="30223" t="37548" r="28274" b="21474"/>
          <a:stretch/>
        </p:blipFill>
        <p:spPr>
          <a:xfrm>
            <a:off x="295275" y="1125538"/>
            <a:ext cx="8813800" cy="4895850"/>
          </a:xfrm>
        </p:spPr>
      </p:pic>
      <p:sp>
        <p:nvSpPr>
          <p:cNvPr id="36868" name="Text Placeholder 5"/>
          <p:cNvSpPr>
            <a:spLocks noGrp="1"/>
          </p:cNvSpPr>
          <p:nvPr>
            <p:ph type="body" sz="half" idx="2"/>
          </p:nvPr>
        </p:nvSpPr>
        <p:spPr>
          <a:xfrm>
            <a:off x="4284663" y="5949950"/>
            <a:ext cx="574675" cy="503238"/>
          </a:xfrm>
        </p:spPr>
        <p:txBody>
          <a:bodyPr/>
          <a:lstStyle/>
          <a:p>
            <a:pPr algn="ctr" eaLnBrk="1" hangingPunct="1"/>
            <a:r>
              <a:rPr lang="en-US" altLang="el-GR" smtClean="0"/>
              <a:t>[6]</a:t>
            </a:r>
          </a:p>
          <a:p>
            <a:pPr eaLnBrk="1" hangingPunct="1"/>
            <a:endParaRPr lang="en-US" altLang="el-GR"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68313" y="0"/>
            <a:ext cx="8229600" cy="1268413"/>
          </a:xfrm>
        </p:spPr>
        <p:txBody>
          <a:bodyPr/>
          <a:lstStyle/>
          <a:p>
            <a:pPr eaLnBrk="1" hangingPunct="1"/>
            <a:r>
              <a:rPr lang="de-DE" altLang="el-GR" b="1" smtClean="0"/>
              <a:t>Struktur der Interlingua</a:t>
            </a:r>
            <a:r>
              <a:rPr lang="el-GR" altLang="el-GR" b="1" smtClean="0"/>
              <a:t> (1/3)</a:t>
            </a:r>
            <a:endParaRPr lang="en-US" altLang="el-GR" b="1" smtClean="0"/>
          </a:p>
        </p:txBody>
      </p:sp>
      <p:sp>
        <p:nvSpPr>
          <p:cNvPr id="37891" name="Content Placeholder 2"/>
          <p:cNvSpPr>
            <a:spLocks noGrp="1"/>
          </p:cNvSpPr>
          <p:nvPr>
            <p:ph idx="1"/>
          </p:nvPr>
        </p:nvSpPr>
        <p:spPr>
          <a:xfrm>
            <a:off x="463550" y="1557338"/>
            <a:ext cx="8229600" cy="4525962"/>
          </a:xfrm>
        </p:spPr>
        <p:txBody>
          <a:bodyPr/>
          <a:lstStyle/>
          <a:p>
            <a:pPr eaLnBrk="1" hangingPunct="1">
              <a:lnSpc>
                <a:spcPct val="90000"/>
              </a:lnSpc>
            </a:pPr>
            <a:r>
              <a:rPr lang="de-DE" altLang="el-GR" sz="2600" smtClean="0"/>
              <a:t>In der Struktur der Interlingua wird der </a:t>
            </a:r>
            <a:r>
              <a:rPr lang="de-DE" altLang="el-GR" sz="2600" b="1" smtClean="0"/>
              <a:t>Satztyp</a:t>
            </a:r>
            <a:r>
              <a:rPr lang="de-DE" altLang="el-GR" sz="2600" smtClean="0"/>
              <a:t> (sentence-type) angegeben, </a:t>
            </a:r>
          </a:p>
          <a:p>
            <a:pPr eaLnBrk="1" hangingPunct="1">
              <a:lnSpc>
                <a:spcPct val="90000"/>
              </a:lnSpc>
            </a:pPr>
            <a:r>
              <a:rPr lang="de-DE" altLang="el-GR" sz="2600" smtClean="0"/>
              <a:t>sowie eine </a:t>
            </a:r>
            <a:r>
              <a:rPr lang="de-DE" altLang="el-GR" sz="2600" b="1" smtClean="0"/>
              <a:t>Stichwortartige Zusammenfassung des semantischen Inhalts </a:t>
            </a:r>
            <a:r>
              <a:rPr lang="de-DE" altLang="el-GR" sz="2600" smtClean="0"/>
              <a:t>der Äuβerung, die als „</a:t>
            </a:r>
            <a:r>
              <a:rPr lang="de-DE" altLang="el-GR" sz="2600" b="1" smtClean="0"/>
              <a:t>Rahmen</a:t>
            </a:r>
            <a:r>
              <a:rPr lang="de-DE" altLang="en-US" sz="2600" b="1" smtClean="0"/>
              <a:t>“</a:t>
            </a:r>
            <a:r>
              <a:rPr lang="de-DE" altLang="el-GR" sz="2600" b="1" smtClean="0"/>
              <a:t> (frame) </a:t>
            </a:r>
            <a:r>
              <a:rPr lang="de-DE" altLang="el-GR" sz="2600" smtClean="0"/>
              <a:t>bezeichnet wird.  </a:t>
            </a:r>
          </a:p>
          <a:p>
            <a:pPr eaLnBrk="1" hangingPunct="1">
              <a:lnSpc>
                <a:spcPct val="90000"/>
              </a:lnSpc>
            </a:pPr>
            <a:r>
              <a:rPr lang="de-DE" altLang="el-GR" sz="2600" smtClean="0"/>
              <a:t>In dem vorliegenden Beispiel enthält der „Rahmen</a:t>
            </a:r>
            <a:r>
              <a:rPr lang="de-DE" altLang="en-US" sz="2600" smtClean="0"/>
              <a:t>“</a:t>
            </a:r>
            <a:r>
              <a:rPr lang="de-DE" altLang="el-GR" sz="2600" smtClean="0"/>
              <a:t> das Stichwort „besetzt</a:t>
            </a:r>
            <a:r>
              <a:rPr lang="de-DE" altLang="en-US" sz="2600" smtClean="0"/>
              <a:t>“</a:t>
            </a:r>
            <a:r>
              <a:rPr lang="de-DE" altLang="el-GR" sz="2600" smtClean="0"/>
              <a:t>. </a:t>
            </a:r>
          </a:p>
          <a:p>
            <a:pPr eaLnBrk="1" hangingPunct="1">
              <a:lnSpc>
                <a:spcPct val="90000"/>
              </a:lnSpc>
            </a:pPr>
            <a:r>
              <a:rPr lang="de-DE" altLang="el-GR" sz="2600" smtClean="0"/>
              <a:t>Die weiteren wichtigsten Komponenten der Bedeutung der Äuβerung werden in der Struktur des Rahmens (frame) von den Repräsentationen „wer</a:t>
            </a:r>
            <a:r>
              <a:rPr lang="de-DE" altLang="en-US" sz="2600" smtClean="0"/>
              <a:t>“</a:t>
            </a:r>
            <a:r>
              <a:rPr lang="de-DE" altLang="el-GR" sz="2600" smtClean="0"/>
              <a:t>, „was</a:t>
            </a:r>
            <a:r>
              <a:rPr lang="de-DE" altLang="en-US" sz="2600" smtClean="0"/>
              <a:t>“</a:t>
            </a:r>
            <a:r>
              <a:rPr lang="de-DE" altLang="el-GR" sz="2600" smtClean="0"/>
              <a:t> und „wann</a:t>
            </a:r>
            <a:r>
              <a:rPr lang="de-DE" altLang="en-US" sz="2600" smtClean="0"/>
              <a:t>“</a:t>
            </a:r>
            <a:r>
              <a:rPr lang="de-DE" altLang="el-GR" sz="2600" smtClean="0"/>
              <a:t> beschrieben.</a:t>
            </a:r>
            <a:endParaRPr lang="en-US" altLang="el-GR" sz="2600" smtClean="0"/>
          </a:p>
          <a:p>
            <a:pPr eaLnBrk="1" hangingPunct="1">
              <a:lnSpc>
                <a:spcPct val="90000"/>
              </a:lnSpc>
            </a:pPr>
            <a:endParaRPr lang="en-US" altLang="el-GR"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68313" y="0"/>
            <a:ext cx="8229600" cy="1268413"/>
          </a:xfrm>
        </p:spPr>
        <p:txBody>
          <a:bodyPr/>
          <a:lstStyle/>
          <a:p>
            <a:pPr eaLnBrk="1" hangingPunct="1"/>
            <a:r>
              <a:rPr lang="de-DE" altLang="el-GR" b="1" smtClean="0"/>
              <a:t>Struktur der Interlingua</a:t>
            </a:r>
            <a:r>
              <a:rPr lang="el-GR" altLang="el-GR" b="1" smtClean="0"/>
              <a:t> (2/3)</a:t>
            </a:r>
            <a:endParaRPr lang="en-US" altLang="el-GR" b="1" smtClean="0"/>
          </a:p>
        </p:txBody>
      </p:sp>
      <p:sp>
        <p:nvSpPr>
          <p:cNvPr id="38915" name="Content Placeholder 2"/>
          <p:cNvSpPr>
            <a:spLocks noGrp="1"/>
          </p:cNvSpPr>
          <p:nvPr>
            <p:ph idx="1"/>
          </p:nvPr>
        </p:nvSpPr>
        <p:spPr>
          <a:xfrm>
            <a:off x="463550" y="1557338"/>
            <a:ext cx="8229600" cy="4824412"/>
          </a:xfrm>
        </p:spPr>
        <p:txBody>
          <a:bodyPr/>
          <a:lstStyle/>
          <a:p>
            <a:pPr eaLnBrk="1" hangingPunct="1"/>
            <a:r>
              <a:rPr lang="de-DE" altLang="el-GR" sz="2200" smtClean="0"/>
              <a:t>Das folgende Beispiel stammt aus einem System für die Maschinelle Übersetzung gesprochener Texte im Bereich der </a:t>
            </a:r>
            <a:r>
              <a:rPr lang="de-DE" altLang="el-GR" sz="2200" b="1" smtClean="0"/>
              <a:t>Termin-Vereinbarungen</a:t>
            </a:r>
            <a:r>
              <a:rPr lang="de-DE" altLang="el-GR" sz="2200" smtClean="0"/>
              <a:t>. </a:t>
            </a:r>
          </a:p>
          <a:p>
            <a:pPr eaLnBrk="1" hangingPunct="1"/>
            <a:r>
              <a:rPr lang="de-DE" altLang="el-GR" sz="2200" smtClean="0"/>
              <a:t>Aus der gesprochenen Äuβerung: „Am Montag habe ich leider eine Konferenz</a:t>
            </a:r>
            <a:r>
              <a:rPr lang="de-DE" altLang="en-US" sz="2200" smtClean="0"/>
              <a:t>“</a:t>
            </a:r>
            <a:r>
              <a:rPr lang="de-DE" altLang="el-GR" sz="2200" smtClean="0"/>
              <a:t> werden diejenigen Wendungen (</a:t>
            </a:r>
            <a:r>
              <a:rPr lang="de-DE" altLang="el-GR" sz="2200" b="1" smtClean="0"/>
              <a:t>Stichwörter – keywords</a:t>
            </a:r>
            <a:r>
              <a:rPr lang="de-DE" altLang="el-GR" sz="2200" smtClean="0"/>
              <a:t>) ausgewählt, die als die wichtigsten Komponenten der Bedeutung der Äuβerung erfasst werden können.</a:t>
            </a:r>
          </a:p>
          <a:p>
            <a:pPr eaLnBrk="1" hangingPunct="1"/>
            <a:r>
              <a:rPr lang="de-DE" altLang="el-GR" sz="2200" smtClean="0"/>
              <a:t>Diese Wendungen sind die Wörter „Montag</a:t>
            </a:r>
            <a:r>
              <a:rPr lang="de-DE" altLang="en-US" sz="2200" smtClean="0"/>
              <a:t>“</a:t>
            </a:r>
            <a:r>
              <a:rPr lang="de-DE" altLang="el-GR" sz="2200" smtClean="0"/>
              <a:t>, „Konferenz</a:t>
            </a:r>
            <a:r>
              <a:rPr lang="de-DE" altLang="en-US" sz="2200" smtClean="0"/>
              <a:t>“</a:t>
            </a:r>
            <a:r>
              <a:rPr lang="de-DE" altLang="el-GR" sz="2200" smtClean="0"/>
              <a:t> und „ich</a:t>
            </a:r>
            <a:r>
              <a:rPr lang="de-DE" altLang="en-US" sz="2200" smtClean="0"/>
              <a:t>“</a:t>
            </a:r>
            <a:r>
              <a:rPr lang="de-DE" altLang="el-GR" sz="2200" smtClean="0"/>
              <a:t>.</a:t>
            </a:r>
          </a:p>
          <a:p>
            <a:pPr eaLnBrk="1" hangingPunct="1"/>
            <a:r>
              <a:rPr lang="de-DE" altLang="el-GR" sz="2200" smtClean="0"/>
              <a:t> In dem restriktiven Anwendungsgebiet der Vereinbarungen, die Wendung „Konferenz</a:t>
            </a:r>
            <a:r>
              <a:rPr lang="de-DE" altLang="en-US" sz="2200" smtClean="0"/>
              <a:t>“</a:t>
            </a:r>
            <a:r>
              <a:rPr lang="de-DE" altLang="el-GR" sz="2200" smtClean="0"/>
              <a:t> ist mit der Bedeutung „besetzt</a:t>
            </a:r>
            <a:r>
              <a:rPr lang="de-DE" altLang="en-US" sz="2200" smtClean="0"/>
              <a:t>“</a:t>
            </a:r>
            <a:r>
              <a:rPr lang="de-DE" altLang="el-GR" sz="2200" smtClean="0"/>
              <a:t> verknüpft. </a:t>
            </a:r>
          </a:p>
          <a:p>
            <a:pPr eaLnBrk="1" hangingPunct="1">
              <a:lnSpc>
                <a:spcPct val="80000"/>
              </a:lnSpc>
            </a:pPr>
            <a:endParaRPr lang="en-US" altLang="el-GR" sz="23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68313" y="0"/>
            <a:ext cx="8229600" cy="1268413"/>
          </a:xfrm>
        </p:spPr>
        <p:txBody>
          <a:bodyPr/>
          <a:lstStyle/>
          <a:p>
            <a:pPr eaLnBrk="1" hangingPunct="1"/>
            <a:r>
              <a:rPr lang="de-DE" altLang="el-GR" b="1" smtClean="0"/>
              <a:t>Struktur der Interlingua</a:t>
            </a:r>
            <a:r>
              <a:rPr lang="el-GR" altLang="el-GR" b="1" smtClean="0"/>
              <a:t> (3/3)</a:t>
            </a:r>
            <a:endParaRPr lang="en-US" altLang="el-GR" smtClean="0"/>
          </a:p>
        </p:txBody>
      </p:sp>
      <p:sp>
        <p:nvSpPr>
          <p:cNvPr id="39939" name="Content Placeholder 2"/>
          <p:cNvSpPr>
            <a:spLocks noGrp="1"/>
          </p:cNvSpPr>
          <p:nvPr>
            <p:ph idx="1"/>
          </p:nvPr>
        </p:nvSpPr>
        <p:spPr>
          <a:xfrm>
            <a:off x="463550" y="1557338"/>
            <a:ext cx="8229600" cy="4751387"/>
          </a:xfrm>
        </p:spPr>
        <p:txBody>
          <a:bodyPr/>
          <a:lstStyle/>
          <a:p>
            <a:pPr eaLnBrk="1" hangingPunct="1">
              <a:lnSpc>
                <a:spcPct val="90000"/>
              </a:lnSpc>
            </a:pPr>
            <a:r>
              <a:rPr lang="de-DE" altLang="el-GR" sz="2600" smtClean="0"/>
              <a:t>Das bedeutet, daß man schon andere Aktivitäten geplant hat, die man in der Kommunikation erwähnt, um zu beweisen, daß eine vorgeschlagene Zeit nicht günstig ist. </a:t>
            </a:r>
          </a:p>
          <a:p>
            <a:pPr eaLnBrk="1" hangingPunct="1">
              <a:lnSpc>
                <a:spcPct val="90000"/>
              </a:lnSpc>
            </a:pPr>
            <a:r>
              <a:rPr lang="de-DE" altLang="el-GR" sz="2600" smtClean="0"/>
              <a:t>Die zwei anderen wichtigsten Komponenten der Bedeutung der Äuβerung beziehen sich auf die Zeit („Montag</a:t>
            </a:r>
            <a:r>
              <a:rPr lang="de-DE" altLang="en-US" sz="2600" smtClean="0"/>
              <a:t>“</a:t>
            </a:r>
            <a:r>
              <a:rPr lang="de-DE" altLang="el-GR" sz="2600" smtClean="0"/>
              <a:t>) und auf die Person, die die Konferenz hat.</a:t>
            </a:r>
          </a:p>
          <a:p>
            <a:pPr eaLnBrk="1" hangingPunct="1">
              <a:lnSpc>
                <a:spcPct val="90000"/>
              </a:lnSpc>
            </a:pPr>
            <a:r>
              <a:rPr lang="de-DE" altLang="el-GR" sz="2600" smtClean="0"/>
              <a:t>Es könnte die Möglichkeit bestehen, daß sich die Person, auf der sich die Bedeutung bezieht, nicht unbedingt der Sprecher ist, zum Beispiel: „Am Montag hat mein Partner leider eine Konferenz, also können wir nicht </a:t>
            </a:r>
            <a:r>
              <a:rPr lang="en-US" altLang="el-GR" sz="2600" smtClean="0"/>
              <a:t>kommen.</a:t>
            </a:r>
            <a:r>
              <a:rPr lang="en-US" altLang="en-US" sz="2600" smtClean="0"/>
              <a:t>“</a:t>
            </a:r>
            <a:endParaRPr lang="en-US" altLang="el-GR" sz="2600" smtClean="0"/>
          </a:p>
          <a:p>
            <a:pPr eaLnBrk="1" hangingPunct="1">
              <a:lnSpc>
                <a:spcPct val="80000"/>
              </a:lnSpc>
            </a:pPr>
            <a:endParaRPr lang="en-US" altLang="el-GR" sz="27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313" y="2997200"/>
            <a:ext cx="8218487" cy="3240088"/>
          </a:xfrm>
        </p:spPr>
        <p:txBody>
          <a:bodyPr rtlCol="0">
            <a:normAutofit/>
          </a:bodyPr>
          <a:lstStyle/>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((speech-act (*or* *state-constraint *reject))</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(sentence-type *state)</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(frame *booked)</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(who ((frame *</a:t>
            </a:r>
            <a:r>
              <a:rPr lang="en-US" sz="2600" dirty="0" err="1">
                <a:ea typeface="+mn-ea"/>
                <a:cs typeface="+mn-cs"/>
              </a:rPr>
              <a:t>i</a:t>
            </a:r>
            <a:r>
              <a:rPr lang="en-US" sz="2600" dirty="0">
                <a:ea typeface="+mn-ea"/>
                <a:cs typeface="+mn-cs"/>
              </a:rPr>
              <a:t>))</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(what ((frame *conference)    </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a:t>
            </a:r>
            <a:r>
              <a:rPr lang="en-US" sz="2600" dirty="0" err="1">
                <a:ea typeface="+mn-ea"/>
                <a:cs typeface="+mn-cs"/>
              </a:rPr>
              <a:t>specifier</a:t>
            </a:r>
            <a:r>
              <a:rPr lang="en-US" sz="2600" dirty="0">
                <a:ea typeface="+mn-ea"/>
                <a:cs typeface="+mn-cs"/>
              </a:rPr>
              <a:t> indefinite))</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(when ((frame *simple-time)</a:t>
            </a:r>
          </a:p>
          <a:p>
            <a:pPr marL="0" indent="0" eaLnBrk="1" fontAlgn="auto" hangingPunct="1">
              <a:lnSpc>
                <a:spcPct val="80000"/>
              </a:lnSpc>
              <a:spcAft>
                <a:spcPts val="0"/>
              </a:spcAft>
              <a:buFont typeface="Arial" panose="020B0604020202020204" pitchFamily="34" charset="0"/>
              <a:buNone/>
              <a:defRPr/>
            </a:pPr>
            <a:r>
              <a:rPr lang="en-US" sz="2600" dirty="0">
                <a:ea typeface="+mn-ea"/>
                <a:cs typeface="+mn-cs"/>
              </a:rPr>
              <a:t>               (day-of-week Monday))))</a:t>
            </a:r>
            <a:endParaRPr lang="en-GB" sz="2600" dirty="0">
              <a:ea typeface="+mn-ea"/>
              <a:cs typeface="+mn-cs"/>
            </a:endParaRPr>
          </a:p>
          <a:p>
            <a:pPr eaLnBrk="1" fontAlgn="auto" hangingPunct="1">
              <a:spcAft>
                <a:spcPts val="0"/>
              </a:spcAft>
              <a:defRPr/>
            </a:pPr>
            <a:endParaRPr lang="en-US" dirty="0">
              <a:ea typeface="+mn-ea"/>
              <a:cs typeface="+mn-cs"/>
            </a:endParaRPr>
          </a:p>
        </p:txBody>
      </p:sp>
      <p:sp>
        <p:nvSpPr>
          <p:cNvPr id="40963" name="Text Placeholder 2"/>
          <p:cNvSpPr>
            <a:spLocks noGrp="1"/>
          </p:cNvSpPr>
          <p:nvPr>
            <p:ph type="body" sz="half" idx="2"/>
          </p:nvPr>
        </p:nvSpPr>
        <p:spPr>
          <a:xfrm>
            <a:off x="457200" y="1557338"/>
            <a:ext cx="8218488" cy="4608512"/>
          </a:xfrm>
        </p:spPr>
        <p:txBody>
          <a:bodyPr/>
          <a:lstStyle/>
          <a:p>
            <a:pPr eaLnBrk="1" hangingPunct="1"/>
            <a:r>
              <a:rPr lang="de-DE" altLang="el-GR" b="1" smtClean="0"/>
              <a:t>Gesprochene Äuβerung: </a:t>
            </a:r>
            <a:r>
              <a:rPr lang="de-DE" altLang="el-GR" smtClean="0"/>
              <a:t>"Am Montag habe ich leider eine Konferenz"</a:t>
            </a:r>
            <a:br>
              <a:rPr lang="de-DE" altLang="el-GR" smtClean="0"/>
            </a:br>
            <a:r>
              <a:rPr lang="de-DE" altLang="el-GR" smtClean="0"/>
              <a:t>(aus dem Babel-Verbmobil Korpus, Universität Bremen, 1998)</a:t>
            </a:r>
            <a:br>
              <a:rPr lang="de-DE" altLang="el-GR" smtClean="0"/>
            </a:br>
            <a:r>
              <a:rPr lang="de-DE" altLang="el-GR" smtClean="0"/>
              <a:t>Vom System erzeugte entsprechende </a:t>
            </a:r>
            <a:r>
              <a:rPr lang="de-DE" altLang="el-GR" b="1" smtClean="0"/>
              <a:t>Interlingua</a:t>
            </a:r>
            <a:r>
              <a:rPr lang="de-DE" altLang="el-GR" smtClean="0"/>
              <a:t>:</a:t>
            </a:r>
            <a:r>
              <a:rPr lang="en-US" altLang="el-GR" smtClean="0"/>
              <a:t/>
            </a:r>
            <a:br>
              <a:rPr lang="en-US" altLang="el-GR" smtClean="0"/>
            </a:br>
            <a:r>
              <a:rPr lang="en-US" altLang="el-GR" smtClean="0"/>
              <a:t>(Alexandris, 1995) </a:t>
            </a:r>
            <a:r>
              <a:rPr lang="de-DE" altLang="el-GR" smtClean="0">
                <a:hlinkClick r:id="rId2"/>
              </a:rPr>
              <a:t>http://verbmobil.dfki.de/</a:t>
            </a:r>
            <a:endParaRPr lang="en-US" altLang="el-GR" smtClean="0"/>
          </a:p>
        </p:txBody>
      </p:sp>
      <p:sp>
        <p:nvSpPr>
          <p:cNvPr id="40964" name="Title 3"/>
          <p:cNvSpPr>
            <a:spLocks noGrp="1"/>
          </p:cNvSpPr>
          <p:nvPr>
            <p:ph type="title"/>
          </p:nvPr>
        </p:nvSpPr>
        <p:spPr>
          <a:xfrm>
            <a:off x="468313" y="6350"/>
            <a:ext cx="8229600" cy="1262063"/>
          </a:xfrm>
        </p:spPr>
        <p:txBody>
          <a:bodyPr/>
          <a:lstStyle/>
          <a:p>
            <a:pPr eaLnBrk="1" hangingPunct="1"/>
            <a:r>
              <a:rPr lang="en-US" altLang="el-GR" b="1" smtClean="0"/>
              <a:t>Beispiel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de-DE" altLang="el-GR" smtClean="0"/>
              <a:t>Wie „versteht</a:t>
            </a:r>
            <a:r>
              <a:rPr lang="de-DE" altLang="en-US" smtClean="0"/>
              <a:t>“</a:t>
            </a:r>
            <a:r>
              <a:rPr lang="de-DE" altLang="el-GR" smtClean="0"/>
              <a:t> der Computer die Sprache? </a:t>
            </a:r>
            <a:endParaRPr lang="en-US" altLang="el-GR" smtClean="0"/>
          </a:p>
        </p:txBody>
      </p:sp>
      <p:sp>
        <p:nvSpPr>
          <p:cNvPr id="13315" name="Text Placeholder 2"/>
          <p:cNvSpPr>
            <a:spLocks noGrp="1"/>
          </p:cNvSpPr>
          <p:nvPr>
            <p:ph type="body" idx="1"/>
          </p:nvPr>
        </p:nvSpPr>
        <p:spPr>
          <a:xfrm>
            <a:off x="685800" y="3213100"/>
            <a:ext cx="7772400" cy="1338263"/>
          </a:xfrm>
        </p:spPr>
        <p:txBody>
          <a:bodyPr/>
          <a:lstStyle/>
          <a:p>
            <a:pPr eaLnBrk="1" hangingPunct="1"/>
            <a:r>
              <a:rPr lang="de-DE" altLang="el-GR" sz="2400" smtClean="0"/>
              <a:t>Was macht</a:t>
            </a:r>
            <a:br>
              <a:rPr lang="de-DE" altLang="el-GR" sz="2400" smtClean="0"/>
            </a:br>
            <a:r>
              <a:rPr lang="de-DE" altLang="el-GR" sz="2400" smtClean="0"/>
              <a:t>ein System für die Verarbeitung natürlicher Sprache?</a:t>
            </a:r>
            <a:endParaRPr lang="en-US" altLang="el-GR" sz="2400" smtClean="0"/>
          </a:p>
          <a:p>
            <a:pPr eaLnBrk="1" hangingPunct="1"/>
            <a:endParaRPr lang="en-US" altLang="el-GR" sz="240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8313" y="333375"/>
            <a:ext cx="8229600" cy="1223963"/>
          </a:xfrm>
        </p:spPr>
        <p:txBody>
          <a:bodyPr/>
          <a:lstStyle/>
          <a:p>
            <a:pPr eaLnBrk="1" hangingPunct="1"/>
            <a:r>
              <a:rPr lang="en-US" altLang="el-GR" b="1" smtClean="0"/>
              <a:t>Problem - 4 Typische Probleme:     </a:t>
            </a:r>
            <a:r>
              <a:rPr lang="en-US" altLang="el-GR" smtClean="0"/>
              <a:t/>
            </a:r>
            <a:br>
              <a:rPr lang="en-US" altLang="el-GR" smtClean="0"/>
            </a:br>
            <a:endParaRPr lang="en-US" altLang="el-GR" smtClean="0"/>
          </a:p>
        </p:txBody>
      </p:sp>
      <p:sp>
        <p:nvSpPr>
          <p:cNvPr id="41987" name="Content Placeholder 2"/>
          <p:cNvSpPr>
            <a:spLocks noGrp="1"/>
          </p:cNvSpPr>
          <p:nvPr>
            <p:ph sz="half" idx="1"/>
          </p:nvPr>
        </p:nvSpPr>
        <p:spPr>
          <a:xfrm>
            <a:off x="396875" y="1341438"/>
            <a:ext cx="4038600" cy="5040312"/>
          </a:xfrm>
        </p:spPr>
        <p:txBody>
          <a:bodyPr/>
          <a:lstStyle/>
          <a:p>
            <a:pPr eaLnBrk="1" hangingPunct="1">
              <a:lnSpc>
                <a:spcPct val="90000"/>
              </a:lnSpc>
            </a:pPr>
            <a:r>
              <a:rPr lang="en-US" altLang="el-GR" sz="2600" b="1" smtClean="0"/>
              <a:t>Satzinhalt (</a:t>
            </a:r>
            <a:r>
              <a:rPr lang="en-US" altLang="en-US" sz="2600" b="1" smtClean="0"/>
              <a:t>“</a:t>
            </a:r>
            <a:r>
              <a:rPr lang="en-US" altLang="el-GR" sz="2600" b="1" smtClean="0"/>
              <a:t>frame</a:t>
            </a:r>
            <a:r>
              <a:rPr lang="en-US" altLang="en-US" sz="2600" b="1" smtClean="0"/>
              <a:t>”</a:t>
            </a:r>
            <a:r>
              <a:rPr lang="en-US" altLang="el-GR" sz="2600" b="1" smtClean="0"/>
              <a:t>): </a:t>
            </a:r>
          </a:p>
          <a:p>
            <a:pPr eaLnBrk="1" hangingPunct="1">
              <a:lnSpc>
                <a:spcPct val="90000"/>
              </a:lnSpc>
            </a:pPr>
            <a:r>
              <a:rPr lang="en-US" altLang="el-GR" sz="2600" b="1" smtClean="0"/>
              <a:t>Entsprechungen:</a:t>
            </a:r>
            <a:r>
              <a:rPr lang="en-US" altLang="el-GR" sz="2600" smtClean="0"/>
              <a:t> </a:t>
            </a:r>
          </a:p>
          <a:p>
            <a:pPr eaLnBrk="1" hangingPunct="1">
              <a:lnSpc>
                <a:spcPct val="90000"/>
              </a:lnSpc>
            </a:pPr>
            <a:r>
              <a:rPr lang="en-US" altLang="el-GR" sz="2600" b="1" smtClean="0"/>
              <a:t>(</a:t>
            </a:r>
            <a:r>
              <a:rPr lang="en-US" altLang="en-US" sz="2600" b="1" smtClean="0"/>
              <a:t>“</a:t>
            </a:r>
            <a:r>
              <a:rPr lang="en-US" altLang="el-GR" sz="2600" b="1" smtClean="0"/>
              <a:t>Booked</a:t>
            </a:r>
            <a:r>
              <a:rPr lang="en-US" altLang="en-US" sz="2600" b="1" smtClean="0"/>
              <a:t>”</a:t>
            </a:r>
            <a:r>
              <a:rPr lang="en-US" altLang="el-GR" sz="2600" b="1" smtClean="0"/>
              <a:t>, </a:t>
            </a:r>
            <a:r>
              <a:rPr lang="en-US" altLang="en-US" sz="2600" b="1" smtClean="0"/>
              <a:t>“</a:t>
            </a:r>
            <a:r>
              <a:rPr lang="en-US" altLang="el-GR" sz="2600" b="1" smtClean="0"/>
              <a:t>Bad</a:t>
            </a:r>
            <a:r>
              <a:rPr lang="en-US" altLang="en-US" sz="2600" b="1" smtClean="0"/>
              <a:t>”</a:t>
            </a:r>
            <a:r>
              <a:rPr lang="en-US" altLang="el-GR" sz="2600" b="1" smtClean="0"/>
              <a:t>, </a:t>
            </a:r>
            <a:r>
              <a:rPr lang="en-US" altLang="en-US" sz="2600" b="1" smtClean="0"/>
              <a:t>“</a:t>
            </a:r>
            <a:r>
              <a:rPr lang="en-US" altLang="el-GR" sz="2600" b="1" smtClean="0"/>
              <a:t>Busy</a:t>
            </a:r>
            <a:r>
              <a:rPr lang="en-US" altLang="en-US" sz="2600" b="1" smtClean="0"/>
              <a:t>”</a:t>
            </a:r>
            <a:r>
              <a:rPr lang="en-US" altLang="el-GR" sz="2600" b="1" smtClean="0"/>
              <a:t>, </a:t>
            </a:r>
            <a:r>
              <a:rPr lang="en-US" altLang="en-US" sz="2600" b="1" smtClean="0"/>
              <a:t>“</a:t>
            </a:r>
            <a:r>
              <a:rPr lang="en-US" altLang="el-GR" sz="2600" b="1" smtClean="0"/>
              <a:t>Out-of-town</a:t>
            </a:r>
            <a:r>
              <a:rPr lang="en-US" altLang="en-US" sz="2600" b="1" smtClean="0"/>
              <a:t>”</a:t>
            </a:r>
            <a:r>
              <a:rPr lang="en-US" altLang="el-GR" sz="2600" b="1" smtClean="0"/>
              <a:t>)</a:t>
            </a:r>
          </a:p>
          <a:p>
            <a:pPr lvl="1" eaLnBrk="1" hangingPunct="1">
              <a:lnSpc>
                <a:spcPct val="90000"/>
              </a:lnSpc>
            </a:pPr>
            <a:r>
              <a:rPr lang="en-US" altLang="el-GR" sz="2600" smtClean="0"/>
              <a:t>Habe eine Verabredung</a:t>
            </a:r>
          </a:p>
          <a:p>
            <a:pPr lvl="1" eaLnBrk="1" hangingPunct="1">
              <a:lnSpc>
                <a:spcPct val="90000"/>
              </a:lnSpc>
            </a:pPr>
            <a:r>
              <a:rPr lang="en-US" altLang="el-GR" sz="2600" smtClean="0"/>
              <a:t>Habe keine Zeit </a:t>
            </a:r>
          </a:p>
          <a:p>
            <a:pPr lvl="1" eaLnBrk="1" hangingPunct="1">
              <a:lnSpc>
                <a:spcPct val="90000"/>
              </a:lnSpc>
            </a:pPr>
            <a:r>
              <a:rPr lang="en-US" altLang="el-GR" sz="2600" smtClean="0"/>
              <a:t>Bin ich nicht da</a:t>
            </a:r>
          </a:p>
          <a:p>
            <a:pPr lvl="1" eaLnBrk="1" hangingPunct="1">
              <a:lnSpc>
                <a:spcPct val="90000"/>
              </a:lnSpc>
            </a:pPr>
            <a:r>
              <a:rPr lang="en-US" altLang="el-GR" sz="2600" smtClean="0"/>
              <a:t>Muss ich weg</a:t>
            </a:r>
          </a:p>
          <a:p>
            <a:pPr lvl="1" eaLnBrk="1" hangingPunct="1">
              <a:lnSpc>
                <a:spcPct val="90000"/>
              </a:lnSpc>
            </a:pPr>
            <a:r>
              <a:rPr lang="en-US" altLang="el-GR" sz="2600" smtClean="0"/>
              <a:t>Ist für mich nicht gut </a:t>
            </a:r>
          </a:p>
          <a:p>
            <a:pPr lvl="1" eaLnBrk="1" hangingPunct="1">
              <a:lnSpc>
                <a:spcPct val="90000"/>
              </a:lnSpc>
            </a:pPr>
            <a:r>
              <a:rPr lang="en-US" altLang="el-GR" sz="2600" smtClean="0"/>
              <a:t>Muss ich zu einer Konferenz</a:t>
            </a:r>
          </a:p>
          <a:p>
            <a:pPr eaLnBrk="1" hangingPunct="1">
              <a:lnSpc>
                <a:spcPct val="80000"/>
              </a:lnSpc>
            </a:pPr>
            <a:endParaRPr lang="en-US" altLang="el-GR" sz="2600" smtClean="0"/>
          </a:p>
        </p:txBody>
      </p:sp>
      <p:sp>
        <p:nvSpPr>
          <p:cNvPr id="41988" name="Rectangle 3"/>
          <p:cNvSpPr>
            <a:spLocks noChangeArrowheads="1"/>
          </p:cNvSpPr>
          <p:nvPr/>
        </p:nvSpPr>
        <p:spPr bwMode="auto">
          <a:xfrm>
            <a:off x="4787900" y="5951538"/>
            <a:ext cx="3600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de-DE" altLang="el-GR" sz="1800">
                <a:hlinkClick r:id="rId2"/>
              </a:rPr>
              <a:t>http://verbmobil.dfki.de/</a:t>
            </a:r>
            <a:r>
              <a:rPr lang="de-DE" altLang="el-GR" sz="1800"/>
              <a:t> </a:t>
            </a:r>
            <a:endParaRPr lang="en-US" altLang="el-GR" sz="1800"/>
          </a:p>
        </p:txBody>
      </p:sp>
      <p:pic>
        <p:nvPicPr>
          <p:cNvPr id="2" name="Content Placeholder 6" descr="A man in a car calling" title="A man calling"/>
          <p:cNvPicPr>
            <a:picLocks noGrp="1" noChangeAspect="1"/>
          </p:cNvPicPr>
          <p:nvPr>
            <p:ph sz="half" idx="2"/>
          </p:nvPr>
        </p:nvPicPr>
        <p:blipFill>
          <a:blip r:embed="rId3"/>
          <a:srcRect t="-1550" b="-1550"/>
          <a:stretch>
            <a:fillRect/>
          </a:stretch>
        </p:blipFill>
        <p:spPr>
          <a:xfrm>
            <a:off x="4779963" y="1268413"/>
            <a:ext cx="3609975" cy="4046537"/>
          </a:xfrm>
        </p:spPr>
      </p:pic>
      <p:sp>
        <p:nvSpPr>
          <p:cNvPr id="41990" name="TextBox 7"/>
          <p:cNvSpPr txBox="1">
            <a:spLocks noChangeArrowheads="1"/>
          </p:cNvSpPr>
          <p:nvPr/>
        </p:nvSpPr>
        <p:spPr bwMode="auto">
          <a:xfrm>
            <a:off x="4787900" y="5157788"/>
            <a:ext cx="36004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l-GR" sz="2000"/>
              <a:t>[7]</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68313" y="333375"/>
            <a:ext cx="8229600" cy="1223963"/>
          </a:xfrm>
        </p:spPr>
        <p:txBody>
          <a:bodyPr/>
          <a:lstStyle/>
          <a:p>
            <a:pPr eaLnBrk="1" hangingPunct="1"/>
            <a:r>
              <a:rPr lang="en-US" altLang="el-GR" b="1" smtClean="0"/>
              <a:t>Typische Probleme: </a:t>
            </a:r>
            <a:br>
              <a:rPr lang="en-US" altLang="el-GR" b="1" smtClean="0"/>
            </a:br>
            <a:endParaRPr lang="en-US" altLang="el-GR" smtClean="0"/>
          </a:p>
        </p:txBody>
      </p:sp>
      <p:sp>
        <p:nvSpPr>
          <p:cNvPr id="43011" name="Content Placeholder 2"/>
          <p:cNvSpPr>
            <a:spLocks noGrp="1"/>
          </p:cNvSpPr>
          <p:nvPr>
            <p:ph sz="half" idx="1"/>
          </p:nvPr>
        </p:nvSpPr>
        <p:spPr>
          <a:xfrm>
            <a:off x="395288" y="1341438"/>
            <a:ext cx="4038600" cy="5218112"/>
          </a:xfrm>
        </p:spPr>
        <p:txBody>
          <a:bodyPr/>
          <a:lstStyle/>
          <a:p>
            <a:pPr marL="0" indent="0" eaLnBrk="1" hangingPunct="1">
              <a:lnSpc>
                <a:spcPct val="70000"/>
              </a:lnSpc>
              <a:buFont typeface="Arial" panose="020B0604020202020204" pitchFamily="34" charset="0"/>
              <a:buNone/>
            </a:pPr>
            <a:r>
              <a:rPr lang="en-US" altLang="el-GR" sz="2000" b="1" smtClean="0"/>
              <a:t>   Zeitangaben:</a:t>
            </a:r>
          </a:p>
          <a:p>
            <a:pPr lvl="1" eaLnBrk="1" hangingPunct="1">
              <a:lnSpc>
                <a:spcPct val="70000"/>
              </a:lnSpc>
            </a:pPr>
            <a:r>
              <a:rPr lang="en-US" altLang="el-GR" sz="2000" b="1" i="1" smtClean="0"/>
              <a:t>Beispiel-1</a:t>
            </a:r>
            <a:r>
              <a:rPr lang="en-US" altLang="el-GR" sz="2000" b="1" smtClean="0"/>
              <a:t>:</a:t>
            </a:r>
            <a:r>
              <a:rPr lang="en-US" altLang="el-GR" sz="2000" b="1" i="1" smtClean="0"/>
              <a:t> </a:t>
            </a:r>
          </a:p>
          <a:p>
            <a:pPr lvl="1" eaLnBrk="1" hangingPunct="1">
              <a:lnSpc>
                <a:spcPct val="70000"/>
              </a:lnSpc>
            </a:pPr>
            <a:r>
              <a:rPr lang="en-US" altLang="el-GR" sz="2000" b="1" smtClean="0"/>
              <a:t>(time-of-day):</a:t>
            </a:r>
            <a:endParaRPr lang="en-US" altLang="el-GR" sz="2000" b="1" i="1" smtClean="0"/>
          </a:p>
          <a:p>
            <a:pPr lvl="2" eaLnBrk="1" hangingPunct="1">
              <a:lnSpc>
                <a:spcPct val="70000"/>
              </a:lnSpc>
            </a:pPr>
            <a:r>
              <a:rPr lang="en-US" altLang="el-GR" smtClean="0"/>
              <a:t>Nachmittag = afternoon (ab 12:00, ab 15:00, ab 17:00 bis 19:00?)</a:t>
            </a:r>
          </a:p>
          <a:p>
            <a:pPr lvl="2" eaLnBrk="1" hangingPunct="1">
              <a:lnSpc>
                <a:spcPct val="70000"/>
              </a:lnSpc>
            </a:pPr>
            <a:r>
              <a:rPr lang="en-US" altLang="el-GR" smtClean="0"/>
              <a:t>Abend = evening (ab 17:00, ab 19:00 bis 22:00?)</a:t>
            </a:r>
          </a:p>
          <a:p>
            <a:pPr lvl="1" eaLnBrk="1" hangingPunct="1">
              <a:lnSpc>
                <a:spcPct val="70000"/>
              </a:lnSpc>
            </a:pPr>
            <a:r>
              <a:rPr lang="en-US" altLang="el-GR" sz="2000" b="1" i="1" smtClean="0"/>
              <a:t>Beispiel-2</a:t>
            </a:r>
            <a:r>
              <a:rPr lang="en-US" altLang="el-GR" sz="2000" b="1" smtClean="0"/>
              <a:t>:</a:t>
            </a:r>
          </a:p>
          <a:p>
            <a:pPr lvl="1" eaLnBrk="1" hangingPunct="1">
              <a:lnSpc>
                <a:spcPct val="70000"/>
              </a:lnSpc>
            </a:pPr>
            <a:r>
              <a:rPr lang="en-US" altLang="el-GR" sz="2000" b="1" smtClean="0"/>
              <a:t>(rel-time):</a:t>
            </a:r>
            <a:endParaRPr lang="en-US" altLang="el-GR" sz="2000" smtClean="0"/>
          </a:p>
          <a:p>
            <a:pPr lvl="2" eaLnBrk="1" hangingPunct="1">
              <a:lnSpc>
                <a:spcPct val="70000"/>
              </a:lnSpc>
            </a:pPr>
            <a:r>
              <a:rPr lang="en-US" altLang="el-GR" smtClean="0"/>
              <a:t>in wenigen Minuten</a:t>
            </a:r>
          </a:p>
          <a:p>
            <a:pPr lvl="2" eaLnBrk="1" hangingPunct="1">
              <a:lnSpc>
                <a:spcPct val="70000"/>
              </a:lnSpc>
            </a:pPr>
            <a:r>
              <a:rPr lang="en-US" altLang="el-GR" smtClean="0"/>
              <a:t>In a few minutes (Gr: </a:t>
            </a:r>
            <a:r>
              <a:rPr lang="en-US" altLang="en-US" smtClean="0"/>
              <a:t>“</a:t>
            </a:r>
            <a:r>
              <a:rPr lang="en-US" altLang="el-GR" smtClean="0"/>
              <a:t>in zwei Minuten</a:t>
            </a:r>
            <a:r>
              <a:rPr lang="en-US" altLang="en-US" smtClean="0"/>
              <a:t>”</a:t>
            </a:r>
            <a:r>
              <a:rPr lang="en-US" altLang="el-GR" smtClean="0"/>
              <a:t> = Wendung)</a:t>
            </a:r>
          </a:p>
          <a:p>
            <a:pPr lvl="1" eaLnBrk="1" hangingPunct="1">
              <a:lnSpc>
                <a:spcPct val="70000"/>
              </a:lnSpc>
            </a:pPr>
            <a:r>
              <a:rPr lang="en-US" altLang="el-GR" sz="2000" b="1" i="1" smtClean="0"/>
              <a:t>Beispiel-3</a:t>
            </a:r>
            <a:r>
              <a:rPr lang="en-US" altLang="el-GR" sz="2000" b="1" smtClean="0"/>
              <a:t>:</a:t>
            </a:r>
          </a:p>
          <a:p>
            <a:pPr lvl="1" eaLnBrk="1" hangingPunct="1">
              <a:lnSpc>
                <a:spcPct val="70000"/>
              </a:lnSpc>
            </a:pPr>
            <a:r>
              <a:rPr lang="en-US" altLang="el-GR" sz="2000" b="1" smtClean="0"/>
              <a:t>(simple-time): </a:t>
            </a:r>
          </a:p>
          <a:p>
            <a:pPr lvl="2" eaLnBrk="1" hangingPunct="1">
              <a:lnSpc>
                <a:spcPct val="70000"/>
              </a:lnSpc>
            </a:pPr>
            <a:r>
              <a:rPr lang="en-US" altLang="el-GR" smtClean="0"/>
              <a:t>Halb zehn (10:30)</a:t>
            </a:r>
          </a:p>
          <a:p>
            <a:pPr lvl="2" eaLnBrk="1" hangingPunct="1">
              <a:lnSpc>
                <a:spcPct val="70000"/>
              </a:lnSpc>
            </a:pPr>
            <a:r>
              <a:rPr lang="en-US" altLang="el-GR" smtClean="0"/>
              <a:t>Zehn uhr dreissig (10:30)</a:t>
            </a:r>
          </a:p>
        </p:txBody>
      </p:sp>
      <p:sp>
        <p:nvSpPr>
          <p:cNvPr id="43012" name="Rectangle 3"/>
          <p:cNvSpPr>
            <a:spLocks noChangeArrowheads="1"/>
          </p:cNvSpPr>
          <p:nvPr/>
        </p:nvSpPr>
        <p:spPr bwMode="auto">
          <a:xfrm>
            <a:off x="4787900" y="6022975"/>
            <a:ext cx="360045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70000"/>
              </a:lnSpc>
              <a:spcBef>
                <a:spcPct val="0"/>
              </a:spcBef>
              <a:buFontTx/>
              <a:buNone/>
            </a:pPr>
            <a:r>
              <a:rPr lang="de-DE" altLang="el-GR" sz="1800">
                <a:hlinkClick r:id="rId2"/>
              </a:rPr>
              <a:t>http://verbmobil.dfki.de/</a:t>
            </a:r>
            <a:endParaRPr lang="en-US" altLang="el-GR" sz="1800"/>
          </a:p>
        </p:txBody>
      </p:sp>
      <p:pic>
        <p:nvPicPr>
          <p:cNvPr id="7" name="Content Placeholder 6" descr="A man calling in a car" title="Man calling"/>
          <p:cNvPicPr>
            <a:picLocks noGrp="1" noChangeAspect="1"/>
          </p:cNvPicPr>
          <p:nvPr>
            <p:ph sz="half" idx="2"/>
          </p:nvPr>
        </p:nvPicPr>
        <p:blipFill>
          <a:blip r:embed="rId3"/>
          <a:srcRect t="-1551" b="-1551"/>
          <a:stretch>
            <a:fillRect/>
          </a:stretch>
        </p:blipFill>
        <p:spPr>
          <a:xfrm>
            <a:off x="4789488" y="1268413"/>
            <a:ext cx="3598862" cy="4033837"/>
          </a:xfrm>
        </p:spPr>
      </p:pic>
      <p:sp>
        <p:nvSpPr>
          <p:cNvPr id="43014" name="Rectangle 7"/>
          <p:cNvSpPr>
            <a:spLocks noChangeArrowheads="1"/>
          </p:cNvSpPr>
          <p:nvPr/>
        </p:nvSpPr>
        <p:spPr bwMode="auto">
          <a:xfrm>
            <a:off x="4787900" y="5300663"/>
            <a:ext cx="3600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l-GR" sz="2000"/>
              <a:t>[7]</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1"/>
          <p:cNvSpPr>
            <a:spLocks noGrp="1"/>
          </p:cNvSpPr>
          <p:nvPr>
            <p:ph idx="1"/>
          </p:nvPr>
        </p:nvSpPr>
        <p:spPr>
          <a:xfrm>
            <a:off x="3924300" y="333375"/>
            <a:ext cx="4762500" cy="6264275"/>
          </a:xfrm>
        </p:spPr>
        <p:txBody>
          <a:bodyPr/>
          <a:lstStyle/>
          <a:p>
            <a:pPr marL="0" indent="0" eaLnBrk="1" hangingPunct="1">
              <a:lnSpc>
                <a:spcPct val="80000"/>
              </a:lnSpc>
              <a:buFont typeface="Arial" panose="020B0604020202020204" pitchFamily="34" charset="0"/>
              <a:buNone/>
            </a:pPr>
            <a:r>
              <a:rPr lang="en-US" altLang="el-GR" sz="1900" b="1" smtClean="0"/>
              <a:t>Satzinhalt (</a:t>
            </a:r>
            <a:r>
              <a:rPr lang="en-US" altLang="en-US" sz="1900" b="1" smtClean="0"/>
              <a:t>“</a:t>
            </a:r>
            <a:r>
              <a:rPr lang="en-US" altLang="el-GR" sz="1900" b="1" smtClean="0"/>
              <a:t>frame</a:t>
            </a:r>
            <a:r>
              <a:rPr lang="en-US" altLang="en-US" sz="1900" b="1" smtClean="0"/>
              <a:t>”</a:t>
            </a:r>
            <a:r>
              <a:rPr lang="en-US" altLang="el-GR" sz="1900" b="1" smtClean="0"/>
              <a:t>): </a:t>
            </a:r>
          </a:p>
          <a:p>
            <a:pPr marL="0" indent="0" algn="just" eaLnBrk="1" hangingPunct="1">
              <a:lnSpc>
                <a:spcPct val="80000"/>
              </a:lnSpc>
              <a:buFont typeface="Arial" panose="020B0604020202020204" pitchFamily="34" charset="0"/>
              <a:buNone/>
            </a:pPr>
            <a:r>
              <a:rPr lang="en-US" altLang="el-GR" sz="1900" b="1" i="1" smtClean="0"/>
              <a:t>Beispiel 1: </a:t>
            </a:r>
          </a:p>
          <a:p>
            <a:pPr marL="0" indent="0" eaLnBrk="1" hangingPunct="1">
              <a:lnSpc>
                <a:spcPct val="80000"/>
              </a:lnSpc>
              <a:buFont typeface="Arial" panose="020B0604020202020204" pitchFamily="34" charset="0"/>
              <a:buNone/>
            </a:pPr>
            <a:r>
              <a:rPr lang="en-US" altLang="el-GR" sz="1900" b="1" smtClean="0"/>
              <a:t>Entsprechungen:</a:t>
            </a:r>
            <a:r>
              <a:rPr lang="en-US" altLang="el-GR" sz="1900" smtClean="0"/>
              <a:t> </a:t>
            </a:r>
          </a:p>
          <a:p>
            <a:pPr marL="0" indent="0" eaLnBrk="1" hangingPunct="1">
              <a:lnSpc>
                <a:spcPct val="80000"/>
              </a:lnSpc>
              <a:buFont typeface="Arial" panose="020B0604020202020204" pitchFamily="34" charset="0"/>
              <a:buNone/>
            </a:pPr>
            <a:r>
              <a:rPr lang="en-US" altLang="el-GR" sz="1900" b="1" smtClean="0"/>
              <a:t>(</a:t>
            </a:r>
            <a:r>
              <a:rPr lang="en-US" altLang="en-US" sz="1900" b="1" smtClean="0"/>
              <a:t>“</a:t>
            </a:r>
            <a:r>
              <a:rPr lang="en-US" altLang="el-GR" sz="1900" b="1" smtClean="0"/>
              <a:t>Type-of-Product</a:t>
            </a:r>
            <a:r>
              <a:rPr lang="en-US" altLang="en-US" sz="1900" b="1" smtClean="0"/>
              <a:t>”</a:t>
            </a:r>
            <a:r>
              <a:rPr lang="en-US" altLang="el-GR" sz="1900" b="1" smtClean="0"/>
              <a:t>, </a:t>
            </a:r>
            <a:r>
              <a:rPr lang="en-US" altLang="en-US" sz="1900" b="1" smtClean="0"/>
              <a:t>“</a:t>
            </a:r>
            <a:r>
              <a:rPr lang="en-US" altLang="el-GR" sz="1900" b="1" smtClean="0"/>
              <a:t>Type-of-Complaint</a:t>
            </a:r>
            <a:r>
              <a:rPr lang="en-US" altLang="en-US" sz="1900" b="1" smtClean="0"/>
              <a:t>”</a:t>
            </a:r>
            <a:r>
              <a:rPr lang="en-US" altLang="el-GR" sz="1900" b="1" smtClean="0"/>
              <a:t>)</a:t>
            </a:r>
            <a:endParaRPr lang="en-US" altLang="el-GR" sz="1900" b="1" i="1" smtClean="0"/>
          </a:p>
          <a:p>
            <a:pPr marL="457200" lvl="1" indent="0" algn="just" eaLnBrk="1" hangingPunct="1">
              <a:lnSpc>
                <a:spcPct val="80000"/>
              </a:lnSpc>
              <a:buFont typeface="Arial" panose="020B0604020202020204" pitchFamily="34" charset="0"/>
              <a:buNone/>
            </a:pPr>
            <a:r>
              <a:rPr lang="el-GR" altLang="el-GR" sz="1900" smtClean="0"/>
              <a:t>I </a:t>
            </a:r>
            <a:r>
              <a:rPr lang="el-GR" altLang="el-GR" sz="1900" b="1" smtClean="0"/>
              <a:t>bought</a:t>
            </a:r>
            <a:r>
              <a:rPr lang="el-GR" altLang="el-GR" sz="1900" smtClean="0"/>
              <a:t> this yoghurt</a:t>
            </a:r>
          </a:p>
          <a:p>
            <a:pPr marL="457200" lvl="1" indent="0" algn="just" eaLnBrk="1" hangingPunct="1">
              <a:lnSpc>
                <a:spcPct val="80000"/>
              </a:lnSpc>
              <a:buFont typeface="Arial" panose="020B0604020202020204" pitchFamily="34" charset="0"/>
              <a:buNone/>
            </a:pPr>
            <a:r>
              <a:rPr lang="el-GR" altLang="el-GR" sz="1900" smtClean="0"/>
              <a:t>I </a:t>
            </a:r>
            <a:r>
              <a:rPr lang="el-GR" altLang="el-GR" sz="1900" b="1" smtClean="0"/>
              <a:t>got </a:t>
            </a:r>
            <a:r>
              <a:rPr lang="el-GR" altLang="el-GR" sz="1900" smtClean="0"/>
              <a:t>this yoghurt </a:t>
            </a:r>
          </a:p>
          <a:p>
            <a:pPr marL="457200" lvl="1" indent="0" algn="just" eaLnBrk="1" hangingPunct="1">
              <a:lnSpc>
                <a:spcPct val="80000"/>
              </a:lnSpc>
              <a:buFont typeface="Arial" panose="020B0604020202020204" pitchFamily="34" charset="0"/>
              <a:buNone/>
            </a:pPr>
            <a:r>
              <a:rPr lang="el-GR" altLang="el-GR" sz="1900" smtClean="0"/>
              <a:t>This </a:t>
            </a:r>
            <a:r>
              <a:rPr lang="el-GR" altLang="el-GR" sz="1900" b="1" smtClean="0"/>
              <a:t>is</a:t>
            </a:r>
            <a:r>
              <a:rPr lang="el-GR" altLang="el-GR" sz="1900" smtClean="0"/>
              <a:t> </a:t>
            </a:r>
            <a:r>
              <a:rPr lang="el-GR" altLang="el-GR" sz="1900" b="1" smtClean="0"/>
              <a:t>about</a:t>
            </a:r>
            <a:r>
              <a:rPr lang="el-GR" altLang="el-GR" sz="1900" smtClean="0"/>
              <a:t> a yoghurt </a:t>
            </a:r>
          </a:p>
          <a:p>
            <a:pPr marL="457200" lvl="1" indent="0" algn="just" eaLnBrk="1" hangingPunct="1">
              <a:lnSpc>
                <a:spcPct val="80000"/>
              </a:lnSpc>
              <a:buFont typeface="Arial" panose="020B0604020202020204" pitchFamily="34" charset="0"/>
              <a:buNone/>
            </a:pPr>
            <a:r>
              <a:rPr lang="el-GR" altLang="el-GR" sz="1900" smtClean="0"/>
              <a:t>I </a:t>
            </a:r>
            <a:r>
              <a:rPr lang="el-GR" altLang="el-GR" sz="1900" b="1" smtClean="0"/>
              <a:t>was given</a:t>
            </a:r>
            <a:r>
              <a:rPr lang="el-GR" altLang="el-GR" sz="1900" smtClean="0"/>
              <a:t> this yoghurt</a:t>
            </a:r>
          </a:p>
          <a:p>
            <a:pPr marL="457200" lvl="1" indent="0" algn="just" eaLnBrk="1" hangingPunct="1">
              <a:lnSpc>
                <a:spcPct val="80000"/>
              </a:lnSpc>
              <a:buFont typeface="Arial" panose="020B0604020202020204" pitchFamily="34" charset="0"/>
              <a:buNone/>
            </a:pPr>
            <a:r>
              <a:rPr lang="el-GR" altLang="el-GR" sz="1900" smtClean="0"/>
              <a:t>I </a:t>
            </a:r>
            <a:r>
              <a:rPr lang="el-GR" altLang="el-GR" sz="1900" b="1" smtClean="0"/>
              <a:t>have</a:t>
            </a:r>
            <a:r>
              <a:rPr lang="el-GR" altLang="el-GR" sz="1900" smtClean="0"/>
              <a:t> this yoghurt here</a:t>
            </a:r>
          </a:p>
          <a:p>
            <a:pPr marL="0" indent="0" eaLnBrk="1" hangingPunct="1">
              <a:lnSpc>
                <a:spcPct val="80000"/>
              </a:lnSpc>
              <a:buFont typeface="Arial" panose="020B0604020202020204" pitchFamily="34" charset="0"/>
              <a:buNone/>
            </a:pPr>
            <a:r>
              <a:rPr lang="en-US" altLang="el-GR" sz="1900" b="1" smtClean="0"/>
              <a:t>Entsprechungen:</a:t>
            </a:r>
            <a:r>
              <a:rPr lang="en-US" altLang="el-GR" sz="1900" smtClean="0"/>
              <a:t> </a:t>
            </a:r>
          </a:p>
          <a:p>
            <a:pPr marL="0" indent="0" eaLnBrk="1" hangingPunct="1">
              <a:lnSpc>
                <a:spcPct val="80000"/>
              </a:lnSpc>
              <a:buFont typeface="Arial" panose="020B0604020202020204" pitchFamily="34" charset="0"/>
              <a:buNone/>
            </a:pPr>
            <a:r>
              <a:rPr lang="en-US" altLang="el-GR" sz="1900" b="1" smtClean="0"/>
              <a:t>(</a:t>
            </a:r>
            <a:r>
              <a:rPr lang="en-US" altLang="en-US" sz="1900" b="1" smtClean="0"/>
              <a:t>“</a:t>
            </a:r>
            <a:r>
              <a:rPr lang="en-US" altLang="el-GR" sz="1900" b="1" smtClean="0"/>
              <a:t>Type-of-Complaint</a:t>
            </a:r>
            <a:r>
              <a:rPr lang="en-US" altLang="en-US" sz="1900" b="1" smtClean="0"/>
              <a:t>”</a:t>
            </a:r>
            <a:r>
              <a:rPr lang="en-US" altLang="el-GR" sz="1900" b="1" smtClean="0"/>
              <a:t>)</a:t>
            </a:r>
            <a:endParaRPr lang="en-US" altLang="el-GR" sz="1900" smtClean="0"/>
          </a:p>
          <a:p>
            <a:pPr marL="457200" lvl="1" indent="0" algn="just" eaLnBrk="1" hangingPunct="1">
              <a:lnSpc>
                <a:spcPct val="80000"/>
              </a:lnSpc>
            </a:pPr>
            <a:r>
              <a:rPr lang="el-GR" altLang="el-GR" sz="1900" smtClean="0"/>
              <a:t>I </a:t>
            </a:r>
            <a:r>
              <a:rPr lang="el-GR" altLang="el-GR" sz="1900" b="1" smtClean="0"/>
              <a:t>saw</a:t>
            </a:r>
            <a:r>
              <a:rPr lang="el-GR" altLang="el-GR" sz="1900" smtClean="0"/>
              <a:t> some misguiding information on the label</a:t>
            </a:r>
          </a:p>
          <a:p>
            <a:pPr marL="457200" lvl="1" indent="0" algn="just" eaLnBrk="1" hangingPunct="1">
              <a:lnSpc>
                <a:spcPct val="80000"/>
              </a:lnSpc>
            </a:pPr>
            <a:r>
              <a:rPr lang="el-GR" altLang="el-GR" sz="1900" smtClean="0"/>
              <a:t>There </a:t>
            </a:r>
            <a:r>
              <a:rPr lang="el-GR" altLang="el-GR" sz="1900" b="1" smtClean="0"/>
              <a:t>is </a:t>
            </a:r>
            <a:r>
              <a:rPr lang="el-GR" altLang="el-GR" sz="1900" smtClean="0"/>
              <a:t>misguiding information on the label</a:t>
            </a:r>
          </a:p>
          <a:p>
            <a:pPr marL="457200" lvl="1" indent="0" algn="just" eaLnBrk="1" hangingPunct="1">
              <a:lnSpc>
                <a:spcPct val="80000"/>
              </a:lnSpc>
            </a:pPr>
            <a:r>
              <a:rPr lang="el-GR" altLang="el-GR" sz="1900" smtClean="0"/>
              <a:t>They </a:t>
            </a:r>
            <a:r>
              <a:rPr lang="el-GR" altLang="el-GR" sz="1900" b="1" smtClean="0"/>
              <a:t>give</a:t>
            </a:r>
            <a:r>
              <a:rPr lang="el-GR" altLang="el-GR" sz="1900" smtClean="0"/>
              <a:t> misguiding information on the label</a:t>
            </a:r>
          </a:p>
          <a:p>
            <a:pPr marL="457200" lvl="1" indent="0" algn="just" eaLnBrk="1" hangingPunct="1">
              <a:lnSpc>
                <a:spcPct val="80000"/>
              </a:lnSpc>
            </a:pPr>
            <a:r>
              <a:rPr lang="el-GR" altLang="el-GR" sz="1900" smtClean="0"/>
              <a:t>Misguiding information </a:t>
            </a:r>
            <a:r>
              <a:rPr lang="el-GR" altLang="el-GR" sz="1900" b="1" smtClean="0"/>
              <a:t>is shown</a:t>
            </a:r>
            <a:r>
              <a:rPr lang="el-GR" altLang="el-GR" sz="1900" smtClean="0"/>
              <a:t> on the label</a:t>
            </a:r>
          </a:p>
          <a:p>
            <a:pPr marL="457200" lvl="1" indent="0" algn="just" eaLnBrk="1" hangingPunct="1">
              <a:lnSpc>
                <a:spcPct val="80000"/>
              </a:lnSpc>
            </a:pPr>
            <a:r>
              <a:rPr lang="el-GR" altLang="el-GR" sz="1900" smtClean="0"/>
              <a:t>This </a:t>
            </a:r>
            <a:r>
              <a:rPr lang="el-GR" altLang="el-GR" sz="1900" b="1" smtClean="0"/>
              <a:t>is about</a:t>
            </a:r>
            <a:r>
              <a:rPr lang="el-GR" altLang="el-GR" sz="1900" smtClean="0"/>
              <a:t> misguiding information on the label</a:t>
            </a:r>
          </a:p>
          <a:p>
            <a:pPr marL="0" indent="0" eaLnBrk="1" hangingPunct="1">
              <a:lnSpc>
                <a:spcPct val="80000"/>
              </a:lnSpc>
            </a:pPr>
            <a:endParaRPr lang="en-US" altLang="el-GR" sz="3000" smtClean="0"/>
          </a:p>
        </p:txBody>
      </p:sp>
      <p:sp>
        <p:nvSpPr>
          <p:cNvPr id="44035" name="Text Placeholder 2"/>
          <p:cNvSpPr>
            <a:spLocks noGrp="1"/>
          </p:cNvSpPr>
          <p:nvPr>
            <p:ph type="body" sz="half" idx="2"/>
          </p:nvPr>
        </p:nvSpPr>
        <p:spPr>
          <a:xfrm>
            <a:off x="539750" y="333375"/>
            <a:ext cx="3322638" cy="5976938"/>
          </a:xfrm>
          <a:solidFill>
            <a:srgbClr val="C6D9F1"/>
          </a:solidFill>
        </p:spPr>
        <p:txBody>
          <a:bodyPr/>
          <a:lstStyle/>
          <a:p>
            <a:pPr eaLnBrk="1" hangingPunct="1">
              <a:lnSpc>
                <a:spcPct val="120000"/>
              </a:lnSpc>
            </a:pPr>
            <a:endParaRPr lang="en-US" altLang="el-GR" b="1" smtClean="0"/>
          </a:p>
          <a:p>
            <a:pPr eaLnBrk="1" hangingPunct="1">
              <a:lnSpc>
                <a:spcPct val="120000"/>
              </a:lnSpc>
            </a:pPr>
            <a:r>
              <a:rPr lang="en-US" altLang="el-GR" b="1" smtClean="0"/>
              <a:t>Satzinhalt: Entsprechungen:</a:t>
            </a:r>
            <a:r>
              <a:rPr lang="en-US" altLang="el-GR" smtClean="0"/>
              <a:t> </a:t>
            </a:r>
            <a:r>
              <a:rPr lang="el-GR" altLang="el-GR" smtClean="0"/>
              <a:t>Multitasking Verbs: </a:t>
            </a:r>
            <a:r>
              <a:rPr lang="en-US" altLang="el-GR" smtClean="0">
                <a:hlinkClick r:id="rId2"/>
              </a:rPr>
              <a:t>www</a:t>
            </a:r>
            <a:r>
              <a:rPr lang="el-GR" altLang="el-GR" smtClean="0">
                <a:hlinkClick r:id="rId2"/>
              </a:rPr>
              <a:t>.</a:t>
            </a:r>
            <a:r>
              <a:rPr lang="en-US" altLang="el-GR" smtClean="0">
                <a:hlinkClick r:id="rId2"/>
              </a:rPr>
              <a:t>polias</a:t>
            </a:r>
            <a:r>
              <a:rPr lang="el-GR" altLang="el-GR" smtClean="0">
                <a:hlinkClick r:id="rId2"/>
              </a:rPr>
              <a:t>.</a:t>
            </a:r>
            <a:r>
              <a:rPr lang="en-US" altLang="el-GR" smtClean="0">
                <a:hlinkClick r:id="rId2"/>
              </a:rPr>
              <a:t>gr</a:t>
            </a:r>
            <a:r>
              <a:rPr lang="en-US" altLang="el-GR" smtClean="0"/>
              <a:t>  </a:t>
            </a:r>
            <a:r>
              <a:rPr lang="de-DE" altLang="el-GR" smtClean="0"/>
              <a:t>und aus einem Griechischen Dialogsystem für Verbraucherbeschwerungen (Nottas et al., 2007).</a:t>
            </a:r>
            <a:r>
              <a:rPr lang="en-US" altLang="el-GR" sz="2800" smtClean="0"/>
              <a:t/>
            </a:r>
            <a:br>
              <a:rPr lang="en-US" altLang="el-GR" sz="2800" smtClean="0"/>
            </a:br>
            <a:endParaRPr lang="en-US" altLang="el-GR"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68313" y="0"/>
            <a:ext cx="8229600" cy="1196975"/>
          </a:xfrm>
        </p:spPr>
        <p:txBody>
          <a:bodyPr/>
          <a:lstStyle/>
          <a:p>
            <a:pPr eaLnBrk="1" hangingPunct="1"/>
            <a:r>
              <a:rPr lang="en-US" altLang="el-GR" b="1" smtClean="0"/>
              <a:t>Literaturverzeichnis</a:t>
            </a:r>
          </a:p>
        </p:txBody>
      </p:sp>
      <p:sp>
        <p:nvSpPr>
          <p:cNvPr id="45059" name="Content Placeholder 2"/>
          <p:cNvSpPr>
            <a:spLocks noGrp="1"/>
          </p:cNvSpPr>
          <p:nvPr>
            <p:ph idx="1"/>
          </p:nvPr>
        </p:nvSpPr>
        <p:spPr>
          <a:xfrm>
            <a:off x="468313" y="1268413"/>
            <a:ext cx="8229600" cy="4897437"/>
          </a:xfrm>
        </p:spPr>
        <p:txBody>
          <a:bodyPr/>
          <a:lstStyle/>
          <a:p>
            <a:pPr eaLnBrk="1" hangingPunct="1">
              <a:lnSpc>
                <a:spcPct val="80000"/>
              </a:lnSpc>
              <a:buFont typeface="Wingdings" panose="05000000000000000000" pitchFamily="2" charset="2"/>
              <a:buChar char="§"/>
            </a:pPr>
            <a:r>
              <a:rPr lang="en-GB" altLang="el-GR" sz="1200" smtClean="0"/>
              <a:t>Alexandris, C., Fotinea, S-E and Efthimiou, E. (2005). Emphasis as an Extra-Linguistic Marker for Resolving Spatial and Temporal Ambiguities in Machine Translation for a Speech-to-Speech System involving Greek. In: </a:t>
            </a:r>
            <a:r>
              <a:rPr lang="en-GB" altLang="el-GR" sz="1200" i="1" smtClean="0"/>
              <a:t>Proceedings of the 3rd International Conference on Universal Access in Human-Computer Interaction</a:t>
            </a:r>
            <a:r>
              <a:rPr lang="en-GB" altLang="el-GR" sz="1200" smtClean="0"/>
              <a:t> (UAHCI 2005), 22-27 July 2005, Las Vegas, Nevada, USA.</a:t>
            </a:r>
            <a:r>
              <a:rPr lang="el-GR" altLang="el-GR" sz="1200" smtClean="0"/>
              <a:t> </a:t>
            </a:r>
            <a:endParaRPr lang="en-GB" altLang="el-GR" sz="1200" smtClean="0"/>
          </a:p>
          <a:p>
            <a:pPr eaLnBrk="1" hangingPunct="1">
              <a:lnSpc>
                <a:spcPct val="80000"/>
              </a:lnSpc>
              <a:buFont typeface="Wingdings" panose="05000000000000000000" pitchFamily="2" charset="2"/>
              <a:buChar char="§"/>
            </a:pPr>
            <a:r>
              <a:rPr lang="en-GB" altLang="el-GR" sz="1200" smtClean="0"/>
              <a:t>Alexandris</a:t>
            </a:r>
            <a:r>
              <a:rPr lang="en-US" altLang="el-GR" sz="1200" smtClean="0"/>
              <a:t>, </a:t>
            </a:r>
            <a:r>
              <a:rPr lang="en-GB" altLang="el-GR" sz="1200" smtClean="0"/>
              <a:t>C</a:t>
            </a:r>
            <a:r>
              <a:rPr lang="en-US" altLang="el-GR" sz="1200" smtClean="0"/>
              <a:t>. (2003). Translational Issues in the Sublanguage of Written and Spoken Journalistic Texts</a:t>
            </a:r>
            <a:r>
              <a:rPr lang="en-GB" altLang="el-GR" sz="1200" smtClean="0"/>
              <a:t> in Modern Greek. </a:t>
            </a:r>
            <a:r>
              <a:rPr lang="en-US" altLang="el-GR" sz="1200" smtClean="0"/>
              <a:t>In: </a:t>
            </a:r>
            <a:r>
              <a:rPr lang="en-US" altLang="el-GR" sz="1200" i="1" smtClean="0"/>
              <a:t>Proceedings of the International Conference on Choice and Difference in Translation, </a:t>
            </a:r>
            <a:r>
              <a:rPr lang="en-US" altLang="el-GR" sz="1200" smtClean="0"/>
              <a:t>Athens 2003, 287-307.</a:t>
            </a:r>
            <a:endParaRPr lang="de-DE" altLang="el-GR" sz="1200" smtClean="0"/>
          </a:p>
          <a:p>
            <a:pPr eaLnBrk="1" hangingPunct="1">
              <a:lnSpc>
                <a:spcPct val="80000"/>
              </a:lnSpc>
              <a:buFont typeface="Wingdings" panose="05000000000000000000" pitchFamily="2" charset="2"/>
              <a:buChar char="§"/>
            </a:pPr>
            <a:r>
              <a:rPr lang="de-DE" altLang="el-GR" sz="1200" smtClean="0"/>
              <a:t>Bateman, J, Paris, C. (2004). Benützermodellierung. In:</a:t>
            </a:r>
            <a:r>
              <a:rPr lang="de-DE" altLang="el-GR" sz="1200" i="1" smtClean="0"/>
              <a:t>Computerlinguistik und Sprachtechnologie, Eine Einführung</a:t>
            </a:r>
            <a:r>
              <a:rPr lang="de-DE" altLang="el-GR" sz="1200" smtClean="0"/>
              <a:t>, Carstensen, K.U., Ebert, C., Endriss, C., Jekat, S., Klabunde, R., Langer, H. (Hrsg.), 2te überarbeitete und erweiterte Auflage, München: Spektrum Akademischer Verlag. </a:t>
            </a:r>
          </a:p>
          <a:p>
            <a:pPr eaLnBrk="1" hangingPunct="1">
              <a:lnSpc>
                <a:spcPct val="80000"/>
              </a:lnSpc>
              <a:buFont typeface="Wingdings" panose="05000000000000000000" pitchFamily="2" charset="2"/>
              <a:buChar char="§"/>
            </a:pPr>
            <a:r>
              <a:rPr lang="en-US" altLang="el-GR" sz="1200" smtClean="0"/>
              <a:t>Cohen, P., Johnston, M., McGee, D., Oviatt, S., Pittman, J., Smith, I., Chen, L., and Clow, J. (1997). Quickset: Multimodal interaction for distributed applications. In¨</a:t>
            </a:r>
            <a:r>
              <a:rPr lang="en-US" altLang="el-GR" sz="1200" i="1" smtClean="0"/>
              <a:t>Proceedings of the 5th ACM International Multimedia Conference</a:t>
            </a:r>
            <a:r>
              <a:rPr lang="en-US" altLang="el-GR" sz="1200" smtClean="0"/>
              <a:t>, pages 31-40.</a:t>
            </a:r>
            <a:endParaRPr lang="de-DE" altLang="el-GR" sz="1200" smtClean="0"/>
          </a:p>
          <a:p>
            <a:pPr eaLnBrk="1" hangingPunct="1">
              <a:lnSpc>
                <a:spcPct val="80000"/>
              </a:lnSpc>
              <a:buFont typeface="Wingdings" panose="05000000000000000000" pitchFamily="2" charset="2"/>
              <a:buChar char="§"/>
            </a:pPr>
            <a:r>
              <a:rPr lang="de-DE" altLang="el-GR" sz="1200" smtClean="0"/>
              <a:t>Dorna, M., Jekat, S. (2004). Maschinelle und computergestützte Übersetzung. In:</a:t>
            </a:r>
            <a:r>
              <a:rPr lang="de-DE" altLang="el-GR" sz="1200" i="1" smtClean="0"/>
              <a:t>Computerlinguistik und Sprachtechnologie, Eine Einführung</a:t>
            </a:r>
            <a:r>
              <a:rPr lang="de-DE" altLang="el-GR" sz="1200" smtClean="0"/>
              <a:t>, Carstensen, K.U., Ebert, C., Endriss, C., Jekat, S., Klabunde, R., Langer, H. (Hrsg.), 2te überarbeitete und erweiterte Auflage, München: Spektrum Akademischer Verlag. </a:t>
            </a:r>
          </a:p>
          <a:p>
            <a:pPr eaLnBrk="1" hangingPunct="1">
              <a:lnSpc>
                <a:spcPct val="80000"/>
              </a:lnSpc>
              <a:buFont typeface="Wingdings" panose="05000000000000000000" pitchFamily="2" charset="2"/>
              <a:buChar char="§"/>
            </a:pPr>
            <a:r>
              <a:rPr lang="el-GR" altLang="el-GR" sz="1200" smtClean="0"/>
              <a:t>Fairclough</a:t>
            </a:r>
            <a:r>
              <a:rPr lang="en-US" altLang="el-GR" sz="1200" smtClean="0"/>
              <a:t>, N. (2001). </a:t>
            </a:r>
            <a:r>
              <a:rPr lang="en-US" altLang="el-GR" sz="1200" i="1" smtClean="0"/>
              <a:t>Language and Power</a:t>
            </a:r>
            <a:r>
              <a:rPr lang="en-US" altLang="el-GR" sz="1200" smtClean="0"/>
              <a:t>. Pearson Education, </a:t>
            </a:r>
            <a:r>
              <a:rPr lang="el-GR" altLang="el-GR" sz="1200" smtClean="0"/>
              <a:t>Upper Saddle River, NJ </a:t>
            </a:r>
            <a:r>
              <a:rPr lang="en-US" altLang="el-GR" sz="1200" smtClean="0"/>
              <a:t>. </a:t>
            </a:r>
          </a:p>
          <a:p>
            <a:pPr eaLnBrk="1" hangingPunct="1">
              <a:lnSpc>
                <a:spcPct val="80000"/>
              </a:lnSpc>
              <a:buFont typeface="Wingdings" panose="05000000000000000000" pitchFamily="2" charset="2"/>
              <a:buChar char="§"/>
            </a:pPr>
            <a:r>
              <a:rPr lang="en-GB" altLang="el-GR" sz="1200" smtClean="0"/>
              <a:t>Forrester, M. (1996). </a:t>
            </a:r>
            <a:r>
              <a:rPr lang="en-GB" altLang="el-GR" sz="1200" i="1" smtClean="0"/>
              <a:t>Psychology of Language. </a:t>
            </a:r>
            <a:r>
              <a:rPr lang="en-GB" altLang="el-GR" sz="1200" smtClean="0"/>
              <a:t>SAGE Publications, Thousand Oaks, CA, USA.</a:t>
            </a:r>
          </a:p>
          <a:p>
            <a:pPr eaLnBrk="1" hangingPunct="1">
              <a:lnSpc>
                <a:spcPct val="80000"/>
              </a:lnSpc>
              <a:buFont typeface="Wingdings" panose="05000000000000000000" pitchFamily="2" charset="2"/>
              <a:buChar char="§"/>
            </a:pPr>
            <a:r>
              <a:rPr lang="en-GB" altLang="el-GR" sz="1200" smtClean="0"/>
              <a:t>Hatim, B. (1997). </a:t>
            </a:r>
            <a:r>
              <a:rPr lang="en-GB" altLang="el-GR" sz="1200" i="1" smtClean="0"/>
              <a:t>Communication Across Cultures: Translation Theory and Contrastive Text Linguistics</a:t>
            </a:r>
            <a:r>
              <a:rPr lang="en-GB" altLang="el-GR" sz="1200" smtClean="0"/>
              <a:t>, University of Exeter Press.</a:t>
            </a:r>
            <a:endParaRPr lang="de-DE" altLang="el-GR" sz="1200" smtClean="0"/>
          </a:p>
          <a:p>
            <a:pPr eaLnBrk="1" hangingPunct="1">
              <a:lnSpc>
                <a:spcPct val="80000"/>
              </a:lnSpc>
              <a:buFont typeface="Wingdings" panose="05000000000000000000" pitchFamily="2" charset="2"/>
              <a:buChar char="§"/>
            </a:pPr>
            <a:r>
              <a:rPr lang="en-GB" altLang="el-GR" sz="1200" smtClean="0"/>
              <a:t>Jurafsky, D., Martin, J. (2008). </a:t>
            </a:r>
            <a:r>
              <a:rPr lang="en-GB" altLang="el-GR" sz="1200" i="1" smtClean="0"/>
              <a:t>Speech and Language Processing, an Introduction to Natural Language Processing, Computational Linguistics and Speech Recognition</a:t>
            </a:r>
            <a:r>
              <a:rPr lang="en-GB" altLang="el-GR" sz="1200" smtClean="0"/>
              <a:t>, 2nd edition, Prentice Hall series in Artificial Intelligence, Pearson Education, Upper Saddle River, NJ, USA. </a:t>
            </a:r>
            <a:endParaRPr lang="de-DE" altLang="el-GR" sz="1200" smtClean="0"/>
          </a:p>
          <a:p>
            <a:pPr eaLnBrk="1" hangingPunct="1">
              <a:lnSpc>
                <a:spcPct val="50000"/>
              </a:lnSpc>
              <a:buFont typeface="Wingdings 2" panose="05020102010507070707" pitchFamily="18" charset="2"/>
              <a:buChar char=""/>
            </a:pPr>
            <a:endParaRPr lang="en-US" altLang="el-GR" sz="800" smtClean="0"/>
          </a:p>
          <a:p>
            <a:pPr eaLnBrk="1" hangingPunct="1">
              <a:lnSpc>
                <a:spcPct val="50000"/>
              </a:lnSpc>
            </a:pPr>
            <a:endParaRPr lang="en-US" altLang="el-GR" sz="80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68313" y="7938"/>
            <a:ext cx="8229600" cy="1189037"/>
          </a:xfrm>
        </p:spPr>
        <p:txBody>
          <a:bodyPr/>
          <a:lstStyle/>
          <a:p>
            <a:pPr eaLnBrk="1" hangingPunct="1"/>
            <a:r>
              <a:rPr lang="en-US" altLang="el-GR" b="1" smtClean="0"/>
              <a:t>Literaturverzeichnis</a:t>
            </a:r>
            <a:endParaRPr lang="en-US" altLang="el-GR" smtClean="0"/>
          </a:p>
        </p:txBody>
      </p:sp>
      <p:sp>
        <p:nvSpPr>
          <p:cNvPr id="46083" name="Content Placeholder 2"/>
          <p:cNvSpPr>
            <a:spLocks noGrp="1"/>
          </p:cNvSpPr>
          <p:nvPr>
            <p:ph idx="1"/>
          </p:nvPr>
        </p:nvSpPr>
        <p:spPr>
          <a:xfrm>
            <a:off x="468313" y="1311275"/>
            <a:ext cx="8229600" cy="5302250"/>
          </a:xfrm>
        </p:spPr>
        <p:txBody>
          <a:bodyPr/>
          <a:lstStyle/>
          <a:p>
            <a:pPr eaLnBrk="1" hangingPunct="1">
              <a:lnSpc>
                <a:spcPct val="80000"/>
              </a:lnSpc>
              <a:buFont typeface="Wingdings" panose="05000000000000000000" pitchFamily="2" charset="2"/>
              <a:buChar char="§"/>
            </a:pPr>
            <a:r>
              <a:rPr lang="de-DE" altLang="el-GR" sz="1300" smtClean="0"/>
              <a:t>Kellner, A. (2004). Dialogsysteme. In: </a:t>
            </a:r>
            <a:r>
              <a:rPr lang="de-DE" altLang="el-GR" sz="1300" i="1" smtClean="0"/>
              <a:t>Computerlinguistik und Sprachtechnologie, Eine Einführung</a:t>
            </a:r>
            <a:r>
              <a:rPr lang="de-DE" altLang="el-GR" sz="1300" smtClean="0"/>
              <a:t>, Carstensen, K.U., Ebert, C., Endriss, C., Jekat, S., Klabunde, R., Langer, H. (Hrsg.), 2te überarbeitete und erweiterte Auflage, München: Spektrum Akademischer Verlag. </a:t>
            </a:r>
          </a:p>
          <a:p>
            <a:pPr eaLnBrk="1" hangingPunct="1">
              <a:lnSpc>
                <a:spcPct val="80000"/>
              </a:lnSpc>
              <a:buFont typeface="Wingdings" panose="05000000000000000000" pitchFamily="2" charset="2"/>
              <a:buChar char="§"/>
            </a:pPr>
            <a:r>
              <a:rPr lang="de-DE" altLang="el-GR" sz="1300" smtClean="0"/>
              <a:t>Lehrndorfer A. (1996). </a:t>
            </a:r>
            <a:r>
              <a:rPr lang="de-DE" altLang="el-GR" sz="1300" i="1" smtClean="0"/>
              <a:t>Kontrolliertes Deutsch: Linguistische und Sprachpsychologische Leitlinien für eine (maschniell) kontrollierte Sprache in der technischen Dokumentation</a:t>
            </a:r>
            <a:r>
              <a:rPr lang="de-DE" altLang="el-GR" sz="1300" smtClean="0"/>
              <a:t>, Tübingen: Narr.</a:t>
            </a:r>
          </a:p>
          <a:p>
            <a:pPr eaLnBrk="1" hangingPunct="1">
              <a:lnSpc>
                <a:spcPct val="80000"/>
              </a:lnSpc>
              <a:buFont typeface="Wingdings" panose="05000000000000000000" pitchFamily="2" charset="2"/>
              <a:buChar char="§"/>
            </a:pPr>
            <a:r>
              <a:rPr lang="de-DE" altLang="el-GR" sz="1300" smtClean="0"/>
              <a:t>Moegele, H., Moritz Kaiser, M., Schiely, F. (2006). </a:t>
            </a:r>
            <a:r>
              <a:rPr lang="en-GB" altLang="el-GR" sz="1300" smtClean="0"/>
              <a:t>SmartWeb UMTS Speech Data Collection, The SmartWeb Handheld Corpus. In: </a:t>
            </a:r>
            <a:r>
              <a:rPr lang="en-GB" altLang="el-GR" sz="1300" i="1" smtClean="0"/>
              <a:t>Proceedings of </a:t>
            </a:r>
            <a:r>
              <a:rPr lang="en-US" altLang="el-GR" sz="1300" i="1" smtClean="0"/>
              <a:t> LREC 2006</a:t>
            </a:r>
            <a:r>
              <a:rPr lang="en-US" altLang="el-GR" sz="1300" smtClean="0"/>
              <a:t>,</a:t>
            </a:r>
            <a:r>
              <a:rPr lang="el-GR" altLang="el-GR" sz="1300" smtClean="0"/>
              <a:t> Genova, Italy, pp. 2106-2111.</a:t>
            </a:r>
            <a:endParaRPr lang="en-US" altLang="el-GR" sz="1300" smtClean="0"/>
          </a:p>
          <a:p>
            <a:pPr eaLnBrk="1" hangingPunct="1">
              <a:lnSpc>
                <a:spcPct val="80000"/>
              </a:lnSpc>
              <a:buFont typeface="Wingdings" panose="05000000000000000000" pitchFamily="2" charset="2"/>
              <a:buChar char="§"/>
            </a:pPr>
            <a:r>
              <a:rPr lang="de-DE" altLang="el-GR" sz="1300" smtClean="0"/>
              <a:t>Müller, S. (1998):  Babel 1.50, Web-Interface, Universität Bremen.</a:t>
            </a:r>
          </a:p>
          <a:p>
            <a:pPr eaLnBrk="1" hangingPunct="1">
              <a:lnSpc>
                <a:spcPct val="80000"/>
              </a:lnSpc>
              <a:buFont typeface="Wingdings" panose="05000000000000000000" pitchFamily="2" charset="2"/>
              <a:buChar char="§"/>
            </a:pPr>
            <a:r>
              <a:rPr lang="de-DE" altLang="el-GR" sz="1300" smtClean="0"/>
              <a:t>v. Hahn, W. (2001). Maschinelle Übersetzung,  Proseminar der Fakultät für Informatik, Universität Hamburg.</a:t>
            </a:r>
          </a:p>
          <a:p>
            <a:pPr eaLnBrk="1" hangingPunct="1">
              <a:lnSpc>
                <a:spcPct val="80000"/>
              </a:lnSpc>
              <a:buFont typeface="Wingdings" panose="05000000000000000000" pitchFamily="2" charset="2"/>
              <a:buChar char="§"/>
            </a:pPr>
            <a:r>
              <a:rPr lang="de-DE" altLang="el-GR" sz="1300" smtClean="0"/>
              <a:t>Hanneforth, T. (2001). Was ist Computerlinguistik?, Übersicht des Computerlinguistikprograms, Institut für Linguistik, Universität Potsdam.</a:t>
            </a:r>
          </a:p>
          <a:p>
            <a:pPr eaLnBrk="1" hangingPunct="1">
              <a:lnSpc>
                <a:spcPct val="80000"/>
              </a:lnSpc>
              <a:buFont typeface="Wingdings" panose="05000000000000000000" pitchFamily="2" charset="2"/>
              <a:buChar char="§"/>
            </a:pPr>
            <a:r>
              <a:rPr lang="en-GB" altLang="el-GR" sz="1300" smtClean="0"/>
              <a:t>Shriberg, E, Stolcke, A., Stone, L., Bratt, H., Ferrer, L. and Sömnez, K. (2003). Harnessing Speech Prosody for Robust Human-Computer Interaction, Active Research Task, Intelligent Systems Project, CICT, SRI-International, NASA-Ames Research Center.</a:t>
            </a:r>
            <a:endParaRPr lang="it-IT" altLang="el-GR" sz="1300" smtClean="0"/>
          </a:p>
          <a:p>
            <a:pPr eaLnBrk="1" hangingPunct="1">
              <a:lnSpc>
                <a:spcPct val="80000"/>
              </a:lnSpc>
              <a:buFont typeface="Wingdings" panose="05000000000000000000" pitchFamily="2" charset="2"/>
              <a:buChar char="§"/>
            </a:pPr>
            <a:r>
              <a:rPr lang="it-IT" altLang="el-GR" sz="1300" smtClean="0"/>
              <a:t>Tomita, M., Mitamura, T., Musha, H. and Kee, M. (1988). </a:t>
            </a:r>
            <a:r>
              <a:rPr lang="en-GB" altLang="el-GR" sz="1300" smtClean="0"/>
              <a:t>The Generalized LR Parser/Complier Version 8.1,Center For Machine Translation, Carnegie Mellon University, Pittsburgh, PA, USA</a:t>
            </a:r>
            <a:r>
              <a:rPr lang="el-GR" altLang="el-GR" sz="1300" smtClean="0"/>
              <a:t> </a:t>
            </a:r>
            <a:endParaRPr lang="en-US" altLang="el-GR" sz="1300" smtClean="0"/>
          </a:p>
          <a:p>
            <a:pPr eaLnBrk="1" hangingPunct="1">
              <a:lnSpc>
                <a:spcPct val="80000"/>
              </a:lnSpc>
              <a:buFont typeface="Wingdings" panose="05000000000000000000" pitchFamily="2" charset="2"/>
              <a:buChar char="§"/>
            </a:pPr>
            <a:r>
              <a:rPr lang="en-GB" altLang="el-GR" sz="1300" smtClean="0"/>
              <a:t>Wardhaugh, R. (1992). </a:t>
            </a:r>
            <a:r>
              <a:rPr lang="en-GB" altLang="el-GR" sz="1300" i="1" smtClean="0"/>
              <a:t>Introduction to Sociolinguistics</a:t>
            </a:r>
            <a:r>
              <a:rPr lang="en-GB" altLang="el-GR" sz="1300" smtClean="0"/>
              <a:t>. Oxford, Blackwell.</a:t>
            </a:r>
          </a:p>
          <a:p>
            <a:pPr eaLnBrk="1" hangingPunct="1">
              <a:lnSpc>
                <a:spcPct val="80000"/>
              </a:lnSpc>
              <a:buFont typeface="Wingdings" panose="05000000000000000000" pitchFamily="2" charset="2"/>
              <a:buChar char="§"/>
            </a:pPr>
            <a:r>
              <a:rPr lang="en-GB" altLang="el-GR" sz="1300" smtClean="0"/>
              <a:t>Wodack, R (1996). </a:t>
            </a:r>
            <a:r>
              <a:rPr lang="en-GB" altLang="el-GR" sz="1300" i="1" smtClean="0"/>
              <a:t>Disorders of Discourse</a:t>
            </a:r>
            <a:r>
              <a:rPr lang="en-GB" altLang="el-GR" sz="1300" smtClean="0"/>
              <a:t>. Longman, New York.</a:t>
            </a:r>
            <a:endParaRPr lang="en-US" altLang="el-GR" sz="1300" smtClean="0"/>
          </a:p>
          <a:p>
            <a:pPr eaLnBrk="1" hangingPunct="1">
              <a:lnSpc>
                <a:spcPct val="80000"/>
              </a:lnSpc>
              <a:buFont typeface="Wingdings" panose="05000000000000000000" pitchFamily="2" charset="2"/>
              <a:buChar char="§"/>
            </a:pPr>
            <a:r>
              <a:rPr lang="de-DE" altLang="el-GR" sz="1300" smtClean="0"/>
              <a:t>Vertan, C. (2001). Einführung in Grundprobleme der Maschinellen Übersetzung,  Seminar der Fakultät für Informatik, Universität Hamburg.</a:t>
            </a:r>
            <a:endParaRPr lang="el-GR" altLang="el-GR" sz="1300" smtClean="0"/>
          </a:p>
          <a:p>
            <a:pPr eaLnBrk="1" hangingPunct="1">
              <a:lnSpc>
                <a:spcPct val="80000"/>
              </a:lnSpc>
              <a:buFont typeface="Wingdings" panose="05000000000000000000" pitchFamily="2" charset="2"/>
              <a:buChar char="§"/>
            </a:pPr>
            <a:r>
              <a:rPr lang="de-DE" altLang="el-GR" sz="1300" smtClean="0"/>
              <a:t> </a:t>
            </a:r>
            <a:r>
              <a:rPr lang="el-GR" altLang="el-GR" sz="1300" smtClean="0"/>
              <a:t>Έργο διαλογικού συστήματος </a:t>
            </a:r>
            <a:r>
              <a:rPr lang="en-US" altLang="el-GR" sz="1300" smtClean="0"/>
              <a:t>Verbmobil (</a:t>
            </a:r>
            <a:r>
              <a:rPr lang="el-GR" altLang="el-GR" sz="1300" smtClean="0"/>
              <a:t>Γερμανία) </a:t>
            </a:r>
            <a:r>
              <a:rPr lang="de-DE" altLang="el-GR" sz="1300" smtClean="0">
                <a:hlinkClick r:id="rId2"/>
              </a:rPr>
              <a:t>http://verbmobil.dfki.de/</a:t>
            </a:r>
            <a:r>
              <a:rPr lang="de-DE" altLang="el-GR" sz="1300" smtClean="0"/>
              <a:t> </a:t>
            </a:r>
            <a:endParaRPr lang="el-GR" altLang="el-GR" sz="1300" smtClean="0"/>
          </a:p>
          <a:p>
            <a:pPr eaLnBrk="1" hangingPunct="1">
              <a:lnSpc>
                <a:spcPct val="80000"/>
              </a:lnSpc>
            </a:pPr>
            <a:endParaRPr lang="en-US" altLang="el-GR" sz="130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68313" y="19050"/>
            <a:ext cx="8229600" cy="1177925"/>
          </a:xfrm>
        </p:spPr>
        <p:txBody>
          <a:bodyPr/>
          <a:lstStyle/>
          <a:p>
            <a:pPr eaLnBrk="1" hangingPunct="1"/>
            <a:r>
              <a:rPr lang="en-US" altLang="el-GR" b="1" smtClean="0"/>
              <a:t>Projekte</a:t>
            </a:r>
          </a:p>
        </p:txBody>
      </p:sp>
      <p:sp>
        <p:nvSpPr>
          <p:cNvPr id="47107" name="Content Placeholder 2"/>
          <p:cNvSpPr>
            <a:spLocks noGrp="1"/>
          </p:cNvSpPr>
          <p:nvPr>
            <p:ph idx="1"/>
          </p:nvPr>
        </p:nvSpPr>
        <p:spPr>
          <a:xfrm>
            <a:off x="463550" y="1196975"/>
            <a:ext cx="8229600" cy="4752305"/>
          </a:xfrm>
        </p:spPr>
        <p:txBody>
          <a:bodyPr/>
          <a:lstStyle/>
          <a:p>
            <a:pPr eaLnBrk="1" hangingPunct="1">
              <a:lnSpc>
                <a:spcPct val="60000"/>
              </a:lnSpc>
              <a:buFont typeface="Arial" panose="020B0604020202020204" pitchFamily="34" charset="0"/>
              <a:buNone/>
            </a:pPr>
            <a:r>
              <a:rPr lang="en-US" altLang="el-GR" sz="2200" b="1" dirty="0" smtClean="0"/>
              <a:t>European Union Projects:</a:t>
            </a:r>
          </a:p>
          <a:p>
            <a:pPr eaLnBrk="1" hangingPunct="1">
              <a:lnSpc>
                <a:spcPct val="80000"/>
              </a:lnSpc>
            </a:pPr>
            <a:r>
              <a:rPr lang="en-US" altLang="el-GR" sz="2200" dirty="0" smtClean="0"/>
              <a:t>the SOPRANO Project (involving smart environments and services for the General Public, </a:t>
            </a:r>
            <a:r>
              <a:rPr lang="en-US" altLang="el-GR" sz="2200" dirty="0" smtClean="0">
                <a:hlinkClick r:id="rId2"/>
              </a:rPr>
              <a:t>http://www.soprano-ip.org/</a:t>
            </a:r>
            <a:r>
              <a:rPr lang="en-US" altLang="el-GR" sz="2200" dirty="0" smtClean="0"/>
              <a:t>), </a:t>
            </a:r>
          </a:p>
          <a:p>
            <a:pPr eaLnBrk="1" hangingPunct="1">
              <a:lnSpc>
                <a:spcPct val="80000"/>
              </a:lnSpc>
            </a:pPr>
            <a:r>
              <a:rPr lang="en-US" altLang="el-GR" sz="2200" dirty="0" smtClean="0"/>
              <a:t>the HEARCOM Project (speech technology applications for Users with hearing problems, http://hearcom.eu/main.html), </a:t>
            </a:r>
          </a:p>
          <a:p>
            <a:pPr eaLnBrk="1" hangingPunct="1">
              <a:lnSpc>
                <a:spcPct val="80000"/>
              </a:lnSpc>
            </a:pPr>
            <a:r>
              <a:rPr lang="en-US" altLang="el-GR" sz="2200" dirty="0" smtClean="0"/>
              <a:t>the ERMIS Project (emotionally sensitive HCI systems with Conversational Agents, </a:t>
            </a:r>
            <a:r>
              <a:rPr lang="en-US" altLang="el-GR" sz="2200" dirty="0" smtClean="0">
                <a:hlinkClick r:id="rId3"/>
              </a:rPr>
              <a:t>http://www.image.ntua.gr/ermis/</a:t>
            </a:r>
            <a:r>
              <a:rPr lang="en-US" altLang="el-GR" sz="2200" dirty="0" smtClean="0"/>
              <a:t>) and </a:t>
            </a:r>
          </a:p>
          <a:p>
            <a:pPr eaLnBrk="1" hangingPunct="1">
              <a:lnSpc>
                <a:spcPct val="80000"/>
              </a:lnSpc>
            </a:pPr>
            <a:r>
              <a:rPr lang="en-US" altLang="el-GR" sz="2200" dirty="0" smtClean="0"/>
              <a:t>the AGENT-DYSL Project (involving speech technology applications and dyslexia, </a:t>
            </a:r>
            <a:r>
              <a:rPr lang="en-US" altLang="el-GR" sz="2200" dirty="0" smtClean="0">
                <a:hlinkClick r:id="rId4"/>
              </a:rPr>
              <a:t>http://www.agent-dysl.eu/</a:t>
            </a:r>
            <a:r>
              <a:rPr lang="en-US" altLang="el-GR" sz="2200" dirty="0" smtClean="0"/>
              <a:t>).</a:t>
            </a:r>
          </a:p>
          <a:p>
            <a:pPr eaLnBrk="1" hangingPunct="1">
              <a:lnSpc>
                <a:spcPct val="80000"/>
              </a:lnSpc>
            </a:pPr>
            <a:r>
              <a:rPr lang="en-GB" altLang="el-GR" sz="2200" dirty="0" smtClean="0"/>
              <a:t>CIMWOS project (2000-2003). </a:t>
            </a:r>
            <a:r>
              <a:rPr lang="en-GB" altLang="el-GR" sz="2200" dirty="0" smtClean="0">
                <a:hlinkClick r:id="rId5"/>
              </a:rPr>
              <a:t>www.xanthi.ilsp.gr/cimwos/</a:t>
            </a:r>
            <a:endParaRPr lang="en-GB" altLang="el-GR" sz="2200" dirty="0" smtClean="0"/>
          </a:p>
          <a:p>
            <a:pPr eaLnBrk="1" hangingPunct="1">
              <a:lnSpc>
                <a:spcPct val="60000"/>
              </a:lnSpc>
              <a:buFont typeface="Arial" panose="020B0604020202020204" pitchFamily="34" charset="0"/>
              <a:buNone/>
            </a:pPr>
            <a:r>
              <a:rPr lang="en-US" altLang="el-GR" sz="2200" b="1" dirty="0" smtClean="0"/>
              <a:t>National Projects:</a:t>
            </a:r>
            <a:r>
              <a:rPr lang="en-US" altLang="el-GR" sz="2200" dirty="0" smtClean="0"/>
              <a:t> </a:t>
            </a:r>
            <a:endParaRPr lang="el-GR" altLang="el-GR" sz="2200" dirty="0" smtClean="0"/>
          </a:p>
          <a:p>
            <a:pPr eaLnBrk="1" hangingPunct="1">
              <a:lnSpc>
                <a:spcPct val="60000"/>
              </a:lnSpc>
            </a:pPr>
            <a:r>
              <a:rPr lang="en-US" altLang="el-GR" sz="2200" dirty="0" smtClean="0"/>
              <a:t>Germany: </a:t>
            </a:r>
            <a:r>
              <a:rPr lang="en-US" altLang="el-GR" sz="2200" dirty="0" err="1" smtClean="0"/>
              <a:t>Verbmobil</a:t>
            </a:r>
            <a:r>
              <a:rPr lang="en-US" altLang="el-GR" sz="2200" dirty="0" smtClean="0"/>
              <a:t> </a:t>
            </a:r>
            <a:r>
              <a:rPr lang="en-US" altLang="el-GR" sz="2200" dirty="0" err="1" smtClean="0"/>
              <a:t>Projekt</a:t>
            </a:r>
            <a:r>
              <a:rPr lang="en-US" altLang="el-GR" sz="2200" dirty="0" smtClean="0"/>
              <a:t> </a:t>
            </a:r>
            <a:r>
              <a:rPr lang="de-DE" altLang="el-GR" sz="2200" dirty="0" smtClean="0">
                <a:hlinkClick r:id="rId6"/>
              </a:rPr>
              <a:t>http://verbmobil.dfki.de/</a:t>
            </a:r>
            <a:r>
              <a:rPr lang="de-DE" altLang="el-GR" sz="2200" dirty="0" smtClean="0"/>
              <a:t> </a:t>
            </a:r>
          </a:p>
          <a:p>
            <a:pPr eaLnBrk="1" hangingPunct="1">
              <a:lnSpc>
                <a:spcPct val="60000"/>
              </a:lnSpc>
            </a:pPr>
            <a:r>
              <a:rPr lang="en-US" altLang="el-GR" sz="2200" dirty="0" smtClean="0"/>
              <a:t>Greece: </a:t>
            </a:r>
            <a:r>
              <a:rPr lang="en-US" altLang="el-GR" sz="2200" dirty="0" err="1" smtClean="0"/>
              <a:t>CitizenShield</a:t>
            </a:r>
            <a:r>
              <a:rPr lang="en-US" altLang="el-GR" sz="2200" dirty="0" smtClean="0"/>
              <a:t> Project </a:t>
            </a:r>
            <a:r>
              <a:rPr lang="en-US" altLang="el-GR" sz="2200" dirty="0" smtClean="0">
                <a:hlinkClick r:id="rId7"/>
              </a:rPr>
              <a:t>www</a:t>
            </a:r>
            <a:r>
              <a:rPr lang="el-GR" altLang="el-GR" sz="2200" dirty="0" smtClean="0">
                <a:hlinkClick r:id="rId7"/>
              </a:rPr>
              <a:t>.</a:t>
            </a:r>
            <a:r>
              <a:rPr lang="en-US" altLang="el-GR" sz="2200" dirty="0" err="1" smtClean="0">
                <a:hlinkClick r:id="rId7"/>
              </a:rPr>
              <a:t>polias</a:t>
            </a:r>
            <a:r>
              <a:rPr lang="el-GR" altLang="el-GR" sz="2200" dirty="0" smtClean="0">
                <a:hlinkClick r:id="rId7"/>
              </a:rPr>
              <a:t>.</a:t>
            </a:r>
            <a:r>
              <a:rPr lang="en-US" altLang="el-GR" sz="2200" dirty="0" smtClean="0">
                <a:hlinkClick r:id="rId7"/>
              </a:rPr>
              <a:t>gr</a:t>
            </a:r>
            <a:endParaRPr lang="en-US" altLang="el-GR" sz="2200" dirty="0" smtClean="0"/>
          </a:p>
        </p:txBody>
      </p:sp>
      <p:sp>
        <p:nvSpPr>
          <p:cNvPr id="47108" name="TextBox 3"/>
          <p:cNvSpPr txBox="1">
            <a:spLocks noChangeArrowheads="1"/>
          </p:cNvSpPr>
          <p:nvPr/>
        </p:nvSpPr>
        <p:spPr bwMode="auto">
          <a:xfrm>
            <a:off x="1270000" y="66230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l-GR" sz="1800"/>
          </a:p>
        </p:txBody>
      </p:sp>
      <p:sp>
        <p:nvSpPr>
          <p:cNvPr id="47109" name="TextBox 4"/>
          <p:cNvSpPr txBox="1">
            <a:spLocks noChangeArrowheads="1"/>
          </p:cNvSpPr>
          <p:nvPr/>
        </p:nvSpPr>
        <p:spPr bwMode="auto">
          <a:xfrm>
            <a:off x="760413" y="65436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l-GR" sz="1800"/>
          </a:p>
        </p:txBody>
      </p:sp>
      <p:sp>
        <p:nvSpPr>
          <p:cNvPr id="47110" name="TextBox 5"/>
          <p:cNvSpPr txBox="1">
            <a:spLocks noChangeArrowheads="1"/>
          </p:cNvSpPr>
          <p:nvPr/>
        </p:nvSpPr>
        <p:spPr bwMode="auto">
          <a:xfrm>
            <a:off x="4162425" y="6497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l-GR"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Τίτλος 6"/>
          <p:cNvSpPr>
            <a:spLocks noGrp="1"/>
          </p:cNvSpPr>
          <p:nvPr>
            <p:ph type="ctrTitle"/>
          </p:nvPr>
        </p:nvSpPr>
        <p:spPr/>
        <p:txBody>
          <a:bodyPr/>
          <a:lstStyle/>
          <a:p>
            <a:pPr eaLnBrk="1" hangingPunct="1"/>
            <a:r>
              <a:rPr lang="el-GR" altLang="el-GR" smtClean="0"/>
              <a:t>Τέλος Ενότητας</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l-GR" altLang="el-GR" smtClean="0"/>
              <a:t>Χρηματοδότηση</a:t>
            </a:r>
          </a:p>
        </p:txBody>
      </p:sp>
      <p:sp>
        <p:nvSpPr>
          <p:cNvPr id="50179" name="Content Placeholder 2"/>
          <p:cNvSpPr>
            <a:spLocks noGrp="1"/>
          </p:cNvSpPr>
          <p:nvPr>
            <p:ph idx="1"/>
          </p:nvPr>
        </p:nvSpPr>
        <p:spPr>
          <a:xfrm>
            <a:off x="457200" y="1341438"/>
            <a:ext cx="8229600" cy="4525962"/>
          </a:xfrm>
        </p:spPr>
        <p:txBody>
          <a:bodyPr/>
          <a:lstStyle/>
          <a:p>
            <a:pPr eaLnBrk="1" hangingPunct="1"/>
            <a:r>
              <a:rPr lang="el-GR" altLang="el-GR" sz="2000" smtClean="0"/>
              <a:t>Το παρόν εκπαιδευτικό υλικό έχει αναπτυχθεί στ</a:t>
            </a:r>
            <a:r>
              <a:rPr lang="en-US" altLang="el-GR" sz="2000" smtClean="0"/>
              <a:t>o</a:t>
            </a:r>
            <a:r>
              <a:rPr lang="el-GR" altLang="el-GR" sz="2000" smtClean="0"/>
              <a:t> πλαίσι</a:t>
            </a:r>
            <a:r>
              <a:rPr lang="en-US" altLang="el-GR" sz="2000" smtClean="0"/>
              <a:t>o</a:t>
            </a:r>
            <a:r>
              <a:rPr lang="el-GR" altLang="el-GR" sz="2000" smtClean="0"/>
              <a:t> του εκπαιδευτικού έργου του διδάσκοντα.</a:t>
            </a:r>
            <a:endParaRPr lang="en-US" altLang="el-GR" sz="2000" smtClean="0"/>
          </a:p>
          <a:p>
            <a:pPr eaLnBrk="1" hangingPunct="1"/>
            <a:r>
              <a:rPr lang="el-GR" altLang="el-GR" sz="2000" smtClean="0"/>
              <a:t>Το έργο «</a:t>
            </a:r>
            <a:r>
              <a:rPr lang="el-GR" altLang="el-GR" sz="2000" b="1" smtClean="0"/>
              <a:t>Ανοικτά Ακαδημαϊκά Μαθήματα στο Πανεπιστήμιο Αθηνών</a:t>
            </a:r>
            <a:r>
              <a:rPr lang="el-GR" altLang="el-GR" sz="2000" smtClean="0"/>
              <a:t>» έχει χρηματοδοτήσει μόνο την αναδιαμόρφωση του εκπαιδευτικού υλικού. </a:t>
            </a:r>
            <a:endParaRPr lang="en-US" altLang="el-GR" sz="2000" smtClean="0"/>
          </a:p>
          <a:p>
            <a:pPr eaLnBrk="1" hangingPunct="1"/>
            <a:r>
              <a:rPr lang="el-GR" alt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0180"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4652963"/>
            <a:ext cx="5502275"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3"/>
          <p:cNvSpPr>
            <a:spLocks noGrp="1"/>
          </p:cNvSpPr>
          <p:nvPr>
            <p:ph type="title"/>
          </p:nvPr>
        </p:nvSpPr>
        <p:spPr/>
        <p:txBody>
          <a:bodyPr/>
          <a:lstStyle/>
          <a:p>
            <a:pPr eaLnBrk="1" hangingPunct="1"/>
            <a:r>
              <a:rPr lang="el-GR" altLang="el-GR" sz="4400" smtClean="0"/>
              <a:t>Σημειώματα</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3"/>
          <p:cNvSpPr>
            <a:spLocks noGrp="1"/>
          </p:cNvSpPr>
          <p:nvPr>
            <p:ph type="title"/>
          </p:nvPr>
        </p:nvSpPr>
        <p:spPr>
          <a:xfrm>
            <a:off x="0" y="274638"/>
            <a:ext cx="9144000" cy="1143000"/>
          </a:xfrm>
        </p:spPr>
        <p:txBody>
          <a:bodyPr/>
          <a:lstStyle/>
          <a:p>
            <a:r>
              <a:rPr lang="el-GR" altLang="el-GR" smtClean="0"/>
              <a:t>Σημείωμα Ιστορικού Εκδόσεων</a:t>
            </a:r>
            <a:r>
              <a:rPr lang="en-US" altLang="el-GR" smtClean="0"/>
              <a:t> </a:t>
            </a:r>
            <a:r>
              <a:rPr lang="el-GR" altLang="el-GR" smtClean="0"/>
              <a:t>Έργου</a:t>
            </a:r>
          </a:p>
        </p:txBody>
      </p:sp>
      <p:sp>
        <p:nvSpPr>
          <p:cNvPr id="5" name="Content Placeholder 4"/>
          <p:cNvSpPr>
            <a:spLocks noGrp="1"/>
          </p:cNvSpPr>
          <p:nvPr>
            <p:ph idx="1"/>
          </p:nvPr>
        </p:nvSpPr>
        <p:spPr>
          <a:xfrm>
            <a:off x="234950" y="1557338"/>
            <a:ext cx="8585200" cy="4525962"/>
          </a:xfrm>
        </p:spPr>
        <p:txBody>
          <a:bodyPr>
            <a:normAutofit/>
          </a:bodyPr>
          <a:lstStyle/>
          <a:p>
            <a:pPr marL="0" indent="0">
              <a:buFont typeface="Arial" panose="020B0604020202020204" pitchFamily="34" charset="0"/>
              <a:buNone/>
              <a:defRPr/>
            </a:pPr>
            <a:r>
              <a:rPr lang="el-GR" sz="2000" dirty="0" smtClean="0"/>
              <a:t>Το </a:t>
            </a:r>
            <a:r>
              <a:rPr lang="el-GR" sz="2000" dirty="0"/>
              <a:t>παρόν έργο αποτελεί την έκδοση </a:t>
            </a:r>
            <a:r>
              <a:rPr lang="en-US" sz="2000" dirty="0" smtClean="0">
                <a:solidFill>
                  <a:srgbClr val="000000"/>
                </a:solidFill>
              </a:rPr>
              <a:t>1</a:t>
            </a:r>
            <a:r>
              <a:rPr lang="el-GR" sz="2000" dirty="0" smtClean="0">
                <a:solidFill>
                  <a:srgbClr val="000000"/>
                </a:solidFill>
              </a:rPr>
              <a:t>.</a:t>
            </a:r>
            <a:r>
              <a:rPr lang="en-US" sz="2000" dirty="0" smtClean="0">
                <a:solidFill>
                  <a:srgbClr val="000000"/>
                </a:solidFill>
              </a:rPr>
              <a:t>0</a:t>
            </a:r>
            <a:r>
              <a:rPr lang="el-GR" sz="2000" dirty="0" smtClean="0">
                <a:solidFill>
                  <a:srgbClr val="000000"/>
                </a:solidFill>
              </a:rPr>
              <a:t>.  </a:t>
            </a:r>
            <a:endParaRPr lang="el-GR" sz="2000" dirty="0">
              <a:solidFill>
                <a:srgbClr val="000000"/>
              </a:solidFill>
            </a:endParaRPr>
          </a:p>
          <a:p>
            <a:pPr marL="0" indent="0">
              <a:buFont typeface="Arial" panose="020B0604020202020204" pitchFamily="34" charset="0"/>
              <a:buNone/>
              <a:defRPr/>
            </a:pPr>
            <a:r>
              <a:rPr lang="el-GR" sz="2000" dirty="0"/>
              <a:t>Έχουν προηγηθεί οι κάτωθι εκδόσεις:</a:t>
            </a:r>
          </a:p>
          <a:p>
            <a:pPr>
              <a:defRPr/>
            </a:pPr>
            <a:r>
              <a:rPr lang="el-GR" sz="2000" dirty="0"/>
              <a:t>Έκδοση διαθέσιμη εδώ. </a:t>
            </a:r>
            <a:r>
              <a:rPr lang="en-US" sz="2000" dirty="0">
                <a:ea typeface="Century Gothic"/>
                <a:cs typeface="Century Gothic"/>
                <a:hlinkClick r:id="rId3"/>
              </a:rPr>
              <a:t>http://eclass.uoa.gr/courses/GS158/</a:t>
            </a:r>
            <a:endParaRPr lang="el-GR" sz="2000" dirty="0">
              <a:solidFill>
                <a:srgbClr val="92D050"/>
              </a:solidFill>
            </a:endParaRPr>
          </a:p>
          <a:p>
            <a:pPr marL="0" indent="0">
              <a:buFont typeface="Arial" panose="020B0604020202020204" pitchFamily="34" charset="0"/>
              <a:buNone/>
              <a:defRPr/>
            </a:pP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de-DE" altLang="el-GR" sz="4000" b="1" smtClean="0"/>
              <a:t>Kern aller Anwendungsbereiche </a:t>
            </a:r>
            <a:br>
              <a:rPr lang="de-DE" altLang="el-GR" sz="4000" b="1" smtClean="0"/>
            </a:br>
            <a:r>
              <a:rPr lang="de-DE" altLang="el-GR" sz="4000" b="1" smtClean="0"/>
              <a:t>der Computerlinguistik</a:t>
            </a:r>
            <a:r>
              <a:rPr lang="el-GR" altLang="el-GR" sz="4000" b="1" smtClean="0"/>
              <a:t> (1/2)</a:t>
            </a:r>
            <a:endParaRPr lang="en-US" altLang="el-GR" sz="4000" b="1" smtClean="0"/>
          </a:p>
        </p:txBody>
      </p:sp>
      <p:sp>
        <p:nvSpPr>
          <p:cNvPr id="14339" name="Content Placeholder 2"/>
          <p:cNvSpPr>
            <a:spLocks noGrp="1"/>
          </p:cNvSpPr>
          <p:nvPr>
            <p:ph idx="1"/>
          </p:nvPr>
        </p:nvSpPr>
        <p:spPr>
          <a:xfrm>
            <a:off x="468313" y="1703388"/>
            <a:ext cx="8229600" cy="4525962"/>
          </a:xfrm>
        </p:spPr>
        <p:txBody>
          <a:bodyPr/>
          <a:lstStyle/>
          <a:p>
            <a:pPr eaLnBrk="1" hangingPunct="1">
              <a:lnSpc>
                <a:spcPct val="80000"/>
              </a:lnSpc>
            </a:pPr>
            <a:r>
              <a:rPr lang="de-DE" altLang="el-GR" sz="2800" smtClean="0"/>
              <a:t>ist ein System für die Verarbeitung der natürlichen Sprache</a:t>
            </a:r>
          </a:p>
          <a:p>
            <a:pPr eaLnBrk="1" hangingPunct="1">
              <a:lnSpc>
                <a:spcPct val="80000"/>
              </a:lnSpc>
            </a:pPr>
            <a:r>
              <a:rPr lang="de-DE" altLang="el-GR" sz="2800" smtClean="0"/>
              <a:t>(</a:t>
            </a:r>
            <a:r>
              <a:rPr lang="de-DE" altLang="el-GR" sz="2800" b="1" smtClean="0"/>
              <a:t>Natural Language Processing system – NLP System</a:t>
            </a:r>
            <a:r>
              <a:rPr lang="de-DE" altLang="el-GR" sz="2800" smtClean="0"/>
              <a:t>). </a:t>
            </a:r>
          </a:p>
          <a:p>
            <a:pPr eaLnBrk="1" hangingPunct="1">
              <a:lnSpc>
                <a:spcPct val="80000"/>
              </a:lnSpc>
            </a:pPr>
            <a:r>
              <a:rPr lang="de-DE" altLang="el-GR" sz="2800" smtClean="0"/>
              <a:t>So ein System für die Verarbeitung natürlicher Sprache kann die natürliche, bzw. „menschliche</a:t>
            </a:r>
            <a:r>
              <a:rPr lang="de-DE" altLang="en-US" sz="2800" smtClean="0"/>
              <a:t>“</a:t>
            </a:r>
            <a:r>
              <a:rPr lang="de-DE" altLang="el-GR" sz="2800" smtClean="0"/>
              <a:t> Sprache „verstehen</a:t>
            </a:r>
            <a:r>
              <a:rPr lang="de-DE" altLang="en-US" sz="2800" smtClean="0"/>
              <a:t>“</a:t>
            </a:r>
            <a:r>
              <a:rPr lang="de-DE" altLang="el-GR" sz="2800" smtClean="0"/>
              <a:t> und sie, anschlieβlich, auf verschiedenen Weisen, je nach der Anwendung </a:t>
            </a:r>
            <a:r>
              <a:rPr lang="en-US" altLang="el-GR" sz="2800" smtClean="0"/>
              <a:t>des Systems, verarbeiten.</a:t>
            </a:r>
          </a:p>
          <a:p>
            <a:pPr eaLnBrk="1" hangingPunct="1">
              <a:lnSpc>
                <a:spcPct val="80000"/>
              </a:lnSpc>
            </a:pPr>
            <a:r>
              <a:rPr lang="de-DE" altLang="el-GR" sz="2800" smtClean="0"/>
              <a:t>Der Vorgang der Verarbeitung kann je nach Struktur und Anwendungsbereich des Systems variieren. </a:t>
            </a:r>
          </a:p>
          <a:p>
            <a:pPr eaLnBrk="1" hangingPunct="1">
              <a:lnSpc>
                <a:spcPct val="80000"/>
              </a:lnSpc>
            </a:pPr>
            <a:endParaRPr lang="en-US" altLang="el-GR" sz="270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57200" y="260350"/>
            <a:ext cx="8229600" cy="1157288"/>
          </a:xfrm>
        </p:spPr>
        <p:txBody>
          <a:bodyPr/>
          <a:lstStyle/>
          <a:p>
            <a:r>
              <a:rPr lang="el-GR" altLang="el-GR" smtClean="0"/>
              <a:t>Σημείωμα Αναφοράς</a:t>
            </a:r>
          </a:p>
        </p:txBody>
      </p:sp>
      <p:sp>
        <p:nvSpPr>
          <p:cNvPr id="56323" name="Content Placeholder 2"/>
          <p:cNvSpPr>
            <a:spLocks noGrp="1"/>
          </p:cNvSpPr>
          <p:nvPr>
            <p:ph idx="1"/>
          </p:nvPr>
        </p:nvSpPr>
        <p:spPr>
          <a:xfrm>
            <a:off x="463550" y="1557338"/>
            <a:ext cx="8229600" cy="4525962"/>
          </a:xfrm>
        </p:spPr>
        <p:txBody>
          <a:bodyPr/>
          <a:lstStyle/>
          <a:p>
            <a:pPr marL="0" indent="0">
              <a:buFont typeface="Arial" panose="020B0604020202020204" pitchFamily="34" charset="0"/>
              <a:buNone/>
            </a:pPr>
            <a:r>
              <a:rPr lang="el-GR" altLang="el-GR" sz="2000" smtClean="0"/>
              <a:t>Copyright Εθνικόν και Καποδιστριακόν Πανεπιστήμιον Αθηνών</a:t>
            </a:r>
            <a:r>
              <a:rPr lang="en-US" altLang="el-GR" sz="2000" smtClean="0"/>
              <a:t>, </a:t>
            </a:r>
            <a:r>
              <a:rPr lang="el-GR" altLang="el-GR" sz="2000" smtClean="0"/>
              <a:t>Χριστίνα Αλεξανδρή. «Υπολογιστική Γλωσσολογία</a:t>
            </a:r>
            <a:r>
              <a:rPr lang="en-US" altLang="el-GR" sz="2000" smtClean="0"/>
              <a:t>. </a:t>
            </a:r>
            <a:r>
              <a:rPr lang="de-DE" altLang="el-GR" sz="2000" smtClean="0"/>
              <a:t>Multilinguale Mensch-Maschine Kommunikation: Linguistische Aspekte und Anwendungen-2</a:t>
            </a:r>
            <a:r>
              <a:rPr lang="el-GR" altLang="el-GR" sz="2000" smtClean="0"/>
              <a:t>». Έκδοση: 1.0. Αθήνα 2014. Διαθέσιμο από τη δικτυακή διεύθυνση:  </a:t>
            </a:r>
            <a:r>
              <a:rPr lang="en-US" altLang="el-GR" sz="2000" smtClean="0">
                <a:hlinkClick r:id="rId3"/>
              </a:rPr>
              <a:t>http://opencourses.uoa.gr</a:t>
            </a:r>
            <a:r>
              <a:rPr lang="en-US" altLang="el-GR" sz="2000" smtClean="0"/>
              <a:t> </a:t>
            </a:r>
            <a:endParaRPr lang="el-GR" altLang="el-GR" sz="2000" smtClean="0"/>
          </a:p>
          <a:p>
            <a:pPr marL="0" indent="0">
              <a:buFont typeface="Arial" panose="020B0604020202020204" pitchFamily="34" charset="0"/>
              <a:buNone/>
            </a:pPr>
            <a:endParaRPr lang="el-GR" altLang="el-GR" sz="20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161925"/>
            <a:ext cx="8229600" cy="1143000"/>
          </a:xfrm>
        </p:spPr>
        <p:txBody>
          <a:bodyPr/>
          <a:lstStyle/>
          <a:p>
            <a:pPr eaLnBrk="1" hangingPunct="1"/>
            <a:r>
              <a:rPr lang="el-GR" altLang="el-GR" smtClean="0"/>
              <a:t>Σημείωμα Αδειοδότησης</a:t>
            </a:r>
          </a:p>
        </p:txBody>
      </p:sp>
      <p:sp>
        <p:nvSpPr>
          <p:cNvPr id="58371" name="Content Placeholder 2"/>
          <p:cNvSpPr>
            <a:spLocks noGrp="1"/>
          </p:cNvSpPr>
          <p:nvPr>
            <p:ph idx="1"/>
          </p:nvPr>
        </p:nvSpPr>
        <p:spPr>
          <a:xfrm>
            <a:off x="107950" y="765175"/>
            <a:ext cx="8928100" cy="1439863"/>
          </a:xfrm>
        </p:spPr>
        <p:txBody>
          <a:bodyPr/>
          <a:lstStyle/>
          <a:p>
            <a:pPr marL="0" indent="0" eaLnBrk="1" hangingPunct="1">
              <a:buFont typeface="Arial" panose="020B0604020202020204" pitchFamily="34" charset="0"/>
              <a:buNone/>
            </a:pPr>
            <a:r>
              <a:rPr lang="el-GR" alt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panose="020B0604020202020204" pitchFamily="34" charset="0"/>
              <a:buNone/>
            </a:pPr>
            <a:endParaRPr lang="el-GR" altLang="el-GR" sz="2000" smtClean="0"/>
          </a:p>
        </p:txBody>
      </p:sp>
      <p:pic>
        <p:nvPicPr>
          <p:cNvPr id="58372" name="Picture 22" descr="Λογότυπο για Άδειες χρήσης Creative Commons BY-NC-ND">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Box 5"/>
          <p:cNvSpPr txBox="1">
            <a:spLocks noChangeArrowheads="1"/>
          </p:cNvSpPr>
          <p:nvPr/>
        </p:nvSpPr>
        <p:spPr bwMode="auto">
          <a:xfrm>
            <a:off x="107950" y="2924175"/>
            <a:ext cx="90360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l-GR" altLang="el-GR" sz="1800" dirty="0"/>
              <a:t>[1] http://creativecommons.org/licenses/by-nc-sa/4.0/ </a:t>
            </a:r>
            <a:endParaRPr lang="en-US" altLang="el-GR" sz="1800" dirty="0"/>
          </a:p>
          <a:p>
            <a:pPr eaLnBrk="1" hangingPunct="1">
              <a:spcBef>
                <a:spcPct val="0"/>
              </a:spcBef>
              <a:buFontTx/>
              <a:buNone/>
            </a:pPr>
            <a:endParaRPr lang="el-GR" altLang="el-GR" sz="1800" dirty="0"/>
          </a:p>
          <a:p>
            <a:pPr eaLnBrk="1" hangingPunct="1">
              <a:spcBef>
                <a:spcPct val="0"/>
              </a:spcBef>
              <a:buFontTx/>
              <a:buNone/>
            </a:pPr>
            <a:r>
              <a:rPr lang="el-GR" altLang="el-GR" sz="1800" dirty="0"/>
              <a:t>Ως </a:t>
            </a:r>
            <a:r>
              <a:rPr lang="el-GR" altLang="el-GR" sz="1800" b="1" dirty="0"/>
              <a:t>Μη Εμπορική</a:t>
            </a:r>
            <a:r>
              <a:rPr lang="el-GR" altLang="el-GR" sz="1800" dirty="0"/>
              <a:t> ορίζεται η χρήση:</a:t>
            </a:r>
          </a:p>
          <a:p>
            <a:pPr marL="285750" indent="-285750" eaLnBrk="1" hangingPunct="1">
              <a:spcBef>
                <a:spcPct val="0"/>
              </a:spcBef>
            </a:pPr>
            <a:r>
              <a:rPr lang="el-GR" altLang="el-GR" sz="1800" dirty="0"/>
              <a:t>που δεν περιλαμβάνει άμεσο ή έμμεσο οικονομικό όφελος από την χρήση του έργου, για το διανομέα του έργου και </a:t>
            </a:r>
            <a:r>
              <a:rPr lang="el-GR" altLang="el-GR" sz="1800" dirty="0" err="1"/>
              <a:t>αδειοδόχο</a:t>
            </a:r>
            <a:endParaRPr lang="el-GR" altLang="el-GR" sz="1800" dirty="0"/>
          </a:p>
          <a:p>
            <a:pPr marL="285750" indent="-285750" eaLnBrk="1" hangingPunct="1">
              <a:spcBef>
                <a:spcPct val="0"/>
              </a:spcBef>
            </a:pPr>
            <a:r>
              <a:rPr lang="el-GR" altLang="el-GR" sz="1800" dirty="0"/>
              <a:t>που</a:t>
            </a:r>
            <a:r>
              <a:rPr lang="en-GB" altLang="el-GR" sz="1800" dirty="0"/>
              <a:t> </a:t>
            </a:r>
            <a:r>
              <a:rPr lang="el-GR" altLang="el-GR" sz="1800" dirty="0"/>
              <a:t>δεν περιλαμβάνει οικονομική συναλλαγή ως προϋπόθεση για τη χρήση ή πρόσβαση στο έργο</a:t>
            </a:r>
          </a:p>
          <a:p>
            <a:pPr marL="285750" indent="-285750" eaLnBrk="1" hangingPunct="1">
              <a:spcBef>
                <a:spcPct val="0"/>
              </a:spcBef>
            </a:pPr>
            <a:r>
              <a:rPr lang="el-GR" altLang="el-GR" sz="1800" dirty="0"/>
              <a:t>που</a:t>
            </a:r>
            <a:r>
              <a:rPr lang="en-GB" altLang="el-GR" sz="1800" dirty="0"/>
              <a:t> </a:t>
            </a:r>
            <a:r>
              <a:rPr lang="el-GR" altLang="el-GR" sz="1800" dirty="0"/>
              <a:t>δεν προσπορίζει στο διανομέα του έργου και</a:t>
            </a:r>
            <a:r>
              <a:rPr lang="en-GB" altLang="el-GR" sz="1800" dirty="0"/>
              <a:t> </a:t>
            </a:r>
            <a:r>
              <a:rPr lang="el-GR" altLang="el-GR" sz="1800" dirty="0" err="1"/>
              <a:t>αδειοδόχο</a:t>
            </a:r>
            <a:r>
              <a:rPr lang="en-GB" altLang="el-GR" sz="1800" dirty="0"/>
              <a:t> </a:t>
            </a:r>
            <a:r>
              <a:rPr lang="el-GR" altLang="el-GR" sz="1800" dirty="0"/>
              <a:t>έμμεσο οικονομικό όφελος (π.χ. διαφημίσεις) από την προβολή του έργου σε διαδικτυακό τόπο</a:t>
            </a:r>
            <a:endParaRPr lang="en-US" altLang="el-GR" sz="1800" dirty="0"/>
          </a:p>
          <a:p>
            <a:pPr eaLnBrk="1" hangingPunct="1">
              <a:spcBef>
                <a:spcPct val="0"/>
              </a:spcBef>
            </a:pPr>
            <a:endParaRPr lang="el-GR" altLang="el-GR" sz="1800" dirty="0"/>
          </a:p>
          <a:p>
            <a:pPr eaLnBrk="1" hangingPunct="1">
              <a:spcBef>
                <a:spcPct val="0"/>
              </a:spcBef>
              <a:buFontTx/>
              <a:buNone/>
            </a:pPr>
            <a:r>
              <a:rPr lang="el-GR" altLang="el-GR" sz="1800" dirty="0"/>
              <a:t>Ο δικαιούχος μπορεί να παρέχει στον </a:t>
            </a:r>
            <a:r>
              <a:rPr lang="el-GR" altLang="el-GR" sz="1800" dirty="0" err="1"/>
              <a:t>αδειοδόχο</a:t>
            </a:r>
            <a:r>
              <a:rPr lang="el-GR" altLang="el-GR" sz="1800" dirty="0"/>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eaLnBrk="1" hangingPunct="1"/>
            <a:r>
              <a:rPr lang="el-GR" altLang="el-GR" smtClean="0"/>
              <a:t>Διατήρηση Σημειωμάτων</a:t>
            </a:r>
          </a:p>
        </p:txBody>
      </p:sp>
      <p:sp>
        <p:nvSpPr>
          <p:cNvPr id="60419" name="Content Placeholder 2"/>
          <p:cNvSpPr>
            <a:spLocks noGrp="1"/>
          </p:cNvSpPr>
          <p:nvPr>
            <p:ph idx="1"/>
          </p:nvPr>
        </p:nvSpPr>
        <p:spPr>
          <a:xfrm>
            <a:off x="463550" y="1557338"/>
            <a:ext cx="8229600" cy="4525962"/>
          </a:xfrm>
        </p:spPr>
        <p:txBody>
          <a:bodyPr/>
          <a:lstStyle/>
          <a:p>
            <a:pPr marL="0" indent="0" eaLnBrk="1" hangingPunct="1">
              <a:buFont typeface="Arial" panose="020B0604020202020204" pitchFamily="34" charset="0"/>
              <a:buNone/>
            </a:pPr>
            <a:r>
              <a:rPr lang="el-GR" altLang="el-GR" sz="2400" smtClean="0"/>
              <a:t>Οποιαδήποτε αναπαραγωγή ή διασκευή του υλικού θα πρέπει να συμπεριλαμβάνει:</a:t>
            </a:r>
          </a:p>
          <a:p>
            <a:pPr lvl="1" eaLnBrk="1" hangingPunct="1">
              <a:buFont typeface="Wingdings" panose="05000000000000000000" pitchFamily="2" charset="2"/>
              <a:buChar char="§"/>
            </a:pPr>
            <a:r>
              <a:rPr lang="el-GR" altLang="el-GR" sz="2000" smtClean="0"/>
              <a:t>τ</a:t>
            </a:r>
            <a:r>
              <a:rPr lang="en-US" altLang="el-GR" sz="2000" smtClean="0"/>
              <a:t>ο Σημείωμα Αναφοράς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ο Σημείωμα Αδειοδότησης</a:t>
            </a:r>
            <a:endParaRPr lang="el-GR" altLang="el-GR" sz="2000" smtClean="0"/>
          </a:p>
          <a:p>
            <a:pPr lvl="1" eaLnBrk="1" hangingPunct="1">
              <a:buFont typeface="Wingdings" panose="05000000000000000000" pitchFamily="2" charset="2"/>
              <a:buChar char="§"/>
            </a:pPr>
            <a:r>
              <a:rPr lang="el-GR" altLang="el-GR" sz="2000" smtClean="0"/>
              <a:t>τ</a:t>
            </a:r>
            <a:r>
              <a:rPr lang="en-US" altLang="el-GR" sz="2000" smtClean="0"/>
              <a:t>η δήλωση </a:t>
            </a:r>
            <a:r>
              <a:rPr lang="el-GR" altLang="el-GR" sz="2000" smtClean="0"/>
              <a:t>Δ</a:t>
            </a:r>
            <a:r>
              <a:rPr lang="en-US" altLang="el-GR" sz="2000" smtClean="0"/>
              <a:t>ιατήρησης Σημειωμάτων</a:t>
            </a:r>
            <a:endParaRPr lang="el-GR" altLang="el-GR" sz="2000" smtClean="0"/>
          </a:p>
          <a:p>
            <a:pPr lvl="1" eaLnBrk="1" hangingPunct="1">
              <a:buFont typeface="Wingdings" panose="05000000000000000000" pitchFamily="2" charset="2"/>
              <a:buChar char="§"/>
            </a:pPr>
            <a:r>
              <a:rPr lang="el-GR" altLang="el-GR" sz="2000" smtClean="0"/>
              <a:t>το Σημείωμα Χρήσης Έργων Τρίτων (εφόσον υπάρχει)</a:t>
            </a:r>
          </a:p>
          <a:p>
            <a:pPr marL="0" indent="0" eaLnBrk="1" hangingPunct="1">
              <a:buFont typeface="Arial" panose="020B0604020202020204" pitchFamily="34" charset="0"/>
              <a:buNone/>
            </a:pPr>
            <a:r>
              <a:rPr lang="el-GR" altLang="el-GR" sz="2400" smtClean="0"/>
              <a:t>μαζί με τους συνοδευόμενους υπερσυνδέσμους.</a:t>
            </a:r>
          </a:p>
          <a:p>
            <a:pPr marL="0" indent="0" eaLnBrk="1" hangingPunct="1"/>
            <a:endParaRPr lang="el-GR" altLang="el-GR" sz="20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0" y="269875"/>
            <a:ext cx="9144000" cy="1143000"/>
          </a:xfrm>
        </p:spPr>
        <p:txBody>
          <a:bodyPr/>
          <a:lstStyle/>
          <a:p>
            <a:pPr eaLnBrk="1" hangingPunct="1"/>
            <a:r>
              <a:rPr lang="el-GR" altLang="el-GR" smtClean="0"/>
              <a:t>Σημείωμα Χρήσης Έργων Τρίτων</a:t>
            </a:r>
            <a:r>
              <a:rPr lang="en-US" altLang="el-GR" smtClean="0"/>
              <a:t> (1/3)</a:t>
            </a:r>
            <a:r>
              <a:rPr lang="el-GR" altLang="el-GR" smtClean="0"/>
              <a:t> </a:t>
            </a:r>
          </a:p>
        </p:txBody>
      </p:sp>
      <p:sp>
        <p:nvSpPr>
          <p:cNvPr id="62467" name="Content Placeholder 2"/>
          <p:cNvSpPr>
            <a:spLocks noGrp="1"/>
          </p:cNvSpPr>
          <p:nvPr>
            <p:ph idx="1"/>
          </p:nvPr>
        </p:nvSpPr>
        <p:spPr>
          <a:xfrm>
            <a:off x="179388" y="1484313"/>
            <a:ext cx="8856662" cy="4897437"/>
          </a:xfrm>
        </p:spPr>
        <p:txBody>
          <a:bodyPr/>
          <a:lstStyle/>
          <a:p>
            <a:pPr marL="0" indent="0">
              <a:buFont typeface="Arial" panose="020B0604020202020204" pitchFamily="34" charset="0"/>
              <a:buNone/>
            </a:pPr>
            <a:r>
              <a:rPr lang="el-GR" altLang="el-GR" sz="2000" dirty="0" smtClean="0"/>
              <a:t>Το Έργο αυτό κάνει χρήση των ακόλουθων έργων:</a:t>
            </a:r>
          </a:p>
          <a:p>
            <a:pPr marL="0" indent="0">
              <a:buFont typeface="Arial" panose="020B0604020202020204" pitchFamily="34" charset="0"/>
              <a:buNone/>
            </a:pPr>
            <a:r>
              <a:rPr lang="el-GR" altLang="el-GR" sz="2000" b="1" dirty="0" smtClean="0"/>
              <a:t>Εικόνες/Σχήματα/Διαγράμματα</a:t>
            </a:r>
            <a:r>
              <a:rPr lang="en-US" altLang="el-GR" sz="2000" b="1" dirty="0" smtClean="0"/>
              <a:t>/</a:t>
            </a:r>
            <a:r>
              <a:rPr lang="el-GR" altLang="el-GR" sz="2000" b="1" dirty="0" smtClean="0"/>
              <a:t>Φωτογραφίες</a:t>
            </a:r>
          </a:p>
          <a:p>
            <a:pPr marL="0" indent="0" eaLnBrk="1" hangingPunct="1">
              <a:buFont typeface="Arial" panose="020B0604020202020204" pitchFamily="34" charset="0"/>
              <a:buNone/>
            </a:pPr>
            <a:r>
              <a:rPr lang="el-GR" altLang="el-GR" sz="2000" b="1" dirty="0" smtClean="0">
                <a:solidFill>
                  <a:srgbClr val="000000"/>
                </a:solidFill>
              </a:rPr>
              <a:t>Εικόνα 1</a:t>
            </a:r>
            <a:r>
              <a:rPr lang="en-US" altLang="el-GR" sz="2000" b="1" dirty="0" smtClean="0">
                <a:solidFill>
                  <a:srgbClr val="000000"/>
                </a:solidFill>
              </a:rPr>
              <a:t>: </a:t>
            </a:r>
            <a:r>
              <a:rPr lang="en-US" altLang="el-GR" sz="2000" dirty="0" err="1" smtClean="0"/>
              <a:t>Chikushi</a:t>
            </a:r>
            <a:r>
              <a:rPr lang="en-US" altLang="el-GR" sz="2000" dirty="0" smtClean="0"/>
              <a:t> Tetsuya, News anchorman, TBS news program </a:t>
            </a:r>
            <a:r>
              <a:rPr lang="en-US" altLang="en-US" sz="2000" dirty="0" smtClean="0"/>
              <a:t>“</a:t>
            </a:r>
            <a:r>
              <a:rPr lang="en-US" altLang="el-GR" sz="2000" dirty="0" smtClean="0"/>
              <a:t>News 23″, TBS, Japan</a:t>
            </a:r>
            <a:r>
              <a:rPr lang="en-US" altLang="el-GR" sz="2000" dirty="0" smtClean="0">
                <a:solidFill>
                  <a:srgbClr val="000000"/>
                </a:solidFill>
                <a:hlinkClick r:id="rId3"/>
              </a:rPr>
              <a:t>http://kojaproductions.wordpress.com</a:t>
            </a:r>
            <a:r>
              <a:rPr lang="en-US" altLang="el-GR" sz="2000" dirty="0" smtClean="0">
                <a:solidFill>
                  <a:srgbClr val="000000"/>
                </a:solidFill>
              </a:rPr>
              <a:t>/2008/11/07/, Copyright: kojaproductions.com</a:t>
            </a:r>
          </a:p>
          <a:p>
            <a:pPr marL="0" indent="0" eaLnBrk="1" hangingPunct="1">
              <a:buFont typeface="Arial" panose="020B0604020202020204" pitchFamily="34" charset="0"/>
              <a:buNone/>
            </a:pPr>
            <a:r>
              <a:rPr lang="el-GR" altLang="el-GR" sz="2000" b="1" dirty="0" smtClean="0">
                <a:solidFill>
                  <a:srgbClr val="000000"/>
                </a:solidFill>
              </a:rPr>
              <a:t>Εικόνα 2:</a:t>
            </a:r>
            <a:r>
              <a:rPr lang="en-US" altLang="el-GR" sz="2000" b="1" dirty="0" smtClean="0">
                <a:solidFill>
                  <a:srgbClr val="000000"/>
                </a:solidFill>
              </a:rPr>
              <a:t> </a:t>
            </a:r>
            <a:r>
              <a:rPr lang="en-US" altLang="el-GR" sz="2000" dirty="0" smtClean="0"/>
              <a:t>George </a:t>
            </a:r>
            <a:r>
              <a:rPr lang="en-US" altLang="el-GR" sz="2000" dirty="0" err="1" smtClean="0"/>
              <a:t>Alagiah</a:t>
            </a:r>
            <a:r>
              <a:rPr lang="en-US" altLang="el-GR" sz="2000" dirty="0" smtClean="0"/>
              <a:t>, BBC newsreader,  BBC, UK</a:t>
            </a:r>
            <a:r>
              <a:rPr lang="en-US" altLang="el-GR" sz="2000" dirty="0" smtClean="0">
                <a:solidFill>
                  <a:srgbClr val="000000"/>
                </a:solidFill>
              </a:rPr>
              <a:t> </a:t>
            </a:r>
            <a:r>
              <a:rPr lang="en-US" altLang="el-GR" sz="2000" dirty="0" smtClean="0">
                <a:solidFill>
                  <a:srgbClr val="000000"/>
                </a:solidFill>
                <a:hlinkClick r:id="rId4"/>
              </a:rPr>
              <a:t>http://news.bbc.co.uk/2/hi/entertainment/4390430.stm</a:t>
            </a:r>
            <a:r>
              <a:rPr lang="en-US" altLang="el-GR" sz="2000" dirty="0" smtClean="0">
                <a:solidFill>
                  <a:srgbClr val="000000"/>
                </a:solidFill>
              </a:rPr>
              <a:t>/2005/10/30, Copyright: BBC</a:t>
            </a:r>
          </a:p>
          <a:p>
            <a:pPr marL="0" indent="0" eaLnBrk="1" hangingPunct="1">
              <a:buFont typeface="Arial" panose="020B0604020202020204" pitchFamily="34" charset="0"/>
              <a:buNone/>
            </a:pPr>
            <a:r>
              <a:rPr lang="el-GR" altLang="el-GR" sz="2000" b="1" dirty="0" smtClean="0">
                <a:solidFill>
                  <a:srgbClr val="000000"/>
                </a:solidFill>
              </a:rPr>
              <a:t>Σχεδιάγραμμα 3: </a:t>
            </a:r>
            <a:r>
              <a:rPr lang="en-US" altLang="el-GR" sz="2000" dirty="0" err="1" smtClean="0"/>
              <a:t>Alexandris</a:t>
            </a:r>
            <a:r>
              <a:rPr lang="en-US" altLang="el-GR" sz="2000" dirty="0" smtClean="0"/>
              <a:t>, C. (2010): </a:t>
            </a:r>
            <a:r>
              <a:rPr lang="en-US" altLang="el-GR" sz="2000" dirty="0" err="1" smtClean="0"/>
              <a:t>Linguistik</a:t>
            </a:r>
            <a:r>
              <a:rPr lang="en-US" altLang="el-GR" sz="2000" dirty="0" smtClean="0"/>
              <a:t> und </a:t>
            </a:r>
            <a:r>
              <a:rPr lang="en-US" altLang="el-GR" sz="2000" dirty="0" err="1" smtClean="0"/>
              <a:t>ihre</a:t>
            </a:r>
            <a:r>
              <a:rPr lang="en-US" altLang="el-GR" sz="2000" dirty="0" smtClean="0"/>
              <a:t> </a:t>
            </a:r>
            <a:r>
              <a:rPr lang="en-US" altLang="el-GR" sz="2000" dirty="0" err="1" smtClean="0"/>
              <a:t>Anwendungen</a:t>
            </a:r>
            <a:r>
              <a:rPr lang="en-US" altLang="el-GR" sz="2000" dirty="0" smtClean="0"/>
              <a:t> in </a:t>
            </a:r>
            <a:r>
              <a:rPr lang="en-US" altLang="el-GR" sz="2000" dirty="0" err="1" smtClean="0"/>
              <a:t>derComputerlinguistik</a:t>
            </a:r>
            <a:r>
              <a:rPr lang="en-US" altLang="el-GR" sz="2000" dirty="0" smtClean="0"/>
              <a:t>: </a:t>
            </a:r>
            <a:r>
              <a:rPr lang="en-US" altLang="el-GR" sz="2000" dirty="0" err="1" smtClean="0"/>
              <a:t>Ein</a:t>
            </a:r>
            <a:r>
              <a:rPr lang="en-US" altLang="el-GR" sz="2000" dirty="0" smtClean="0"/>
              <a:t> </a:t>
            </a:r>
            <a:r>
              <a:rPr lang="en-US" altLang="el-GR" sz="2000" dirty="0" err="1" smtClean="0"/>
              <a:t>Arbeitsbuch</a:t>
            </a:r>
            <a:r>
              <a:rPr lang="en-US" altLang="el-GR" sz="2000" dirty="0" smtClean="0"/>
              <a:t>, Athens, </a:t>
            </a:r>
            <a:r>
              <a:rPr lang="en-US" altLang="el-GR" sz="2000" dirty="0" err="1" smtClean="0"/>
              <a:t>Papasotiriou</a:t>
            </a:r>
            <a:r>
              <a:rPr lang="en-US" altLang="el-GR" sz="2000" dirty="0" smtClean="0"/>
              <a:t>. (Students </a:t>
            </a:r>
            <a:r>
              <a:rPr lang="en-US" altLang="el-GR" sz="2000" dirty="0" err="1" smtClean="0"/>
              <a:t>book,in</a:t>
            </a:r>
            <a:r>
              <a:rPr lang="en-US" altLang="el-GR" sz="2000" dirty="0" smtClean="0"/>
              <a:t> German)</a:t>
            </a:r>
            <a:r>
              <a:rPr lang="el-GR" altLang="el-GR" sz="2000" dirty="0" smtClean="0">
                <a:solidFill>
                  <a:srgbClr val="000000"/>
                </a:solidFill>
              </a:rPr>
              <a:t> </a:t>
            </a:r>
            <a:r>
              <a:rPr lang="en-US" altLang="el-GR" sz="2000" dirty="0" smtClean="0">
                <a:solidFill>
                  <a:srgbClr val="000000"/>
                </a:solidFill>
              </a:rPr>
              <a:t>Copyright: </a:t>
            </a:r>
            <a:r>
              <a:rPr lang="en-US" altLang="el-GR" sz="2000" dirty="0" err="1" smtClean="0">
                <a:solidFill>
                  <a:srgbClr val="000000"/>
                </a:solidFill>
              </a:rPr>
              <a:t>Alexandris</a:t>
            </a:r>
            <a:endParaRPr lang="en-US" altLang="el-GR" sz="2000" dirty="0" smtClean="0">
              <a:solidFill>
                <a:srgbClr val="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269875"/>
            <a:ext cx="9144000" cy="1143000"/>
          </a:xfrm>
        </p:spPr>
        <p:txBody>
          <a:bodyPr/>
          <a:lstStyle/>
          <a:p>
            <a:pPr eaLnBrk="1" hangingPunct="1"/>
            <a:r>
              <a:rPr lang="el-GR" altLang="el-GR" smtClean="0"/>
              <a:t>Σημείωμα Χρήσης Έργων Τρίτων</a:t>
            </a:r>
            <a:r>
              <a:rPr lang="en-US" altLang="el-GR" smtClean="0"/>
              <a:t> (2/3)</a:t>
            </a:r>
            <a:r>
              <a:rPr lang="el-GR" altLang="el-GR" smtClean="0"/>
              <a:t> </a:t>
            </a:r>
          </a:p>
        </p:txBody>
      </p:sp>
      <p:sp>
        <p:nvSpPr>
          <p:cNvPr id="64515" name="Content Placeholder 2"/>
          <p:cNvSpPr>
            <a:spLocks noGrp="1"/>
          </p:cNvSpPr>
          <p:nvPr>
            <p:ph idx="1"/>
          </p:nvPr>
        </p:nvSpPr>
        <p:spPr>
          <a:xfrm>
            <a:off x="179388" y="1484313"/>
            <a:ext cx="8856662" cy="4824412"/>
          </a:xfrm>
        </p:spPr>
        <p:txBody>
          <a:bodyPr/>
          <a:lstStyle/>
          <a:p>
            <a:pPr marL="0" indent="0" eaLnBrk="1" hangingPunct="1">
              <a:buFont typeface="Arial" panose="020B0604020202020204" pitchFamily="34" charset="0"/>
              <a:buNone/>
            </a:pPr>
            <a:r>
              <a:rPr lang="el-GR" altLang="el-GR" sz="2000" b="1" dirty="0" smtClean="0">
                <a:solidFill>
                  <a:srgbClr val="000000"/>
                </a:solidFill>
              </a:rPr>
              <a:t>Σχεδιάγραμμα 4: </a:t>
            </a:r>
            <a:r>
              <a:rPr lang="en-US" altLang="el-GR" sz="2000" dirty="0" err="1" smtClean="0"/>
              <a:t>Alexandris</a:t>
            </a:r>
            <a:r>
              <a:rPr lang="en-US" altLang="el-GR" sz="2000" dirty="0" smtClean="0"/>
              <a:t>, C. (2010): </a:t>
            </a:r>
            <a:r>
              <a:rPr lang="en-US" altLang="el-GR" sz="2000" dirty="0" err="1" smtClean="0"/>
              <a:t>Linguistik</a:t>
            </a:r>
            <a:r>
              <a:rPr lang="en-US" altLang="el-GR" sz="2000" dirty="0" smtClean="0"/>
              <a:t> und </a:t>
            </a:r>
            <a:r>
              <a:rPr lang="en-US" altLang="el-GR" sz="2000" dirty="0" err="1" smtClean="0"/>
              <a:t>ihre</a:t>
            </a:r>
            <a:r>
              <a:rPr lang="en-US" altLang="el-GR" sz="2000" dirty="0" smtClean="0"/>
              <a:t> </a:t>
            </a:r>
            <a:r>
              <a:rPr lang="en-US" altLang="el-GR" sz="2000" dirty="0" err="1" smtClean="0"/>
              <a:t>Anwendungen</a:t>
            </a:r>
            <a:r>
              <a:rPr lang="en-US" altLang="el-GR" sz="2000" dirty="0" smtClean="0"/>
              <a:t> in </a:t>
            </a:r>
            <a:r>
              <a:rPr lang="en-US" altLang="el-GR" sz="2000" dirty="0" err="1" smtClean="0"/>
              <a:t>derComputerlinguistik</a:t>
            </a:r>
            <a:r>
              <a:rPr lang="en-US" altLang="el-GR" sz="2000" dirty="0" smtClean="0"/>
              <a:t>: </a:t>
            </a:r>
            <a:r>
              <a:rPr lang="en-US" altLang="el-GR" sz="2000" dirty="0" err="1" smtClean="0"/>
              <a:t>Ein</a:t>
            </a:r>
            <a:r>
              <a:rPr lang="en-US" altLang="el-GR" sz="2000" dirty="0" smtClean="0"/>
              <a:t> </a:t>
            </a:r>
            <a:r>
              <a:rPr lang="en-US" altLang="el-GR" sz="2000" dirty="0" err="1" smtClean="0"/>
              <a:t>Arbeitsbuch</a:t>
            </a:r>
            <a:r>
              <a:rPr lang="en-US" altLang="el-GR" sz="2000" dirty="0" smtClean="0"/>
              <a:t>, Athens, </a:t>
            </a:r>
            <a:r>
              <a:rPr lang="en-US" altLang="el-GR" sz="2000" dirty="0" err="1" smtClean="0"/>
              <a:t>Papasotiriou</a:t>
            </a:r>
            <a:r>
              <a:rPr lang="en-US" altLang="el-GR" sz="2000" dirty="0" smtClean="0"/>
              <a:t>. (Students book, in German) </a:t>
            </a:r>
            <a:r>
              <a:rPr lang="en-US" altLang="el-GR" sz="2000" dirty="0" smtClean="0">
                <a:solidFill>
                  <a:srgbClr val="000000"/>
                </a:solidFill>
              </a:rPr>
              <a:t>Copyright: </a:t>
            </a:r>
            <a:r>
              <a:rPr lang="en-US" altLang="el-GR" sz="2000" dirty="0" err="1" smtClean="0"/>
              <a:t>Alexandris</a:t>
            </a:r>
            <a:endParaRPr lang="en-US" altLang="el-GR" sz="2000" dirty="0" smtClean="0"/>
          </a:p>
          <a:p>
            <a:pPr marL="0" indent="0" eaLnBrk="1" hangingPunct="1">
              <a:buFont typeface="Arial" panose="020B0604020202020204" pitchFamily="34" charset="0"/>
              <a:buNone/>
            </a:pPr>
            <a:r>
              <a:rPr lang="el-GR" altLang="el-GR" sz="2000" b="1" dirty="0" smtClean="0">
                <a:solidFill>
                  <a:srgbClr val="000000"/>
                </a:solidFill>
              </a:rPr>
              <a:t>Εικόνα 5: </a:t>
            </a:r>
            <a:r>
              <a:rPr lang="en-US" altLang="el-GR" sz="2000" dirty="0" smtClean="0">
                <a:solidFill>
                  <a:srgbClr val="000000"/>
                </a:solidFill>
              </a:rPr>
              <a:t>Indian Express, Indian woman in a call center, </a:t>
            </a:r>
            <a:r>
              <a:rPr lang="en-US" altLang="el-GR" sz="2000" dirty="0" smtClean="0">
                <a:hlinkClick r:id="rId3"/>
              </a:rPr>
              <a:t>http://archive.indianexpress.com/news/us-house-introduces-callcentre-bill-targets-india-job-market/890034/</a:t>
            </a:r>
            <a:r>
              <a:rPr lang="en-US" altLang="el-GR" sz="2000" dirty="0" smtClean="0"/>
              <a:t> 2012/12, Copyright: Indian Express</a:t>
            </a:r>
            <a:endParaRPr lang="en-US" altLang="el-GR" sz="2000" dirty="0" smtClean="0">
              <a:solidFill>
                <a:srgbClr val="000000"/>
              </a:solidFill>
            </a:endParaRPr>
          </a:p>
          <a:p>
            <a:pPr marL="0" indent="0" eaLnBrk="1" hangingPunct="1">
              <a:buFont typeface="Arial" panose="020B0604020202020204" pitchFamily="34" charset="0"/>
              <a:buNone/>
            </a:pPr>
            <a:r>
              <a:rPr lang="el-GR" altLang="el-GR" sz="2000" b="1" dirty="0" smtClean="0">
                <a:solidFill>
                  <a:srgbClr val="000000"/>
                </a:solidFill>
              </a:rPr>
              <a:t>Εικόνα 6: </a:t>
            </a:r>
            <a:r>
              <a:rPr lang="en-US" altLang="el-GR" sz="2000" dirty="0" smtClean="0"/>
              <a:t>Hutchins, J, 2007, </a:t>
            </a:r>
            <a:r>
              <a:rPr lang="en-US" altLang="el-GR" sz="2000" dirty="0" smtClean="0">
                <a:solidFill>
                  <a:srgbClr val="000000"/>
                </a:solidFill>
              </a:rPr>
              <a:t>Milestones in the history of machine translation, </a:t>
            </a:r>
            <a:r>
              <a:rPr lang="en-US" altLang="el-GR" sz="2000" dirty="0" smtClean="0"/>
              <a:t>Topical Problems of Theoretical and Applied Linguistics </a:t>
            </a:r>
            <a:r>
              <a:rPr lang="en-US" altLang="el-GR" sz="2000" dirty="0" smtClean="0">
                <a:solidFill>
                  <a:srgbClr val="000000"/>
                </a:solidFill>
                <a:hlinkClick r:id="rId4"/>
              </a:rPr>
              <a:t>http://www.hutchinsweb.me.uk/SUSU-2007-1-ppt.pdf</a:t>
            </a:r>
            <a:r>
              <a:rPr lang="en-US" altLang="el-GR" sz="2000" dirty="0" smtClean="0">
                <a:solidFill>
                  <a:srgbClr val="000000"/>
                </a:solidFill>
              </a:rPr>
              <a:t> </a:t>
            </a:r>
            <a:r>
              <a:rPr lang="el-GR" altLang="el-GR" sz="2000" dirty="0" smtClean="0">
                <a:solidFill>
                  <a:srgbClr val="000000"/>
                </a:solidFill>
              </a:rPr>
              <a:t> </a:t>
            </a:r>
            <a:r>
              <a:rPr lang="en-US" altLang="el-GR" sz="2000" dirty="0" smtClean="0"/>
              <a:t>Presentation at the conference </a:t>
            </a:r>
            <a:r>
              <a:rPr lang="en-US" altLang="en-US" sz="2000" dirty="0" smtClean="0"/>
              <a:t>“</a:t>
            </a:r>
            <a:r>
              <a:rPr lang="en-US" altLang="el-GR" sz="2000" dirty="0" smtClean="0"/>
              <a:t>Current issues in theoretical and applied linguistics</a:t>
            </a:r>
            <a:r>
              <a:rPr lang="en-US" altLang="en-US" sz="2000" dirty="0" smtClean="0"/>
              <a:t>”</a:t>
            </a:r>
            <a:r>
              <a:rPr lang="en-US" altLang="ja-JP" sz="2000" dirty="0" smtClean="0">
                <a:solidFill>
                  <a:srgbClr val="000000"/>
                </a:solidFill>
              </a:rPr>
              <a:t> </a:t>
            </a:r>
            <a:r>
              <a:rPr lang="en-US" altLang="ja-JP" sz="2000" dirty="0" smtClean="0"/>
              <a:t>11 December 2007, </a:t>
            </a:r>
            <a:r>
              <a:rPr lang="en-US" altLang="ja-JP" sz="2000" dirty="0" smtClean="0">
                <a:solidFill>
                  <a:srgbClr val="000000"/>
                </a:solidFill>
              </a:rPr>
              <a:t>Copyright </a:t>
            </a:r>
            <a:r>
              <a:rPr lang="en-US" altLang="ja-JP" sz="2000" dirty="0" smtClean="0"/>
              <a:t>South Ural State University, Chelyabinsk</a:t>
            </a:r>
          </a:p>
          <a:p>
            <a:pPr marL="0" indent="0" eaLnBrk="1" hangingPunct="1">
              <a:buFont typeface="Arial" panose="020B0604020202020204" pitchFamily="34" charset="0"/>
              <a:buNone/>
            </a:pPr>
            <a:r>
              <a:rPr lang="el-GR" altLang="el-GR" sz="2000" b="1" dirty="0" smtClean="0">
                <a:solidFill>
                  <a:srgbClr val="000000"/>
                </a:solidFill>
              </a:rPr>
              <a:t>Εικόνα 7: </a:t>
            </a:r>
            <a:r>
              <a:rPr lang="en-US" altLang="el-GR" sz="2000" dirty="0" smtClean="0">
                <a:solidFill>
                  <a:srgbClr val="000000"/>
                </a:solidFill>
              </a:rPr>
              <a:t>Small business plans and ideas</a:t>
            </a:r>
            <a:r>
              <a:rPr lang="en-US" altLang="el-GR" sz="2000" dirty="0" smtClean="0">
                <a:solidFill>
                  <a:srgbClr val="000000"/>
                </a:solidFill>
                <a:hlinkClick r:id="rId5"/>
              </a:rPr>
              <a:t>http://www.emass2010.com/wireless-phone-technology-improve-business-ability.html/a-man-calling123</a:t>
            </a:r>
            <a:r>
              <a:rPr lang="en-US" altLang="el-GR" sz="2000" dirty="0" smtClean="0">
                <a:solidFill>
                  <a:srgbClr val="000000"/>
                </a:solidFill>
              </a:rPr>
              <a:t> Copyright: Small business plans and ideas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0" y="260350"/>
            <a:ext cx="9144000" cy="1143000"/>
          </a:xfrm>
        </p:spPr>
        <p:txBody>
          <a:bodyPr/>
          <a:lstStyle/>
          <a:p>
            <a:r>
              <a:rPr lang="el-GR" altLang="el-GR" smtClean="0"/>
              <a:t>Σημείωμα Χρήσης Έργων Τρίτων</a:t>
            </a:r>
            <a:r>
              <a:rPr lang="en-US" altLang="el-GR" smtClean="0"/>
              <a:t> (3/3)</a:t>
            </a:r>
            <a:r>
              <a:rPr lang="el-GR" altLang="el-GR" smtClean="0"/>
              <a:t> </a:t>
            </a:r>
          </a:p>
        </p:txBody>
      </p:sp>
      <p:sp>
        <p:nvSpPr>
          <p:cNvPr id="66563" name="Content Placeholder 2"/>
          <p:cNvSpPr>
            <a:spLocks noGrp="1"/>
          </p:cNvSpPr>
          <p:nvPr>
            <p:ph idx="1"/>
          </p:nvPr>
        </p:nvSpPr>
        <p:spPr>
          <a:xfrm>
            <a:off x="179388" y="1484313"/>
            <a:ext cx="8713787" cy="4525962"/>
          </a:xfrm>
        </p:spPr>
        <p:txBody>
          <a:bodyPr/>
          <a:lstStyle/>
          <a:p>
            <a:pPr marL="0" indent="0">
              <a:buFont typeface="Arial" panose="020B0604020202020204" pitchFamily="34" charset="0"/>
              <a:buNone/>
            </a:pPr>
            <a:r>
              <a:rPr lang="el-GR" altLang="el-GR" sz="2000" smtClean="0"/>
              <a:t>Το Έργο αυτό κάνει χρήση των ακόλουθων έργων:</a:t>
            </a:r>
          </a:p>
          <a:p>
            <a:pPr marL="0" indent="0">
              <a:buFont typeface="Arial" panose="020B0604020202020204" pitchFamily="34" charset="0"/>
              <a:buNone/>
            </a:pPr>
            <a:r>
              <a:rPr lang="el-GR" altLang="el-GR" sz="2000" b="1" smtClean="0"/>
              <a:t>Πίνακες</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de-DE" altLang="el-GR" sz="4000" b="1" smtClean="0"/>
              <a:t>Kern aller Anwendungsbereiche der Computerlinguistik</a:t>
            </a:r>
            <a:r>
              <a:rPr lang="el-GR" altLang="el-GR" sz="4000" b="1" smtClean="0"/>
              <a:t> (2/2)</a:t>
            </a:r>
            <a:endParaRPr lang="en-US" altLang="el-GR" sz="4000" smtClean="0"/>
          </a:p>
        </p:txBody>
      </p:sp>
      <p:sp>
        <p:nvSpPr>
          <p:cNvPr id="15363" name="Content Placeholder 2"/>
          <p:cNvSpPr>
            <a:spLocks noGrp="1"/>
          </p:cNvSpPr>
          <p:nvPr>
            <p:ph idx="1"/>
          </p:nvPr>
        </p:nvSpPr>
        <p:spPr>
          <a:xfrm>
            <a:off x="468313" y="1628775"/>
            <a:ext cx="8229600" cy="4525963"/>
          </a:xfrm>
        </p:spPr>
        <p:txBody>
          <a:bodyPr/>
          <a:lstStyle/>
          <a:p>
            <a:pPr eaLnBrk="1" hangingPunct="1"/>
            <a:r>
              <a:rPr lang="de-DE" altLang="el-GR" sz="2800" smtClean="0"/>
              <a:t>Jedoch kann in groben Zügen dieser Vorgang </a:t>
            </a:r>
            <a:r>
              <a:rPr lang="de-DE" altLang="el-GR" sz="2800" b="1" smtClean="0"/>
              <a:t>in drei Phasen </a:t>
            </a:r>
            <a:r>
              <a:rPr lang="de-DE" altLang="el-GR" sz="2800" smtClean="0"/>
              <a:t>beschrieben werden: </a:t>
            </a:r>
          </a:p>
          <a:p>
            <a:pPr eaLnBrk="1" hangingPunct="1"/>
            <a:r>
              <a:rPr lang="de-DE" altLang="el-GR" sz="2800" smtClean="0"/>
              <a:t>Ein System für die Verarbeitung natürlicher Sprache analysiert den (geschriebenen oder gesprochenen) Text, der vom System erkannt wird (</a:t>
            </a:r>
            <a:r>
              <a:rPr lang="de-DE" altLang="el-GR" sz="2800" b="1" smtClean="0"/>
              <a:t>Analyse</a:t>
            </a:r>
            <a:r>
              <a:rPr lang="de-DE" altLang="el-GR" sz="2800" smtClean="0"/>
              <a:t>), </a:t>
            </a:r>
          </a:p>
          <a:p>
            <a:pPr eaLnBrk="1" hangingPunct="1"/>
            <a:r>
              <a:rPr lang="de-DE" altLang="el-GR" sz="2800" smtClean="0"/>
              <a:t>es verarbeitet den analysierten Text, je nach Art der Anwendung (</a:t>
            </a:r>
            <a:r>
              <a:rPr lang="de-DE" altLang="el-GR" sz="2800" b="1" smtClean="0"/>
              <a:t>Verarbeitung</a:t>
            </a:r>
            <a:r>
              <a:rPr lang="de-DE" altLang="el-GR" sz="2800" smtClean="0"/>
              <a:t>)</a:t>
            </a:r>
          </a:p>
          <a:p>
            <a:pPr eaLnBrk="1" hangingPunct="1"/>
            <a:r>
              <a:rPr lang="de-DE" altLang="el-GR" sz="2800" smtClean="0"/>
              <a:t>und generiert den Text in der gewünschten Form, je nach Art der Anwendung </a:t>
            </a:r>
            <a:r>
              <a:rPr lang="en-US" altLang="el-GR" sz="2800" smtClean="0"/>
              <a:t>(</a:t>
            </a:r>
            <a:r>
              <a:rPr lang="en-US" altLang="el-GR" sz="2800" b="1" smtClean="0"/>
              <a:t>Generierung</a:t>
            </a:r>
            <a:r>
              <a:rPr lang="en-US" altLang="el-GR" sz="2800" smtClean="0"/>
              <a:t>).</a:t>
            </a:r>
          </a:p>
          <a:p>
            <a:pPr eaLnBrk="1" hangingPunct="1"/>
            <a:endParaRPr lang="en-US" altLang="el-GR" sz="30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68313" y="260350"/>
            <a:ext cx="8229600" cy="1143000"/>
          </a:xfrm>
        </p:spPr>
        <p:txBody>
          <a:bodyPr/>
          <a:lstStyle/>
          <a:p>
            <a:pPr eaLnBrk="1" hangingPunct="1"/>
            <a:r>
              <a:rPr lang="de-DE" altLang="el-GR" sz="4000" b="1" smtClean="0"/>
              <a:t>Ein System für die Verarbeitung natürlicher Sprache enthält</a:t>
            </a:r>
            <a:endParaRPr lang="en-US" altLang="el-GR" sz="4000" b="1" smtClean="0"/>
          </a:p>
        </p:txBody>
      </p:sp>
      <p:sp>
        <p:nvSpPr>
          <p:cNvPr id="16387" name="Content Placeholder 2"/>
          <p:cNvSpPr>
            <a:spLocks noGrp="1"/>
          </p:cNvSpPr>
          <p:nvPr>
            <p:ph idx="1"/>
          </p:nvPr>
        </p:nvSpPr>
        <p:spPr>
          <a:xfrm>
            <a:off x="468313" y="1700213"/>
            <a:ext cx="8229600" cy="4752975"/>
          </a:xfrm>
        </p:spPr>
        <p:txBody>
          <a:bodyPr/>
          <a:lstStyle/>
          <a:p>
            <a:pPr marL="0" indent="0" eaLnBrk="1" hangingPunct="1">
              <a:lnSpc>
                <a:spcPct val="80000"/>
              </a:lnSpc>
              <a:buFont typeface="Arial" panose="020B0604020202020204" pitchFamily="34" charset="0"/>
              <a:buNone/>
            </a:pPr>
            <a:r>
              <a:rPr lang="de-DE" altLang="el-GR" sz="2700" dirty="0" smtClean="0"/>
              <a:t>(1) Datenbanken mit </a:t>
            </a:r>
            <a:r>
              <a:rPr lang="de-DE" altLang="el-GR" sz="2700" b="1" dirty="0" err="1" smtClean="0"/>
              <a:t>lexischen</a:t>
            </a:r>
            <a:r>
              <a:rPr lang="de-DE" altLang="el-GR" sz="2700" b="1" dirty="0" smtClean="0"/>
              <a:t> Einheiten </a:t>
            </a:r>
            <a:r>
              <a:rPr lang="de-DE" altLang="el-GR" sz="2700" dirty="0" smtClean="0"/>
              <a:t>und </a:t>
            </a:r>
          </a:p>
          <a:p>
            <a:pPr marL="0" indent="0" eaLnBrk="1" hangingPunct="1">
              <a:lnSpc>
                <a:spcPct val="80000"/>
              </a:lnSpc>
              <a:buFont typeface="Arial" panose="020B0604020202020204" pitchFamily="34" charset="0"/>
              <a:buNone/>
            </a:pPr>
            <a:r>
              <a:rPr lang="de-DE" altLang="el-GR" sz="2700" dirty="0" smtClean="0"/>
              <a:t>(2) Computerprogramme mit </a:t>
            </a:r>
            <a:r>
              <a:rPr lang="de-DE" altLang="el-GR" sz="2700" b="1" dirty="0" smtClean="0"/>
              <a:t>semantischen </a:t>
            </a:r>
            <a:r>
              <a:rPr lang="en-US" altLang="el-GR" sz="2700" b="1" dirty="0" smtClean="0"/>
              <a:t>und </a:t>
            </a:r>
            <a:r>
              <a:rPr lang="en-US" altLang="el-GR" sz="2700" b="1" dirty="0" err="1" smtClean="0"/>
              <a:t>morphosyntaktischen</a:t>
            </a:r>
            <a:r>
              <a:rPr lang="en-US" altLang="el-GR" sz="2700" b="1" dirty="0" smtClean="0"/>
              <a:t> </a:t>
            </a:r>
            <a:r>
              <a:rPr lang="en-US" altLang="el-GR" sz="2700" b="1" dirty="0" err="1" smtClean="0"/>
              <a:t>Regeln</a:t>
            </a:r>
            <a:r>
              <a:rPr lang="en-US" altLang="el-GR" sz="2700" dirty="0" smtClean="0"/>
              <a:t>.</a:t>
            </a:r>
          </a:p>
          <a:p>
            <a:pPr eaLnBrk="1" hangingPunct="1">
              <a:lnSpc>
                <a:spcPct val="80000"/>
              </a:lnSpc>
            </a:pPr>
            <a:r>
              <a:rPr lang="de-DE" altLang="el-GR" sz="2700" dirty="0" smtClean="0"/>
              <a:t>Das System enthält eine Datenbank aller von ihm </a:t>
            </a:r>
            <a:r>
              <a:rPr lang="de-DE" altLang="el-GR" sz="2700" b="1" dirty="0" smtClean="0"/>
              <a:t>erkennbaren</a:t>
            </a:r>
            <a:r>
              <a:rPr lang="de-DE" altLang="el-GR" sz="2700" dirty="0" smtClean="0"/>
              <a:t> Wörter (</a:t>
            </a:r>
            <a:r>
              <a:rPr lang="de-DE" altLang="el-GR" sz="2700" dirty="0" err="1" smtClean="0"/>
              <a:t>lexische</a:t>
            </a:r>
            <a:r>
              <a:rPr lang="de-DE" altLang="el-GR" sz="2700" dirty="0" smtClean="0"/>
              <a:t> Einheiten). </a:t>
            </a:r>
          </a:p>
          <a:p>
            <a:pPr eaLnBrk="1" hangingPunct="1">
              <a:lnSpc>
                <a:spcPct val="80000"/>
              </a:lnSpc>
            </a:pPr>
            <a:r>
              <a:rPr lang="de-DE" altLang="el-GR" sz="2700" dirty="0" smtClean="0"/>
              <a:t>Diese </a:t>
            </a:r>
            <a:r>
              <a:rPr lang="de-DE" altLang="el-GR" sz="2700" b="1" dirty="0" smtClean="0"/>
              <a:t>Datenbank</a:t>
            </a:r>
            <a:r>
              <a:rPr lang="de-DE" altLang="el-GR" sz="2700" dirty="0" smtClean="0"/>
              <a:t> bildet die </a:t>
            </a:r>
            <a:r>
              <a:rPr lang="de-DE" altLang="el-GR" sz="2700" dirty="0" err="1" smtClean="0"/>
              <a:t>lexischen</a:t>
            </a:r>
            <a:r>
              <a:rPr lang="de-DE" altLang="el-GR" sz="2700" dirty="0" smtClean="0"/>
              <a:t> Regeln der Sprache also eine Art „Liste</a:t>
            </a:r>
            <a:r>
              <a:rPr lang="de-DE" altLang="en-US" sz="2700" dirty="0" smtClean="0"/>
              <a:t>“</a:t>
            </a:r>
            <a:r>
              <a:rPr lang="de-DE" altLang="el-GR" sz="2700" dirty="0" smtClean="0"/>
              <a:t> oder „Wörterbuch</a:t>
            </a:r>
            <a:r>
              <a:rPr lang="de-DE" altLang="en-US" sz="2700" dirty="0" smtClean="0"/>
              <a:t>“</a:t>
            </a:r>
            <a:r>
              <a:rPr lang="de-DE" altLang="el-GR" sz="2700" dirty="0" smtClean="0"/>
              <a:t> mit allen erkennbaren Wörtern einer Sprache (oder </a:t>
            </a:r>
            <a:r>
              <a:rPr lang="de-DE" altLang="el-GR" sz="2700" dirty="0" err="1" smtClean="0"/>
              <a:t>meheren</a:t>
            </a:r>
            <a:r>
              <a:rPr lang="de-DE" altLang="el-GR" sz="2700" dirty="0" smtClean="0"/>
              <a:t> Sprachen, je nach der Anwendung).</a:t>
            </a:r>
          </a:p>
          <a:p>
            <a:pPr eaLnBrk="1" hangingPunct="1">
              <a:lnSpc>
                <a:spcPct val="80000"/>
              </a:lnSpc>
            </a:pPr>
            <a:r>
              <a:rPr lang="de-DE" altLang="el-GR" sz="2700" dirty="0" smtClean="0"/>
              <a:t>Diese Datenbank, d.h. alle </a:t>
            </a:r>
            <a:r>
              <a:rPr lang="de-DE" altLang="el-GR" sz="2700" dirty="0" err="1" smtClean="0"/>
              <a:t>lexische</a:t>
            </a:r>
            <a:r>
              <a:rPr lang="de-DE" altLang="el-GR" sz="2700" dirty="0" smtClean="0"/>
              <a:t> Regeln, „</a:t>
            </a:r>
            <a:r>
              <a:rPr lang="de-DE" altLang="el-GR" sz="2700" b="1" dirty="0" smtClean="0"/>
              <a:t>kommuniziert</a:t>
            </a:r>
            <a:r>
              <a:rPr lang="de-DE" altLang="en-US" sz="2700" dirty="0" smtClean="0"/>
              <a:t>“</a:t>
            </a:r>
            <a:r>
              <a:rPr lang="de-DE" altLang="el-GR" sz="2700" dirty="0" smtClean="0"/>
              <a:t> mit den semantischen und </a:t>
            </a:r>
            <a:r>
              <a:rPr lang="de-DE" altLang="el-GR" sz="2700" dirty="0" err="1" smtClean="0"/>
              <a:t>morphosyntaktischen</a:t>
            </a:r>
            <a:r>
              <a:rPr lang="de-DE" altLang="el-GR" sz="2700" dirty="0" smtClean="0"/>
              <a:t> Regeln.</a:t>
            </a:r>
            <a:endParaRPr lang="en-US" altLang="el-GR" sz="2700"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836613"/>
            <a:ext cx="8229600" cy="1223962"/>
          </a:xfrm>
        </p:spPr>
        <p:txBody>
          <a:bodyPr/>
          <a:lstStyle/>
          <a:p>
            <a:pPr eaLnBrk="1" hangingPunct="1"/>
            <a:r>
              <a:rPr lang="de-DE" altLang="el-GR" sz="4000" b="1" smtClean="0"/>
              <a:t>Die Programme mit den syntaktischen Regeln und den morphologischen Regeln, </a:t>
            </a:r>
            <a:r>
              <a:rPr lang="el-GR" altLang="el-GR" sz="4000" b="1" smtClean="0"/>
              <a:t/>
            </a:r>
            <a:br>
              <a:rPr lang="el-GR" altLang="el-GR" sz="4000" b="1" smtClean="0"/>
            </a:br>
            <a:endParaRPr lang="en-US" altLang="el-GR" sz="4000" b="1" smtClean="0"/>
          </a:p>
        </p:txBody>
      </p:sp>
      <p:sp>
        <p:nvSpPr>
          <p:cNvPr id="17411" name="Content Placeholder 2"/>
          <p:cNvSpPr>
            <a:spLocks noGrp="1"/>
          </p:cNvSpPr>
          <p:nvPr>
            <p:ph idx="1"/>
          </p:nvPr>
        </p:nvSpPr>
        <p:spPr>
          <a:xfrm>
            <a:off x="395288" y="2205038"/>
            <a:ext cx="8229600" cy="4752975"/>
          </a:xfrm>
        </p:spPr>
        <p:txBody>
          <a:bodyPr/>
          <a:lstStyle/>
          <a:p>
            <a:pPr eaLnBrk="1" hangingPunct="1">
              <a:lnSpc>
                <a:spcPct val="90000"/>
              </a:lnSpc>
            </a:pPr>
            <a:r>
              <a:rPr lang="de-DE" altLang="el-GR" sz="2200" b="1" smtClean="0"/>
              <a:t>sorgen dafür </a:t>
            </a:r>
            <a:r>
              <a:rPr lang="de-DE" altLang="el-GR" sz="2200" smtClean="0"/>
              <a:t>daß jeder Satz und jedes individuelle Wort des Satzes von dem System </a:t>
            </a:r>
            <a:r>
              <a:rPr lang="de-DE" altLang="el-GR" sz="2200" b="1" smtClean="0"/>
              <a:t>richtig verstanden</a:t>
            </a:r>
            <a:r>
              <a:rPr lang="de-DE" altLang="el-GR" sz="2200" smtClean="0"/>
              <a:t>, bzw. analysiert wird (</a:t>
            </a:r>
            <a:r>
              <a:rPr lang="de-DE" altLang="el-GR" sz="2200" b="1" smtClean="0"/>
              <a:t>Analyse</a:t>
            </a:r>
            <a:r>
              <a:rPr lang="de-DE" altLang="el-GR" sz="2200" smtClean="0"/>
              <a:t>). </a:t>
            </a:r>
          </a:p>
          <a:p>
            <a:pPr eaLnBrk="1" hangingPunct="1">
              <a:lnSpc>
                <a:spcPct val="90000"/>
              </a:lnSpc>
            </a:pPr>
            <a:r>
              <a:rPr lang="de-DE" altLang="el-GR" sz="2200" smtClean="0"/>
              <a:t>In einigen Anwendungen der Computerlinguistik zum Beispiel, in der automatischen Textverfassung oder in der maschinellen Übersetzung sorgen </a:t>
            </a:r>
            <a:r>
              <a:rPr lang="de-DE" altLang="el-GR" sz="2200" b="1" smtClean="0"/>
              <a:t>weitere syntaktische und morphologische Regeln</a:t>
            </a:r>
            <a:r>
              <a:rPr lang="de-DE" altLang="el-GR" sz="2200" smtClean="0"/>
              <a:t> dafür, daß jeder Satz und jedes individuelle Wort des Satzes von dem System richtig </a:t>
            </a:r>
            <a:r>
              <a:rPr lang="de-DE" altLang="el-GR" sz="2200" b="1" smtClean="0"/>
              <a:t>umgesetzt</a:t>
            </a:r>
            <a:r>
              <a:rPr lang="de-DE" altLang="el-GR" sz="2200" smtClean="0"/>
              <a:t> (</a:t>
            </a:r>
            <a:r>
              <a:rPr lang="de-DE" altLang="el-GR" sz="2200" b="1" smtClean="0"/>
              <a:t>Transfer</a:t>
            </a:r>
            <a:r>
              <a:rPr lang="de-DE" altLang="el-GR" sz="2200" smtClean="0"/>
              <a:t>) und </a:t>
            </a:r>
            <a:r>
              <a:rPr lang="de-DE" altLang="el-GR" sz="2200" b="1" smtClean="0"/>
              <a:t>erzeugt </a:t>
            </a:r>
            <a:r>
              <a:rPr lang="de-DE" altLang="el-GR" sz="2200" smtClean="0"/>
              <a:t>(</a:t>
            </a:r>
            <a:r>
              <a:rPr lang="de-DE" altLang="el-GR" sz="2200" b="1" smtClean="0"/>
              <a:t>Genereriung</a:t>
            </a:r>
            <a:r>
              <a:rPr lang="de-DE" altLang="el-GR" sz="2200" smtClean="0"/>
              <a:t>) wird, </a:t>
            </a:r>
          </a:p>
          <a:p>
            <a:pPr eaLnBrk="1" hangingPunct="1">
              <a:lnSpc>
                <a:spcPct val="90000"/>
              </a:lnSpc>
            </a:pPr>
            <a:r>
              <a:rPr lang="de-DE" altLang="el-GR" sz="2200" smtClean="0"/>
              <a:t>oder in der Syntax und der Morphologie der </a:t>
            </a:r>
            <a:r>
              <a:rPr lang="de-DE" altLang="el-GR" sz="2200" b="1" smtClean="0"/>
              <a:t>Zielsprache</a:t>
            </a:r>
            <a:r>
              <a:rPr lang="de-DE" altLang="el-GR" sz="2200" smtClean="0"/>
              <a:t> richtig umgesetzt und erzeugt wird (je nach der Art der Anwendung und der Phase des Prozesses bzw. Modul des Systems, in der diese morphosyntaktischen </a:t>
            </a:r>
            <a:r>
              <a:rPr lang="en-US" altLang="el-GR" sz="2200" smtClean="0"/>
              <a:t>Programme aktiviert werden).</a:t>
            </a:r>
          </a:p>
          <a:p>
            <a:pPr eaLnBrk="1" hangingPunct="1"/>
            <a:endParaRPr lang="en-US" altLang="el-GR" sz="24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188913"/>
            <a:ext cx="8229600" cy="1295400"/>
          </a:xfrm>
        </p:spPr>
        <p:txBody>
          <a:bodyPr/>
          <a:lstStyle/>
          <a:p>
            <a:pPr eaLnBrk="1" hangingPunct="1"/>
            <a:r>
              <a:rPr lang="de-DE" altLang="el-GR" sz="4000" b="1" smtClean="0"/>
              <a:t>Die Programme mit den semantischen Regeln,</a:t>
            </a:r>
            <a:endParaRPr lang="en-US" altLang="el-GR" sz="4000" b="1" smtClean="0"/>
          </a:p>
        </p:txBody>
      </p:sp>
      <p:sp>
        <p:nvSpPr>
          <p:cNvPr id="18435" name="Content Placeholder 2"/>
          <p:cNvSpPr>
            <a:spLocks noGrp="1"/>
          </p:cNvSpPr>
          <p:nvPr>
            <p:ph idx="1"/>
          </p:nvPr>
        </p:nvSpPr>
        <p:spPr>
          <a:xfrm>
            <a:off x="463550" y="1557338"/>
            <a:ext cx="8229600" cy="4679950"/>
          </a:xfrm>
        </p:spPr>
        <p:txBody>
          <a:bodyPr/>
          <a:lstStyle/>
          <a:p>
            <a:pPr eaLnBrk="1" hangingPunct="1"/>
            <a:r>
              <a:rPr lang="de-DE" altLang="el-GR" sz="2800" smtClean="0"/>
              <a:t>die in manchen Systemen mit den syntaktischen Regeln verknüpft sind, enthalten Informationen über die </a:t>
            </a:r>
            <a:r>
              <a:rPr lang="de-DE" altLang="el-GR" sz="2800" b="1" smtClean="0"/>
              <a:t>semantische</a:t>
            </a:r>
            <a:r>
              <a:rPr lang="de-DE" altLang="el-GR" sz="2800" smtClean="0"/>
              <a:t> Bedeutung jedes Wortes, </a:t>
            </a:r>
          </a:p>
          <a:p>
            <a:pPr eaLnBrk="1" hangingPunct="1">
              <a:lnSpc>
                <a:spcPct val="110000"/>
              </a:lnSpc>
            </a:pPr>
            <a:r>
              <a:rPr lang="de-DE" altLang="el-GR" sz="2800" smtClean="0"/>
              <a:t>oder in manchen Fällen jeder Äuβerung.</a:t>
            </a:r>
          </a:p>
          <a:p>
            <a:pPr eaLnBrk="1" hangingPunct="1">
              <a:lnSpc>
                <a:spcPct val="110000"/>
              </a:lnSpc>
            </a:pPr>
            <a:r>
              <a:rPr lang="de-DE" altLang="el-GR" sz="2800" smtClean="0"/>
              <a:t>Grammatische Regeln die sowohl morphosyntaktische als auch semantische Informationen enthalten, haben die Form von </a:t>
            </a:r>
            <a:r>
              <a:rPr lang="de-DE" altLang="el-GR" sz="2800" b="1" smtClean="0"/>
              <a:t>Grammatikformalismen</a:t>
            </a:r>
            <a:r>
              <a:rPr lang="de-DE" altLang="el-GR" sz="2800" smtClean="0"/>
              <a:t> mit morphosyntaktischen und semantischen </a:t>
            </a:r>
            <a:r>
              <a:rPr lang="en-US" altLang="el-GR" sz="2800" b="1" smtClean="0"/>
              <a:t>Merkmalsstrukturen</a:t>
            </a:r>
            <a:r>
              <a:rPr lang="en-US" altLang="el-GR" sz="2800" smtClean="0"/>
              <a:t>.</a:t>
            </a:r>
          </a:p>
          <a:p>
            <a:pPr eaLnBrk="1" hangingPunct="1">
              <a:lnSpc>
                <a:spcPct val="110000"/>
              </a:lnSpc>
            </a:pPr>
            <a:endParaRPr lang="en-US" altLang="el-GR" sz="28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22313" y="4076700"/>
            <a:ext cx="7772400" cy="1692275"/>
          </a:xfrm>
        </p:spPr>
        <p:txBody>
          <a:bodyPr/>
          <a:lstStyle/>
          <a:p>
            <a:pPr eaLnBrk="1" hangingPunct="1"/>
            <a:r>
              <a:rPr lang="en-US" altLang="el-GR" sz="3600" smtClean="0"/>
              <a:t>Multilinguale Mensch - Maschine Kommunikation: Linguistische Aspekte und Anwendungen</a:t>
            </a:r>
          </a:p>
        </p:txBody>
      </p:sp>
      <p:sp>
        <p:nvSpPr>
          <p:cNvPr id="19459" name="Text Placeholder 2"/>
          <p:cNvSpPr>
            <a:spLocks noGrp="1"/>
          </p:cNvSpPr>
          <p:nvPr>
            <p:ph type="body" idx="1"/>
          </p:nvPr>
        </p:nvSpPr>
        <p:spPr>
          <a:xfrm>
            <a:off x="755650" y="2824163"/>
            <a:ext cx="7772400" cy="1252537"/>
          </a:xfrm>
        </p:spPr>
        <p:txBody>
          <a:bodyPr/>
          <a:lstStyle/>
          <a:p>
            <a:pPr eaLnBrk="1" hangingPunct="1"/>
            <a:r>
              <a:rPr lang="en-US" altLang="el-GR" sz="2400" smtClean="0"/>
              <a:t>Anwendungen und Probleme</a:t>
            </a:r>
          </a:p>
          <a:p>
            <a:pPr eaLnBrk="1" hangingPunct="1"/>
            <a:endParaRPr lang="en-US" altLang="el-GR" smtClean="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2206</TotalTime>
  <Words>3310</Words>
  <Application>Microsoft Office PowerPoint</Application>
  <PresentationFormat>On-screen Show (4:3)</PresentationFormat>
  <Paragraphs>270</Paragraphs>
  <Slides>45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MS PGothic</vt:lpstr>
      <vt:lpstr>MS PGothic</vt:lpstr>
      <vt:lpstr>Arial</vt:lpstr>
      <vt:lpstr>Calibri</vt:lpstr>
      <vt:lpstr>Century Gothic</vt:lpstr>
      <vt:lpstr>Wingdings</vt:lpstr>
      <vt:lpstr>Wingdings 2</vt:lpstr>
      <vt:lpstr>Θέμα του Office</vt:lpstr>
      <vt:lpstr>Computerlinguistik </vt:lpstr>
      <vt:lpstr>Multilinguale Mensch-Maschine Kommunikation</vt:lpstr>
      <vt:lpstr>Wie „versteht“ der Computer die Sprache? </vt:lpstr>
      <vt:lpstr>Kern aller Anwendungsbereiche  der Computerlinguistik (1/2)</vt:lpstr>
      <vt:lpstr>Kern aller Anwendungsbereiche der Computerlinguistik (2/2)</vt:lpstr>
      <vt:lpstr>Ein System für die Verarbeitung natürlicher Sprache enthält</vt:lpstr>
      <vt:lpstr>Die Programme mit den syntaktischen Regeln und den morphologischen Regeln,  </vt:lpstr>
      <vt:lpstr>Die Programme mit den semantischen Regeln,</vt:lpstr>
      <vt:lpstr>Multilinguale Mensch - Maschine Kommunikation: Linguistische Aspekte und Anwendungen</vt:lpstr>
      <vt:lpstr>Hier geht es um: </vt:lpstr>
      <vt:lpstr>Maschinelle Übersetzung</vt:lpstr>
      <vt:lpstr>Direkte Systeme</vt:lpstr>
      <vt:lpstr>Direkte Übersetzung</vt:lpstr>
      <vt:lpstr>Direkte Systeme / Direkte Übersetzung </vt:lpstr>
      <vt:lpstr>In den Transfer-Systemen</vt:lpstr>
      <vt:lpstr>Transfer Systeme</vt:lpstr>
      <vt:lpstr>In der Phase des Transfers</vt:lpstr>
      <vt:lpstr>Übersetzungsschwierigkeiten</vt:lpstr>
      <vt:lpstr>Maschinelle Übersetzung Divergenzen</vt:lpstr>
      <vt:lpstr>Maschinelle Übersetzung  Lexikalische Lücken</vt:lpstr>
      <vt:lpstr>Maschinelle Übersetzung  Gesprochener Texte in Dialogsystemen</vt:lpstr>
      <vt:lpstr>Zu den Strategien der Maschinellen Übersetzung gehören auch die Interlingua Systeme,</vt:lpstr>
      <vt:lpstr>Weil die Interlingua,</vt:lpstr>
      <vt:lpstr>Die Interlingua-Systeme,</vt:lpstr>
      <vt:lpstr>Interlingua MT model</vt:lpstr>
      <vt:lpstr>Struktur der Interlingua (1/3)</vt:lpstr>
      <vt:lpstr>Struktur der Interlingua (2/3)</vt:lpstr>
      <vt:lpstr>Struktur der Interlingua (3/3)</vt:lpstr>
      <vt:lpstr>Beispiel</vt:lpstr>
      <vt:lpstr>Problem - 4 Typische Probleme:      </vt:lpstr>
      <vt:lpstr>Typische Probleme:  </vt:lpstr>
      <vt:lpstr>PowerPoint Presentation</vt:lpstr>
      <vt:lpstr>Literaturverzeichnis</vt:lpstr>
      <vt:lpstr>Literaturverzeichnis</vt:lpstr>
      <vt:lpstr>Projekte</vt:lpstr>
      <vt:lpstr>Τέλος Ενότητας</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 (1/3) </vt:lpstr>
      <vt:lpstr>Σημείωμα Χρήσης Έργων Τρίτων (2/3) </vt:lpstr>
      <vt:lpstr>Σημείωμα Χρήσης Έργων Τρίτων (3/3)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Costas</cp:lastModifiedBy>
  <cp:revision>323</cp:revision>
  <dcterms:created xsi:type="dcterms:W3CDTF">2012-09-06T09:03:05Z</dcterms:created>
  <dcterms:modified xsi:type="dcterms:W3CDTF">2015-01-19T21:15:35Z</dcterms:modified>
</cp:coreProperties>
</file>