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256" r:id="rId2"/>
    <p:sldId id="417" r:id="rId3"/>
    <p:sldId id="418" r:id="rId4"/>
    <p:sldId id="419" r:id="rId5"/>
    <p:sldId id="420" r:id="rId6"/>
    <p:sldId id="421" r:id="rId7"/>
    <p:sldId id="422" r:id="rId8"/>
    <p:sldId id="423" r:id="rId9"/>
    <p:sldId id="424" r:id="rId10"/>
    <p:sldId id="425" r:id="rId11"/>
    <p:sldId id="426" r:id="rId12"/>
    <p:sldId id="427" r:id="rId13"/>
    <p:sldId id="428" r:id="rId14"/>
    <p:sldId id="429" r:id="rId15"/>
    <p:sldId id="430" r:id="rId16"/>
    <p:sldId id="431" r:id="rId17"/>
    <p:sldId id="410" r:id="rId18"/>
    <p:sldId id="411" r:id="rId19"/>
    <p:sldId id="412" r:id="rId20"/>
    <p:sldId id="435" r:id="rId21"/>
    <p:sldId id="436" r:id="rId22"/>
    <p:sldId id="414" r:id="rId23"/>
    <p:sldId id="415" r:id="rId24"/>
    <p:sldId id="416" r:id="rId25"/>
    <p:sldId id="432" r:id="rId26"/>
    <p:sldId id="433" r:id="rId27"/>
    <p:sldId id="43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434" autoAdjust="0"/>
  </p:normalViewPr>
  <p:slideViewPr>
    <p:cSldViewPr snapToGrid="0">
      <p:cViewPr varScale="1">
        <p:scale>
          <a:sx n="74" d="100"/>
          <a:sy n="74" d="100"/>
        </p:scale>
        <p:origin x="492" y="72"/>
      </p:cViewPr>
      <p:guideLst/>
    </p:cSldViewPr>
  </p:slideViewPr>
  <p:outlineViewPr>
    <p:cViewPr>
      <p:scale>
        <a:sx n="33" d="100"/>
        <a:sy n="33" d="100"/>
      </p:scale>
      <p:origin x="0" y="-280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A15CB-E518-42D0-B086-3B1AF5864A87}" type="datetimeFigureOut">
              <a:rPr lang="en-US" smtClean="0"/>
              <a:t>7/30/2015</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DB2FB-1A1E-483C-8906-5BB705B5523B}" type="slidenum">
              <a:rPr lang="en-US" smtClean="0"/>
              <a:t>‹#›</a:t>
            </a:fld>
            <a:endParaRPr lang="en-US"/>
          </a:p>
        </p:txBody>
      </p:sp>
    </p:spTree>
    <p:extLst>
      <p:ext uri="{BB962C8B-B14F-4D97-AF65-F5344CB8AC3E}">
        <p14:creationId xmlns:p14="http://schemas.microsoft.com/office/powerpoint/2010/main" val="4336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ecure.photobucket.com/print/homedecor/framedprints?media=http://media.photobucket.com/user/ivegotabikeucanride/media/Awww/llama_alpaca.jpg.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a:t>
            </a:fld>
            <a:endParaRPr lang="en-US"/>
          </a:p>
        </p:txBody>
      </p:sp>
    </p:spTree>
    <p:extLst>
      <p:ext uri="{BB962C8B-B14F-4D97-AF65-F5344CB8AC3E}">
        <p14:creationId xmlns:p14="http://schemas.microsoft.com/office/powerpoint/2010/main" val="188283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10</a:t>
            </a:fld>
            <a:endParaRPr lang="en-US"/>
          </a:p>
        </p:txBody>
      </p:sp>
    </p:spTree>
    <p:extLst>
      <p:ext uri="{BB962C8B-B14F-4D97-AF65-F5344CB8AC3E}">
        <p14:creationId xmlns:p14="http://schemas.microsoft.com/office/powerpoint/2010/main" val="422869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11</a:t>
            </a:fld>
            <a:endParaRPr lang="en-US"/>
          </a:p>
        </p:txBody>
      </p:sp>
    </p:spTree>
    <p:extLst>
      <p:ext uri="{BB962C8B-B14F-4D97-AF65-F5344CB8AC3E}">
        <p14:creationId xmlns:p14="http://schemas.microsoft.com/office/powerpoint/2010/main" val="3958712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12</a:t>
            </a:fld>
            <a:endParaRPr lang="en-US"/>
          </a:p>
        </p:txBody>
      </p:sp>
    </p:spTree>
    <p:extLst>
      <p:ext uri="{BB962C8B-B14F-4D97-AF65-F5344CB8AC3E}">
        <p14:creationId xmlns:p14="http://schemas.microsoft.com/office/powerpoint/2010/main" val="18302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13</a:t>
            </a:fld>
            <a:endParaRPr lang="en-US"/>
          </a:p>
        </p:txBody>
      </p:sp>
    </p:spTree>
    <p:extLst>
      <p:ext uri="{BB962C8B-B14F-4D97-AF65-F5344CB8AC3E}">
        <p14:creationId xmlns:p14="http://schemas.microsoft.com/office/powerpoint/2010/main" val="1008154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14</a:t>
            </a:fld>
            <a:endParaRPr lang="en-US"/>
          </a:p>
        </p:txBody>
      </p:sp>
    </p:spTree>
    <p:extLst>
      <p:ext uri="{BB962C8B-B14F-4D97-AF65-F5344CB8AC3E}">
        <p14:creationId xmlns:p14="http://schemas.microsoft.com/office/powerpoint/2010/main" val="21768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15</a:t>
            </a:fld>
            <a:endParaRPr lang="en-US"/>
          </a:p>
        </p:txBody>
      </p:sp>
    </p:spTree>
    <p:extLst>
      <p:ext uri="{BB962C8B-B14F-4D97-AF65-F5344CB8AC3E}">
        <p14:creationId xmlns:p14="http://schemas.microsoft.com/office/powerpoint/2010/main" val="2305688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16</a:t>
            </a:fld>
            <a:endParaRPr lang="en-US"/>
          </a:p>
        </p:txBody>
      </p:sp>
    </p:spTree>
    <p:extLst>
      <p:ext uri="{BB962C8B-B14F-4D97-AF65-F5344CB8AC3E}">
        <p14:creationId xmlns:p14="http://schemas.microsoft.com/office/powerpoint/2010/main" val="873176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DB2FB-1A1E-483C-8906-5BB705B5523B}" type="slidenum">
              <a:rPr lang="en-US" smtClean="0"/>
              <a:t>17</a:t>
            </a:fld>
            <a:endParaRPr lang="en-US"/>
          </a:p>
        </p:txBody>
      </p:sp>
    </p:spTree>
    <p:extLst>
      <p:ext uri="{BB962C8B-B14F-4D97-AF65-F5344CB8AC3E}">
        <p14:creationId xmlns:p14="http://schemas.microsoft.com/office/powerpoint/2010/main" val="121629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1039302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370224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2</a:t>
            </a:fld>
            <a:endParaRPr lang="en-US"/>
          </a:p>
        </p:txBody>
      </p:sp>
    </p:spTree>
    <p:extLst>
      <p:ext uri="{BB962C8B-B14F-4D97-AF65-F5344CB8AC3E}">
        <p14:creationId xmlns:p14="http://schemas.microsoft.com/office/powerpoint/2010/main" val="204700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21</a:t>
            </a:fld>
            <a:endParaRPr lang="en-US"/>
          </a:p>
        </p:txBody>
      </p:sp>
    </p:spTree>
    <p:extLst>
      <p:ext uri="{BB962C8B-B14F-4D97-AF65-F5344CB8AC3E}">
        <p14:creationId xmlns:p14="http://schemas.microsoft.com/office/powerpoint/2010/main" val="1869451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315576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1873006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1813255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4047323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426692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69690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3</a:t>
            </a:fld>
            <a:endParaRPr lang="en-US"/>
          </a:p>
        </p:txBody>
      </p:sp>
    </p:spTree>
    <p:extLst>
      <p:ext uri="{BB962C8B-B14F-4D97-AF65-F5344CB8AC3E}">
        <p14:creationId xmlns:p14="http://schemas.microsoft.com/office/powerpoint/2010/main" val="53976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p>
          <a:p>
            <a:r>
              <a:rPr lang="en-US" sz="1200" u="none" strike="noStrike" kern="1200" dirty="0" smtClean="0">
                <a:solidFill>
                  <a:schemeClr val="tx1"/>
                </a:solidFill>
                <a:effectLst/>
                <a:latin typeface="+mn-lt"/>
                <a:ea typeface="+mn-ea"/>
                <a:cs typeface="+mn-cs"/>
                <a:hlinkClick r:id="rId3"/>
              </a:rPr>
              <a:t/>
            </a:r>
            <a:br>
              <a:rPr lang="en-US" sz="1200" u="none" strike="noStrike" kern="1200" dirty="0" smtClean="0">
                <a:solidFill>
                  <a:schemeClr val="tx1"/>
                </a:solidFill>
                <a:effectLst/>
                <a:latin typeface="+mn-lt"/>
                <a:ea typeface="+mn-ea"/>
                <a:cs typeface="+mn-cs"/>
                <a:hlinkClick r:id="rId3"/>
              </a:rPr>
            </a:br>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4</a:t>
            </a:fld>
            <a:endParaRPr lang="en-US"/>
          </a:p>
        </p:txBody>
      </p:sp>
    </p:spTree>
    <p:extLst>
      <p:ext uri="{BB962C8B-B14F-4D97-AF65-F5344CB8AC3E}">
        <p14:creationId xmlns:p14="http://schemas.microsoft.com/office/powerpoint/2010/main" val="14200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5</a:t>
            </a:fld>
            <a:endParaRPr lang="en-US"/>
          </a:p>
        </p:txBody>
      </p:sp>
    </p:spTree>
    <p:extLst>
      <p:ext uri="{BB962C8B-B14F-4D97-AF65-F5344CB8AC3E}">
        <p14:creationId xmlns:p14="http://schemas.microsoft.com/office/powerpoint/2010/main" val="253834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6</a:t>
            </a:fld>
            <a:endParaRPr lang="en-US"/>
          </a:p>
        </p:txBody>
      </p:sp>
    </p:spTree>
    <p:extLst>
      <p:ext uri="{BB962C8B-B14F-4D97-AF65-F5344CB8AC3E}">
        <p14:creationId xmlns:p14="http://schemas.microsoft.com/office/powerpoint/2010/main" val="1084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7</a:t>
            </a:fld>
            <a:endParaRPr lang="en-US"/>
          </a:p>
        </p:txBody>
      </p:sp>
    </p:spTree>
    <p:extLst>
      <p:ext uri="{BB962C8B-B14F-4D97-AF65-F5344CB8AC3E}">
        <p14:creationId xmlns:p14="http://schemas.microsoft.com/office/powerpoint/2010/main" val="211352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8</a:t>
            </a:fld>
            <a:endParaRPr lang="en-US"/>
          </a:p>
        </p:txBody>
      </p:sp>
    </p:spTree>
    <p:extLst>
      <p:ext uri="{BB962C8B-B14F-4D97-AF65-F5344CB8AC3E}">
        <p14:creationId xmlns:p14="http://schemas.microsoft.com/office/powerpoint/2010/main" val="176061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9</a:t>
            </a:fld>
            <a:endParaRPr lang="en-US"/>
          </a:p>
        </p:txBody>
      </p:sp>
    </p:spTree>
    <p:extLst>
      <p:ext uri="{BB962C8B-B14F-4D97-AF65-F5344CB8AC3E}">
        <p14:creationId xmlns:p14="http://schemas.microsoft.com/office/powerpoint/2010/main" val="330619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lstStyle>
            <a:lvl1pPr algn="ctr">
              <a:defRPr sz="6000"/>
            </a:lvl1pPr>
          </a:lstStyle>
          <a:p>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l-GR" sz="2800" dirty="0" smtClean="0"/>
          </a:p>
        </p:txBody>
      </p:sp>
      <p:pic>
        <p:nvPicPr>
          <p:cNvPr id="7" name="Picture 6" descr="Λογότυπο Εθνικόν και Καποδιστριακόν Πανεπιστήμιον Αθηνών"/>
          <p:cNvPicPr>
            <a:picLocks noChangeAspect="1"/>
          </p:cNvPicPr>
          <p:nvPr userDrawn="1"/>
        </p:nvPicPr>
        <p:blipFill>
          <a:blip r:embed="rId2"/>
          <a:stretch>
            <a:fillRect/>
          </a:stretch>
        </p:blipFill>
        <p:spPr>
          <a:xfrm>
            <a:off x="685800" y="621594"/>
            <a:ext cx="4147938" cy="817388"/>
          </a:xfrm>
          <a:prstGeom prst="rect">
            <a:avLst/>
          </a:prstGeom>
        </p:spPr>
      </p:pic>
    </p:spTree>
    <p:extLst>
      <p:ext uri="{BB962C8B-B14F-4D97-AF65-F5344CB8AC3E}">
        <p14:creationId xmlns:p14="http://schemas.microsoft.com/office/powerpoint/2010/main" val="11536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234402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668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54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
        <p:nvSpPr>
          <p:cNvPr id="8" name="Picture Placeholder 7"/>
          <p:cNvSpPr>
            <a:spLocks noGrp="1"/>
          </p:cNvSpPr>
          <p:nvPr>
            <p:ph type="pic" sz="quarter" idx="13"/>
          </p:nvPr>
        </p:nvSpPr>
        <p:spPr>
          <a:xfrm>
            <a:off x="630238" y="2160588"/>
            <a:ext cx="2949575" cy="3700462"/>
          </a:xfrm>
        </p:spPr>
        <p:txBody>
          <a:bodyPr/>
          <a:lstStyle/>
          <a:p>
            <a:endParaRPr lang="en-US"/>
          </a:p>
        </p:txBody>
      </p:sp>
    </p:spTree>
    <p:extLst>
      <p:ext uri="{BB962C8B-B14F-4D97-AF65-F5344CB8AC3E}">
        <p14:creationId xmlns:p14="http://schemas.microsoft.com/office/powerpoint/2010/main" val="2402833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l-GR" smtClean="0"/>
              <a:t>Ενότητα 2η. Εργαστηριακή Άσκηση Θηλαστικών</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537393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Media Placeholder 5"/>
          <p:cNvSpPr>
            <a:spLocks noGrp="1"/>
          </p:cNvSpPr>
          <p:nvPr>
            <p:ph type="media" sz="quarter" idx="12"/>
          </p:nvPr>
        </p:nvSpPr>
        <p:spPr>
          <a:xfrm>
            <a:off x="628650" y="1854200"/>
            <a:ext cx="7886700" cy="3860800"/>
          </a:xfrm>
        </p:spPr>
        <p:txBody>
          <a:bodyPr/>
          <a:lstStyle/>
          <a:p>
            <a:endParaRPr lang="en-US"/>
          </a:p>
        </p:txBody>
      </p:sp>
    </p:spTree>
    <p:extLst>
      <p:ext uri="{BB962C8B-B14F-4D97-AF65-F5344CB8AC3E}">
        <p14:creationId xmlns:p14="http://schemas.microsoft.com/office/powerpoint/2010/main" val="128147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10" name="Content Placeholder 9"/>
          <p:cNvSpPr>
            <a:spLocks noGrp="1"/>
          </p:cNvSpPr>
          <p:nvPr>
            <p:ph sz="quarter" idx="16"/>
          </p:nvPr>
        </p:nvSpPr>
        <p:spPr>
          <a:xfrm>
            <a:off x="628650" y="1866900"/>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8603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Picture Placeholder 5"/>
          <p:cNvSpPr>
            <a:spLocks noGrp="1"/>
          </p:cNvSpPr>
          <p:nvPr>
            <p:ph type="pic" sz="quarter" idx="12"/>
          </p:nvPr>
        </p:nvSpPr>
        <p:spPr>
          <a:xfrm>
            <a:off x="628650" y="1866900"/>
            <a:ext cx="3778250" cy="2032000"/>
          </a:xfrm>
        </p:spPr>
        <p:txBody>
          <a:bodyPr/>
          <a:lstStyle/>
          <a:p>
            <a:endParaRPr lang="en-US"/>
          </a:p>
        </p:txBody>
      </p:sp>
      <p:sp>
        <p:nvSpPr>
          <p:cNvPr id="7" name="Picture Placeholder 5"/>
          <p:cNvSpPr>
            <a:spLocks noGrp="1"/>
          </p:cNvSpPr>
          <p:nvPr>
            <p:ph type="pic" sz="quarter" idx="13"/>
          </p:nvPr>
        </p:nvSpPr>
        <p:spPr>
          <a:xfrm>
            <a:off x="4737100" y="1854200"/>
            <a:ext cx="3778250" cy="2044700"/>
          </a:xfrm>
        </p:spPr>
        <p:txBody>
          <a:bodyPr/>
          <a:lstStyle/>
          <a:p>
            <a:endParaRPr lang="en-US"/>
          </a:p>
        </p:txBody>
      </p:sp>
      <p:sp>
        <p:nvSpPr>
          <p:cNvPr id="8" name="Picture Placeholder 5"/>
          <p:cNvSpPr>
            <a:spLocks noGrp="1"/>
          </p:cNvSpPr>
          <p:nvPr>
            <p:ph type="pic" sz="quarter" idx="14"/>
          </p:nvPr>
        </p:nvSpPr>
        <p:spPr>
          <a:xfrm>
            <a:off x="2682875" y="4075111"/>
            <a:ext cx="3778250" cy="2032000"/>
          </a:xfrm>
        </p:spPr>
        <p:txBody>
          <a:bodyPr/>
          <a:lstStyle/>
          <a:p>
            <a:endParaRPr lang="en-US"/>
          </a:p>
        </p:txBody>
      </p:sp>
    </p:spTree>
    <p:extLst>
      <p:ext uri="{BB962C8B-B14F-4D97-AF65-F5344CB8AC3E}">
        <p14:creationId xmlns:p14="http://schemas.microsoft.com/office/powerpoint/2010/main" val="2174026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Picture Placeholder 5"/>
          <p:cNvSpPr>
            <a:spLocks noGrp="1"/>
          </p:cNvSpPr>
          <p:nvPr>
            <p:ph type="pic" sz="quarter" idx="12"/>
          </p:nvPr>
        </p:nvSpPr>
        <p:spPr>
          <a:xfrm>
            <a:off x="527050" y="2311400"/>
            <a:ext cx="2520950" cy="3187700"/>
          </a:xfrm>
        </p:spPr>
        <p:txBody>
          <a:bodyPr/>
          <a:lstStyle/>
          <a:p>
            <a:endParaRPr lang="en-US"/>
          </a:p>
        </p:txBody>
      </p:sp>
      <p:sp>
        <p:nvSpPr>
          <p:cNvPr id="8" name="Picture Placeholder 5"/>
          <p:cNvSpPr>
            <a:spLocks noGrp="1"/>
          </p:cNvSpPr>
          <p:nvPr>
            <p:ph type="pic" sz="quarter" idx="13"/>
          </p:nvPr>
        </p:nvSpPr>
        <p:spPr>
          <a:xfrm>
            <a:off x="3302000" y="2311400"/>
            <a:ext cx="2501900" cy="3187700"/>
          </a:xfrm>
        </p:spPr>
        <p:txBody>
          <a:bodyPr/>
          <a:lstStyle/>
          <a:p>
            <a:endParaRPr lang="en-US"/>
          </a:p>
        </p:txBody>
      </p:sp>
      <p:sp>
        <p:nvSpPr>
          <p:cNvPr id="9" name="Picture Placeholder 5"/>
          <p:cNvSpPr>
            <a:spLocks noGrp="1"/>
          </p:cNvSpPr>
          <p:nvPr>
            <p:ph type="pic" sz="quarter" idx="14"/>
          </p:nvPr>
        </p:nvSpPr>
        <p:spPr>
          <a:xfrm>
            <a:off x="6076950" y="2311400"/>
            <a:ext cx="2495550" cy="3187700"/>
          </a:xfrm>
        </p:spPr>
        <p:txBody>
          <a:bodyPr/>
          <a:lstStyle/>
          <a:p>
            <a:endParaRPr lang="en-US"/>
          </a:p>
        </p:txBody>
      </p:sp>
    </p:spTree>
    <p:extLst>
      <p:ext uri="{BB962C8B-B14F-4D97-AF65-F5344CB8AC3E}">
        <p14:creationId xmlns:p14="http://schemas.microsoft.com/office/powerpoint/2010/main" val="2487252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5" name="Footer Placeholder 4"/>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6" name="Slide Number Placeholder 5"/>
          <p:cNvSpPr>
            <a:spLocks noGrp="1"/>
          </p:cNvSpPr>
          <p:nvPr>
            <p:ph type="sldNum" sz="quarter" idx="12"/>
          </p:nvPr>
        </p:nvSpPr>
        <p:spPr/>
        <p:txBody>
          <a:bodyPr/>
          <a:lstStyle/>
          <a:p>
            <a:fld id="{58A56277-EA16-4AF5-BFB5-E5ECBBB39490}" type="slidenum">
              <a:rPr lang="en-US" smtClean="0"/>
              <a:pPr/>
              <a:t>‹#›</a:t>
            </a:fld>
            <a:endParaRPr lang="en-US"/>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pic>
        <p:nvPicPr>
          <p:cNvPr id="8" name="Εικόνα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spTree>
    <p:extLst>
      <p:ext uri="{BB962C8B-B14F-4D97-AF65-F5344CB8AC3E}">
        <p14:creationId xmlns:p14="http://schemas.microsoft.com/office/powerpoint/2010/main" val="3565753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6" name="Slide Number Placeholder 5"/>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3839191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423071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9" name="Slide Number Placeholder 8"/>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7737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Tree>
    <p:extLst>
      <p:ext uri="{BB962C8B-B14F-4D97-AF65-F5344CB8AC3E}">
        <p14:creationId xmlns:p14="http://schemas.microsoft.com/office/powerpoint/2010/main" val="190295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a:t>
            </a:fld>
            <a:endParaRPr lang="en-US"/>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189660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p14="http://schemas.microsoft.com/office/powerpoint/2010/main" val="211513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03088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70118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accent6">
              <a:lumMod val="20000"/>
              <a:lumOff val="80000"/>
            </a:schemeClr>
          </a:solidFill>
        </p:spPr>
        <p:txBody>
          <a:bodyPr vert="horz" lIns="91440" tIns="45720" rIns="91440" bIns="45720" rtlCol="0" anchor="ctr"/>
          <a:lstStyle>
            <a:lvl1pPr algn="l">
              <a:defRPr sz="1200">
                <a:solidFill>
                  <a:schemeClr val="tx1">
                    <a:tint val="75000"/>
                  </a:schemeClr>
                </a:solidFill>
              </a:defRPr>
            </a:lvl1pPr>
          </a:lstStyle>
          <a:p>
            <a:r>
              <a:rPr lang="el-GR" smtClean="0"/>
              <a:t>Ενότητα 2η. Εργαστηριακή Άσκηση Θηλαστικών</a:t>
            </a:r>
            <a:endParaRPr lang="en-US" dirty="0"/>
          </a:p>
        </p:txBody>
      </p:sp>
      <p:sp>
        <p:nvSpPr>
          <p:cNvPr id="6" name="Slide Number Placeholder 5"/>
          <p:cNvSpPr>
            <a:spLocks noGrp="1"/>
          </p:cNvSpPr>
          <p:nvPr>
            <p:ph type="sldNum" sz="quarter" idx="4"/>
          </p:nvPr>
        </p:nvSpPr>
        <p:spPr>
          <a:xfrm>
            <a:off x="7964557" y="6325416"/>
            <a:ext cx="550793" cy="280919"/>
          </a:xfrm>
          <a:prstGeom prst="rect">
            <a:avLst/>
          </a:prstGeom>
          <a:solidFill>
            <a:schemeClr val="accent6">
              <a:lumMod val="20000"/>
              <a:lumOff val="80000"/>
            </a:schemeClr>
          </a:solidFill>
        </p:spPr>
        <p:txBody>
          <a:bodyPr vert="horz" lIns="91440" tIns="45720" rIns="91440" bIns="45720" rtlCol="0" anchor="ctr"/>
          <a:lstStyle>
            <a:lvl1pPr algn="r">
              <a:defRPr sz="1200">
                <a:solidFill>
                  <a:schemeClr val="tx1">
                    <a:tint val="75000"/>
                  </a:schemeClr>
                </a:solidFill>
              </a:defRPr>
            </a:lvl1pPr>
          </a:lstStyle>
          <a:p>
            <a:fld id="{58A56277-EA16-4AF5-BFB5-E5ECBBB39490}" type="slidenum">
              <a:rPr lang="en-US" smtClean="0"/>
              <a:t>‹#›</a:t>
            </a:fld>
            <a:endParaRPr lang="en-US" dirty="0"/>
          </a:p>
        </p:txBody>
      </p:sp>
      <p:pic>
        <p:nvPicPr>
          <p:cNvPr id="7" name="Picture 6" descr="Λογότυπο Εθνικόν και Καποδιστριακόν Πανεπιστήμιον Αθηνών"/>
          <p:cNvPicPr>
            <a:picLocks noChangeAspect="1"/>
          </p:cNvPicPr>
          <p:nvPr userDrawn="1"/>
        </p:nvPicPr>
        <p:blipFill rotWithShape="1">
          <a:blip r:embed="rId21"/>
          <a:srcRect l="1" r="85167"/>
          <a:stretch/>
        </p:blipFill>
        <p:spPr>
          <a:xfrm>
            <a:off x="628650" y="6164722"/>
            <a:ext cx="505239" cy="622325"/>
          </a:xfrm>
          <a:prstGeom prst="rect">
            <a:avLst/>
          </a:prstGeom>
        </p:spPr>
      </p:pic>
      <p:cxnSp>
        <p:nvCxnSpPr>
          <p:cNvPr id="18" name="Straight Connector 17"/>
          <p:cNvCxnSpPr/>
          <p:nvPr userDrawn="1"/>
        </p:nvCxnSpPr>
        <p:spPr>
          <a:xfrm>
            <a:off x="1133889" y="6261916"/>
            <a:ext cx="738146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85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9" r:id="rId5"/>
    <p:sldLayoutId id="2147483666" r:id="rId6"/>
    <p:sldLayoutId id="2147483671" r:id="rId7"/>
    <p:sldLayoutId id="2147483672" r:id="rId8"/>
    <p:sldLayoutId id="2147483673" r:id="rId9"/>
    <p:sldLayoutId id="2147483674" r:id="rId10"/>
    <p:sldLayoutId id="2147483681" r:id="rId11"/>
    <p:sldLayoutId id="2147483682" r:id="rId12"/>
    <p:sldLayoutId id="2147483680" r:id="rId13"/>
    <p:sldLayoutId id="2147483669" r:id="rId14"/>
    <p:sldLayoutId id="2147483675" r:id="rId15"/>
    <p:sldLayoutId id="2147483676" r:id="rId16"/>
    <p:sldLayoutId id="2147483678" r:id="rId17"/>
    <p:sldLayoutId id="2147483677" r:id="rId18"/>
    <p:sldLayoutId id="2147483683" r:id="rId19"/>
  </p:sldLayoutIdLst>
  <p:hf hdr="0" dt="0"/>
  <p:txStyles>
    <p:titleStyle>
      <a:lvl1pPr algn="ctr" defTabSz="914400" rtl="0" eaLnBrk="1" latinLnBrk="0" hangingPunct="1">
        <a:lnSpc>
          <a:spcPct val="90000"/>
        </a:lnSpc>
        <a:spcBef>
          <a:spcPct val="0"/>
        </a:spcBef>
        <a:buNone/>
        <a:defRPr sz="4400" b="1" kern="1200">
          <a:solidFill>
            <a:schemeClr val="accent6">
              <a:lumMod val="75000"/>
            </a:schemeClr>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400" dirty="0" smtClean="0"/>
              <a:t>Ζωολογία ΙΙ</a:t>
            </a:r>
            <a:endParaRPr lang="en-US" sz="4400" dirty="0"/>
          </a:p>
        </p:txBody>
      </p:sp>
      <p:sp>
        <p:nvSpPr>
          <p:cNvPr id="3" name="Subtitle 2"/>
          <p:cNvSpPr>
            <a:spLocks noGrp="1"/>
          </p:cNvSpPr>
          <p:nvPr>
            <p:ph type="subTitle" idx="1"/>
          </p:nvPr>
        </p:nvSpPr>
        <p:spPr/>
        <p:txBody>
          <a:bodyPr>
            <a:normAutofit fontScale="92500" lnSpcReduction="10000"/>
          </a:bodyPr>
          <a:lstStyle/>
          <a:p>
            <a:r>
              <a:rPr lang="el-GR" sz="2800" dirty="0" smtClean="0">
                <a:solidFill>
                  <a:schemeClr val="accent6">
                    <a:lumMod val="75000"/>
                  </a:schemeClr>
                </a:solidFill>
              </a:rPr>
              <a:t>Ενότητα 2</a:t>
            </a:r>
            <a:r>
              <a:rPr lang="el-GR" sz="2800" baseline="30000" dirty="0" smtClean="0">
                <a:solidFill>
                  <a:schemeClr val="accent6">
                    <a:lumMod val="75000"/>
                  </a:schemeClr>
                </a:solidFill>
              </a:rPr>
              <a:t>η</a:t>
            </a:r>
            <a:r>
              <a:rPr lang="el-GR" sz="2800" dirty="0" smtClean="0">
                <a:solidFill>
                  <a:schemeClr val="accent6">
                    <a:lumMod val="75000"/>
                  </a:schemeClr>
                </a:solidFill>
              </a:rPr>
              <a:t>. </a:t>
            </a:r>
            <a:endParaRPr lang="en-US" sz="2800" dirty="0" smtClean="0">
              <a:solidFill>
                <a:schemeClr val="accent6">
                  <a:lumMod val="75000"/>
                </a:schemeClr>
              </a:solidFill>
            </a:endParaRPr>
          </a:p>
          <a:p>
            <a:r>
              <a:rPr lang="el-GR" sz="2800" i="1" dirty="0" smtClean="0">
                <a:solidFill>
                  <a:schemeClr val="accent6">
                    <a:lumMod val="75000"/>
                  </a:schemeClr>
                </a:solidFill>
              </a:rPr>
              <a:t>Εργαστηριακή </a:t>
            </a:r>
            <a:r>
              <a:rPr lang="el-GR" sz="2800" i="1" dirty="0" smtClean="0">
                <a:solidFill>
                  <a:schemeClr val="accent6">
                    <a:lumMod val="75000"/>
                  </a:schemeClr>
                </a:solidFill>
              </a:rPr>
              <a:t>Άσκηση Θηλαστικών</a:t>
            </a:r>
          </a:p>
          <a:p>
            <a:endParaRPr lang="el-GR" sz="2800" dirty="0"/>
          </a:p>
          <a:p>
            <a:r>
              <a:rPr lang="el-GR" sz="2800" dirty="0" smtClean="0"/>
              <a:t>Παναγιώτης</a:t>
            </a:r>
            <a:r>
              <a:rPr lang="en-US" sz="2800" dirty="0" smtClean="0"/>
              <a:t> </a:t>
            </a:r>
            <a:r>
              <a:rPr lang="el-GR" sz="2800" dirty="0" err="1"/>
              <a:t>Παφίλης</a:t>
            </a:r>
            <a:r>
              <a:rPr lang="el-GR" sz="2800" dirty="0"/>
              <a:t>, </a:t>
            </a:r>
            <a:r>
              <a:rPr lang="el-GR" sz="2800" dirty="0" err="1" smtClean="0"/>
              <a:t>Επικ</a:t>
            </a:r>
            <a:r>
              <a:rPr lang="el-GR" sz="2800" dirty="0" smtClean="0"/>
              <a:t>. Καθηγητής</a:t>
            </a:r>
            <a:endParaRPr lang="el-GR" sz="2800" dirty="0"/>
          </a:p>
          <a:p>
            <a:r>
              <a:rPr lang="el-GR" sz="2800" dirty="0"/>
              <a:t>Σχολή Θετικών Επιστημών</a:t>
            </a:r>
          </a:p>
          <a:p>
            <a:r>
              <a:rPr lang="el-GR" sz="2800" dirty="0" smtClean="0"/>
              <a:t>Τμήμα Βιολογίας</a:t>
            </a:r>
          </a:p>
          <a:p>
            <a:endParaRPr lang="en-US" sz="2800" dirty="0"/>
          </a:p>
        </p:txBody>
      </p:sp>
    </p:spTree>
    <p:extLst>
      <p:ext uri="{BB962C8B-B14F-4D97-AF65-F5344CB8AC3E}">
        <p14:creationId xmlns:p14="http://schemas.microsoft.com/office/powerpoint/2010/main" val="212857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l-GR" altLang="en-US" dirty="0" smtClean="0">
                <a:ea typeface="ＭＳ Ｐゴシック" panose="020B0600070205080204" pitchFamily="34" charset="-128"/>
              </a:rPr>
              <a:t>9. </a:t>
            </a:r>
            <a:r>
              <a:rPr lang="el-GR" altLang="en-US" dirty="0" err="1" smtClean="0">
                <a:ea typeface="ＭＳ Ｐゴシック" panose="020B0600070205080204" pitchFamily="34" charset="-128"/>
              </a:rPr>
              <a:t>Περισσοδάκτυλα</a:t>
            </a:r>
            <a:endParaRPr lang="en-US" altLang="en-US" dirty="0" smtClean="0">
              <a:ea typeface="ＭＳ Ｐゴシック" panose="020B0600070205080204" pitchFamily="34" charset="-128"/>
            </a:endParaRPr>
          </a:p>
        </p:txBody>
      </p:sp>
      <p:sp>
        <p:nvSpPr>
          <p:cNvPr id="22531" name="Content Placeholder 2"/>
          <p:cNvSpPr>
            <a:spLocks noGrp="1"/>
          </p:cNvSpPr>
          <p:nvPr>
            <p:ph sz="quarter" idx="12"/>
          </p:nvPr>
        </p:nvSpPr>
        <p:spPr>
          <a:xfrm>
            <a:off x="5032602" y="1792084"/>
            <a:ext cx="3890962" cy="2069283"/>
          </a:xfrm>
        </p:spPr>
        <p:txBody>
          <a:bodyPr>
            <a:normAutofit fontScale="92500" lnSpcReduction="10000"/>
          </a:bodyPr>
          <a:lstStyle/>
          <a:p>
            <a:pPr eaLnBrk="1" hangingPunct="1">
              <a:buFont typeface="Arial" panose="020B0604020202020204" pitchFamily="34" charset="0"/>
              <a:buNone/>
            </a:pPr>
            <a:r>
              <a:rPr lang="el-GR" altLang="en-US" dirty="0" smtClean="0">
                <a:ea typeface="ＭＳ Ｐゴシック" panose="020B0600070205080204" pitchFamily="34" charset="-128"/>
              </a:rPr>
              <a:t>Περιττός αριθμός δακτύλων, άξονας βάρους στο τρίτο δάκτυλο.</a:t>
            </a:r>
            <a:endParaRPr lang="en-US" altLang="en-US" dirty="0" smtClean="0">
              <a:ea typeface="ＭＳ Ｐゴシック" panose="020B0600070205080204" pitchFamily="34" charset="-128"/>
            </a:endParaRPr>
          </a:p>
          <a:p>
            <a:pPr eaLnBrk="1" hangingPunct="1">
              <a:buFont typeface="Arial" panose="020B0604020202020204" pitchFamily="34" charset="0"/>
              <a:buNone/>
            </a:pPr>
            <a:r>
              <a:rPr lang="en-US" altLang="en-US" i="1" dirty="0" err="1" smtClean="0">
                <a:ea typeface="ＭＳ Ｐゴシック" panose="020B0600070205080204" pitchFamily="34" charset="-128"/>
              </a:rPr>
              <a:t>Tapirus</a:t>
            </a:r>
            <a:r>
              <a:rPr lang="en-US" altLang="en-US" i="1" dirty="0" smtClean="0">
                <a:ea typeface="ＭＳ Ｐゴシック" panose="020B0600070205080204" pitchFamily="34" charset="-128"/>
              </a:rPr>
              <a:t> </a:t>
            </a:r>
            <a:r>
              <a:rPr lang="en-US" altLang="en-US" i="1" dirty="0" err="1" smtClean="0">
                <a:ea typeface="ＭＳ Ｐゴシック" panose="020B0600070205080204" pitchFamily="34" charset="-128"/>
              </a:rPr>
              <a:t>terrestris</a:t>
            </a:r>
            <a:endParaRPr lang="el-GR" altLang="en-US" dirty="0" smtClean="0">
              <a:ea typeface="ＭＳ Ｐゴシック" panose="020B0600070205080204" pitchFamily="34" charset="-128"/>
            </a:endParaRPr>
          </a:p>
          <a:p>
            <a:pPr eaLnBrk="1" hangingPunct="1">
              <a:buFont typeface="Arial" panose="020B0604020202020204" pitchFamily="34" charset="0"/>
              <a:buNone/>
            </a:pPr>
            <a:endParaRPr lang="el-GR" altLang="en-US" dirty="0" smtClean="0">
              <a:solidFill>
                <a:srgbClr val="984807"/>
              </a:solidFill>
              <a:ea typeface="ＭＳ Ｐゴシック" panose="020B0600070205080204" pitchFamily="34" charset="-128"/>
            </a:endParaRPr>
          </a:p>
          <a:p>
            <a:pPr eaLnBrk="1" hangingPunct="1">
              <a:buFont typeface="Arial" panose="020B0604020202020204" pitchFamily="34" charset="0"/>
              <a:buNone/>
            </a:pPr>
            <a:endParaRPr lang="en-US" altLang="en-US" dirty="0" smtClean="0">
              <a:solidFill>
                <a:srgbClr val="984807"/>
              </a:solidFill>
              <a:ea typeface="ＭＳ Ｐゴシック" panose="020B0600070205080204" pitchFamily="34" charset="-128"/>
            </a:endParaRPr>
          </a:p>
        </p:txBody>
      </p:sp>
      <p:pic>
        <p:nvPicPr>
          <p:cNvPr id="3" name="Θέση περιεχομένου 2"/>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8021" y="1187862"/>
            <a:ext cx="4320359" cy="4844184"/>
          </a:xfrm>
        </p:spPr>
      </p:pic>
      <p:pic>
        <p:nvPicPr>
          <p:cNvPr id="5" name="Θέση περιεχομένου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162849" y="4048125"/>
            <a:ext cx="2814039" cy="2114550"/>
          </a:xfrm>
        </p:spPr>
      </p:pic>
      <p:sp>
        <p:nvSpPr>
          <p:cNvPr id="6" name="Θέση υποσέλιδου 5"/>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7" name="Θέση αριθμού διαφάνειας 6"/>
          <p:cNvSpPr>
            <a:spLocks noGrp="1"/>
          </p:cNvSpPr>
          <p:nvPr>
            <p:ph type="sldNum" sz="quarter" idx="11"/>
          </p:nvPr>
        </p:nvSpPr>
        <p:spPr/>
        <p:txBody>
          <a:bodyPr/>
          <a:lstStyle/>
          <a:p>
            <a:fld id="{58A56277-EA16-4AF5-BFB5-E5ECBBB39490}" type="slidenum">
              <a:rPr lang="en-US" smtClean="0"/>
              <a:t>10</a:t>
            </a:fld>
            <a:endParaRPr lang="en-US"/>
          </a:p>
        </p:txBody>
      </p:sp>
      <p:sp>
        <p:nvSpPr>
          <p:cNvPr id="8" name="TextBox 7"/>
          <p:cNvSpPr txBox="1"/>
          <p:nvPr/>
        </p:nvSpPr>
        <p:spPr>
          <a:xfrm>
            <a:off x="4489163" y="5105400"/>
            <a:ext cx="341760" cy="276999"/>
          </a:xfrm>
          <a:prstGeom prst="rect">
            <a:avLst/>
          </a:prstGeom>
          <a:noFill/>
        </p:spPr>
        <p:txBody>
          <a:bodyPr wrap="none" rtlCol="0">
            <a:spAutoFit/>
          </a:bodyPr>
          <a:lstStyle/>
          <a:p>
            <a:r>
              <a:rPr lang="el-GR" sz="1200" dirty="0" smtClean="0"/>
              <a:t>13</a:t>
            </a:r>
            <a:endParaRPr lang="el-GR" sz="1200" dirty="0"/>
          </a:p>
        </p:txBody>
      </p:sp>
      <p:sp>
        <p:nvSpPr>
          <p:cNvPr id="9" name="TextBox 8"/>
          <p:cNvSpPr txBox="1"/>
          <p:nvPr/>
        </p:nvSpPr>
        <p:spPr>
          <a:xfrm>
            <a:off x="7622797" y="5828547"/>
            <a:ext cx="341760" cy="276999"/>
          </a:xfrm>
          <a:prstGeom prst="rect">
            <a:avLst/>
          </a:prstGeom>
          <a:noFill/>
        </p:spPr>
        <p:txBody>
          <a:bodyPr wrap="none" rtlCol="0">
            <a:spAutoFit/>
          </a:bodyPr>
          <a:lstStyle/>
          <a:p>
            <a:r>
              <a:rPr lang="el-GR" sz="1200" dirty="0" smtClean="0"/>
              <a:t>14</a:t>
            </a:r>
            <a:endParaRPr lang="el-GR"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10. </a:t>
            </a:r>
            <a:r>
              <a:rPr lang="el-GR" altLang="en-US" dirty="0" err="1" smtClean="0">
                <a:ea typeface="ＭＳ Ｐゴシック" panose="020B0600070205080204" pitchFamily="34" charset="-128"/>
              </a:rPr>
              <a:t>Ξέναρθρα</a:t>
            </a:r>
            <a:r>
              <a:rPr lang="el-GR" altLang="en-US" dirty="0" smtClean="0">
                <a:ea typeface="ＭＳ Ｐゴシック" panose="020B0600070205080204" pitchFamily="34" charset="-128"/>
              </a:rPr>
              <a:t> ή Νωδά </a:t>
            </a:r>
            <a:r>
              <a:rPr lang="en-US" altLang="en-US" dirty="0" smtClean="0">
                <a:ea typeface="ＭＳ Ｐゴシック" panose="020B0600070205080204" pitchFamily="34" charset="-128"/>
              </a:rPr>
              <a:t> </a:t>
            </a:r>
          </a:p>
        </p:txBody>
      </p:sp>
      <p:sp>
        <p:nvSpPr>
          <p:cNvPr id="23555" name="Content Placeholder 2"/>
          <p:cNvSpPr>
            <a:spLocks noGrp="1"/>
          </p:cNvSpPr>
          <p:nvPr>
            <p:ph sz="half" idx="1"/>
          </p:nvPr>
        </p:nvSpPr>
        <p:spPr/>
        <p:txBody>
          <a:bodyPr/>
          <a:lstStyle/>
          <a:p>
            <a:pPr eaLnBrk="1" hangingPunct="1">
              <a:buFont typeface="Arial" panose="020B0604020202020204" pitchFamily="34" charset="0"/>
              <a:buNone/>
            </a:pPr>
            <a:r>
              <a:rPr lang="en-US" altLang="en-US" dirty="0" smtClean="0">
                <a:solidFill>
                  <a:srgbClr val="984807"/>
                </a:solidFill>
                <a:ea typeface="ＭＳ Ｐゴシック" panose="020B0600070205080204" pitchFamily="34" charset="-128"/>
              </a:rPr>
              <a:t>Δ</a:t>
            </a:r>
            <a:r>
              <a:rPr lang="el-GR" altLang="en-US" dirty="0" err="1" smtClean="0">
                <a:solidFill>
                  <a:srgbClr val="984807"/>
                </a:solidFill>
                <a:ea typeface="ＭＳ Ｐゴシック" panose="020B0600070205080204" pitchFamily="34" charset="-128"/>
              </a:rPr>
              <a:t>ύο</a:t>
            </a:r>
            <a:r>
              <a:rPr lang="el-GR" altLang="en-US" dirty="0" smtClean="0">
                <a:solidFill>
                  <a:srgbClr val="984807"/>
                </a:solidFill>
                <a:ea typeface="ＭＳ Ｐゴシック" panose="020B0600070205080204" pitchFamily="34" charset="-128"/>
              </a:rPr>
              <a:t> ή τρία δάκτυλα των πρόσθιων άκρων με μακριά νύχια.</a:t>
            </a:r>
          </a:p>
          <a:p>
            <a:pPr eaLnBrk="1" hangingPunct="1">
              <a:buFont typeface="Arial" panose="020B0604020202020204" pitchFamily="34" charset="0"/>
              <a:buNone/>
            </a:pPr>
            <a:endParaRPr lang="el-GR" altLang="en-US" dirty="0" smtClean="0">
              <a:solidFill>
                <a:srgbClr val="984807"/>
              </a:solidFill>
              <a:ea typeface="ＭＳ Ｐゴシック" panose="020B0600070205080204" pitchFamily="34" charset="-128"/>
            </a:endParaRPr>
          </a:p>
          <a:p>
            <a:pPr eaLnBrk="1" hangingPunct="1">
              <a:buFont typeface="Arial" panose="020B0604020202020204" pitchFamily="34" charset="0"/>
              <a:buNone/>
            </a:pPr>
            <a:r>
              <a:rPr lang="en-US" altLang="en-US" i="1" dirty="0" err="1" smtClean="0">
                <a:solidFill>
                  <a:srgbClr val="984807"/>
                </a:solidFill>
                <a:ea typeface="ＭＳ Ｐゴシック" panose="020B0600070205080204" pitchFamily="34" charset="-128"/>
              </a:rPr>
              <a:t>Bradypus</a:t>
            </a:r>
            <a:r>
              <a:rPr lang="en-US" altLang="en-US" i="1" dirty="0" smtClean="0">
                <a:solidFill>
                  <a:srgbClr val="984807"/>
                </a:solidFill>
                <a:ea typeface="ＭＳ Ｐゴシック" panose="020B0600070205080204" pitchFamily="34" charset="-128"/>
              </a:rPr>
              <a:t> </a:t>
            </a:r>
            <a:r>
              <a:rPr lang="en-US" altLang="en-US" i="1" dirty="0" err="1" smtClean="0">
                <a:solidFill>
                  <a:srgbClr val="984807"/>
                </a:solidFill>
                <a:ea typeface="ＭＳ Ｐゴシック" panose="020B0600070205080204" pitchFamily="34" charset="-128"/>
              </a:rPr>
              <a:t>variegatus</a:t>
            </a:r>
            <a:endParaRPr lang="en-US" altLang="en-US" dirty="0" smtClean="0">
              <a:solidFill>
                <a:srgbClr val="984807"/>
              </a:solidFill>
              <a:ea typeface="ＭＳ Ｐゴシック" panose="020B0600070205080204" pitchFamily="34" charset="-128"/>
            </a:endParaRPr>
          </a:p>
        </p:txBody>
      </p:sp>
      <p:pic>
        <p:nvPicPr>
          <p:cNvPr id="12292" name="Content Placeholder 4" descr="sloth.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2975" y="1985396"/>
            <a:ext cx="3762375" cy="3476625"/>
          </a:xfrm>
        </p:spPr>
      </p:pic>
      <p:sp>
        <p:nvSpPr>
          <p:cNvPr id="2" name="Θέση υποσέλιδου 1"/>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3" name="Θέση αριθμού διαφάνειας 2"/>
          <p:cNvSpPr>
            <a:spLocks noGrp="1"/>
          </p:cNvSpPr>
          <p:nvPr>
            <p:ph type="sldNum" sz="quarter" idx="12"/>
          </p:nvPr>
        </p:nvSpPr>
        <p:spPr/>
        <p:txBody>
          <a:bodyPr/>
          <a:lstStyle/>
          <a:p>
            <a:fld id="{58A56277-EA16-4AF5-BFB5-E5ECBBB39490}" type="slidenum">
              <a:rPr lang="en-US" smtClean="0"/>
              <a:t>11</a:t>
            </a:fld>
            <a:endParaRPr lang="en-US"/>
          </a:p>
        </p:txBody>
      </p:sp>
      <p:sp>
        <p:nvSpPr>
          <p:cNvPr id="7" name="TextBox 6"/>
          <p:cNvSpPr txBox="1"/>
          <p:nvPr/>
        </p:nvSpPr>
        <p:spPr>
          <a:xfrm>
            <a:off x="8173590" y="5185022"/>
            <a:ext cx="341760" cy="276999"/>
          </a:xfrm>
          <a:prstGeom prst="rect">
            <a:avLst/>
          </a:prstGeom>
          <a:noFill/>
        </p:spPr>
        <p:txBody>
          <a:bodyPr wrap="none" rtlCol="0">
            <a:spAutoFit/>
          </a:bodyPr>
          <a:lstStyle/>
          <a:p>
            <a:r>
              <a:rPr lang="el-GR" sz="1200" dirty="0" smtClean="0">
                <a:solidFill>
                  <a:schemeClr val="bg1"/>
                </a:solidFill>
              </a:rPr>
              <a:t>15</a:t>
            </a:r>
            <a:endParaRPr lang="el-GR" sz="12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l-GR" altLang="en-US" dirty="0" smtClean="0">
                <a:ea typeface="ＭＳ Ｐゴシック" panose="020B0600070205080204" pitchFamily="34" charset="-128"/>
              </a:rPr>
              <a:t>11. Αναρριχητικά</a:t>
            </a:r>
            <a:endParaRPr lang="en-US" altLang="en-US" dirty="0" smtClean="0">
              <a:ea typeface="ＭＳ Ｐゴシック" panose="020B0600070205080204" pitchFamily="34" charset="-128"/>
            </a:endParaRPr>
          </a:p>
        </p:txBody>
      </p:sp>
      <p:sp>
        <p:nvSpPr>
          <p:cNvPr id="24579" name="Content Placeholder 2"/>
          <p:cNvSpPr>
            <a:spLocks noGrp="1"/>
          </p:cNvSpPr>
          <p:nvPr>
            <p:ph sz="half" idx="1"/>
          </p:nvPr>
        </p:nvSpPr>
        <p:spPr/>
        <p:txBody>
          <a:bodyPr/>
          <a:lstStyle/>
          <a:p>
            <a:pPr eaLnBrk="1" hangingPunct="1">
              <a:buFont typeface="Arial" panose="020B0604020202020204" pitchFamily="34" charset="0"/>
              <a:buNone/>
            </a:pPr>
            <a:r>
              <a:rPr lang="el-GR" altLang="en-US" dirty="0" smtClean="0">
                <a:ea typeface="ＭＳ Ｐゴシック" panose="020B0600070205080204" pitchFamily="34" charset="-128"/>
              </a:rPr>
              <a:t>Μακρύ ρύγχος, </a:t>
            </a:r>
            <a:r>
              <a:rPr lang="el-GR" altLang="en-US" dirty="0" err="1" smtClean="0">
                <a:ea typeface="ＭＳ Ｐゴシック" panose="020B0600070205080204" pitchFamily="34" charset="-128"/>
              </a:rPr>
              <a:t>γαμψωνυχία</a:t>
            </a:r>
            <a:r>
              <a:rPr lang="el-GR" altLang="en-US" dirty="0" smtClean="0">
                <a:ea typeface="ＭＳ Ｐゴシック" panose="020B0600070205080204" pitchFamily="34" charset="-128"/>
              </a:rPr>
              <a:t> σε όλα τα δάκτυλα, μάτια ελαφρά σε πρόσθια θέση.</a:t>
            </a:r>
          </a:p>
          <a:p>
            <a:pPr eaLnBrk="1" hangingPunct="1">
              <a:buFont typeface="Arial" panose="020B0604020202020204" pitchFamily="34" charset="0"/>
              <a:buNone/>
            </a:pPr>
            <a:endParaRPr lang="el-GR" altLang="en-US" dirty="0" smtClean="0">
              <a:ea typeface="ＭＳ Ｐゴシック" panose="020B0600070205080204" pitchFamily="34" charset="-128"/>
            </a:endParaRPr>
          </a:p>
          <a:p>
            <a:pPr eaLnBrk="1" hangingPunct="1">
              <a:buFont typeface="Arial" panose="020B0604020202020204" pitchFamily="34" charset="0"/>
              <a:buNone/>
            </a:pPr>
            <a:r>
              <a:rPr lang="en-US" altLang="en-US" i="1" dirty="0" err="1" smtClean="0">
                <a:ea typeface="ＭＳ Ｐゴシック" panose="020B0600070205080204" pitchFamily="34" charset="-128"/>
              </a:rPr>
              <a:t>Tupaia</a:t>
            </a:r>
            <a:r>
              <a:rPr lang="en-US" altLang="en-US" i="1" dirty="0" smtClean="0">
                <a:ea typeface="ＭＳ Ｐゴシック" panose="020B0600070205080204" pitchFamily="34" charset="-128"/>
              </a:rPr>
              <a:t> </a:t>
            </a:r>
            <a:r>
              <a:rPr lang="en-US" altLang="en-US" i="1" dirty="0" err="1" smtClean="0">
                <a:ea typeface="ＭＳ Ｐゴシック" panose="020B0600070205080204" pitchFamily="34" charset="-128"/>
              </a:rPr>
              <a:t>tana</a:t>
            </a:r>
            <a:endParaRPr lang="en-US" altLang="en-US" dirty="0" smtClean="0">
              <a:ea typeface="ＭＳ Ｐゴシック" panose="020B0600070205080204" pitchFamily="34" charset="-128"/>
            </a:endParaRPr>
          </a:p>
        </p:txBody>
      </p:sp>
      <p:pic>
        <p:nvPicPr>
          <p:cNvPr id="13316" name="Content Placeholder 4" descr="Tupaia tana.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311175"/>
            <a:ext cx="3749851" cy="2587397"/>
          </a:xfrm>
        </p:spPr>
      </p:pic>
      <p:sp>
        <p:nvSpPr>
          <p:cNvPr id="2" name="Θέση υποσέλιδου 1"/>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3" name="Θέση αριθμού διαφάνειας 2"/>
          <p:cNvSpPr>
            <a:spLocks noGrp="1"/>
          </p:cNvSpPr>
          <p:nvPr>
            <p:ph type="sldNum" sz="quarter" idx="12"/>
          </p:nvPr>
        </p:nvSpPr>
        <p:spPr/>
        <p:txBody>
          <a:bodyPr/>
          <a:lstStyle/>
          <a:p>
            <a:fld id="{58A56277-EA16-4AF5-BFB5-E5ECBBB39490}" type="slidenum">
              <a:rPr lang="en-US" smtClean="0"/>
              <a:t>12</a:t>
            </a:fld>
            <a:endParaRPr lang="en-US"/>
          </a:p>
        </p:txBody>
      </p:sp>
      <p:sp>
        <p:nvSpPr>
          <p:cNvPr id="7" name="TextBox 6"/>
          <p:cNvSpPr txBox="1"/>
          <p:nvPr/>
        </p:nvSpPr>
        <p:spPr>
          <a:xfrm>
            <a:off x="7980091" y="4621573"/>
            <a:ext cx="341760" cy="276999"/>
          </a:xfrm>
          <a:prstGeom prst="rect">
            <a:avLst/>
          </a:prstGeom>
          <a:noFill/>
        </p:spPr>
        <p:txBody>
          <a:bodyPr wrap="none" rtlCol="0">
            <a:spAutoFit/>
          </a:bodyPr>
          <a:lstStyle/>
          <a:p>
            <a:r>
              <a:rPr lang="el-GR" sz="1200" dirty="0" smtClean="0">
                <a:solidFill>
                  <a:schemeClr val="bg1"/>
                </a:solidFill>
              </a:rPr>
              <a:t>16</a:t>
            </a:r>
            <a:endParaRPr lang="el-GR" sz="1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l-GR" altLang="en-US" sz="4000" dirty="0" smtClean="0">
                <a:ea typeface="ＭＳ Ｐゴシック" panose="020B0600070205080204" pitchFamily="34" charset="-128"/>
              </a:rPr>
              <a:t>12. </a:t>
            </a:r>
            <a:r>
              <a:rPr lang="el-GR" altLang="en-US" sz="4000" dirty="0" err="1" smtClean="0">
                <a:ea typeface="ＭＳ Ｐゴシック" panose="020B0600070205080204" pitchFamily="34" charset="-128"/>
              </a:rPr>
              <a:t>Σαρκοφάγα</a:t>
            </a:r>
            <a:endParaRPr lang="en-US" altLang="en-US" sz="4000" dirty="0" smtClean="0">
              <a:ea typeface="ＭＳ Ｐゴシック" panose="020B0600070205080204" pitchFamily="34" charset="-128"/>
            </a:endParaRPr>
          </a:p>
        </p:txBody>
      </p:sp>
      <p:sp>
        <p:nvSpPr>
          <p:cNvPr id="25603" name="Content Placeholder 2"/>
          <p:cNvSpPr>
            <a:spLocks noGrp="1"/>
          </p:cNvSpPr>
          <p:nvPr>
            <p:ph sz="quarter" idx="12"/>
          </p:nvPr>
        </p:nvSpPr>
        <p:spPr>
          <a:xfrm>
            <a:off x="4820331" y="1631340"/>
            <a:ext cx="3890962" cy="2069283"/>
          </a:xfrm>
        </p:spPr>
        <p:txBody>
          <a:bodyPr>
            <a:normAutofit fontScale="92500" lnSpcReduction="10000"/>
          </a:bodyPr>
          <a:lstStyle/>
          <a:p>
            <a:pPr eaLnBrk="1" hangingPunct="1">
              <a:buFont typeface="Arial" panose="020B0604020202020204" pitchFamily="34" charset="0"/>
              <a:buNone/>
            </a:pPr>
            <a:r>
              <a:rPr lang="el-GR" altLang="en-US" dirty="0" smtClean="0">
                <a:ea typeface="ＭＳ Ｐゴシック" panose="020B0600070205080204" pitchFamily="34" charset="-128"/>
              </a:rPr>
              <a:t>Ισχυροί κυνόδοντες, τρία ζεύγη κοπτήρων, </a:t>
            </a:r>
            <a:r>
              <a:rPr lang="el-GR" altLang="en-US" dirty="0" err="1" smtClean="0">
                <a:ea typeface="ＭＳ Ｐゴシック" panose="020B0600070205080204" pitchFamily="34" charset="-128"/>
              </a:rPr>
              <a:t>γαμχωνυχία</a:t>
            </a:r>
            <a:r>
              <a:rPr lang="el-GR" altLang="en-US" dirty="0" smtClean="0">
                <a:ea typeface="ＭＳ Ｐゴシック" panose="020B0600070205080204" pitchFamily="34" charset="-128"/>
              </a:rPr>
              <a:t>, πέντε δάκτυλα.</a:t>
            </a:r>
            <a:endParaRPr lang="en-US" altLang="en-US" dirty="0" smtClean="0">
              <a:ea typeface="ＭＳ Ｐゴシック" panose="020B0600070205080204" pitchFamily="34" charset="-128"/>
            </a:endParaRPr>
          </a:p>
          <a:p>
            <a:pPr eaLnBrk="1" hangingPunct="1">
              <a:buFont typeface="Arial" panose="020B0604020202020204" pitchFamily="34" charset="0"/>
              <a:buNone/>
            </a:pPr>
            <a:r>
              <a:rPr lang="en-US" altLang="en-US" i="1" dirty="0" err="1" smtClean="0">
                <a:ea typeface="ＭＳ Ｐゴシック" panose="020B0600070205080204" pitchFamily="34" charset="-128"/>
              </a:rPr>
              <a:t>Suricata</a:t>
            </a:r>
            <a:r>
              <a:rPr lang="en-US" altLang="en-US" i="1" dirty="0" smtClean="0">
                <a:ea typeface="ＭＳ Ｐゴシック" panose="020B0600070205080204" pitchFamily="34" charset="-128"/>
              </a:rPr>
              <a:t> </a:t>
            </a:r>
            <a:r>
              <a:rPr lang="en-US" altLang="en-US" i="1" dirty="0" err="1" smtClean="0">
                <a:ea typeface="ＭＳ Ｐゴシック" panose="020B0600070205080204" pitchFamily="34" charset="-128"/>
              </a:rPr>
              <a:t>suricatta</a:t>
            </a:r>
            <a:endParaRPr lang="en-US" altLang="en-US" dirty="0" smtClean="0">
              <a:ea typeface="ＭＳ Ｐゴシック" panose="020B0600070205080204" pitchFamily="34" charset="-128"/>
            </a:endParaRPr>
          </a:p>
        </p:txBody>
      </p:sp>
      <p:pic>
        <p:nvPicPr>
          <p:cNvPr id="14340" name="Content Placeholder 5" descr="home_meerkat.jp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771926" y="4048125"/>
            <a:ext cx="1595886" cy="2114550"/>
          </a:xfrm>
        </p:spPr>
      </p:pic>
      <p:pic>
        <p:nvPicPr>
          <p:cNvPr id="4" name="Θέση περιεχομένου 3"/>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62291" y="2133827"/>
            <a:ext cx="3962097" cy="2971573"/>
          </a:xfrm>
        </p:spPr>
      </p:pic>
      <p:sp>
        <p:nvSpPr>
          <p:cNvPr id="5" name="Θέση υποσέλιδου 4"/>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6" name="Θέση αριθμού διαφάνειας 5"/>
          <p:cNvSpPr>
            <a:spLocks noGrp="1"/>
          </p:cNvSpPr>
          <p:nvPr>
            <p:ph type="sldNum" sz="quarter" idx="11"/>
          </p:nvPr>
        </p:nvSpPr>
        <p:spPr/>
        <p:txBody>
          <a:bodyPr/>
          <a:lstStyle/>
          <a:p>
            <a:fld id="{58A56277-EA16-4AF5-BFB5-E5ECBBB39490}" type="slidenum">
              <a:rPr lang="en-US" smtClean="0"/>
              <a:t>13</a:t>
            </a:fld>
            <a:endParaRPr lang="en-US"/>
          </a:p>
        </p:txBody>
      </p:sp>
      <p:sp>
        <p:nvSpPr>
          <p:cNvPr id="8" name="TextBox 7"/>
          <p:cNvSpPr txBox="1"/>
          <p:nvPr/>
        </p:nvSpPr>
        <p:spPr>
          <a:xfrm>
            <a:off x="4207463" y="4736020"/>
            <a:ext cx="341760" cy="276999"/>
          </a:xfrm>
          <a:prstGeom prst="rect">
            <a:avLst/>
          </a:prstGeom>
          <a:noFill/>
        </p:spPr>
        <p:txBody>
          <a:bodyPr wrap="none" rtlCol="0">
            <a:spAutoFit/>
          </a:bodyPr>
          <a:lstStyle/>
          <a:p>
            <a:r>
              <a:rPr lang="el-GR" sz="1200" dirty="0" smtClean="0">
                <a:solidFill>
                  <a:schemeClr val="bg1"/>
                </a:solidFill>
              </a:rPr>
              <a:t>17</a:t>
            </a:r>
            <a:endParaRPr lang="el-GR" sz="1200" dirty="0">
              <a:solidFill>
                <a:schemeClr val="bg1"/>
              </a:solidFill>
            </a:endParaRPr>
          </a:p>
        </p:txBody>
      </p:sp>
      <p:sp>
        <p:nvSpPr>
          <p:cNvPr id="9" name="TextBox 8"/>
          <p:cNvSpPr txBox="1"/>
          <p:nvPr/>
        </p:nvSpPr>
        <p:spPr>
          <a:xfrm>
            <a:off x="7026052" y="5828547"/>
            <a:ext cx="341760" cy="276999"/>
          </a:xfrm>
          <a:prstGeom prst="rect">
            <a:avLst/>
          </a:prstGeom>
          <a:noFill/>
        </p:spPr>
        <p:txBody>
          <a:bodyPr wrap="none" rtlCol="0">
            <a:spAutoFit/>
          </a:bodyPr>
          <a:lstStyle/>
          <a:p>
            <a:r>
              <a:rPr lang="el-GR" sz="1200" dirty="0" smtClean="0"/>
              <a:t>18</a:t>
            </a:r>
            <a:endParaRPr lang="el-GR"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13. </a:t>
            </a:r>
            <a:r>
              <a:rPr lang="el-GR" altLang="en-US" dirty="0" err="1" smtClean="0">
                <a:ea typeface="ＭＳ Ｐゴシック" panose="020B0600070205080204" pitchFamily="34" charset="-128"/>
              </a:rPr>
              <a:t>Υρακοειδή</a:t>
            </a:r>
            <a:endParaRPr lang="en-US" altLang="en-US" dirty="0" smtClean="0">
              <a:ea typeface="ＭＳ Ｐゴシック" panose="020B0600070205080204" pitchFamily="34" charset="-128"/>
            </a:endParaRPr>
          </a:p>
        </p:txBody>
      </p:sp>
      <p:sp>
        <p:nvSpPr>
          <p:cNvPr id="3" name="Content Placeholder 2"/>
          <p:cNvSpPr>
            <a:spLocks noGrp="1"/>
          </p:cNvSpPr>
          <p:nvPr>
            <p:ph sz="quarter" idx="12"/>
          </p:nvPr>
        </p:nvSpPr>
        <p:spPr>
          <a:xfrm>
            <a:off x="4624388" y="1853430"/>
            <a:ext cx="3890962" cy="3926884"/>
          </a:xfrm>
        </p:spPr>
        <p:txBody>
          <a:bodyPr>
            <a:noAutofit/>
          </a:bodyPr>
          <a:lstStyle/>
          <a:p>
            <a:pPr eaLnBrk="1" hangingPunct="1">
              <a:lnSpc>
                <a:spcPct val="90000"/>
              </a:lnSpc>
              <a:buFont typeface="Arial" panose="020B0604020202020204" pitchFamily="34" charset="0"/>
              <a:buNone/>
            </a:pPr>
            <a:r>
              <a:rPr lang="el-GR" altLang="en-US" sz="2600" dirty="0" smtClean="0">
                <a:ea typeface="ＭＳ Ｐゴシック" panose="020B0600070205080204" pitchFamily="34" charset="-128"/>
              </a:rPr>
              <a:t>Διατηρούν πολλούς </a:t>
            </a:r>
            <a:r>
              <a:rPr lang="el-GR" altLang="en-US" sz="2600" dirty="0" err="1" smtClean="0">
                <a:ea typeface="ＭＳ Ｐゴシック" panose="020B0600070205080204" pitchFamily="34" charset="-128"/>
              </a:rPr>
              <a:t>προτόγονους</a:t>
            </a:r>
            <a:r>
              <a:rPr lang="el-GR" altLang="en-US" sz="2600" dirty="0" smtClean="0">
                <a:ea typeface="ＭＳ Ｐゴシック" panose="020B0600070205080204" pitchFamily="34" charset="-128"/>
              </a:rPr>
              <a:t> χαρακτήρες των πρώτων </a:t>
            </a:r>
            <a:r>
              <a:rPr lang="el-GR" altLang="en-US" sz="2600" dirty="0" err="1" smtClean="0">
                <a:ea typeface="ＭＳ Ｐゴシック" panose="020B0600070205080204" pitchFamily="34" charset="-128"/>
              </a:rPr>
              <a:t>θηλαστικων</a:t>
            </a:r>
            <a:r>
              <a:rPr lang="el-GR" altLang="en-US" sz="2600" dirty="0" smtClean="0">
                <a:ea typeface="ＭＳ Ｐゴシック" panose="020B0600070205080204" pitchFamily="34" charset="-128"/>
              </a:rPr>
              <a:t>, οι κοπτήρες μεγαλώνουν διαρκώς αλλά χρησιμοποιούν κυρίως τους γομφίους, παρουσία κυνοδόντων.</a:t>
            </a:r>
          </a:p>
          <a:p>
            <a:pPr eaLnBrk="1" hangingPunct="1">
              <a:lnSpc>
                <a:spcPct val="90000"/>
              </a:lnSpc>
              <a:buFont typeface="Arial" panose="020B0604020202020204" pitchFamily="34" charset="0"/>
              <a:buNone/>
            </a:pPr>
            <a:endParaRPr lang="el-GR" altLang="en-US" sz="2600" dirty="0" smtClean="0">
              <a:ea typeface="ＭＳ Ｐゴシック" panose="020B0600070205080204" pitchFamily="34" charset="-128"/>
            </a:endParaRPr>
          </a:p>
          <a:p>
            <a:pPr eaLnBrk="1" hangingPunct="1">
              <a:lnSpc>
                <a:spcPct val="90000"/>
              </a:lnSpc>
              <a:buFont typeface="Arial" panose="020B0604020202020204" pitchFamily="34" charset="0"/>
              <a:buNone/>
            </a:pPr>
            <a:r>
              <a:rPr lang="en-US" altLang="en-US" sz="2600" i="1" dirty="0" err="1" smtClean="0">
                <a:ea typeface="ＭＳ Ｐゴシック" panose="020B0600070205080204" pitchFamily="34" charset="-128"/>
              </a:rPr>
              <a:t>Heterohyrax</a:t>
            </a:r>
            <a:r>
              <a:rPr lang="en-US" altLang="en-US" sz="2600" i="1" dirty="0" smtClean="0">
                <a:ea typeface="ＭＳ Ｐゴシック" panose="020B0600070205080204" pitchFamily="34" charset="-128"/>
              </a:rPr>
              <a:t> </a:t>
            </a:r>
            <a:r>
              <a:rPr lang="en-US" altLang="en-US" sz="2600" i="1" dirty="0" err="1" smtClean="0">
                <a:ea typeface="ＭＳ Ｐゴシック" panose="020B0600070205080204" pitchFamily="34" charset="-128"/>
              </a:rPr>
              <a:t>brucei</a:t>
            </a:r>
            <a:endParaRPr lang="en-US" altLang="en-US" sz="2600" dirty="0" smtClean="0">
              <a:ea typeface="ＭＳ Ｐゴシック" panose="020B0600070205080204" pitchFamily="34" charset="-128"/>
            </a:endParaRPr>
          </a:p>
        </p:txBody>
      </p:sp>
      <p:pic>
        <p:nvPicPr>
          <p:cNvPr id="15364" name="Content Placeholder 4" descr="hyrax2.jp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40928" y="4474028"/>
            <a:ext cx="2756456" cy="1704974"/>
          </a:xfrm>
        </p:spPr>
      </p:pic>
      <p:pic>
        <p:nvPicPr>
          <p:cNvPr id="4" name="Θέση περιεχομένου 3"/>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28650" y="1690689"/>
            <a:ext cx="3836988" cy="2662869"/>
          </a:xfrm>
        </p:spPr>
      </p:pic>
      <p:sp>
        <p:nvSpPr>
          <p:cNvPr id="5" name="Θέση υποσέλιδου 4"/>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6" name="Θέση αριθμού διαφάνειας 5"/>
          <p:cNvSpPr>
            <a:spLocks noGrp="1"/>
          </p:cNvSpPr>
          <p:nvPr>
            <p:ph type="sldNum" sz="quarter" idx="11"/>
          </p:nvPr>
        </p:nvSpPr>
        <p:spPr/>
        <p:txBody>
          <a:bodyPr/>
          <a:lstStyle/>
          <a:p>
            <a:fld id="{58A56277-EA16-4AF5-BFB5-E5ECBBB39490}" type="slidenum">
              <a:rPr lang="en-US" smtClean="0"/>
              <a:t>14</a:t>
            </a:fld>
            <a:endParaRPr lang="en-US"/>
          </a:p>
        </p:txBody>
      </p:sp>
      <p:sp>
        <p:nvSpPr>
          <p:cNvPr id="9" name="TextBox 8"/>
          <p:cNvSpPr txBox="1"/>
          <p:nvPr/>
        </p:nvSpPr>
        <p:spPr>
          <a:xfrm>
            <a:off x="4097384" y="3985323"/>
            <a:ext cx="341760" cy="276999"/>
          </a:xfrm>
          <a:prstGeom prst="rect">
            <a:avLst/>
          </a:prstGeom>
          <a:noFill/>
        </p:spPr>
        <p:txBody>
          <a:bodyPr wrap="none" rtlCol="0">
            <a:spAutoFit/>
          </a:bodyPr>
          <a:lstStyle/>
          <a:p>
            <a:r>
              <a:rPr lang="el-GR" sz="1200" dirty="0" smtClean="0"/>
              <a:t>19</a:t>
            </a:r>
            <a:endParaRPr lang="el-GR" sz="1200" dirty="0"/>
          </a:p>
        </p:txBody>
      </p:sp>
      <p:sp>
        <p:nvSpPr>
          <p:cNvPr id="10" name="TextBox 9"/>
          <p:cNvSpPr txBox="1"/>
          <p:nvPr/>
        </p:nvSpPr>
        <p:spPr>
          <a:xfrm>
            <a:off x="3755624" y="5836711"/>
            <a:ext cx="341760" cy="276999"/>
          </a:xfrm>
          <a:prstGeom prst="rect">
            <a:avLst/>
          </a:prstGeom>
          <a:noFill/>
        </p:spPr>
        <p:txBody>
          <a:bodyPr wrap="none" rtlCol="0">
            <a:spAutoFit/>
          </a:bodyPr>
          <a:lstStyle/>
          <a:p>
            <a:r>
              <a:rPr lang="el-GR" sz="1200" dirty="0" smtClean="0"/>
              <a:t>20</a:t>
            </a:r>
            <a:endParaRPr lang="el-GR"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altLang="en-US" dirty="0" smtClean="0">
                <a:ea typeface="ＭＳ Ｐゴシック" panose="020B0600070205080204" pitchFamily="34" charset="-128"/>
              </a:rPr>
              <a:t>1</a:t>
            </a:r>
            <a:r>
              <a:rPr lang="el-GR" altLang="en-US" dirty="0" smtClean="0">
                <a:ea typeface="ＭＳ Ｐゴシック" panose="020B0600070205080204" pitchFamily="34" charset="-128"/>
              </a:rPr>
              <a:t>4</a:t>
            </a:r>
            <a:r>
              <a:rPr lang="en-US" altLang="en-US" dirty="0" smtClean="0">
                <a:ea typeface="ＭＳ Ｐゴシック" panose="020B0600070205080204" pitchFamily="34" charset="-128"/>
              </a:rPr>
              <a:t>. </a:t>
            </a:r>
            <a:r>
              <a:rPr lang="el-GR" altLang="en-US" dirty="0" err="1" smtClean="0">
                <a:ea typeface="ＭＳ Ｐゴシック" panose="020B0600070205080204" pitchFamily="34" charset="-128"/>
              </a:rPr>
              <a:t>Σωληνόδοντα</a:t>
            </a:r>
            <a:endParaRPr lang="en-US" altLang="en-US" dirty="0" smtClean="0">
              <a:ea typeface="ＭＳ Ｐゴシック" panose="020B0600070205080204" pitchFamily="34" charset="-128"/>
            </a:endParaRPr>
          </a:p>
        </p:txBody>
      </p:sp>
      <p:sp>
        <p:nvSpPr>
          <p:cNvPr id="27651" name="Content Placeholder 4"/>
          <p:cNvSpPr>
            <a:spLocks noGrp="1"/>
          </p:cNvSpPr>
          <p:nvPr>
            <p:ph sz="half" idx="1"/>
          </p:nvPr>
        </p:nvSpPr>
        <p:spPr/>
        <p:txBody>
          <a:bodyPr/>
          <a:lstStyle/>
          <a:p>
            <a:pPr eaLnBrk="1" hangingPunct="1">
              <a:buFont typeface="Arial" panose="020B0604020202020204" pitchFamily="34" charset="0"/>
              <a:buNone/>
            </a:pPr>
            <a:r>
              <a:rPr lang="el-GR" altLang="en-US" dirty="0" smtClean="0">
                <a:ea typeface="ＭＳ Ｐゴシック" panose="020B0600070205080204" pitchFamily="34" charset="-128"/>
              </a:rPr>
              <a:t>Αφρικανικός </a:t>
            </a:r>
            <a:r>
              <a:rPr lang="el-GR" altLang="en-US" dirty="0" err="1" smtClean="0">
                <a:ea typeface="ＭＳ Ｐゴシック" panose="020B0600070205080204" pitchFamily="34" charset="-128"/>
              </a:rPr>
              <a:t>μυρμηγκοφάγος</a:t>
            </a:r>
            <a:r>
              <a:rPr lang="el-GR" altLang="en-US" dirty="0" smtClean="0">
                <a:ea typeface="ＭＳ Ｐゴシック" panose="020B0600070205080204" pitchFamily="34" charset="-128"/>
              </a:rPr>
              <a:t>.</a:t>
            </a:r>
          </a:p>
          <a:p>
            <a:pPr eaLnBrk="1" hangingPunct="1">
              <a:buFont typeface="Arial" panose="020B0604020202020204" pitchFamily="34" charset="0"/>
              <a:buNone/>
            </a:pPr>
            <a:endParaRPr lang="el-GR" altLang="en-US" dirty="0" smtClean="0">
              <a:ea typeface="ＭＳ Ｐゴシック" panose="020B0600070205080204" pitchFamily="34" charset="-128"/>
            </a:endParaRPr>
          </a:p>
          <a:p>
            <a:pPr eaLnBrk="1" hangingPunct="1">
              <a:buFont typeface="Arial" panose="020B0604020202020204" pitchFamily="34" charset="0"/>
              <a:buNone/>
            </a:pPr>
            <a:r>
              <a:rPr lang="en-US" altLang="en-US" i="1" dirty="0" err="1" smtClean="0">
                <a:ea typeface="ＭＳ Ｐゴシック" panose="020B0600070205080204" pitchFamily="34" charset="-128"/>
              </a:rPr>
              <a:t>Orycteropus</a:t>
            </a:r>
            <a:r>
              <a:rPr lang="en-US" altLang="en-US" i="1" dirty="0" smtClean="0">
                <a:ea typeface="ＭＳ Ｐゴシック" panose="020B0600070205080204" pitchFamily="34" charset="-128"/>
              </a:rPr>
              <a:t> </a:t>
            </a:r>
            <a:r>
              <a:rPr lang="en-US" altLang="en-US" i="1" dirty="0" err="1" smtClean="0">
                <a:ea typeface="ＭＳ Ｐゴシック" panose="020B0600070205080204" pitchFamily="34" charset="-128"/>
              </a:rPr>
              <a:t>afer</a:t>
            </a:r>
            <a:endParaRPr lang="en-US" altLang="en-US" dirty="0" smtClean="0">
              <a:ea typeface="ＭＳ Ｐゴシック" panose="020B0600070205080204" pitchFamily="34" charset="-128"/>
            </a:endParaRPr>
          </a:p>
        </p:txBody>
      </p:sp>
      <p:pic>
        <p:nvPicPr>
          <p:cNvPr id="16388" name="Content Placeholder 6" descr="AardvarkBaby.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67893" y="2370576"/>
            <a:ext cx="3886200" cy="2738922"/>
          </a:xfrm>
        </p:spPr>
      </p:pic>
      <p:sp>
        <p:nvSpPr>
          <p:cNvPr id="2" name="Θέση υποσέλιδου 1"/>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3" name="Θέση αριθμού διαφάνειας 2"/>
          <p:cNvSpPr>
            <a:spLocks noGrp="1"/>
          </p:cNvSpPr>
          <p:nvPr>
            <p:ph type="sldNum" sz="quarter" idx="12"/>
          </p:nvPr>
        </p:nvSpPr>
        <p:spPr/>
        <p:txBody>
          <a:bodyPr/>
          <a:lstStyle/>
          <a:p>
            <a:fld id="{58A56277-EA16-4AF5-BFB5-E5ECBBB39490}" type="slidenum">
              <a:rPr lang="en-US" smtClean="0"/>
              <a:t>15</a:t>
            </a:fld>
            <a:endParaRPr lang="en-US"/>
          </a:p>
        </p:txBody>
      </p:sp>
      <p:sp>
        <p:nvSpPr>
          <p:cNvPr id="7" name="TextBox 6"/>
          <p:cNvSpPr txBox="1"/>
          <p:nvPr/>
        </p:nvSpPr>
        <p:spPr>
          <a:xfrm>
            <a:off x="7912333" y="4832499"/>
            <a:ext cx="341760" cy="276999"/>
          </a:xfrm>
          <a:prstGeom prst="rect">
            <a:avLst/>
          </a:prstGeom>
          <a:noFill/>
        </p:spPr>
        <p:txBody>
          <a:bodyPr wrap="none" rtlCol="0">
            <a:spAutoFit/>
          </a:bodyPr>
          <a:lstStyle/>
          <a:p>
            <a:r>
              <a:rPr lang="el-GR" sz="1200" dirty="0" smtClean="0"/>
              <a:t>21</a:t>
            </a:r>
            <a:endParaRPr lang="el-GR"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altLang="en-US" sz="4000" dirty="0" smtClean="0">
                <a:ea typeface="ＭＳ Ｐゴシック" panose="020B0600070205080204" pitchFamily="34" charset="-128"/>
              </a:rPr>
              <a:t>15. </a:t>
            </a:r>
            <a:r>
              <a:rPr lang="el-GR" altLang="en-US" sz="4000" dirty="0" smtClean="0">
                <a:ea typeface="ＭＳ Ｐゴシック" panose="020B0600070205080204" pitchFamily="34" charset="-128"/>
              </a:rPr>
              <a:t>Πρωτεύοντα </a:t>
            </a:r>
            <a:br>
              <a:rPr lang="el-GR" altLang="en-US" sz="4000" dirty="0" smtClean="0">
                <a:ea typeface="ＭＳ Ｐゴシック" panose="020B0600070205080204" pitchFamily="34" charset="-128"/>
              </a:rPr>
            </a:br>
            <a:r>
              <a:rPr lang="el-GR" altLang="en-US" sz="4000" dirty="0" smtClean="0">
                <a:ea typeface="ＭＳ Ｐゴシック" panose="020B0600070205080204" pitchFamily="34" charset="-128"/>
              </a:rPr>
              <a:t>(</a:t>
            </a:r>
            <a:r>
              <a:rPr lang="el-GR" altLang="en-US" sz="4000" dirty="0" err="1" smtClean="0">
                <a:ea typeface="ＭＳ Ｐゴシック" panose="020B0600070205080204" pitchFamily="34" charset="-128"/>
              </a:rPr>
              <a:t>Κατάρρινοι</a:t>
            </a:r>
            <a:r>
              <a:rPr lang="el-GR" altLang="en-US" sz="4000" dirty="0" smtClean="0">
                <a:ea typeface="ＭＳ Ｐゴシック" panose="020B0600070205080204" pitchFamily="34" charset="-128"/>
              </a:rPr>
              <a:t>, </a:t>
            </a:r>
            <a:r>
              <a:rPr lang="el-GR" altLang="en-US" sz="4000" dirty="0" err="1" smtClean="0">
                <a:ea typeface="ＭＳ Ｐゴシック" panose="020B0600070205080204" pitchFamily="34" charset="-128"/>
              </a:rPr>
              <a:t>Ανθρωπίδες</a:t>
            </a:r>
            <a:r>
              <a:rPr lang="el-GR" altLang="en-US" sz="4000" dirty="0" smtClean="0">
                <a:ea typeface="ＭＳ Ｐゴシック" panose="020B0600070205080204" pitchFamily="34" charset="-128"/>
              </a:rPr>
              <a:t>)</a:t>
            </a:r>
            <a:endParaRPr lang="en-US" altLang="en-US" sz="4000" dirty="0" smtClean="0">
              <a:ea typeface="ＭＳ Ｐゴシック" panose="020B0600070205080204" pitchFamily="34" charset="-128"/>
            </a:endParaRPr>
          </a:p>
        </p:txBody>
      </p:sp>
      <p:pic>
        <p:nvPicPr>
          <p:cNvPr id="17411" name="Content Placeholder 5" descr="H. erectus.jp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8510" y="1825625"/>
            <a:ext cx="2775853" cy="4351338"/>
          </a:xfrm>
        </p:spPr>
      </p:pic>
      <p:pic>
        <p:nvPicPr>
          <p:cNvPr id="17412" name="Content Placeholder 4" descr="afarensis.jp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40753" y="1906360"/>
            <a:ext cx="3060246" cy="4189867"/>
          </a:xfrm>
        </p:spPr>
      </p:pic>
      <p:sp>
        <p:nvSpPr>
          <p:cNvPr id="3" name="Θέση υποσέλιδου 2"/>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4" name="Θέση αριθμού διαφάνειας 3"/>
          <p:cNvSpPr>
            <a:spLocks noGrp="1"/>
          </p:cNvSpPr>
          <p:nvPr>
            <p:ph type="sldNum" sz="quarter" idx="12"/>
          </p:nvPr>
        </p:nvSpPr>
        <p:spPr/>
        <p:txBody>
          <a:bodyPr/>
          <a:lstStyle/>
          <a:p>
            <a:fld id="{58A56277-EA16-4AF5-BFB5-E5ECBBB39490}" type="slidenum">
              <a:rPr lang="en-US" smtClean="0"/>
              <a:t>16</a:t>
            </a:fld>
            <a:endParaRPr lang="en-US"/>
          </a:p>
        </p:txBody>
      </p:sp>
      <p:sp>
        <p:nvSpPr>
          <p:cNvPr id="7" name="TextBox 6"/>
          <p:cNvSpPr txBox="1"/>
          <p:nvPr/>
        </p:nvSpPr>
        <p:spPr>
          <a:xfrm>
            <a:off x="3552603" y="5835691"/>
            <a:ext cx="341760" cy="276999"/>
          </a:xfrm>
          <a:prstGeom prst="rect">
            <a:avLst/>
          </a:prstGeom>
          <a:noFill/>
        </p:spPr>
        <p:txBody>
          <a:bodyPr wrap="none" rtlCol="0">
            <a:spAutoFit/>
          </a:bodyPr>
          <a:lstStyle/>
          <a:p>
            <a:r>
              <a:rPr lang="el-GR" sz="1200" dirty="0" smtClean="0">
                <a:solidFill>
                  <a:schemeClr val="bg1"/>
                </a:solidFill>
              </a:rPr>
              <a:t>22</a:t>
            </a:r>
            <a:endParaRPr lang="el-GR" sz="1200" dirty="0">
              <a:solidFill>
                <a:schemeClr val="bg1"/>
              </a:solidFill>
            </a:endParaRPr>
          </a:p>
        </p:txBody>
      </p:sp>
      <p:sp>
        <p:nvSpPr>
          <p:cNvPr id="8" name="TextBox 7"/>
          <p:cNvSpPr txBox="1"/>
          <p:nvPr/>
        </p:nvSpPr>
        <p:spPr>
          <a:xfrm>
            <a:off x="7659239" y="5795323"/>
            <a:ext cx="341760" cy="276999"/>
          </a:xfrm>
          <a:prstGeom prst="rect">
            <a:avLst/>
          </a:prstGeom>
          <a:noFill/>
        </p:spPr>
        <p:txBody>
          <a:bodyPr wrap="none" rtlCol="0">
            <a:spAutoFit/>
          </a:bodyPr>
          <a:lstStyle/>
          <a:p>
            <a:r>
              <a:rPr lang="el-GR" sz="1200" dirty="0" smtClean="0">
                <a:solidFill>
                  <a:schemeClr val="bg1"/>
                </a:solidFill>
              </a:rPr>
              <a:t>23</a:t>
            </a:r>
            <a:endParaRPr lang="el-GR" sz="12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solidFill>
                  <a:schemeClr val="accent6">
                    <a:lumMod val="75000"/>
                  </a:schemeClr>
                </a:solidFill>
              </a:rPr>
              <a:t>Τέλος Παρουσίασης</a:t>
            </a:r>
            <a:endParaRPr lang="en-US" dirty="0">
              <a:solidFill>
                <a:schemeClr val="accent6">
                  <a:lumMod val="75000"/>
                </a:schemeClr>
              </a:solidFill>
            </a:endParaRPr>
          </a:p>
        </p:txBody>
      </p:sp>
      <p:sp>
        <p:nvSpPr>
          <p:cNvPr id="4" name="Θέση υποσέλιδου 3"/>
          <p:cNvSpPr>
            <a:spLocks noGrp="1"/>
          </p:cNvSpPr>
          <p:nvPr>
            <p:ph type="ftr" sz="quarter" idx="10"/>
          </p:nvPr>
        </p:nvSpPr>
        <p:spPr/>
        <p:txBody>
          <a:bodyPr/>
          <a:lstStyle/>
          <a:p>
            <a:r>
              <a:rPr lang="el-GR" smtClean="0"/>
              <a:t>Ενότητα 2η. Εργαστηριακή Άσκηση Θηλαστικών</a:t>
            </a:r>
            <a:endParaRPr lang="en-US"/>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pPr/>
              <a:t>17</a:t>
            </a:fld>
            <a:endParaRPr lang="en-US"/>
          </a:p>
        </p:txBody>
      </p:sp>
    </p:spTree>
    <p:extLst>
      <p:ext uri="{BB962C8B-B14F-4D97-AF65-F5344CB8AC3E}">
        <p14:creationId xmlns:p14="http://schemas.microsoft.com/office/powerpoint/2010/main" val="1108164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4" name="Θέση υποσέλιδου 3"/>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9" name="Θέση αριθμού διαφάνειας 8"/>
          <p:cNvSpPr>
            <a:spLocks noGrp="1"/>
          </p:cNvSpPr>
          <p:nvPr>
            <p:ph type="sldNum" sz="quarter" idx="12"/>
          </p:nvPr>
        </p:nvSpPr>
        <p:spPr/>
        <p:txBody>
          <a:bodyPr/>
          <a:lstStyle/>
          <a:p>
            <a:fld id="{58A56277-EA16-4AF5-BFB5-E5ECBBB39490}" type="slidenum">
              <a:rPr lang="en-US" smtClean="0"/>
              <a:pPr/>
              <a:t>18</a:t>
            </a:fld>
            <a:endParaRPr lang="en-US"/>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160476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solidFill>
                  <a:schemeClr val="accent6">
                    <a:lumMod val="75000"/>
                  </a:schemeClr>
                </a:solidFill>
              </a:rPr>
              <a:t>Σημειώματα</a:t>
            </a:r>
            <a:endParaRPr lang="el-GR" sz="4400" dirty="0">
              <a:solidFill>
                <a:schemeClr val="accent6">
                  <a:lumMod val="75000"/>
                </a:schemeClr>
              </a:solidFill>
            </a:endParaRPr>
          </a:p>
        </p:txBody>
      </p:sp>
      <p:sp>
        <p:nvSpPr>
          <p:cNvPr id="2" name="Θέση υποσέλιδου 1"/>
          <p:cNvSpPr>
            <a:spLocks noGrp="1"/>
          </p:cNvSpPr>
          <p:nvPr>
            <p:ph type="ftr" sz="quarter" idx="10"/>
          </p:nvPr>
        </p:nvSpPr>
        <p:spPr/>
        <p:txBody>
          <a:bodyPr/>
          <a:lstStyle/>
          <a:p>
            <a:r>
              <a:rPr lang="el-GR" smtClean="0"/>
              <a:t>Ενότητα 2η. Εργαστηριακή Άσκηση Θηλαστικών</a:t>
            </a:r>
            <a:endParaRPr lang="en-US"/>
          </a:p>
        </p:txBody>
      </p:sp>
      <p:sp>
        <p:nvSpPr>
          <p:cNvPr id="3" name="Θέση αριθμού διαφάνειας 2"/>
          <p:cNvSpPr>
            <a:spLocks noGrp="1"/>
          </p:cNvSpPr>
          <p:nvPr>
            <p:ph type="sldNum" sz="quarter" idx="11"/>
          </p:nvPr>
        </p:nvSpPr>
        <p:spPr/>
        <p:txBody>
          <a:bodyPr/>
          <a:lstStyle/>
          <a:p>
            <a:fld id="{58A56277-EA16-4AF5-BFB5-E5ECBBB39490}" type="slidenum">
              <a:rPr lang="en-US" smtClean="0"/>
              <a:pPr/>
              <a:t>19</a:t>
            </a:fld>
            <a:endParaRPr lang="en-US"/>
          </a:p>
        </p:txBody>
      </p:sp>
    </p:spTree>
    <p:extLst>
      <p:ext uri="{BB962C8B-B14F-4D97-AF65-F5344CB8AC3E}">
        <p14:creationId xmlns:p14="http://schemas.microsoft.com/office/powerpoint/2010/main" val="2531627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pPr eaLnBrk="1" hangingPunct="1"/>
            <a:r>
              <a:rPr lang="el-GR" altLang="en-US" dirty="0" smtClean="0">
                <a:ea typeface="ＭＳ Ｐゴシック" panose="020B0600070205080204" pitchFamily="34" charset="-128"/>
              </a:rPr>
              <a:t>1. </a:t>
            </a:r>
            <a:r>
              <a:rPr lang="el-GR" altLang="en-US" dirty="0" err="1" smtClean="0">
                <a:ea typeface="ＭＳ Ｐゴシック" panose="020B0600070205080204" pitchFamily="34" charset="-128"/>
              </a:rPr>
              <a:t>Δερμόπτερα</a:t>
            </a:r>
            <a:r>
              <a:rPr lang="el-GR" altLang="en-US" dirty="0" smtClean="0">
                <a:ea typeface="ＭＳ Ｐゴシック" panose="020B0600070205080204" pitchFamily="34" charset="-128"/>
              </a:rPr>
              <a:t> </a:t>
            </a:r>
            <a:endParaRPr lang="en-US" altLang="en-US" dirty="0" smtClean="0">
              <a:ea typeface="ＭＳ Ｐゴシック" panose="020B0600070205080204" pitchFamily="34" charset="-128"/>
            </a:endParaRPr>
          </a:p>
        </p:txBody>
      </p:sp>
      <p:sp>
        <p:nvSpPr>
          <p:cNvPr id="14339" name="Content Placeholder 4"/>
          <p:cNvSpPr>
            <a:spLocks noGrp="1"/>
          </p:cNvSpPr>
          <p:nvPr>
            <p:ph sz="half" idx="1"/>
          </p:nvPr>
        </p:nvSpPr>
        <p:spPr/>
        <p:txBody>
          <a:bodyPr/>
          <a:lstStyle/>
          <a:p>
            <a:pPr eaLnBrk="1" hangingPunct="1">
              <a:buFont typeface="Arial" panose="020B0604020202020204" pitchFamily="34" charset="0"/>
              <a:buNone/>
            </a:pPr>
            <a:r>
              <a:rPr lang="el-GR" altLang="en-US" dirty="0" smtClean="0">
                <a:ea typeface="ＭＳ Ｐゴシック" panose="020B0600070205080204" pitchFamily="34" charset="-128"/>
              </a:rPr>
              <a:t>Μεμβράνη συνδέει τα άκρα και την ουρά.</a:t>
            </a:r>
          </a:p>
          <a:p>
            <a:pPr eaLnBrk="1" hangingPunct="1">
              <a:buFont typeface="Arial" panose="020B0604020202020204" pitchFamily="34" charset="0"/>
              <a:buNone/>
            </a:pPr>
            <a:endParaRPr lang="el-GR" altLang="en-US" dirty="0" smtClean="0">
              <a:ea typeface="ＭＳ Ｐゴシック" panose="020B0600070205080204" pitchFamily="34" charset="-128"/>
            </a:endParaRPr>
          </a:p>
          <a:p>
            <a:pPr eaLnBrk="1" hangingPunct="1">
              <a:buFont typeface="Arial" panose="020B0604020202020204" pitchFamily="34" charset="0"/>
              <a:buNone/>
            </a:pPr>
            <a:r>
              <a:rPr lang="en-US" altLang="en-US" i="1" dirty="0" smtClean="0">
                <a:ea typeface="ＭＳ Ｐゴシック" panose="020B0600070205080204" pitchFamily="34" charset="-128"/>
              </a:rPr>
              <a:t>Cynocephalus </a:t>
            </a:r>
            <a:r>
              <a:rPr lang="en-US" altLang="en-US" i="1" dirty="0" err="1" smtClean="0">
                <a:ea typeface="ＭＳ Ｐゴシック" panose="020B0600070205080204" pitchFamily="34" charset="-128"/>
              </a:rPr>
              <a:t>volans</a:t>
            </a:r>
            <a:endParaRPr lang="en-US" altLang="en-US" dirty="0" smtClean="0">
              <a:ea typeface="ＭＳ Ｐゴシック" panose="020B0600070205080204" pitchFamily="34" charset="-128"/>
            </a:endParaRPr>
          </a:p>
        </p:txBody>
      </p:sp>
      <p:pic>
        <p:nvPicPr>
          <p:cNvPr id="3076" name="Content Placeholder 6" descr="Colugo3.jp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31228" y="2565270"/>
            <a:ext cx="3882044" cy="2872047"/>
          </a:xfrm>
        </p:spPr>
      </p:pic>
      <p:sp>
        <p:nvSpPr>
          <p:cNvPr id="2" name="Θέση υποσέλιδου 1"/>
          <p:cNvSpPr>
            <a:spLocks noGrp="1"/>
          </p:cNvSpPr>
          <p:nvPr>
            <p:ph type="ftr" sz="quarter" idx="11"/>
          </p:nvPr>
        </p:nvSpPr>
        <p:spPr/>
        <p:txBody>
          <a:bodyPr/>
          <a:lstStyle/>
          <a:p>
            <a:r>
              <a:rPr lang="el-GR" smtClean="0"/>
              <a:t>Ενότητα 2η. Εργαστηριακή Άσκηση Θηλαστικών</a:t>
            </a:r>
            <a:endParaRPr lang="en-US" dirty="0"/>
          </a:p>
        </p:txBody>
      </p:sp>
      <p:sp>
        <p:nvSpPr>
          <p:cNvPr id="3" name="Θέση αριθμού διαφάνειας 2"/>
          <p:cNvSpPr>
            <a:spLocks noGrp="1"/>
          </p:cNvSpPr>
          <p:nvPr>
            <p:ph type="sldNum" sz="quarter" idx="12"/>
          </p:nvPr>
        </p:nvSpPr>
        <p:spPr/>
        <p:txBody>
          <a:bodyPr/>
          <a:lstStyle/>
          <a:p>
            <a:fld id="{58A56277-EA16-4AF5-BFB5-E5ECBBB39490}" type="slidenum">
              <a:rPr lang="en-US" smtClean="0"/>
              <a:t>2</a:t>
            </a:fld>
            <a:endParaRPr lang="en-US"/>
          </a:p>
        </p:txBody>
      </p:sp>
      <p:sp>
        <p:nvSpPr>
          <p:cNvPr id="4" name="TextBox 3"/>
          <p:cNvSpPr txBox="1"/>
          <p:nvPr/>
        </p:nvSpPr>
        <p:spPr>
          <a:xfrm>
            <a:off x="8162440" y="5160318"/>
            <a:ext cx="263214" cy="276999"/>
          </a:xfrm>
          <a:prstGeom prst="rect">
            <a:avLst/>
          </a:prstGeom>
          <a:noFill/>
        </p:spPr>
        <p:txBody>
          <a:bodyPr wrap="none" rtlCol="0">
            <a:spAutoFit/>
          </a:bodyPr>
          <a:lstStyle/>
          <a:p>
            <a:r>
              <a:rPr lang="en-US" sz="1200" dirty="0" smtClean="0">
                <a:solidFill>
                  <a:schemeClr val="bg1"/>
                </a:solidFill>
              </a:rPr>
              <a:t>1</a:t>
            </a:r>
            <a:endParaRPr lang="el-GR" sz="12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5"/>
          <p:cNvSpPr>
            <a:spLocks noGrp="1"/>
          </p:cNvSpPr>
          <p:nvPr>
            <p:ph type="title"/>
          </p:nvPr>
        </p:nvSpPr>
        <p:spPr/>
        <p:txBody>
          <a:bodyPr/>
          <a:lstStyle/>
          <a:p>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useBgFill="1">
        <p:nvSpPr>
          <p:cNvPr id="112643" name="Content Placeholder 6"/>
          <p:cNvSpPr>
            <a:spLocks noGrp="1"/>
          </p:cNvSpPr>
          <p:nvPr>
            <p:ph idx="1"/>
          </p:nvPr>
        </p:nvSpPr>
        <p:spPr/>
        <p:txBody>
          <a:bodyPr/>
          <a:lstStyle/>
          <a:p>
            <a:pPr marL="0" indent="0">
              <a:buFont typeface="Arial" panose="020B0604020202020204" pitchFamily="34" charset="0"/>
              <a:buNone/>
            </a:pPr>
            <a:r>
              <a:rPr lang="el-GR" altLang="en-US" sz="2000" smtClean="0"/>
              <a:t>Το παρόν έργο αποτελεί την έκδοση 1.0. </a:t>
            </a:r>
          </a:p>
        </p:txBody>
      </p:sp>
      <p:sp>
        <p:nvSpPr>
          <p:cNvPr id="4" name="Footer Placeholder 3"/>
          <p:cNvSpPr>
            <a:spLocks noGrp="1"/>
          </p:cNvSpPr>
          <p:nvPr>
            <p:ph type="ftr" sz="quarter" idx="11"/>
          </p:nvPr>
        </p:nvSpPr>
        <p:spPr>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2η. Εργαστηριακή Άσκηση Θηλαστικών</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5911F546-0C8F-4432-ACA8-6C0ADB8BBB42}" type="slidenum">
              <a:rPr lang="el-GR" smtClean="0"/>
              <a:pPr>
                <a:defRPr/>
              </a:pPr>
              <a:t>20</a:t>
            </a:fld>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5"/>
          <p:cNvSpPr>
            <a:spLocks noGrp="1"/>
          </p:cNvSpPr>
          <p:nvPr>
            <p:ph type="title"/>
          </p:nvPr>
        </p:nvSpPr>
        <p:spPr/>
        <p:txBody>
          <a:bodyPr/>
          <a:lstStyle/>
          <a:p>
            <a:r>
              <a:rPr lang="el-GR" altLang="en-US" sz="4000" smtClean="0"/>
              <a:t>Σημείωμα Αναφοράς</a:t>
            </a:r>
            <a:endParaRPr lang="en-US" altLang="en-US" sz="4000" smtClean="0"/>
          </a:p>
        </p:txBody>
      </p:sp>
      <p:sp useBgFill="1">
        <p:nvSpPr>
          <p:cNvPr id="113667" name="Content Placeholder 6"/>
          <p:cNvSpPr>
            <a:spLocks noGrp="1"/>
          </p:cNvSpPr>
          <p:nvPr>
            <p:ph idx="1"/>
          </p:nvPr>
        </p:nvSpPr>
        <p:spPr/>
        <p:txBody>
          <a:bodyPr/>
          <a:lstStyle/>
          <a:p>
            <a:pPr marL="0" indent="0">
              <a:buNone/>
            </a:pPr>
            <a:r>
              <a:rPr lang="el-GR" altLang="en-US" sz="2000" dirty="0" err="1" smtClean="0"/>
              <a:t>Copyright</a:t>
            </a:r>
            <a:r>
              <a:rPr lang="el-GR" altLang="en-US" sz="2000" dirty="0" smtClean="0"/>
              <a:t> </a:t>
            </a:r>
            <a:r>
              <a:rPr lang="el-GR" altLang="en-US" sz="2000" dirty="0" err="1" smtClean="0"/>
              <a:t>Εθνικόν</a:t>
            </a:r>
            <a:r>
              <a:rPr lang="el-GR" altLang="en-US" sz="2000" dirty="0" smtClean="0"/>
              <a:t> και </a:t>
            </a:r>
            <a:r>
              <a:rPr lang="el-GR" altLang="en-US" sz="2000" dirty="0" err="1" smtClean="0"/>
              <a:t>Καποδιστριακόν</a:t>
            </a:r>
            <a:r>
              <a:rPr lang="el-GR" altLang="en-US" sz="2000" dirty="0" smtClean="0"/>
              <a:t> </a:t>
            </a:r>
            <a:r>
              <a:rPr lang="el-GR" altLang="en-US" sz="2000" dirty="0" err="1" smtClean="0"/>
              <a:t>Πανεπιστήμιον</a:t>
            </a:r>
            <a:r>
              <a:rPr lang="el-GR" altLang="en-US" sz="2000" dirty="0" smtClean="0"/>
              <a:t> Αθηνών</a:t>
            </a:r>
            <a:r>
              <a:rPr lang="en-US" altLang="en-US" sz="2000" dirty="0" smtClean="0"/>
              <a:t>, </a:t>
            </a:r>
            <a:r>
              <a:rPr lang="el-GR" altLang="en-US" sz="2000" dirty="0" smtClean="0"/>
              <a:t>Παναγιώτης Παφίλης, Επίκουρος Καθηγητής. «Ζωολογία </a:t>
            </a:r>
            <a:r>
              <a:rPr lang="en-US" altLang="en-US" sz="2000" dirty="0" smtClean="0"/>
              <a:t>II</a:t>
            </a:r>
            <a:r>
              <a:rPr lang="el-GR" altLang="en-US" sz="2000" dirty="0" smtClean="0"/>
              <a:t>.</a:t>
            </a:r>
            <a:r>
              <a:rPr lang="el-GR" altLang="en-US" sz="2000" dirty="0" smtClean="0">
                <a:solidFill>
                  <a:srgbClr val="FF0000"/>
                </a:solidFill>
              </a:rPr>
              <a:t> </a:t>
            </a:r>
            <a:r>
              <a:rPr lang="el-GR" altLang="en-US" sz="2000" dirty="0" smtClean="0"/>
              <a:t>Ενότητα </a:t>
            </a:r>
            <a:r>
              <a:rPr lang="en-US" altLang="en-US" sz="2000" dirty="0" smtClean="0"/>
              <a:t>2</a:t>
            </a:r>
            <a:r>
              <a:rPr lang="el-GR" altLang="en-US" sz="2000" dirty="0" smtClean="0"/>
              <a:t>. </a:t>
            </a:r>
            <a:r>
              <a:rPr lang="en-US" altLang="en-US" sz="2000" dirty="0" smtClean="0"/>
              <a:t>E</a:t>
            </a:r>
            <a:r>
              <a:rPr lang="el-GR" altLang="en-US" sz="2000" dirty="0" smtClean="0"/>
              <a:t>ργαστηριακή άσκηση </a:t>
            </a:r>
            <a:r>
              <a:rPr lang="el-GR" altLang="en-US" sz="2000" dirty="0" smtClean="0"/>
              <a:t>Θηλαστικών». </a:t>
            </a:r>
            <a:r>
              <a:rPr lang="el-GR" altLang="en-US" sz="2000" dirty="0" smtClean="0"/>
              <a:t>Έκδοση: 1.0. Αθήνα 201</a:t>
            </a:r>
            <a:r>
              <a:rPr lang="en-US" altLang="en-US" sz="2000" dirty="0" smtClean="0"/>
              <a:t>5</a:t>
            </a:r>
            <a:r>
              <a:rPr lang="el-GR" altLang="en-US" sz="2000" dirty="0" smtClean="0"/>
              <a:t>. Διαθέσιμο από τη δικτυακή διεύθυνση: </a:t>
            </a:r>
            <a:r>
              <a:rPr lang="en-GB" altLang="en-US" sz="2000" dirty="0"/>
              <a:t>http://opencourses.uoa.gr/courses/BIOL1/</a:t>
            </a:r>
            <a:r>
              <a:rPr lang="el-GR" altLang="en-US" sz="2000" dirty="0" smtClean="0"/>
              <a:t>.</a:t>
            </a:r>
          </a:p>
          <a:p>
            <a:pPr marL="0" indent="0"/>
            <a:endParaRPr lang="el-GR" altLang="en-US" dirty="0" smtClean="0"/>
          </a:p>
          <a:p>
            <a:pPr marL="0" indent="0"/>
            <a:endParaRPr lang="en-US" altLang="en-US" dirty="0" smtClean="0"/>
          </a:p>
        </p:txBody>
      </p:sp>
      <p:sp>
        <p:nvSpPr>
          <p:cNvPr id="4" name="Footer Placeholder 3"/>
          <p:cNvSpPr>
            <a:spLocks noGrp="1"/>
          </p:cNvSpPr>
          <p:nvPr>
            <p:ph type="ftr" sz="quarter" idx="11"/>
          </p:nvPr>
        </p:nvSpPr>
        <p:spPr>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2η. Εργαστηριακή Άσκηση Θηλαστικών</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681EBA9A-717F-4E81-A601-969B4396BD57}" type="slidenum">
              <a:rPr lang="el-GR" smtClean="0"/>
              <a:pPr>
                <a:defRPr/>
              </a:pPr>
              <a:t>21</a:t>
            </a:fld>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98502"/>
            <a:ext cx="8229600" cy="1143000"/>
          </a:xfrm>
        </p:spPr>
        <p:txBody>
          <a:bodyPr>
            <a:normAutofit/>
          </a:bodyPr>
          <a:lstStyle/>
          <a:p>
            <a:pPr algn="ctr"/>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276224" y="1066800"/>
            <a:ext cx="8305801" cy="2110807"/>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sp>
        <p:nvSpPr>
          <p:cNvPr id="4" name="Θέση υποσέλιδου 3"/>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22</a:t>
            </a:fld>
            <a:endParaRPr lang="en-US"/>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4320" y="2776024"/>
            <a:ext cx="1405355" cy="491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025" y="3267074"/>
            <a:ext cx="8543926" cy="2933701"/>
          </a:xfrm>
          <a:prstGeom prst="rect">
            <a:avLst/>
          </a:prstGeom>
        </p:spPr>
        <p:txBody>
          <a:bodyPr vert="horz" wrap="square" lIns="91440" tIns="45720" rIns="91440" bIns="45720" rtlCol="0" anchor="ctr">
            <a:normAutofit fontScale="92500" lnSpcReduction="10000"/>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10100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7" name="Θέση υποσέλιδου 6"/>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8" name="Θέση αριθμού διαφάνειας 7"/>
          <p:cNvSpPr>
            <a:spLocks noGrp="1"/>
          </p:cNvSpPr>
          <p:nvPr>
            <p:ph type="sldNum" sz="quarter" idx="12"/>
          </p:nvPr>
        </p:nvSpPr>
        <p:spPr/>
        <p:txBody>
          <a:bodyPr/>
          <a:lstStyle/>
          <a:p>
            <a:fld id="{58A56277-EA16-4AF5-BFB5-E5ECBBB39490}" type="slidenum">
              <a:rPr lang="en-US" smtClean="0"/>
              <a:pPr/>
              <a:t>23</a:t>
            </a:fld>
            <a:endParaRPr lang="en-US"/>
          </a:p>
        </p:txBody>
      </p:sp>
    </p:spTree>
    <p:extLst>
      <p:ext uri="{BB962C8B-B14F-4D97-AF65-F5344CB8AC3E}">
        <p14:creationId xmlns:p14="http://schemas.microsoft.com/office/powerpoint/2010/main" val="3401694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b="1" dirty="0"/>
              <a:t>Σημείωμα </a:t>
            </a:r>
            <a:r>
              <a:rPr lang="el-GR" b="1" dirty="0" smtClean="0"/>
              <a:t/>
            </a:r>
            <a:br>
              <a:rPr lang="el-GR" b="1" dirty="0" smtClean="0"/>
            </a:br>
            <a:r>
              <a:rPr lang="el-GR" b="1" dirty="0" smtClean="0"/>
              <a:t>Χρήσης </a:t>
            </a:r>
            <a:r>
              <a:rPr lang="el-GR" b="1" dirty="0"/>
              <a:t>Έργων </a:t>
            </a:r>
            <a:r>
              <a:rPr lang="el-GR" b="1" dirty="0" smtClean="0"/>
              <a:t>Τρίτων</a:t>
            </a:r>
            <a:r>
              <a:rPr lang="en-US" b="1" dirty="0" smtClean="0"/>
              <a:t> (</a:t>
            </a:r>
            <a:r>
              <a:rPr lang="en-US" b="1" dirty="0" smtClean="0"/>
              <a:t>1/4)</a:t>
            </a:r>
            <a:endParaRPr lang="el-GR" b="1"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a:t>
            </a:r>
          </a:p>
          <a:p>
            <a:pPr>
              <a:spcBef>
                <a:spcPts val="600"/>
              </a:spcBef>
            </a:pPr>
            <a:r>
              <a:rPr lang="el-GR" sz="1600" b="1" dirty="0" smtClean="0"/>
              <a:t>Εικόνα </a:t>
            </a:r>
            <a:r>
              <a:rPr lang="el-GR" sz="1600" b="1" dirty="0" smtClean="0"/>
              <a:t>1. </a:t>
            </a:r>
            <a:r>
              <a:rPr lang="en-US" sz="1600" dirty="0"/>
              <a:t>The most accomplished mammalian glider. Photo: Norman Lim. </a:t>
            </a:r>
            <a:r>
              <a:rPr lang="el-GR" sz="1600" dirty="0"/>
              <a:t>Σύνδεσμος: </a:t>
            </a:r>
            <a:r>
              <a:rPr lang="en-US" sz="1600" dirty="0"/>
              <a:t>Read more: http://www.zmescience.com/science/biology/colugo-flying-lemur-0423423/#ixzz3hJPvhiHk. </a:t>
            </a:r>
            <a:r>
              <a:rPr lang="el-GR" sz="1600" dirty="0"/>
              <a:t>Πηγή:</a:t>
            </a:r>
            <a:r>
              <a:rPr lang="en-US" sz="1600" dirty="0"/>
              <a:t>http://www.zmescience.com </a:t>
            </a:r>
            <a:r>
              <a:rPr lang="en-US" sz="1600" dirty="0" smtClean="0"/>
              <a:t>.</a:t>
            </a:r>
            <a:endParaRPr lang="en-US" sz="1600" dirty="0"/>
          </a:p>
          <a:p>
            <a:pPr>
              <a:spcBef>
                <a:spcPts val="600"/>
              </a:spcBef>
            </a:pPr>
            <a:r>
              <a:rPr lang="el-GR" sz="1600" b="1" dirty="0"/>
              <a:t>Εικόνα 2</a:t>
            </a:r>
            <a:r>
              <a:rPr lang="el-GR" sz="1600" dirty="0"/>
              <a:t>. </a:t>
            </a:r>
            <a:r>
              <a:rPr lang="en-US" sz="1600" dirty="0"/>
              <a:t>A hippopotamus showing its teeth  Hippopotamus </a:t>
            </a:r>
            <a:r>
              <a:rPr lang="en-US" sz="1600" dirty="0" err="1"/>
              <a:t>amphibius</a:t>
            </a:r>
            <a:r>
              <a:rPr lang="en-US" sz="1600" dirty="0"/>
              <a:t>. © 1997 Greg and Marybeth </a:t>
            </a:r>
            <a:r>
              <a:rPr lang="en-US" sz="1600" dirty="0" err="1"/>
              <a:t>Dimijian</a:t>
            </a:r>
            <a:r>
              <a:rPr lang="en-US" sz="1600" dirty="0"/>
              <a:t>. </a:t>
            </a:r>
            <a:r>
              <a:rPr lang="el-GR" sz="1600" dirty="0"/>
              <a:t>Σύνδεσμος: </a:t>
            </a:r>
            <a:r>
              <a:rPr lang="en-US" sz="1600" dirty="0"/>
              <a:t>http://tolweb.org/treehouses/?treehouse_id=3617. </a:t>
            </a:r>
            <a:r>
              <a:rPr lang="el-GR" sz="1600" dirty="0"/>
              <a:t>Πηγή: </a:t>
            </a:r>
            <a:r>
              <a:rPr lang="en-US" sz="1600" dirty="0"/>
              <a:t>http://tolweb.org/tree</a:t>
            </a:r>
            <a:r>
              <a:rPr lang="en-US" sz="1600" dirty="0" smtClean="0"/>
              <a:t>/.</a:t>
            </a:r>
            <a:endParaRPr lang="en-US" sz="1600" dirty="0"/>
          </a:p>
          <a:p>
            <a:pPr>
              <a:spcBef>
                <a:spcPts val="600"/>
              </a:spcBef>
            </a:pPr>
            <a:r>
              <a:rPr lang="el-GR" sz="1600" b="1" dirty="0"/>
              <a:t>Εικόνα 3. </a:t>
            </a:r>
            <a:r>
              <a:rPr lang="el-GR" sz="1600" dirty="0"/>
              <a:t>Σύνδεσμος: </a:t>
            </a:r>
            <a:r>
              <a:rPr lang="en-US" sz="1600" dirty="0"/>
              <a:t>https://www.pinterest.com/audreyrcarlson/hippos/. </a:t>
            </a:r>
            <a:r>
              <a:rPr lang="el-GR" sz="1600" dirty="0"/>
              <a:t>Πηγή: </a:t>
            </a:r>
            <a:r>
              <a:rPr lang="en-US" sz="1600" dirty="0"/>
              <a:t>africaguide.com</a:t>
            </a:r>
            <a:r>
              <a:rPr lang="en-US" sz="1600" dirty="0" smtClean="0"/>
              <a:t>.</a:t>
            </a:r>
            <a:endParaRPr lang="en-US" sz="1600" dirty="0"/>
          </a:p>
          <a:p>
            <a:pPr>
              <a:spcBef>
                <a:spcPts val="600"/>
              </a:spcBef>
            </a:pPr>
            <a:r>
              <a:rPr lang="el-GR" sz="1600" b="1" dirty="0"/>
              <a:t>Εικόνα 4. </a:t>
            </a:r>
            <a:r>
              <a:rPr lang="en-US" sz="1600" dirty="0"/>
              <a:t>Copyright © All rights reserved.  </a:t>
            </a:r>
            <a:r>
              <a:rPr lang="el-GR" sz="1600" dirty="0"/>
              <a:t>Σύνδεσμος: </a:t>
            </a:r>
            <a:r>
              <a:rPr lang="en-US" sz="1600" dirty="0"/>
              <a:t>https://www.flickr.com/photos/seweccentric/4528645083/in/photostream/. </a:t>
            </a:r>
            <a:r>
              <a:rPr lang="el-GR" sz="1600" dirty="0"/>
              <a:t>Πηγή: </a:t>
            </a:r>
            <a:r>
              <a:rPr lang="en-US" sz="1600" dirty="0"/>
              <a:t>https://www.flickr.com</a:t>
            </a:r>
            <a:r>
              <a:rPr lang="en-US" sz="1600" dirty="0" smtClean="0"/>
              <a:t>.</a:t>
            </a:r>
            <a:endParaRPr lang="en-US" sz="1600" dirty="0"/>
          </a:p>
          <a:p>
            <a:pPr>
              <a:spcBef>
                <a:spcPts val="600"/>
              </a:spcBef>
            </a:pPr>
            <a:r>
              <a:rPr lang="el-GR" sz="1600" b="1" dirty="0"/>
              <a:t>Εικόνα 5. </a:t>
            </a:r>
            <a:r>
              <a:rPr lang="en-US" sz="1600" dirty="0"/>
              <a:t>Alpaca's Teeth Taken By </a:t>
            </a:r>
            <a:r>
              <a:rPr lang="en-US" sz="1600" dirty="0" err="1"/>
              <a:t>kbreit</a:t>
            </a:r>
            <a:r>
              <a:rPr lang="en-US" sz="1600" dirty="0"/>
              <a:t> on flickr.com. © 2015 Photobucket. http://media.photobucket.com/user/ivegotabikeucanride/media/Awww/llama_alpaca.jpg.html?filters[term]=why%20alpaca%20teeth%20need%20trimming&amp;filters[primary]=images&amp;filters[secondary]=videos&amp;sort=1&amp;o=0. </a:t>
            </a:r>
            <a:r>
              <a:rPr lang="el-GR" sz="1600" dirty="0"/>
              <a:t>Πηγή: </a:t>
            </a:r>
            <a:r>
              <a:rPr lang="en-US" sz="1600" dirty="0"/>
              <a:t>http://media.photobucket.com/.</a:t>
            </a:r>
          </a:p>
          <a:p>
            <a:pPr>
              <a:spcBef>
                <a:spcPts val="600"/>
              </a:spcBef>
            </a:pPr>
            <a:endParaRPr lang="en-US" sz="1600" b="1" dirty="0"/>
          </a:p>
        </p:txBody>
      </p:sp>
      <p:sp>
        <p:nvSpPr>
          <p:cNvPr id="6" name="Θέση υποσέλιδου 5"/>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24</a:t>
            </a:fld>
            <a:endParaRPr lang="en-US"/>
          </a:p>
        </p:txBody>
      </p:sp>
    </p:spTree>
    <p:extLst>
      <p:ext uri="{BB962C8B-B14F-4D97-AF65-F5344CB8AC3E}">
        <p14:creationId xmlns:p14="http://schemas.microsoft.com/office/powerpoint/2010/main" val="2623078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b="1" dirty="0"/>
              <a:t>Σημείωμα </a:t>
            </a:r>
            <a:r>
              <a:rPr lang="el-GR" b="1" dirty="0" smtClean="0"/>
              <a:t/>
            </a:r>
            <a:br>
              <a:rPr lang="el-GR" b="1" dirty="0" smtClean="0"/>
            </a:br>
            <a:r>
              <a:rPr lang="el-GR" b="1" dirty="0" smtClean="0"/>
              <a:t>Χρήσης </a:t>
            </a:r>
            <a:r>
              <a:rPr lang="el-GR" b="1" dirty="0"/>
              <a:t>Έργων </a:t>
            </a:r>
            <a:r>
              <a:rPr lang="el-GR" b="1" dirty="0" smtClean="0"/>
              <a:t>Τρίτων</a:t>
            </a:r>
            <a:r>
              <a:rPr lang="en-US" b="1" dirty="0" smtClean="0"/>
              <a:t> </a:t>
            </a:r>
            <a:r>
              <a:rPr lang="en-US" b="1" dirty="0" smtClean="0"/>
              <a:t>(2/4)</a:t>
            </a:r>
            <a:endParaRPr lang="el-GR"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6. </a:t>
            </a:r>
            <a:r>
              <a:rPr lang="en-US" sz="1600" dirty="0"/>
              <a:t>Friendly Male Koala.JPG. </a:t>
            </a:r>
            <a:r>
              <a:rPr lang="el-GR" sz="1600" dirty="0"/>
              <a:t>Σύνδεσμος: </a:t>
            </a:r>
            <a:r>
              <a:rPr lang="en-US" sz="1600" dirty="0"/>
              <a:t>https://commons.wikimedia.org/wiki/File:Friendly_Male_Koala.JPG. </a:t>
            </a:r>
            <a:r>
              <a:rPr lang="el-GR" sz="1600" dirty="0"/>
              <a:t>Πηγή: </a:t>
            </a:r>
            <a:r>
              <a:rPr lang="en-US" sz="1600" dirty="0"/>
              <a:t>https://commons.wikimedia.org</a:t>
            </a:r>
            <a:r>
              <a:rPr lang="en-US" sz="1600" dirty="0" smtClean="0"/>
              <a:t>.</a:t>
            </a:r>
            <a:endParaRPr lang="en-US" sz="1600" dirty="0"/>
          </a:p>
          <a:p>
            <a:pPr>
              <a:spcBef>
                <a:spcPts val="600"/>
              </a:spcBef>
            </a:pPr>
            <a:r>
              <a:rPr lang="el-GR" sz="1600" b="1" dirty="0"/>
              <a:t>Εικόνα 7. </a:t>
            </a:r>
            <a:r>
              <a:rPr lang="en-US" sz="1600" dirty="0"/>
              <a:t>Snub-Nosed Monkey. </a:t>
            </a:r>
            <a:r>
              <a:rPr lang="el-GR" sz="1600" dirty="0"/>
              <a:t>Σύνδεσμος: </a:t>
            </a:r>
            <a:r>
              <a:rPr lang="en-US" sz="1600" dirty="0"/>
              <a:t>http://fun.adano.ir/p176234_%D8%B9%DA%A9%D8%B3+%D9%87%D8%A7%DB%8C+%D8%AC%D8%A7%D9%84%D8%A8+%D8%A7%D8%B2+%D8%AD%DB%8C%D9%88%D8%A7%D9%86%D8%A7%D8%AA+%D8%B9%D8%AC%DB%8C%D8%A8+%D8%A7%D9%84%D8%AE%D9%84%D9%82%D9%87. </a:t>
            </a:r>
            <a:r>
              <a:rPr lang="el-GR" sz="1600" dirty="0"/>
              <a:t>Πηγή: </a:t>
            </a:r>
            <a:r>
              <a:rPr lang="en-US" sz="1600" dirty="0"/>
              <a:t>http://fun.adano.ir</a:t>
            </a:r>
            <a:r>
              <a:rPr lang="en-US" sz="1600" dirty="0" smtClean="0"/>
              <a:t>/.</a:t>
            </a:r>
            <a:endParaRPr lang="en-US" sz="1600" dirty="0"/>
          </a:p>
          <a:p>
            <a:pPr>
              <a:spcBef>
                <a:spcPts val="600"/>
              </a:spcBef>
            </a:pPr>
            <a:r>
              <a:rPr lang="el-GR" sz="1600" b="1" dirty="0"/>
              <a:t>Εικόνα 8. </a:t>
            </a:r>
            <a:r>
              <a:rPr lang="en-US" sz="1600" dirty="0"/>
              <a:t>Copyright oceanwideimages.com. </a:t>
            </a:r>
            <a:r>
              <a:rPr lang="el-GR" sz="1600" dirty="0"/>
              <a:t>Σύνδεσμος: </a:t>
            </a:r>
            <a:r>
              <a:rPr lang="en-US" sz="1600" dirty="0"/>
              <a:t>http://www.oceanwideimages.com/categories.asp?cID=131. </a:t>
            </a:r>
            <a:r>
              <a:rPr lang="el-GR" sz="1600" dirty="0"/>
              <a:t>Πηγή: </a:t>
            </a:r>
            <a:r>
              <a:rPr lang="en-US" sz="1600" dirty="0"/>
              <a:t>http://www.oceanwideimages.com</a:t>
            </a:r>
            <a:r>
              <a:rPr lang="en-US" sz="1600" dirty="0" smtClean="0"/>
              <a:t>.</a:t>
            </a:r>
            <a:endParaRPr lang="en-US" sz="1600" dirty="0"/>
          </a:p>
          <a:p>
            <a:pPr>
              <a:spcBef>
                <a:spcPts val="600"/>
              </a:spcBef>
            </a:pPr>
            <a:r>
              <a:rPr lang="el-GR" sz="1600" b="1" dirty="0"/>
              <a:t>Εικόνα 9. </a:t>
            </a:r>
            <a:r>
              <a:rPr lang="en-US" sz="1600" dirty="0" err="1"/>
              <a:t>CopyLeft</a:t>
            </a:r>
            <a:r>
              <a:rPr lang="en-US" sz="1600" dirty="0"/>
              <a:t> © 2010 . </a:t>
            </a:r>
            <a:r>
              <a:rPr lang="el-GR" sz="1600" dirty="0"/>
              <a:t>Σύνδεσμος: </a:t>
            </a:r>
            <a:r>
              <a:rPr lang="en-US" sz="1600" dirty="0"/>
              <a:t>http://www.factzoo.com/mammals/loris.html. </a:t>
            </a:r>
            <a:r>
              <a:rPr lang="el-GR" sz="1600" dirty="0"/>
              <a:t>Πηγή: </a:t>
            </a:r>
            <a:r>
              <a:rPr lang="en-US" sz="1600" dirty="0"/>
              <a:t>http://www.factzoo.com</a:t>
            </a:r>
            <a:r>
              <a:rPr lang="en-US" sz="1600" dirty="0" smtClean="0"/>
              <a:t>/.</a:t>
            </a:r>
            <a:endParaRPr lang="en-US" sz="1600" dirty="0"/>
          </a:p>
          <a:p>
            <a:pPr>
              <a:spcBef>
                <a:spcPts val="600"/>
              </a:spcBef>
            </a:pPr>
            <a:r>
              <a:rPr lang="el-GR" sz="1600" b="1" dirty="0"/>
              <a:t>Εικόνα 10. </a:t>
            </a:r>
            <a:r>
              <a:rPr lang="en-US" sz="1600" dirty="0"/>
              <a:t>Mandrill Baboon Face. </a:t>
            </a:r>
            <a:r>
              <a:rPr lang="el-GR" sz="1600" dirty="0"/>
              <a:t>Σύνδεσμος: </a:t>
            </a:r>
            <a:r>
              <a:rPr lang="en-US" sz="1600" dirty="0"/>
              <a:t>http://gallery4share.com/m/mandrill-baboon-face.html. </a:t>
            </a:r>
            <a:r>
              <a:rPr lang="el-GR" sz="1600" dirty="0"/>
              <a:t>Πηγή: </a:t>
            </a:r>
            <a:r>
              <a:rPr lang="en-US" sz="1600" dirty="0"/>
              <a:t>http://gallery4share.com</a:t>
            </a:r>
            <a:r>
              <a:rPr lang="en-US" sz="1600" dirty="0" smtClean="0"/>
              <a:t>/.</a:t>
            </a:r>
            <a:endParaRPr lang="en-US" sz="1600" dirty="0"/>
          </a:p>
          <a:p>
            <a:pPr>
              <a:spcBef>
                <a:spcPts val="600"/>
              </a:spcBef>
            </a:pPr>
            <a:r>
              <a:rPr lang="el-GR" sz="1600" b="1" dirty="0"/>
              <a:t>Εικόνα 11. </a:t>
            </a:r>
            <a:r>
              <a:rPr lang="en-US" sz="1600" dirty="0"/>
              <a:t>Copyright Kevin Schafer/ www.photoshot.com. </a:t>
            </a:r>
            <a:r>
              <a:rPr lang="el-GR" sz="1600" dirty="0"/>
              <a:t>Σύνδεσμος: </a:t>
            </a:r>
            <a:r>
              <a:rPr lang="en-US" sz="1600" dirty="0"/>
              <a:t>http://www.arkive.org/black-horned-capuchin/cebus-nigritus/. </a:t>
            </a:r>
            <a:r>
              <a:rPr lang="el-GR" sz="1600" dirty="0"/>
              <a:t>Πηγή: </a:t>
            </a:r>
            <a:r>
              <a:rPr lang="en-US" sz="1600" dirty="0"/>
              <a:t>http://www.arkive.org.</a:t>
            </a:r>
          </a:p>
          <a:p>
            <a:pPr>
              <a:spcBef>
                <a:spcPts val="600"/>
              </a:spcBef>
            </a:pPr>
            <a:endParaRPr lang="en-US" sz="1600" dirty="0"/>
          </a:p>
        </p:txBody>
      </p:sp>
      <p:sp>
        <p:nvSpPr>
          <p:cNvPr id="6" name="Θέση υποσέλιδου 5"/>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25</a:t>
            </a:fld>
            <a:endParaRPr lang="en-US"/>
          </a:p>
        </p:txBody>
      </p:sp>
    </p:spTree>
    <p:extLst>
      <p:ext uri="{BB962C8B-B14F-4D97-AF65-F5344CB8AC3E}">
        <p14:creationId xmlns:p14="http://schemas.microsoft.com/office/powerpoint/2010/main" val="2775542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b="1" dirty="0"/>
              <a:t>Σημείωμα </a:t>
            </a:r>
            <a:r>
              <a:rPr lang="el-GR" b="1" dirty="0" smtClean="0"/>
              <a:t/>
            </a:r>
            <a:br>
              <a:rPr lang="el-GR" b="1" dirty="0" smtClean="0"/>
            </a:br>
            <a:r>
              <a:rPr lang="el-GR" b="1" dirty="0" smtClean="0"/>
              <a:t>Χρήσης </a:t>
            </a:r>
            <a:r>
              <a:rPr lang="el-GR" b="1" dirty="0"/>
              <a:t>Έργων </a:t>
            </a:r>
            <a:r>
              <a:rPr lang="el-GR" b="1" dirty="0" smtClean="0"/>
              <a:t>Τρίτων</a:t>
            </a:r>
            <a:r>
              <a:rPr lang="en-US" b="1" dirty="0" smtClean="0"/>
              <a:t> </a:t>
            </a:r>
            <a:r>
              <a:rPr lang="en-US" b="1" dirty="0" smtClean="0"/>
              <a:t>(3/4)</a:t>
            </a:r>
            <a:endParaRPr lang="el-GR"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12. </a:t>
            </a:r>
            <a:r>
              <a:rPr lang="el-GR" sz="1600" dirty="0"/>
              <a:t>Σύνδεμος: </a:t>
            </a:r>
            <a:r>
              <a:rPr lang="en-US" sz="1600" dirty="0"/>
              <a:t>http://www.razasdeanimales.com/informacion-de-Monos-de-la-raza-Cebus-nigritus-1493.html. </a:t>
            </a:r>
            <a:r>
              <a:rPr lang="el-GR" sz="1600" dirty="0"/>
              <a:t>Πηγή: </a:t>
            </a:r>
            <a:r>
              <a:rPr lang="en-US" sz="1600" dirty="0"/>
              <a:t>http://www.razasdeanimales.com</a:t>
            </a:r>
            <a:r>
              <a:rPr lang="en-US" sz="1600" dirty="0" smtClean="0"/>
              <a:t>/.</a:t>
            </a:r>
            <a:endParaRPr lang="en-US" sz="1600" dirty="0"/>
          </a:p>
          <a:p>
            <a:pPr>
              <a:spcBef>
                <a:spcPts val="600"/>
              </a:spcBef>
            </a:pPr>
            <a:r>
              <a:rPr lang="el-GR" sz="1600" b="1" dirty="0"/>
              <a:t>Εικόνα 13. </a:t>
            </a:r>
            <a:r>
              <a:rPr lang="el-GR" sz="1600" dirty="0"/>
              <a:t>© 2015 . Σύνδεσμος: </a:t>
            </a:r>
            <a:r>
              <a:rPr lang="en-US" sz="1600" dirty="0"/>
              <a:t>http://latimesblogs.latimes.com/unleashed/2009/04/malayan-tapir-singapore-zoo.html. </a:t>
            </a:r>
            <a:r>
              <a:rPr lang="el-GR" sz="1600" dirty="0"/>
              <a:t>Πηγή: </a:t>
            </a:r>
            <a:r>
              <a:rPr lang="en-US" sz="1600" dirty="0"/>
              <a:t>http://latimesblogs.latimes.com/unleashed</a:t>
            </a:r>
            <a:r>
              <a:rPr lang="en-US" sz="1600" dirty="0" smtClean="0"/>
              <a:t>/.</a:t>
            </a:r>
            <a:endParaRPr lang="en-US" sz="1600" dirty="0"/>
          </a:p>
          <a:p>
            <a:pPr>
              <a:spcBef>
                <a:spcPts val="600"/>
              </a:spcBef>
            </a:pPr>
            <a:r>
              <a:rPr lang="el-GR" sz="1600" b="1" dirty="0"/>
              <a:t>Εικόνα 14. </a:t>
            </a:r>
            <a:r>
              <a:rPr lang="en-US" sz="1600" dirty="0"/>
              <a:t>Photo © 2000 Heidi </a:t>
            </a:r>
            <a:r>
              <a:rPr lang="en-US" sz="1600" dirty="0" err="1"/>
              <a:t>Frohring</a:t>
            </a:r>
            <a:r>
              <a:rPr lang="en-US" sz="1600" dirty="0"/>
              <a:t>. </a:t>
            </a:r>
            <a:r>
              <a:rPr lang="el-GR" sz="1600" dirty="0"/>
              <a:t>Σύνδεσμος: </a:t>
            </a:r>
            <a:r>
              <a:rPr lang="en-US" sz="1600" dirty="0"/>
              <a:t>http://www.tapirback.com/tapirgal/mixed/pix-nat/mxn0001.htm. </a:t>
            </a:r>
            <a:r>
              <a:rPr lang="el-GR" sz="1600" dirty="0"/>
              <a:t>Πηγή: </a:t>
            </a:r>
            <a:r>
              <a:rPr lang="en-US" sz="1600" dirty="0"/>
              <a:t>http://www.tapirback.com</a:t>
            </a:r>
            <a:r>
              <a:rPr lang="en-US" sz="1600" dirty="0" smtClean="0"/>
              <a:t>.</a:t>
            </a:r>
            <a:endParaRPr lang="en-US" sz="1600" dirty="0"/>
          </a:p>
          <a:p>
            <a:pPr>
              <a:spcBef>
                <a:spcPts val="600"/>
              </a:spcBef>
            </a:pPr>
            <a:r>
              <a:rPr lang="el-GR" sz="1600" b="1" dirty="0"/>
              <a:t>Εικόνα 15. </a:t>
            </a:r>
            <a:r>
              <a:rPr lang="el-GR" sz="1600" dirty="0"/>
              <a:t>© 2006-2015 </a:t>
            </a:r>
            <a:r>
              <a:rPr lang="en-US" sz="1600" dirty="0" err="1"/>
              <a:t>Fanpop</a:t>
            </a:r>
            <a:r>
              <a:rPr lang="en-US" sz="1600" dirty="0"/>
              <a:t>, Inc., All Rights Reserved. </a:t>
            </a:r>
            <a:r>
              <a:rPr lang="el-GR" sz="1600" dirty="0"/>
              <a:t>Σύνδεσμος: </a:t>
            </a:r>
            <a:r>
              <a:rPr lang="en-US" sz="1600" dirty="0"/>
              <a:t>http://www.fanpop.com/clubs/sloths/images/36191156/title/sloth-tree-photo. </a:t>
            </a:r>
            <a:r>
              <a:rPr lang="el-GR" sz="1600" dirty="0"/>
              <a:t>Πηγή: </a:t>
            </a:r>
            <a:r>
              <a:rPr lang="en-US" sz="1600" dirty="0"/>
              <a:t>http://www.fanpop.com</a:t>
            </a:r>
            <a:r>
              <a:rPr lang="en-US" sz="1600" dirty="0" smtClean="0"/>
              <a:t>.</a:t>
            </a:r>
            <a:endParaRPr lang="en-US" sz="1600" dirty="0"/>
          </a:p>
          <a:p>
            <a:pPr>
              <a:spcBef>
                <a:spcPts val="600"/>
              </a:spcBef>
            </a:pPr>
            <a:r>
              <a:rPr lang="el-GR" sz="1600" b="1" dirty="0"/>
              <a:t>Εικόνα 16. </a:t>
            </a:r>
            <a:r>
              <a:rPr lang="en-US" sz="1600" dirty="0"/>
              <a:t>Ryan Photographic, 2802 </a:t>
            </a:r>
            <a:r>
              <a:rPr lang="en-US" sz="1600" dirty="0" err="1"/>
              <a:t>E.ast</a:t>
            </a:r>
            <a:r>
              <a:rPr lang="en-US" sz="1600" dirty="0"/>
              <a:t> 132nd Circle, Thornton, CO  80241  USA. </a:t>
            </a:r>
            <a:r>
              <a:rPr lang="el-GR" sz="1600" dirty="0"/>
              <a:t>Σύνδεσμος: </a:t>
            </a:r>
            <a:r>
              <a:rPr lang="en-US" sz="1600" dirty="0"/>
              <a:t>http://www.ryanphotographic.com/scandentia.htm. </a:t>
            </a:r>
            <a:r>
              <a:rPr lang="el-GR" sz="1600" dirty="0"/>
              <a:t>Πηγή: </a:t>
            </a:r>
            <a:r>
              <a:rPr lang="en-US" sz="1600" dirty="0"/>
              <a:t>http://www.ryanphotographic.com</a:t>
            </a:r>
            <a:r>
              <a:rPr lang="en-US" sz="1600" dirty="0" smtClean="0"/>
              <a:t>/.</a:t>
            </a:r>
            <a:endParaRPr lang="en-US" sz="1600" dirty="0"/>
          </a:p>
          <a:p>
            <a:pPr>
              <a:spcBef>
                <a:spcPts val="600"/>
              </a:spcBef>
            </a:pPr>
            <a:r>
              <a:rPr lang="el-GR" sz="1600" b="1" dirty="0"/>
              <a:t>Εικόνα 17. </a:t>
            </a:r>
            <a:r>
              <a:rPr lang="el-GR" sz="1600" dirty="0"/>
              <a:t>Τ</a:t>
            </a:r>
            <a:r>
              <a:rPr lang="en-US" sz="1600" dirty="0"/>
              <a:t>his image is subject to copyright. Getty Images reserves the right to pursue unauthorized users of this image or clip, and to seek damages for copyright violations. To learn more about copyright and Getty Images’ enforcement program, click here. Availability for this image cannot be guaranteed until time of purchase. </a:t>
            </a:r>
            <a:r>
              <a:rPr lang="el-GR" sz="1600" dirty="0"/>
              <a:t>Σύνδεσμος: </a:t>
            </a:r>
            <a:r>
              <a:rPr lang="en-US" sz="1600" dirty="0"/>
              <a:t>http://www.gettyimages.ca/detail/photo/an-angry-meerkat-with-its-teeth-bared-high-res-stock-photography/ngs17_0480. </a:t>
            </a:r>
            <a:r>
              <a:rPr lang="el-GR" sz="1600" dirty="0"/>
              <a:t>Πηγή: </a:t>
            </a:r>
            <a:r>
              <a:rPr lang="en-US" sz="1600" dirty="0"/>
              <a:t>http://www.gettyimages.ca/.</a:t>
            </a:r>
          </a:p>
          <a:p>
            <a:pPr>
              <a:spcBef>
                <a:spcPts val="600"/>
              </a:spcBef>
            </a:pPr>
            <a:endParaRPr lang="en-US" sz="1600" dirty="0"/>
          </a:p>
        </p:txBody>
      </p:sp>
      <p:sp>
        <p:nvSpPr>
          <p:cNvPr id="6" name="Θέση υποσέλιδου 5"/>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26</a:t>
            </a:fld>
            <a:endParaRPr lang="en-US"/>
          </a:p>
        </p:txBody>
      </p:sp>
    </p:spTree>
    <p:extLst>
      <p:ext uri="{BB962C8B-B14F-4D97-AF65-F5344CB8AC3E}">
        <p14:creationId xmlns:p14="http://schemas.microsoft.com/office/powerpoint/2010/main" val="3241883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b="1" dirty="0"/>
              <a:t>Σημείωμα </a:t>
            </a:r>
            <a:r>
              <a:rPr lang="el-GR" b="1" dirty="0" smtClean="0"/>
              <a:t/>
            </a:r>
            <a:br>
              <a:rPr lang="el-GR" b="1" dirty="0" smtClean="0"/>
            </a:br>
            <a:r>
              <a:rPr lang="el-GR" b="1" dirty="0" smtClean="0"/>
              <a:t>Χρήσης </a:t>
            </a:r>
            <a:r>
              <a:rPr lang="el-GR" b="1" dirty="0"/>
              <a:t>Έργων </a:t>
            </a:r>
            <a:r>
              <a:rPr lang="el-GR" b="1" dirty="0" smtClean="0"/>
              <a:t>Τρίτων</a:t>
            </a:r>
            <a:r>
              <a:rPr lang="en-US" b="1" dirty="0" smtClean="0"/>
              <a:t> </a:t>
            </a:r>
            <a:r>
              <a:rPr lang="en-US" b="1" dirty="0" smtClean="0"/>
              <a:t>(4/4)</a:t>
            </a:r>
            <a:endParaRPr lang="el-GR"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18. </a:t>
            </a:r>
            <a:r>
              <a:rPr lang="en-US" sz="1600" dirty="0"/>
              <a:t>Contributions to http://linktolearning.wikispaces.com/ are licensed under a Creative Commons Attribution Share-Alike 3.0 License. </a:t>
            </a:r>
            <a:r>
              <a:rPr lang="el-GR" sz="1600" dirty="0"/>
              <a:t>Σύνδεσμος: </a:t>
            </a:r>
            <a:r>
              <a:rPr lang="en-US" sz="1600" dirty="0"/>
              <a:t>http://linktolearning.wikispaces.com/Grassland+Animals. </a:t>
            </a:r>
            <a:r>
              <a:rPr lang="el-GR" sz="1600" dirty="0"/>
              <a:t>Πηγή: </a:t>
            </a:r>
            <a:r>
              <a:rPr lang="en-US" sz="1600" dirty="0"/>
              <a:t>http://linktolearning.wikispaces.com. </a:t>
            </a:r>
          </a:p>
          <a:p>
            <a:pPr>
              <a:spcBef>
                <a:spcPts val="600"/>
              </a:spcBef>
            </a:pPr>
            <a:r>
              <a:rPr lang="el-GR" sz="1600" b="1" dirty="0"/>
              <a:t>Εικόνα 19. </a:t>
            </a:r>
            <a:r>
              <a:rPr lang="el-GR" sz="1600" dirty="0"/>
              <a:t>© 2015 </a:t>
            </a:r>
            <a:r>
              <a:rPr lang="en-US" sz="1600" dirty="0" err="1"/>
              <a:t>imageKB</a:t>
            </a:r>
            <a:r>
              <a:rPr lang="en-US" sz="1600" dirty="0"/>
              <a:t>. About - Privacy policy - DMCA . </a:t>
            </a:r>
            <a:r>
              <a:rPr lang="el-GR" sz="1600" dirty="0"/>
              <a:t>Σύνδεσμος: </a:t>
            </a:r>
            <a:r>
              <a:rPr lang="en-US" sz="1600" dirty="0"/>
              <a:t>http://www.imagekb.com/rock-hyrax. </a:t>
            </a:r>
            <a:r>
              <a:rPr lang="el-GR" sz="1600" dirty="0"/>
              <a:t>Πηγή: </a:t>
            </a:r>
            <a:r>
              <a:rPr lang="en-US" sz="1600" dirty="0"/>
              <a:t>http://www.imagekb.com</a:t>
            </a:r>
            <a:r>
              <a:rPr lang="en-US" sz="1600" dirty="0" smtClean="0"/>
              <a:t>/.</a:t>
            </a:r>
            <a:endParaRPr lang="en-US" sz="1600" dirty="0"/>
          </a:p>
          <a:p>
            <a:pPr>
              <a:spcBef>
                <a:spcPts val="600"/>
              </a:spcBef>
            </a:pPr>
            <a:r>
              <a:rPr lang="el-GR" sz="1600" b="1" dirty="0"/>
              <a:t>Εικόνα 20. </a:t>
            </a:r>
            <a:r>
              <a:rPr lang="el-GR" sz="1600" dirty="0"/>
              <a:t>Σύνδεσμος: </a:t>
            </a:r>
            <a:r>
              <a:rPr lang="en-US" sz="1600" dirty="0"/>
              <a:t>http://www.movementarian.org/rand/hy. </a:t>
            </a:r>
            <a:r>
              <a:rPr lang="en-US" sz="1600" dirty="0" err="1"/>
              <a:t>rax</a:t>
            </a:r>
            <a:r>
              <a:rPr lang="en-US" sz="1600" dirty="0"/>
              <a:t>/. </a:t>
            </a:r>
            <a:r>
              <a:rPr lang="el-GR" sz="1600" dirty="0"/>
              <a:t>Πηγή: </a:t>
            </a:r>
            <a:r>
              <a:rPr lang="en-US" sz="1600" dirty="0"/>
              <a:t>http://www.movementarian.org</a:t>
            </a:r>
            <a:r>
              <a:rPr lang="en-US" sz="1600" dirty="0" smtClean="0"/>
              <a:t>.</a:t>
            </a:r>
            <a:endParaRPr lang="en-US" sz="1600" dirty="0"/>
          </a:p>
          <a:p>
            <a:pPr>
              <a:spcBef>
                <a:spcPts val="600"/>
              </a:spcBef>
            </a:pPr>
            <a:r>
              <a:rPr lang="el-GR" sz="1600" b="1" dirty="0"/>
              <a:t>Εικόνα 21. </a:t>
            </a:r>
            <a:r>
              <a:rPr lang="el-GR" sz="1600" dirty="0"/>
              <a:t>Σύνδεσμος: </a:t>
            </a:r>
            <a:r>
              <a:rPr lang="en-US" sz="1600" dirty="0"/>
              <a:t>https://www.pinterest.com/pin/469359592387306311/. </a:t>
            </a:r>
            <a:r>
              <a:rPr lang="el-GR" sz="1600" dirty="0"/>
              <a:t>Πηγή: </a:t>
            </a:r>
            <a:r>
              <a:rPr lang="en-US" sz="1600" dirty="0"/>
              <a:t>oddee.com</a:t>
            </a:r>
            <a:r>
              <a:rPr lang="en-US" sz="1600" dirty="0" smtClean="0"/>
              <a:t>.</a:t>
            </a:r>
            <a:endParaRPr lang="en-US" sz="1600" dirty="0"/>
          </a:p>
          <a:p>
            <a:pPr>
              <a:spcBef>
                <a:spcPts val="600"/>
              </a:spcBef>
            </a:pPr>
            <a:r>
              <a:rPr lang="el-GR" sz="1600" b="1" dirty="0"/>
              <a:t>Εικόνα 22. </a:t>
            </a:r>
            <a:r>
              <a:rPr lang="el-GR" sz="1600" dirty="0"/>
              <a:t>Σύνδεσμος: </a:t>
            </a:r>
            <a:r>
              <a:rPr lang="en-US" sz="1600" dirty="0"/>
              <a:t>https://www.pinterest.com/pin/469359592387306311/. </a:t>
            </a:r>
            <a:r>
              <a:rPr lang="el-GR" sz="1600" dirty="0"/>
              <a:t>Πηγή: </a:t>
            </a:r>
            <a:r>
              <a:rPr lang="en-US" sz="1600" dirty="0"/>
              <a:t>https://www.pinterest.com</a:t>
            </a:r>
            <a:r>
              <a:rPr lang="en-US" sz="1600" dirty="0" smtClean="0"/>
              <a:t>.</a:t>
            </a:r>
            <a:endParaRPr lang="en-US" sz="1600" dirty="0"/>
          </a:p>
          <a:p>
            <a:pPr>
              <a:spcBef>
                <a:spcPts val="600"/>
              </a:spcBef>
            </a:pPr>
            <a:r>
              <a:rPr lang="el-GR" sz="1600" b="1" dirty="0"/>
              <a:t>Εικόνα 23. </a:t>
            </a:r>
            <a:r>
              <a:rPr lang="el-GR" sz="1600" dirty="0"/>
              <a:t>© 2015 </a:t>
            </a:r>
            <a:r>
              <a:rPr lang="en-US" sz="1600" dirty="0"/>
              <a:t>Columbia University. </a:t>
            </a:r>
            <a:r>
              <a:rPr lang="el-GR" sz="1600" dirty="0"/>
              <a:t>Σύνδεσμος: </a:t>
            </a:r>
            <a:r>
              <a:rPr lang="en-US" sz="1600" dirty="0"/>
              <a:t>http://www.columbia.edu/itc/anthropology/v1007/2002projects/web/australopithecus/austro.html. </a:t>
            </a:r>
            <a:r>
              <a:rPr lang="el-GR" sz="1600" dirty="0"/>
              <a:t>Πηγή: </a:t>
            </a:r>
            <a:r>
              <a:rPr lang="en-US" sz="1600" dirty="0"/>
              <a:t>http://www.columbia.edu/.</a:t>
            </a:r>
          </a:p>
          <a:p>
            <a:pPr>
              <a:spcBef>
                <a:spcPts val="600"/>
              </a:spcBef>
            </a:pPr>
            <a:endParaRPr lang="en-US" sz="1600" dirty="0"/>
          </a:p>
          <a:p>
            <a:pPr>
              <a:spcBef>
                <a:spcPts val="600"/>
              </a:spcBef>
            </a:pPr>
            <a:endParaRPr lang="en-US" sz="1600" dirty="0"/>
          </a:p>
          <a:p>
            <a:pPr>
              <a:spcBef>
                <a:spcPts val="600"/>
              </a:spcBef>
            </a:pPr>
            <a:endParaRPr lang="en-US" sz="1600" dirty="0"/>
          </a:p>
          <a:p>
            <a:pPr>
              <a:spcBef>
                <a:spcPts val="600"/>
              </a:spcBef>
            </a:pPr>
            <a:endParaRPr lang="en-US" sz="1600" dirty="0"/>
          </a:p>
        </p:txBody>
      </p:sp>
      <p:sp>
        <p:nvSpPr>
          <p:cNvPr id="6" name="Θέση υποσέλιδου 5"/>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27</a:t>
            </a:fld>
            <a:endParaRPr lang="en-US"/>
          </a:p>
        </p:txBody>
      </p:sp>
    </p:spTree>
    <p:extLst>
      <p:ext uri="{BB962C8B-B14F-4D97-AF65-F5344CB8AC3E}">
        <p14:creationId xmlns:p14="http://schemas.microsoft.com/office/powerpoint/2010/main" val="373030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2. </a:t>
            </a:r>
            <a:r>
              <a:rPr lang="el-GR" altLang="en-US" dirty="0" err="1" smtClean="0">
                <a:ea typeface="ＭＳ Ｐゴシック" panose="020B0600070205080204" pitchFamily="34" charset="-128"/>
              </a:rPr>
              <a:t>Αρτιοδάκτυλα</a:t>
            </a:r>
            <a:r>
              <a:rPr lang="el-GR" altLang="en-US" dirty="0" smtClean="0">
                <a:ea typeface="ＭＳ Ｐゴシック" panose="020B0600070205080204" pitchFamily="34" charset="-128"/>
              </a:rPr>
              <a:t> (</a:t>
            </a:r>
            <a:r>
              <a:rPr lang="el-GR" altLang="en-US" dirty="0" err="1" smtClean="0">
                <a:ea typeface="ＭＳ Ｐゴシック" panose="020B0600070205080204" pitchFamily="34" charset="-128"/>
              </a:rPr>
              <a:t>χοιρόμορφα</a:t>
            </a:r>
            <a:r>
              <a:rPr lang="el-GR" altLang="en-US" dirty="0" smtClean="0">
                <a:ea typeface="ＭＳ Ｐゴシック" panose="020B0600070205080204" pitchFamily="34" charset="-128"/>
              </a:rPr>
              <a:t>)</a:t>
            </a:r>
            <a:r>
              <a:rPr lang="en-US" altLang="en-US" dirty="0" smtClean="0">
                <a:ea typeface="ＭＳ Ｐゴシック" panose="020B0600070205080204" pitchFamily="34" charset="-128"/>
              </a:rPr>
              <a:t> </a:t>
            </a:r>
          </a:p>
        </p:txBody>
      </p:sp>
      <p:pic>
        <p:nvPicPr>
          <p:cNvPr id="3" name="Θέση περιεχομένου 2"/>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166728" y="1580817"/>
            <a:ext cx="3177172" cy="2341896"/>
          </a:xfrm>
        </p:spPr>
      </p:pic>
      <p:pic>
        <p:nvPicPr>
          <p:cNvPr id="4100" name="Content Placeholder 4" descr="hippo3.jpg"/>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769237" y="4081129"/>
            <a:ext cx="2041634" cy="2114550"/>
          </a:xfrm>
        </p:spPr>
      </p:pic>
      <p:sp>
        <p:nvSpPr>
          <p:cNvPr id="2" name="Θέση περιεχομένου 1"/>
          <p:cNvSpPr>
            <a:spLocks noGrp="1"/>
          </p:cNvSpPr>
          <p:nvPr>
            <p:ph sz="quarter" idx="14"/>
          </p:nvPr>
        </p:nvSpPr>
        <p:spPr>
          <a:xfrm>
            <a:off x="405494" y="1768090"/>
            <a:ext cx="4558391" cy="4309245"/>
          </a:xfrm>
        </p:spPr>
        <p:txBody>
          <a:bodyPr/>
          <a:lstStyle/>
          <a:p>
            <a:pPr>
              <a:buNone/>
            </a:pPr>
            <a:r>
              <a:rPr lang="el-GR" altLang="en-US" dirty="0">
                <a:ea typeface="ＭＳ Ｐゴシック" panose="020B0600070205080204" pitchFamily="34" charset="-128"/>
              </a:rPr>
              <a:t>Ζυγός αριθμός δακτύλων. </a:t>
            </a:r>
            <a:endParaRPr lang="el-GR" altLang="en-US" dirty="0" smtClean="0">
              <a:ea typeface="ＭＳ Ｐゴシック" panose="020B0600070205080204" pitchFamily="34" charset="-128"/>
            </a:endParaRPr>
          </a:p>
          <a:p>
            <a:pPr>
              <a:buNone/>
            </a:pPr>
            <a:r>
              <a:rPr lang="el-GR" altLang="en-US" dirty="0" smtClean="0">
                <a:ea typeface="ＭＳ Ｐゴシック" panose="020B0600070205080204" pitchFamily="34" charset="-128"/>
              </a:rPr>
              <a:t>Υπάρχουν </a:t>
            </a:r>
            <a:r>
              <a:rPr lang="el-GR" altLang="en-US" dirty="0">
                <a:ea typeface="ＭＳ Ｐゴシック" panose="020B0600070205080204" pitchFamily="34" charset="-128"/>
              </a:rPr>
              <a:t>κυνόδοντες.</a:t>
            </a:r>
          </a:p>
          <a:p>
            <a:pPr>
              <a:buNone/>
            </a:pPr>
            <a:endParaRPr lang="el-GR" altLang="en-US" dirty="0">
              <a:ea typeface="ＭＳ Ｐゴシック" panose="020B0600070205080204" pitchFamily="34" charset="-128"/>
            </a:endParaRPr>
          </a:p>
          <a:p>
            <a:pPr>
              <a:buNone/>
            </a:pPr>
            <a:r>
              <a:rPr lang="en-US" altLang="en-US" i="1" dirty="0">
                <a:ea typeface="ＭＳ Ｐゴシック" panose="020B0600070205080204" pitchFamily="34" charset="-128"/>
              </a:rPr>
              <a:t>Hippopotamus </a:t>
            </a:r>
            <a:r>
              <a:rPr lang="en-US" altLang="en-US" i="1" dirty="0" err="1" smtClean="0">
                <a:ea typeface="ＭＳ Ｐゴシック" panose="020B0600070205080204" pitchFamily="34" charset="-128"/>
              </a:rPr>
              <a:t>amphibius</a:t>
            </a:r>
            <a:endParaRPr lang="en-US" altLang="en-US" i="1" dirty="0">
              <a:ea typeface="ＭＳ Ｐゴシック" panose="020B0600070205080204" pitchFamily="34" charset="-128"/>
            </a:endParaRPr>
          </a:p>
          <a:p>
            <a:endParaRPr lang="el-GR" dirty="0"/>
          </a:p>
        </p:txBody>
      </p:sp>
      <p:sp>
        <p:nvSpPr>
          <p:cNvPr id="4" name="Θέση υποσέλιδου 3"/>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t>3</a:t>
            </a:fld>
            <a:endParaRPr lang="en-US"/>
          </a:p>
        </p:txBody>
      </p:sp>
      <p:sp>
        <p:nvSpPr>
          <p:cNvPr id="8" name="TextBox 7"/>
          <p:cNvSpPr txBox="1"/>
          <p:nvPr/>
        </p:nvSpPr>
        <p:spPr>
          <a:xfrm>
            <a:off x="8080686" y="3586423"/>
            <a:ext cx="263214" cy="276999"/>
          </a:xfrm>
          <a:prstGeom prst="rect">
            <a:avLst/>
          </a:prstGeom>
          <a:noFill/>
        </p:spPr>
        <p:txBody>
          <a:bodyPr wrap="none" rtlCol="0">
            <a:spAutoFit/>
          </a:bodyPr>
          <a:lstStyle/>
          <a:p>
            <a:r>
              <a:rPr lang="el-GR" sz="1200" dirty="0" smtClean="0">
                <a:solidFill>
                  <a:schemeClr val="bg1"/>
                </a:solidFill>
              </a:rPr>
              <a:t>2</a:t>
            </a:r>
            <a:endParaRPr lang="el-GR" sz="1200" dirty="0">
              <a:solidFill>
                <a:schemeClr val="bg1"/>
              </a:solidFill>
            </a:endParaRPr>
          </a:p>
        </p:txBody>
      </p:sp>
      <p:sp>
        <p:nvSpPr>
          <p:cNvPr id="9" name="TextBox 8"/>
          <p:cNvSpPr txBox="1"/>
          <p:nvPr/>
        </p:nvSpPr>
        <p:spPr>
          <a:xfrm>
            <a:off x="5547657" y="5864598"/>
            <a:ext cx="263214" cy="276999"/>
          </a:xfrm>
          <a:prstGeom prst="rect">
            <a:avLst/>
          </a:prstGeom>
          <a:noFill/>
        </p:spPr>
        <p:txBody>
          <a:bodyPr wrap="none" rtlCol="0">
            <a:spAutoFit/>
          </a:bodyPr>
          <a:lstStyle/>
          <a:p>
            <a:r>
              <a:rPr lang="el-GR" sz="1200" dirty="0" smtClean="0">
                <a:solidFill>
                  <a:schemeClr val="bg1"/>
                </a:solidFill>
              </a:rPr>
              <a:t>3</a:t>
            </a:r>
            <a:endParaRPr lang="el-GR" sz="1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3.</a:t>
            </a:r>
            <a:r>
              <a:rPr lang="el-GR" altLang="en-US" dirty="0" smtClean="0">
                <a:ea typeface="ＭＳ Ｐゴシック" panose="020B0600070205080204" pitchFamily="34" charset="-128"/>
              </a:rPr>
              <a:t> </a:t>
            </a:r>
            <a:r>
              <a:rPr lang="el-GR" altLang="en-US" dirty="0" err="1" smtClean="0">
                <a:ea typeface="ＭＳ Ｐゴシック" panose="020B0600070205080204" pitchFamily="34" charset="-128"/>
              </a:rPr>
              <a:t>Αρτιοδάκτυλα</a:t>
            </a:r>
            <a:r>
              <a:rPr lang="el-GR" altLang="en-US" dirty="0" smtClean="0">
                <a:ea typeface="ＭＳ Ｐゴシック" panose="020B0600070205080204" pitchFamily="34" charset="-128"/>
              </a:rPr>
              <a:t> (</a:t>
            </a:r>
            <a:r>
              <a:rPr lang="el-GR" altLang="en-US" dirty="0" err="1" smtClean="0">
                <a:ea typeface="ＭＳ Ｐゴシック" panose="020B0600070205080204" pitchFamily="34" charset="-128"/>
              </a:rPr>
              <a:t>Τυλόποδα</a:t>
            </a:r>
            <a:r>
              <a:rPr lang="el-GR" altLang="en-US" dirty="0" smtClean="0">
                <a:ea typeface="ＭＳ Ｐゴシック" panose="020B0600070205080204" pitchFamily="34" charset="-128"/>
              </a:rPr>
              <a:t>)</a:t>
            </a:r>
            <a:r>
              <a:rPr lang="en-US" altLang="en-US" dirty="0" smtClean="0">
                <a:ea typeface="ＭＳ Ｐゴシック" panose="020B0600070205080204" pitchFamily="34" charset="-128"/>
              </a:rPr>
              <a:t> </a:t>
            </a:r>
          </a:p>
        </p:txBody>
      </p:sp>
      <p:sp>
        <p:nvSpPr>
          <p:cNvPr id="16387" name="Content Placeholder 2"/>
          <p:cNvSpPr>
            <a:spLocks noGrp="1"/>
          </p:cNvSpPr>
          <p:nvPr>
            <p:ph sz="quarter" idx="12"/>
          </p:nvPr>
        </p:nvSpPr>
        <p:spPr/>
        <p:txBody>
          <a:bodyPr/>
          <a:lstStyle/>
          <a:p>
            <a:pPr eaLnBrk="1" hangingPunct="1">
              <a:buFont typeface="Arial" panose="020B0604020202020204" pitchFamily="34" charset="0"/>
              <a:buNone/>
            </a:pPr>
            <a:r>
              <a:rPr lang="el-GR" altLang="en-US" dirty="0" smtClean="0">
                <a:ea typeface="ＭＳ Ｐゴシック" panose="020B0600070205080204" pitchFamily="34" charset="-128"/>
              </a:rPr>
              <a:t>Ένα ζεύγος κοπτήρων στην πάνω γνάθο.</a:t>
            </a:r>
            <a:endParaRPr lang="en-US" altLang="en-US" dirty="0" smtClean="0">
              <a:ea typeface="ＭＳ Ｐゴシック" panose="020B0600070205080204" pitchFamily="34" charset="-128"/>
            </a:endParaRPr>
          </a:p>
          <a:p>
            <a:pPr eaLnBrk="1" hangingPunct="1">
              <a:buFont typeface="Arial" panose="020B0604020202020204" pitchFamily="34" charset="0"/>
              <a:buNone/>
            </a:pPr>
            <a:r>
              <a:rPr lang="en-US" altLang="en-US" i="1" dirty="0" err="1" smtClean="0">
                <a:ea typeface="ＭＳ Ｐゴシック" panose="020B0600070205080204" pitchFamily="34" charset="-128"/>
              </a:rPr>
              <a:t>Vicugna</a:t>
            </a:r>
            <a:r>
              <a:rPr lang="en-US" altLang="en-US" i="1" dirty="0" smtClean="0">
                <a:ea typeface="ＭＳ Ｐゴシック" panose="020B0600070205080204" pitchFamily="34" charset="-128"/>
              </a:rPr>
              <a:t> </a:t>
            </a:r>
            <a:r>
              <a:rPr lang="en-US" altLang="en-US" i="1" dirty="0" err="1" smtClean="0">
                <a:ea typeface="ＭＳ Ｐゴシック" panose="020B0600070205080204" pitchFamily="34" charset="-128"/>
              </a:rPr>
              <a:t>pacos</a:t>
            </a:r>
            <a:endParaRPr lang="el-GR" altLang="en-US" i="1" dirty="0" smtClean="0">
              <a:ea typeface="ＭＳ Ｐゴシック" panose="020B0600070205080204" pitchFamily="34" charset="-128"/>
            </a:endParaRPr>
          </a:p>
          <a:p>
            <a:pPr eaLnBrk="1" hangingPunct="1">
              <a:buFont typeface="Arial" panose="020B0604020202020204" pitchFamily="34" charset="0"/>
              <a:buNone/>
            </a:pPr>
            <a:endParaRPr lang="el-GR" altLang="en-US" dirty="0" smtClean="0">
              <a:solidFill>
                <a:srgbClr val="984807"/>
              </a:solidFill>
              <a:ea typeface="ＭＳ Ｐゴシック" panose="020B0600070205080204" pitchFamily="34" charset="-128"/>
            </a:endParaRPr>
          </a:p>
          <a:p>
            <a:pPr eaLnBrk="1" hangingPunct="1">
              <a:buFont typeface="Arial" panose="020B0604020202020204" pitchFamily="34" charset="0"/>
              <a:buNone/>
            </a:pPr>
            <a:endParaRPr lang="en-US" altLang="en-US" dirty="0" smtClean="0">
              <a:solidFill>
                <a:srgbClr val="984807"/>
              </a:solidFill>
              <a:ea typeface="ＭＳ Ｐゴシック" panose="020B0600070205080204" pitchFamily="34" charset="-128"/>
            </a:endParaRPr>
          </a:p>
        </p:txBody>
      </p:sp>
      <p:pic>
        <p:nvPicPr>
          <p:cNvPr id="5124" name="Content Placeholder 4" descr="llama_alpaca.jp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14873" y="3672568"/>
            <a:ext cx="2248733" cy="2114550"/>
          </a:xfrm>
        </p:spPr>
      </p:pic>
      <p:pic>
        <p:nvPicPr>
          <p:cNvPr id="3" name="Θέση περιεχομένου 2"/>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28650" y="1853430"/>
            <a:ext cx="3836988" cy="2906575"/>
          </a:xfrm>
        </p:spPr>
      </p:pic>
      <p:sp>
        <p:nvSpPr>
          <p:cNvPr id="4" name="Θέση υποσέλιδου 3"/>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t>4</a:t>
            </a:fld>
            <a:endParaRPr lang="en-US"/>
          </a:p>
        </p:txBody>
      </p:sp>
      <p:sp>
        <p:nvSpPr>
          <p:cNvPr id="8" name="TextBox 7"/>
          <p:cNvSpPr txBox="1"/>
          <p:nvPr/>
        </p:nvSpPr>
        <p:spPr>
          <a:xfrm>
            <a:off x="4099915" y="4361676"/>
            <a:ext cx="263214" cy="276999"/>
          </a:xfrm>
          <a:prstGeom prst="rect">
            <a:avLst/>
          </a:prstGeom>
          <a:noFill/>
        </p:spPr>
        <p:txBody>
          <a:bodyPr wrap="none" rtlCol="0">
            <a:spAutoFit/>
          </a:bodyPr>
          <a:lstStyle/>
          <a:p>
            <a:r>
              <a:rPr lang="el-GR" sz="1200" dirty="0" smtClean="0"/>
              <a:t>4</a:t>
            </a:r>
            <a:endParaRPr lang="el-GR" sz="1200" dirty="0"/>
          </a:p>
        </p:txBody>
      </p:sp>
      <p:sp>
        <p:nvSpPr>
          <p:cNvPr id="9" name="TextBox 8"/>
          <p:cNvSpPr txBox="1"/>
          <p:nvPr/>
        </p:nvSpPr>
        <p:spPr>
          <a:xfrm>
            <a:off x="7300392" y="5510119"/>
            <a:ext cx="263214" cy="276999"/>
          </a:xfrm>
          <a:prstGeom prst="rect">
            <a:avLst/>
          </a:prstGeom>
          <a:noFill/>
        </p:spPr>
        <p:txBody>
          <a:bodyPr wrap="none" rtlCol="0">
            <a:spAutoFit/>
          </a:bodyPr>
          <a:lstStyle/>
          <a:p>
            <a:r>
              <a:rPr lang="el-GR" sz="1200" dirty="0" smtClean="0"/>
              <a:t>5</a:t>
            </a:r>
            <a:endParaRPr lang="el-GR"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4. </a:t>
            </a:r>
            <a:r>
              <a:rPr lang="el-GR" altLang="en-US" dirty="0" err="1" smtClean="0">
                <a:ea typeface="ＭＳ Ｐゴシック" panose="020B0600070205080204" pitchFamily="34" charset="-128"/>
              </a:rPr>
              <a:t>Διπρωτοδόντια</a:t>
            </a:r>
            <a:r>
              <a:rPr lang="en-US" altLang="en-US" dirty="0" smtClean="0">
                <a:ea typeface="ＭＳ Ｐゴシック" panose="020B0600070205080204" pitchFamily="34" charset="-128"/>
              </a:rPr>
              <a:t> </a:t>
            </a:r>
          </a:p>
        </p:txBody>
      </p:sp>
      <p:sp>
        <p:nvSpPr>
          <p:cNvPr id="17411" name="Content Placeholder 2"/>
          <p:cNvSpPr>
            <a:spLocks noGrp="1"/>
          </p:cNvSpPr>
          <p:nvPr>
            <p:ph sz="half" idx="1"/>
          </p:nvPr>
        </p:nvSpPr>
        <p:spPr>
          <a:xfrm>
            <a:off x="628649" y="1825625"/>
            <a:ext cx="4041321" cy="4351338"/>
          </a:xfrm>
        </p:spPr>
        <p:txBody>
          <a:bodyPr/>
          <a:lstStyle/>
          <a:p>
            <a:pPr eaLnBrk="1" hangingPunct="1">
              <a:buFont typeface="Arial" panose="020B0604020202020204" pitchFamily="34" charset="0"/>
              <a:buNone/>
            </a:pPr>
            <a:r>
              <a:rPr lang="el-GR" altLang="en-US" dirty="0" smtClean="0">
                <a:ea typeface="ＭＳ Ｐゴシック" panose="020B0600070205080204" pitchFamily="34" charset="-128"/>
              </a:rPr>
              <a:t>Λιγότερα από πέντε δάκτυλα στα άκρα.</a:t>
            </a:r>
          </a:p>
          <a:p>
            <a:pPr eaLnBrk="1" hangingPunct="1">
              <a:buFont typeface="Arial" panose="020B0604020202020204" pitchFamily="34" charset="0"/>
              <a:buNone/>
            </a:pPr>
            <a:endParaRPr lang="el-GR" altLang="en-US" dirty="0" smtClean="0">
              <a:ea typeface="ＭＳ Ｐゴシック" panose="020B0600070205080204" pitchFamily="34" charset="-128"/>
            </a:endParaRPr>
          </a:p>
          <a:p>
            <a:pPr eaLnBrk="1" hangingPunct="1">
              <a:buFont typeface="Arial" panose="020B0604020202020204" pitchFamily="34" charset="0"/>
              <a:buNone/>
            </a:pPr>
            <a:r>
              <a:rPr lang="en-US" altLang="en-US" i="1" dirty="0" err="1" smtClean="0">
                <a:ea typeface="ＭＳ Ｐゴシック" panose="020B0600070205080204" pitchFamily="34" charset="-128"/>
              </a:rPr>
              <a:t>Phascolarctos</a:t>
            </a:r>
            <a:r>
              <a:rPr lang="en-US" altLang="en-US" i="1" dirty="0" smtClean="0">
                <a:ea typeface="ＭＳ Ｐゴシック" panose="020B0600070205080204" pitchFamily="34" charset="-128"/>
              </a:rPr>
              <a:t> </a:t>
            </a:r>
            <a:r>
              <a:rPr lang="en-US" altLang="en-US" i="1" dirty="0" err="1" smtClean="0">
                <a:ea typeface="ＭＳ Ｐゴシック" panose="020B0600070205080204" pitchFamily="34" charset="-128"/>
              </a:rPr>
              <a:t>cinereus</a:t>
            </a:r>
            <a:endParaRPr lang="en-US" altLang="en-US" dirty="0" smtClean="0">
              <a:ea typeface="ＭＳ Ｐゴシック" panose="020B0600070205080204" pitchFamily="34" charset="-128"/>
            </a:endParaRPr>
          </a:p>
        </p:txBody>
      </p:sp>
      <p:pic>
        <p:nvPicPr>
          <p:cNvPr id="6148" name="Content Placeholder 4" descr="Koala.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75249" y="1733106"/>
            <a:ext cx="2956379" cy="4300188"/>
          </a:xfrm>
        </p:spPr>
      </p:pic>
      <p:sp>
        <p:nvSpPr>
          <p:cNvPr id="2" name="Θέση υποσέλιδου 1"/>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3" name="Θέση αριθμού διαφάνειας 2"/>
          <p:cNvSpPr>
            <a:spLocks noGrp="1"/>
          </p:cNvSpPr>
          <p:nvPr>
            <p:ph type="sldNum" sz="quarter" idx="12"/>
          </p:nvPr>
        </p:nvSpPr>
        <p:spPr/>
        <p:txBody>
          <a:bodyPr/>
          <a:lstStyle/>
          <a:p>
            <a:fld id="{58A56277-EA16-4AF5-BFB5-E5ECBBB39490}" type="slidenum">
              <a:rPr lang="en-US" smtClean="0"/>
              <a:t>5</a:t>
            </a:fld>
            <a:endParaRPr lang="en-US"/>
          </a:p>
        </p:txBody>
      </p:sp>
      <p:sp>
        <p:nvSpPr>
          <p:cNvPr id="7" name="TextBox 6"/>
          <p:cNvSpPr txBox="1"/>
          <p:nvPr/>
        </p:nvSpPr>
        <p:spPr>
          <a:xfrm>
            <a:off x="7832950" y="5640747"/>
            <a:ext cx="263214" cy="276999"/>
          </a:xfrm>
          <a:prstGeom prst="rect">
            <a:avLst/>
          </a:prstGeom>
          <a:noFill/>
        </p:spPr>
        <p:txBody>
          <a:bodyPr wrap="none" rtlCol="0">
            <a:spAutoFit/>
          </a:bodyPr>
          <a:lstStyle/>
          <a:p>
            <a:r>
              <a:rPr lang="el-GR" sz="1200" dirty="0" smtClean="0">
                <a:solidFill>
                  <a:schemeClr val="bg1"/>
                </a:solidFill>
              </a:rPr>
              <a:t>6</a:t>
            </a:r>
            <a:endParaRPr lang="el-GR" sz="1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5. </a:t>
            </a:r>
            <a:r>
              <a:rPr lang="el-GR" altLang="en-US" dirty="0" err="1" smtClean="0">
                <a:ea typeface="ＭＳ Ｐゴシック" panose="020B0600070205080204" pitchFamily="34" charset="-128"/>
              </a:rPr>
              <a:t>Σειρηνοειδή</a:t>
            </a:r>
            <a:r>
              <a:rPr lang="en-US" altLang="en-US" dirty="0" smtClean="0">
                <a:ea typeface="ＭＳ Ｐゴシック" panose="020B0600070205080204" pitchFamily="34" charset="-128"/>
              </a:rPr>
              <a:t> </a:t>
            </a:r>
          </a:p>
        </p:txBody>
      </p:sp>
      <p:pic>
        <p:nvPicPr>
          <p:cNvPr id="3" name="Θέση περιεχομένου 2"/>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809842" y="1446059"/>
            <a:ext cx="3101269" cy="2775171"/>
          </a:xfrm>
        </p:spPr>
      </p:pic>
      <p:sp>
        <p:nvSpPr>
          <p:cNvPr id="2" name="Θέση περιεχομένου 1"/>
          <p:cNvSpPr>
            <a:spLocks noGrp="1"/>
          </p:cNvSpPr>
          <p:nvPr>
            <p:ph sz="quarter" idx="14"/>
          </p:nvPr>
        </p:nvSpPr>
        <p:spPr/>
        <p:txBody>
          <a:bodyPr>
            <a:normAutofit lnSpcReduction="10000"/>
          </a:bodyPr>
          <a:lstStyle/>
          <a:p>
            <a:pPr>
              <a:buNone/>
            </a:pPr>
            <a:r>
              <a:rPr lang="el-GR" altLang="en-US" dirty="0">
                <a:ea typeface="ＭＳ Ｐゴシック" panose="020B0600070205080204" pitchFamily="34" charset="-128"/>
              </a:rPr>
              <a:t>Απουσία </a:t>
            </a:r>
            <a:r>
              <a:rPr lang="el-GR" altLang="en-US" dirty="0" err="1">
                <a:ea typeface="ＭＳ Ｐゴシック" panose="020B0600070205080204" pitchFamily="34" charset="-128"/>
              </a:rPr>
              <a:t>οπισθίων</a:t>
            </a:r>
            <a:r>
              <a:rPr lang="el-GR" altLang="en-US" dirty="0">
                <a:ea typeface="ＭＳ Ｐゴシック" panose="020B0600070205080204" pitchFamily="34" charset="-128"/>
              </a:rPr>
              <a:t> άκρων, πρόσθια άκρα </a:t>
            </a:r>
            <a:r>
              <a:rPr lang="el-GR" altLang="en-US" dirty="0" err="1">
                <a:ea typeface="ＭＳ Ｐゴシック" panose="020B0600070205080204" pitchFamily="34" charset="-128"/>
              </a:rPr>
              <a:t>τροποιημένα</a:t>
            </a:r>
            <a:r>
              <a:rPr lang="el-GR" altLang="en-US" dirty="0">
                <a:ea typeface="ＭＳ Ｐゴシック" panose="020B0600070205080204" pitchFamily="34" charset="-128"/>
              </a:rPr>
              <a:t> σε πτερύγια, πεπλατυσμένη ουρά, ρουθούνια στο πάνω μέρος του ρύγχους.</a:t>
            </a:r>
          </a:p>
          <a:p>
            <a:pPr>
              <a:buNone/>
            </a:pPr>
            <a:endParaRPr lang="el-GR" altLang="en-US" dirty="0">
              <a:ea typeface="ＭＳ Ｐゴシック" panose="020B0600070205080204" pitchFamily="34" charset="-128"/>
            </a:endParaRPr>
          </a:p>
          <a:p>
            <a:pPr>
              <a:buNone/>
            </a:pPr>
            <a:r>
              <a:rPr lang="en-US" altLang="en-US" i="1" dirty="0">
                <a:ea typeface="ＭＳ Ｐゴシック" panose="020B0600070205080204" pitchFamily="34" charset="-128"/>
              </a:rPr>
              <a:t>Dugong </a:t>
            </a:r>
            <a:r>
              <a:rPr lang="en-US" altLang="en-US" i="1" dirty="0" err="1">
                <a:ea typeface="ＭＳ Ｐゴシック" panose="020B0600070205080204" pitchFamily="34" charset="-128"/>
              </a:rPr>
              <a:t>dugong</a:t>
            </a:r>
            <a:endParaRPr lang="en-US" altLang="en-US" dirty="0">
              <a:ea typeface="ＭＳ Ｐゴシック" panose="020B0600070205080204" pitchFamily="34" charset="-128"/>
            </a:endParaRPr>
          </a:p>
          <a:p>
            <a:endParaRPr lang="el-GR" dirty="0"/>
          </a:p>
        </p:txBody>
      </p:sp>
      <p:sp>
        <p:nvSpPr>
          <p:cNvPr id="4" name="Θέση υποσέλιδου 3"/>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t>6</a:t>
            </a:fld>
            <a:endParaRPr lang="en-US"/>
          </a:p>
        </p:txBody>
      </p:sp>
      <p:sp>
        <p:nvSpPr>
          <p:cNvPr id="8" name="TextBox 7"/>
          <p:cNvSpPr txBox="1"/>
          <p:nvPr/>
        </p:nvSpPr>
        <p:spPr>
          <a:xfrm>
            <a:off x="7611454" y="3925800"/>
            <a:ext cx="263214" cy="276999"/>
          </a:xfrm>
          <a:prstGeom prst="rect">
            <a:avLst/>
          </a:prstGeom>
          <a:noFill/>
        </p:spPr>
        <p:txBody>
          <a:bodyPr wrap="none" rtlCol="0">
            <a:spAutoFit/>
          </a:bodyPr>
          <a:lstStyle/>
          <a:p>
            <a:r>
              <a:rPr lang="el-GR" sz="1200" dirty="0" smtClean="0">
                <a:solidFill>
                  <a:schemeClr val="bg1"/>
                </a:solidFill>
              </a:rPr>
              <a:t>7</a:t>
            </a:r>
            <a:endParaRPr lang="el-GR" sz="1200" dirty="0">
              <a:solidFill>
                <a:schemeClr val="bg1"/>
              </a:solidFill>
            </a:endParaRPr>
          </a:p>
        </p:txBody>
      </p:sp>
      <p:pic>
        <p:nvPicPr>
          <p:cNvPr id="7" name="Θέση περιεχομένου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981068" y="4324694"/>
            <a:ext cx="2761993" cy="1837981"/>
          </a:xfrm>
        </p:spPr>
      </p:pic>
      <p:sp>
        <p:nvSpPr>
          <p:cNvPr id="9" name="TextBox 8"/>
          <p:cNvSpPr txBox="1"/>
          <p:nvPr/>
        </p:nvSpPr>
        <p:spPr>
          <a:xfrm>
            <a:off x="7479847" y="5818690"/>
            <a:ext cx="263214" cy="276999"/>
          </a:xfrm>
          <a:prstGeom prst="rect">
            <a:avLst/>
          </a:prstGeom>
          <a:noFill/>
        </p:spPr>
        <p:txBody>
          <a:bodyPr wrap="none" rtlCol="0">
            <a:spAutoFit/>
          </a:bodyPr>
          <a:lstStyle/>
          <a:p>
            <a:r>
              <a:rPr lang="el-GR" sz="1200" dirty="0" smtClean="0">
                <a:solidFill>
                  <a:schemeClr val="bg1"/>
                </a:solidFill>
              </a:rPr>
              <a:t>8</a:t>
            </a:r>
            <a:endParaRPr lang="el-GR" sz="1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6.</a:t>
            </a:r>
            <a:r>
              <a:rPr lang="el-GR" altLang="en-US" dirty="0" smtClean="0">
                <a:ea typeface="ＭＳ Ｐゴシック" panose="020B0600070205080204" pitchFamily="34" charset="-128"/>
              </a:rPr>
              <a:t> Πρωτεύοντα (</a:t>
            </a:r>
            <a:r>
              <a:rPr lang="el-GR" altLang="en-US" dirty="0" err="1" smtClean="0">
                <a:ea typeface="ＭＳ Ｐゴシック" panose="020B0600070205080204" pitchFamily="34" charset="-128"/>
              </a:rPr>
              <a:t>Στρεψίρινοι</a:t>
            </a:r>
            <a:r>
              <a:rPr lang="el-GR" altLang="en-US" dirty="0" smtClean="0">
                <a:ea typeface="ＭＳ Ｐゴシック" panose="020B0600070205080204" pitchFamily="34" charset="-128"/>
              </a:rPr>
              <a:t>)</a:t>
            </a:r>
            <a:r>
              <a:rPr lang="en-US" altLang="en-US" dirty="0" smtClean="0">
                <a:ea typeface="ＭＳ Ｐゴシック" panose="020B0600070205080204" pitchFamily="34" charset="-128"/>
              </a:rPr>
              <a:t> </a:t>
            </a:r>
          </a:p>
        </p:txBody>
      </p:sp>
      <p:sp>
        <p:nvSpPr>
          <p:cNvPr id="19459" name="Content Placeholder 2"/>
          <p:cNvSpPr>
            <a:spLocks noGrp="1"/>
          </p:cNvSpPr>
          <p:nvPr>
            <p:ph sz="half" idx="1"/>
          </p:nvPr>
        </p:nvSpPr>
        <p:spPr/>
        <p:txBody>
          <a:bodyPr/>
          <a:lstStyle/>
          <a:p>
            <a:pPr eaLnBrk="1" hangingPunct="1">
              <a:buFont typeface="Arial" panose="020B0604020202020204" pitchFamily="34" charset="0"/>
              <a:buNone/>
            </a:pPr>
            <a:r>
              <a:rPr lang="el-GR" altLang="en-US" dirty="0" smtClean="0">
                <a:ea typeface="ＭＳ Ｐゴシック" panose="020B0600070205080204" pitchFamily="34" charset="-128"/>
              </a:rPr>
              <a:t>Τριχωτό ρύγχος (σχετικά μακρύ), μάτια πιο πλάγια, γυμνή περιοχή γύρω από τα μάτια.</a:t>
            </a:r>
          </a:p>
          <a:p>
            <a:pPr eaLnBrk="1" hangingPunct="1">
              <a:buFont typeface="Arial" panose="020B0604020202020204" pitchFamily="34" charset="0"/>
              <a:buNone/>
            </a:pPr>
            <a:endParaRPr lang="el-GR" altLang="en-US" dirty="0" smtClean="0">
              <a:ea typeface="ＭＳ Ｐゴシック" panose="020B0600070205080204" pitchFamily="34" charset="-128"/>
            </a:endParaRPr>
          </a:p>
          <a:p>
            <a:pPr eaLnBrk="1" hangingPunct="1">
              <a:buFont typeface="Arial" panose="020B0604020202020204" pitchFamily="34" charset="0"/>
              <a:buNone/>
            </a:pPr>
            <a:r>
              <a:rPr lang="en-US" altLang="en-US" i="1" dirty="0" smtClean="0">
                <a:ea typeface="ＭＳ Ｐゴシック" panose="020B0600070205080204" pitchFamily="34" charset="-128"/>
              </a:rPr>
              <a:t>Loris </a:t>
            </a:r>
            <a:r>
              <a:rPr lang="en-US" altLang="en-US" i="1" dirty="0" err="1" smtClean="0">
                <a:ea typeface="ＭＳ Ｐゴシック" panose="020B0600070205080204" pitchFamily="34" charset="-128"/>
              </a:rPr>
              <a:t>tardigradus</a:t>
            </a:r>
            <a:endParaRPr lang="en-US" altLang="en-US" dirty="0" smtClean="0">
              <a:ea typeface="ＭＳ Ｐゴシック" panose="020B0600070205080204" pitchFamily="34" charset="-128"/>
            </a:endParaRPr>
          </a:p>
        </p:txBody>
      </p:sp>
      <p:pic>
        <p:nvPicPr>
          <p:cNvPr id="8196" name="Content Placeholder 4" descr="slender-loris.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2833" y="1825625"/>
            <a:ext cx="3941309" cy="3673905"/>
          </a:xfrm>
        </p:spPr>
      </p:pic>
      <p:sp>
        <p:nvSpPr>
          <p:cNvPr id="2" name="Θέση υποσέλιδου 1"/>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3" name="Θέση αριθμού διαφάνειας 2"/>
          <p:cNvSpPr>
            <a:spLocks noGrp="1"/>
          </p:cNvSpPr>
          <p:nvPr>
            <p:ph type="sldNum" sz="quarter" idx="12"/>
          </p:nvPr>
        </p:nvSpPr>
        <p:spPr/>
        <p:txBody>
          <a:bodyPr/>
          <a:lstStyle/>
          <a:p>
            <a:fld id="{58A56277-EA16-4AF5-BFB5-E5ECBBB39490}" type="slidenum">
              <a:rPr lang="en-US" smtClean="0"/>
              <a:t>7</a:t>
            </a:fld>
            <a:endParaRPr lang="en-US"/>
          </a:p>
        </p:txBody>
      </p:sp>
      <p:sp>
        <p:nvSpPr>
          <p:cNvPr id="7" name="TextBox 6"/>
          <p:cNvSpPr txBox="1"/>
          <p:nvPr/>
        </p:nvSpPr>
        <p:spPr>
          <a:xfrm>
            <a:off x="8309286" y="4961274"/>
            <a:ext cx="263214" cy="276999"/>
          </a:xfrm>
          <a:prstGeom prst="rect">
            <a:avLst/>
          </a:prstGeom>
          <a:noFill/>
        </p:spPr>
        <p:txBody>
          <a:bodyPr wrap="none" rtlCol="0">
            <a:spAutoFit/>
          </a:bodyPr>
          <a:lstStyle/>
          <a:p>
            <a:r>
              <a:rPr lang="el-GR" sz="1200" dirty="0" smtClean="0"/>
              <a:t>9</a:t>
            </a:r>
            <a:endParaRPr lang="el-GR"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altLang="en-US" sz="4000" dirty="0" smtClean="0">
                <a:ea typeface="ＭＳ Ｐゴシック" panose="020B0600070205080204" pitchFamily="34" charset="-128"/>
              </a:rPr>
              <a:t>7. </a:t>
            </a:r>
            <a:r>
              <a:rPr lang="el-GR" altLang="en-US" sz="4000" dirty="0" smtClean="0">
                <a:ea typeface="ＭＳ Ｐゴシック" panose="020B0600070205080204" pitchFamily="34" charset="-128"/>
              </a:rPr>
              <a:t>Πρωτεύοντα </a:t>
            </a:r>
            <a:br>
              <a:rPr lang="el-GR" altLang="en-US" sz="4000" dirty="0" smtClean="0">
                <a:ea typeface="ＭＳ Ｐゴシック" panose="020B0600070205080204" pitchFamily="34" charset="-128"/>
              </a:rPr>
            </a:br>
            <a:r>
              <a:rPr lang="el-GR" altLang="en-US" sz="4000" dirty="0" smtClean="0">
                <a:ea typeface="ＭＳ Ｐゴシック" panose="020B0600070205080204" pitchFamily="34" charset="-128"/>
              </a:rPr>
              <a:t>(</a:t>
            </a:r>
            <a:r>
              <a:rPr lang="el-GR" altLang="en-US" sz="4000" dirty="0" err="1" smtClean="0">
                <a:ea typeface="ＭＳ Ｐゴシック" panose="020B0600070205080204" pitchFamily="34" charset="-128"/>
              </a:rPr>
              <a:t>Κατάρρινοι</a:t>
            </a:r>
            <a:r>
              <a:rPr lang="el-GR" altLang="en-US" sz="4000" dirty="0" smtClean="0">
                <a:ea typeface="ＭＳ Ｐゴシック" panose="020B0600070205080204" pitchFamily="34" charset="-128"/>
              </a:rPr>
              <a:t>, Κερκοπίθηκοι)</a:t>
            </a:r>
            <a:endParaRPr lang="en-US" altLang="en-US" sz="4000" dirty="0" smtClean="0">
              <a:ea typeface="ＭＳ Ｐゴシック" panose="020B0600070205080204" pitchFamily="34" charset="-128"/>
            </a:endParaRPr>
          </a:p>
        </p:txBody>
      </p:sp>
      <p:sp>
        <p:nvSpPr>
          <p:cNvPr id="20483" name="Content Placeholder 2"/>
          <p:cNvSpPr>
            <a:spLocks noGrp="1"/>
          </p:cNvSpPr>
          <p:nvPr>
            <p:ph sz="half" idx="1"/>
          </p:nvPr>
        </p:nvSpPr>
        <p:spPr>
          <a:xfrm>
            <a:off x="955222" y="1871436"/>
            <a:ext cx="3886200" cy="4351338"/>
          </a:xfrm>
        </p:spPr>
        <p:txBody>
          <a:bodyPr/>
          <a:lstStyle/>
          <a:p>
            <a:pPr eaLnBrk="1" hangingPunct="1">
              <a:buFont typeface="Arial" panose="020B0604020202020204" pitchFamily="34" charset="0"/>
              <a:buNone/>
            </a:pPr>
            <a:r>
              <a:rPr lang="el-GR" altLang="en-US" dirty="0" smtClean="0">
                <a:ea typeface="ＭＳ Ｐゴシック" panose="020B0600070205080204" pitchFamily="34" charset="-128"/>
              </a:rPr>
              <a:t>Παράλληλα ρουθούνια, παρουσία ουράς, μεγάλοι κυνόδοντες.</a:t>
            </a:r>
          </a:p>
          <a:p>
            <a:pPr eaLnBrk="1" hangingPunct="1">
              <a:buFont typeface="Arial" panose="020B0604020202020204" pitchFamily="34" charset="0"/>
              <a:buNone/>
            </a:pPr>
            <a:endParaRPr lang="el-GR" altLang="en-US" dirty="0" smtClean="0">
              <a:ea typeface="ＭＳ Ｐゴシック" panose="020B0600070205080204" pitchFamily="34" charset="-128"/>
            </a:endParaRPr>
          </a:p>
          <a:p>
            <a:pPr eaLnBrk="1" hangingPunct="1">
              <a:buFont typeface="Arial" panose="020B0604020202020204" pitchFamily="34" charset="0"/>
              <a:buNone/>
            </a:pPr>
            <a:r>
              <a:rPr lang="en-US" altLang="en-US" i="1" dirty="0" err="1" smtClean="0">
                <a:ea typeface="ＭＳ Ｐゴシック" panose="020B0600070205080204" pitchFamily="34" charset="-128"/>
              </a:rPr>
              <a:t>Mandrillus</a:t>
            </a:r>
            <a:r>
              <a:rPr lang="en-US" altLang="en-US" i="1" dirty="0" smtClean="0">
                <a:ea typeface="ＭＳ Ｐゴシック" panose="020B0600070205080204" pitchFamily="34" charset="-128"/>
              </a:rPr>
              <a:t> sphinx</a:t>
            </a:r>
            <a:endParaRPr lang="en-US" altLang="en-US" dirty="0" smtClean="0">
              <a:ea typeface="ＭＳ Ｐゴシック" panose="020B0600070205080204" pitchFamily="34" charset="-128"/>
            </a:endParaRPr>
          </a:p>
        </p:txBody>
      </p:sp>
      <p:pic>
        <p:nvPicPr>
          <p:cNvPr id="9220" name="Content Placeholder 4" descr="Mandrillus sphinx.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2550" y="1825625"/>
            <a:ext cx="2887436" cy="3609295"/>
          </a:xfrm>
        </p:spPr>
      </p:pic>
      <p:sp>
        <p:nvSpPr>
          <p:cNvPr id="3" name="Θέση υποσέλιδου 2"/>
          <p:cNvSpPr>
            <a:spLocks noGrp="1"/>
          </p:cNvSpPr>
          <p:nvPr>
            <p:ph type="ftr" sz="quarter" idx="11"/>
          </p:nvPr>
        </p:nvSpPr>
        <p:spPr/>
        <p:txBody>
          <a:bodyPr/>
          <a:lstStyle/>
          <a:p>
            <a:r>
              <a:rPr lang="el-GR" smtClean="0"/>
              <a:t>Ενότητα 2η. Εργαστηριακή Άσκηση Θηλαστικών</a:t>
            </a:r>
            <a:endParaRPr lang="en-US"/>
          </a:p>
        </p:txBody>
      </p:sp>
      <p:sp>
        <p:nvSpPr>
          <p:cNvPr id="4" name="Θέση αριθμού διαφάνειας 3"/>
          <p:cNvSpPr>
            <a:spLocks noGrp="1"/>
          </p:cNvSpPr>
          <p:nvPr>
            <p:ph type="sldNum" sz="quarter" idx="12"/>
          </p:nvPr>
        </p:nvSpPr>
        <p:spPr/>
        <p:txBody>
          <a:bodyPr/>
          <a:lstStyle/>
          <a:p>
            <a:fld id="{58A56277-EA16-4AF5-BFB5-E5ECBBB39490}" type="slidenum">
              <a:rPr lang="en-US" smtClean="0"/>
              <a:t>8</a:t>
            </a:fld>
            <a:endParaRPr lang="en-US"/>
          </a:p>
        </p:txBody>
      </p:sp>
      <p:sp>
        <p:nvSpPr>
          <p:cNvPr id="7" name="TextBox 6"/>
          <p:cNvSpPr txBox="1"/>
          <p:nvPr/>
        </p:nvSpPr>
        <p:spPr>
          <a:xfrm>
            <a:off x="7622797" y="5157921"/>
            <a:ext cx="341760" cy="276999"/>
          </a:xfrm>
          <a:prstGeom prst="rect">
            <a:avLst/>
          </a:prstGeom>
          <a:noFill/>
        </p:spPr>
        <p:txBody>
          <a:bodyPr wrap="none" rtlCol="0">
            <a:spAutoFit/>
          </a:bodyPr>
          <a:lstStyle/>
          <a:p>
            <a:r>
              <a:rPr lang="el-GR" sz="1200" dirty="0" smtClean="0"/>
              <a:t>10</a:t>
            </a:r>
            <a:endParaRPr lang="el-GR"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8. </a:t>
            </a:r>
            <a:r>
              <a:rPr lang="el-GR" altLang="en-US" dirty="0" smtClean="0">
                <a:ea typeface="ＭＳ Ｐゴシック" panose="020B0600070205080204" pitchFamily="34" charset="-128"/>
              </a:rPr>
              <a:t>Πρωτεύοντα (</a:t>
            </a:r>
            <a:r>
              <a:rPr lang="el-GR" altLang="en-US" dirty="0" err="1" smtClean="0">
                <a:ea typeface="ＭＳ Ｐゴシック" panose="020B0600070205080204" pitchFamily="34" charset="-128"/>
              </a:rPr>
              <a:t>Πλατύρρινοι</a:t>
            </a:r>
            <a:r>
              <a:rPr lang="el-GR" altLang="en-US" dirty="0" smtClean="0">
                <a:ea typeface="ＭＳ Ｐゴシック" panose="020B0600070205080204" pitchFamily="34" charset="-128"/>
              </a:rPr>
              <a:t>)</a:t>
            </a:r>
            <a:endParaRPr lang="en-US" altLang="en-US" dirty="0" smtClean="0">
              <a:ea typeface="ＭＳ Ｐゴシック" panose="020B0600070205080204" pitchFamily="34" charset="-128"/>
            </a:endParaRPr>
          </a:p>
        </p:txBody>
      </p:sp>
      <p:sp>
        <p:nvSpPr>
          <p:cNvPr id="21507" name="Content Placeholder 2"/>
          <p:cNvSpPr>
            <a:spLocks noGrp="1"/>
          </p:cNvSpPr>
          <p:nvPr>
            <p:ph sz="quarter" idx="12"/>
          </p:nvPr>
        </p:nvSpPr>
        <p:spPr/>
        <p:txBody>
          <a:bodyPr/>
          <a:lstStyle/>
          <a:p>
            <a:pPr eaLnBrk="1" hangingPunct="1">
              <a:buFont typeface="Arial" panose="020B0604020202020204" pitchFamily="34" charset="0"/>
              <a:buNone/>
            </a:pPr>
            <a:r>
              <a:rPr lang="el-GR" altLang="en-US" dirty="0" smtClean="0">
                <a:ea typeface="ＭＳ Ｐゴシック" panose="020B0600070205080204" pitchFamily="34" charset="-128"/>
              </a:rPr>
              <a:t>Αποκλίνοντα ρουθούνια, μεγάλη, </a:t>
            </a:r>
            <a:r>
              <a:rPr lang="el-GR" altLang="en-US" dirty="0" err="1" smtClean="0">
                <a:ea typeface="ＭＳ Ｐゴシック" panose="020B0600070205080204" pitchFamily="34" charset="-128"/>
              </a:rPr>
              <a:t>συλληπτήρια</a:t>
            </a:r>
            <a:r>
              <a:rPr lang="el-GR" altLang="en-US" dirty="0" smtClean="0">
                <a:ea typeface="ＭＳ Ｐゴシック" panose="020B0600070205080204" pitchFamily="34" charset="-128"/>
              </a:rPr>
              <a:t> ουρά.</a:t>
            </a:r>
          </a:p>
          <a:p>
            <a:pPr eaLnBrk="1" hangingPunct="1">
              <a:buFont typeface="Arial" panose="020B0604020202020204" pitchFamily="34" charset="0"/>
              <a:buNone/>
            </a:pPr>
            <a:r>
              <a:rPr lang="en-US" altLang="en-US" i="1" dirty="0" err="1" smtClean="0">
                <a:ea typeface="ＭＳ Ｐゴシック" panose="020B0600070205080204" pitchFamily="34" charset="-128"/>
              </a:rPr>
              <a:t>Cebus</a:t>
            </a:r>
            <a:r>
              <a:rPr lang="en-US" altLang="en-US" i="1" dirty="0" smtClean="0">
                <a:ea typeface="ＭＳ Ｐゴシック" panose="020B0600070205080204" pitchFamily="34" charset="-128"/>
              </a:rPr>
              <a:t> </a:t>
            </a:r>
            <a:r>
              <a:rPr lang="en-US" altLang="en-US" i="1" dirty="0" err="1" smtClean="0">
                <a:ea typeface="ＭＳ Ｐゴシック" panose="020B0600070205080204" pitchFamily="34" charset="-128"/>
              </a:rPr>
              <a:t>nigritus</a:t>
            </a:r>
            <a:endParaRPr lang="en-US" altLang="en-US" dirty="0" smtClean="0">
              <a:ea typeface="ＭＳ Ｐゴシック" panose="020B0600070205080204" pitchFamily="34" charset="-128"/>
            </a:endParaRPr>
          </a:p>
        </p:txBody>
      </p:sp>
      <p:pic>
        <p:nvPicPr>
          <p:cNvPr id="10244" name="Content Placeholder 4" descr="Cebus nigritus.jp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60169" y="4048125"/>
            <a:ext cx="2819400" cy="2114550"/>
          </a:xfrm>
        </p:spPr>
      </p:pic>
      <p:sp>
        <p:nvSpPr>
          <p:cNvPr id="4" name="Θέση υποσέλιδου 3"/>
          <p:cNvSpPr>
            <a:spLocks noGrp="1"/>
          </p:cNvSpPr>
          <p:nvPr>
            <p:ph type="ftr" sz="quarter" idx="10"/>
          </p:nvPr>
        </p:nvSpPr>
        <p:spPr/>
        <p:txBody>
          <a:bodyPr/>
          <a:lstStyle/>
          <a:p>
            <a:r>
              <a:rPr lang="el-GR" smtClean="0"/>
              <a:t>Ενότητα 2η. Εργαστηριακή Άσκηση Θηλαστικών</a:t>
            </a:r>
            <a:endParaRPr lang="en-US" dirty="0"/>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t>9</a:t>
            </a:fld>
            <a:endParaRPr lang="en-US"/>
          </a:p>
        </p:txBody>
      </p:sp>
      <p:pic>
        <p:nvPicPr>
          <p:cNvPr id="6" name="Θέση περιεχομένου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28650" y="2375965"/>
            <a:ext cx="3916564" cy="2603008"/>
          </a:xfrm>
        </p:spPr>
      </p:pic>
      <p:sp>
        <p:nvSpPr>
          <p:cNvPr id="8" name="TextBox 7"/>
          <p:cNvSpPr txBox="1"/>
          <p:nvPr/>
        </p:nvSpPr>
        <p:spPr>
          <a:xfrm>
            <a:off x="4203454" y="4538588"/>
            <a:ext cx="341760" cy="276999"/>
          </a:xfrm>
          <a:prstGeom prst="rect">
            <a:avLst/>
          </a:prstGeom>
          <a:noFill/>
        </p:spPr>
        <p:txBody>
          <a:bodyPr wrap="none" rtlCol="0">
            <a:spAutoFit/>
          </a:bodyPr>
          <a:lstStyle/>
          <a:p>
            <a:r>
              <a:rPr lang="el-GR" sz="1200" dirty="0" smtClean="0">
                <a:solidFill>
                  <a:schemeClr val="bg1"/>
                </a:solidFill>
              </a:rPr>
              <a:t>11</a:t>
            </a:r>
            <a:endParaRPr lang="el-GR" sz="1200" dirty="0">
              <a:solidFill>
                <a:schemeClr val="bg1"/>
              </a:solidFill>
            </a:endParaRPr>
          </a:p>
        </p:txBody>
      </p:sp>
      <p:sp>
        <p:nvSpPr>
          <p:cNvPr id="9" name="TextBox 8"/>
          <p:cNvSpPr txBox="1"/>
          <p:nvPr/>
        </p:nvSpPr>
        <p:spPr>
          <a:xfrm>
            <a:off x="7716983" y="5884922"/>
            <a:ext cx="341760" cy="276999"/>
          </a:xfrm>
          <a:prstGeom prst="rect">
            <a:avLst/>
          </a:prstGeom>
          <a:noFill/>
        </p:spPr>
        <p:txBody>
          <a:bodyPr wrap="none" rtlCol="0">
            <a:spAutoFit/>
          </a:bodyPr>
          <a:lstStyle/>
          <a:p>
            <a:r>
              <a:rPr lang="el-GR" sz="1200" dirty="0" smtClean="0">
                <a:solidFill>
                  <a:schemeClr val="bg1"/>
                </a:solidFill>
              </a:rPr>
              <a:t>12</a:t>
            </a:r>
            <a:endParaRPr lang="el-GR" sz="12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1.pptx" id="{384095AA-3FED-4702-B384-88A1E9625162}" vid="{8E3B2130-187F-4ED6-B635-B15099330E8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TEMPLATE1a</Template>
  <TotalTime>788</TotalTime>
  <Words>958</Words>
  <Application>Microsoft Office PowerPoint</Application>
  <PresentationFormat>On-screen Show (4:3)</PresentationFormat>
  <Paragraphs>222</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MS PGothic</vt:lpstr>
      <vt:lpstr>MS PGothic</vt:lpstr>
      <vt:lpstr>Arial</vt:lpstr>
      <vt:lpstr>Calibri</vt:lpstr>
      <vt:lpstr>Tahoma</vt:lpstr>
      <vt:lpstr>Wingdings</vt:lpstr>
      <vt:lpstr>Θέμα του Office</vt:lpstr>
      <vt:lpstr>Ζωολογία ΙΙ</vt:lpstr>
      <vt:lpstr>1. Δερμόπτερα </vt:lpstr>
      <vt:lpstr>2. Αρτιοδάκτυλα (χοιρόμορφα) </vt:lpstr>
      <vt:lpstr>3. Αρτιοδάκτυλα (Τυλόποδα) </vt:lpstr>
      <vt:lpstr>4. Διπρωτοδόντια </vt:lpstr>
      <vt:lpstr>5. Σειρηνοειδή </vt:lpstr>
      <vt:lpstr>6. Πρωτεύοντα (Στρεψίρινοι) </vt:lpstr>
      <vt:lpstr>7. Πρωτεύοντα  (Κατάρρινοι, Κερκοπίθηκοι)</vt:lpstr>
      <vt:lpstr>8. Πρωτεύοντα (Πλατύρρινοι)</vt:lpstr>
      <vt:lpstr>9. Περισσοδάκτυλα</vt:lpstr>
      <vt:lpstr>10. Ξέναρθρα ή Νωδά  </vt:lpstr>
      <vt:lpstr>11. Αναρριχητικά</vt:lpstr>
      <vt:lpstr>12. Σαρκοφάγα</vt:lpstr>
      <vt:lpstr>13. Υρακοειδή</vt:lpstr>
      <vt:lpstr>14. Σωληνόδοντα</vt:lpstr>
      <vt:lpstr>15. Πρωτεύοντα  (Κατάρρινοι, Ανθρωπίδες)</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(1/4)</vt:lpstr>
      <vt:lpstr>Σημείωμα  Χρήσης Έργων Τρίτων (2/4)</vt:lpstr>
      <vt:lpstr>Σημείωμα  Χρήσης Έργων Τρίτων (3/4)</vt:lpstr>
      <vt:lpstr>Σημείωμα  Χρήσης Έργων Τρίτων (4/4)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Vassiliki Siafaka</dc:creator>
  <cp:lastModifiedBy>giorgos</cp:lastModifiedBy>
  <cp:revision>114</cp:revision>
  <dcterms:created xsi:type="dcterms:W3CDTF">2015-03-24T06:43:16Z</dcterms:created>
  <dcterms:modified xsi:type="dcterms:W3CDTF">2015-07-30T01:47:10Z</dcterms:modified>
</cp:coreProperties>
</file>