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1" r:id="rId2"/>
    <p:sldId id="266" r:id="rId3"/>
    <p:sldId id="322" r:id="rId4"/>
    <p:sldId id="323" r:id="rId5"/>
    <p:sldId id="316" r:id="rId6"/>
    <p:sldId id="304" r:id="rId7"/>
    <p:sldId id="274" r:id="rId8"/>
    <p:sldId id="317" r:id="rId9"/>
    <p:sldId id="318" r:id="rId10"/>
    <p:sldId id="319" r:id="rId11"/>
    <p:sldId id="320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A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109" d="100"/>
          <a:sy n="109" d="100"/>
        </p:scale>
        <p:origin x="-11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26/5/2014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506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248954-BC01-4C7A-A266-3608AC3EA3C2}" type="slidenum">
              <a:rPr lang="el-GR" altLang="el-GR" smtClean="0"/>
              <a:pPr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D82B82-0649-4BE7-A42A-82AF184CCDEA}" type="slidenum">
              <a:rPr lang="el-GR" altLang="el-GR" smtClean="0"/>
              <a:pPr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  <a:ea typeface="+mn-ea"/>
                <a:cs typeface="+mn-cs"/>
              </a:rPr>
              <a:t>Διαδικασία ανάπτυξης </a:t>
            </a:r>
            <a:r>
              <a:rPr lang="el-GR" sz="1000" dirty="0" err="1" smtClean="0">
                <a:solidFill>
                  <a:schemeClr val="accent1"/>
                </a:solidFill>
                <a:ea typeface="+mn-ea"/>
                <a:cs typeface="+mn-cs"/>
              </a:rPr>
              <a:t>ΑΨΜ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755576" y="4077072"/>
            <a:ext cx="7488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B64C5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Ανοικτά Ακαδημαϊκά Μαθήματα</a:t>
            </a:r>
            <a:endParaRPr lang="en-US" sz="3600" b="1" dirty="0" smtClean="0">
              <a:solidFill>
                <a:srgbClr val="0B64C5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στο Πανεπιστήμιο Αθηνών</a:t>
            </a:r>
            <a:endParaRPr lang="el-GR" sz="3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32656"/>
            <a:ext cx="1064128" cy="79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Εικόνα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411694"/>
            <a:ext cx="2806974" cy="278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Φάση 1</a:t>
            </a:r>
            <a:r>
              <a:rPr lang="en-US" dirty="0" smtClean="0"/>
              <a:t> – </a:t>
            </a:r>
            <a:r>
              <a:rPr lang="el-GR" dirty="0" smtClean="0"/>
              <a:t>Ανάρτηση πρωτογενούς εκπαιδευτικού υλικού στο </a:t>
            </a:r>
            <a:r>
              <a:rPr lang="el-GR" dirty="0" err="1" smtClean="0"/>
              <a:t>ΑΨΜ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/>
            <a:r>
              <a:rPr lang="el-GR" sz="2200" dirty="0" smtClean="0"/>
              <a:t> </a:t>
            </a:r>
            <a:r>
              <a:rPr lang="el-GR" sz="2600" dirty="0" smtClean="0"/>
              <a:t>Το μέλος ΠΥ αναρτά το πρωτογενές εκπαιδευτικό υλικό του μαθήματος στο </a:t>
            </a:r>
            <a:r>
              <a:rPr lang="el-GR" sz="2600" dirty="0" err="1" smtClean="0"/>
              <a:t>ΑΨΜ</a:t>
            </a:r>
            <a:r>
              <a:rPr lang="el-GR" sz="2600" dirty="0" smtClean="0"/>
              <a:t>. </a:t>
            </a:r>
            <a:endParaRPr lang="en-US" sz="2600" dirty="0" smtClean="0"/>
          </a:p>
          <a:p>
            <a:pPr marL="0" indent="0"/>
            <a:r>
              <a:rPr lang="en-US" sz="2600" dirty="0" smtClean="0"/>
              <a:t> </a:t>
            </a:r>
            <a:r>
              <a:rPr lang="el-GR" sz="2600" dirty="0" smtClean="0"/>
              <a:t>Το </a:t>
            </a:r>
            <a:r>
              <a:rPr lang="el-GR" sz="2600" dirty="0" err="1" smtClean="0"/>
              <a:t>ΑΨΜ</a:t>
            </a:r>
            <a:r>
              <a:rPr lang="el-GR" sz="2600" dirty="0" smtClean="0"/>
              <a:t> (</a:t>
            </a:r>
            <a:r>
              <a:rPr lang="en-US" sz="2600" dirty="0" smtClean="0"/>
              <a:t>opencourses.uoa.gr) </a:t>
            </a:r>
            <a:r>
              <a:rPr lang="el-GR" sz="2600" dirty="0" smtClean="0"/>
              <a:t>έχει δημιουργηθεί από την ΚΟ και σε αυτό έχει δικαιώματα χρήστη-καθηγητή το μέλος ΠΥ.</a:t>
            </a:r>
          </a:p>
          <a:p>
            <a:pPr marL="0" indent="0"/>
            <a:r>
              <a:rPr lang="el-GR" sz="2600" dirty="0" smtClean="0"/>
              <a:t> Η ανάρτηση του πρωτογενούς εκπαιδευτικού υλικού γίνεται στην περιοχή «</a:t>
            </a:r>
            <a:r>
              <a:rPr lang="el-GR" sz="2600" b="1" dirty="0" smtClean="0"/>
              <a:t>Έγγραφα</a:t>
            </a:r>
            <a:r>
              <a:rPr lang="el-GR" sz="2600" dirty="0" smtClean="0"/>
              <a:t>» του </a:t>
            </a:r>
            <a:r>
              <a:rPr lang="el-GR" sz="2600" dirty="0" err="1" smtClean="0"/>
              <a:t>ΑΨΜ</a:t>
            </a:r>
            <a:r>
              <a:rPr lang="el-GR" sz="2600" dirty="0" smtClean="0"/>
              <a:t>, σε μη ορατό κατάλογο με το όνομα </a:t>
            </a:r>
            <a:r>
              <a:rPr lang="en-US" sz="2600" b="1" dirty="0" smtClean="0"/>
              <a:t>BASE</a:t>
            </a:r>
            <a:r>
              <a:rPr lang="en-US" sz="2600" dirty="0" smtClean="0"/>
              <a:t> </a:t>
            </a:r>
            <a:r>
              <a:rPr lang="el-GR" sz="2600" dirty="0" smtClean="0"/>
              <a:t>και σε υποκαταλόγους:</a:t>
            </a:r>
          </a:p>
          <a:p>
            <a:pPr marL="400050" lvl="1" indent="0"/>
            <a:r>
              <a:rPr lang="el-GR" sz="2600" dirty="0" smtClean="0"/>
              <a:t> </a:t>
            </a:r>
            <a:r>
              <a:rPr lang="en-US" sz="2600" b="1" dirty="0" err="1" smtClean="0"/>
              <a:t>ppt</a:t>
            </a:r>
            <a:r>
              <a:rPr lang="en-US" sz="2600" dirty="0" smtClean="0"/>
              <a:t> (</a:t>
            </a:r>
            <a:r>
              <a:rPr lang="el-GR" sz="2600" dirty="0" smtClean="0"/>
              <a:t>οι διαφάνειες)</a:t>
            </a:r>
          </a:p>
          <a:p>
            <a:pPr marL="400050" lvl="1" indent="0"/>
            <a:r>
              <a:rPr lang="el-GR" sz="2600" dirty="0" smtClean="0"/>
              <a:t> </a:t>
            </a:r>
            <a:r>
              <a:rPr lang="en-US" sz="2600" b="1" dirty="0" smtClean="0"/>
              <a:t>notes</a:t>
            </a:r>
            <a:r>
              <a:rPr lang="en-US" sz="2600" dirty="0" smtClean="0"/>
              <a:t> (</a:t>
            </a:r>
            <a:r>
              <a:rPr lang="el-GR" sz="2600" dirty="0" smtClean="0"/>
              <a:t>οι σημειώσεις)</a:t>
            </a:r>
          </a:p>
          <a:p>
            <a:pPr marL="400050" lvl="1" indent="0"/>
            <a:r>
              <a:rPr lang="el-GR" sz="2600" dirty="0" smtClean="0"/>
              <a:t> </a:t>
            </a:r>
            <a:r>
              <a:rPr lang="en-US" sz="2600" b="1" dirty="0" smtClean="0"/>
              <a:t>…</a:t>
            </a:r>
            <a:endParaRPr lang="el-GR" sz="2600" b="1" dirty="0" smtClean="0"/>
          </a:p>
          <a:p>
            <a:pPr marL="0" indent="0"/>
            <a:r>
              <a:rPr lang="el-GR" sz="2600" dirty="0" smtClean="0"/>
              <a:t>Το μέλος ΠΥ αναρτά το έντυπο καταγραφής πληροφοριών του μαθήματος στο </a:t>
            </a:r>
            <a:r>
              <a:rPr lang="el-GR" sz="2600" dirty="0" err="1" smtClean="0"/>
              <a:t>ΑΨΜ</a:t>
            </a:r>
            <a:r>
              <a:rPr lang="el-GR" sz="2600" dirty="0" smtClean="0"/>
              <a:t> (</a:t>
            </a:r>
            <a:r>
              <a:rPr lang="en-US" sz="2600" dirty="0" smtClean="0"/>
              <a:t>opencourses.uoa.gr)</a:t>
            </a:r>
            <a:r>
              <a:rPr lang="el-GR" sz="2600" dirty="0" smtClean="0"/>
              <a:t> στον μη ορατό κατάλογο </a:t>
            </a:r>
            <a:r>
              <a:rPr lang="en-US" sz="2600" dirty="0" smtClean="0"/>
              <a:t>REM </a:t>
            </a:r>
            <a:r>
              <a:rPr lang="el-GR" sz="2600" dirty="0" smtClean="0"/>
              <a:t>με όνομα αρχείου της μορφής </a:t>
            </a:r>
            <a:r>
              <a:rPr lang="el-GR" sz="2600" dirty="0" err="1" smtClean="0"/>
              <a:t>π.χ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l-GR" sz="2600" dirty="0" smtClean="0"/>
              <a:t/>
            </a:r>
            <a:br>
              <a:rPr lang="el-GR" sz="2600" dirty="0" smtClean="0"/>
            </a:br>
            <a:r>
              <a:rPr lang="en-US" sz="2600" b="1" dirty="0" err="1" smtClean="0"/>
              <a:t>di_arapoyanni_electroniki_info</a:t>
            </a:r>
            <a:endParaRPr lang="el-GR" sz="2600" b="1" dirty="0" smtClean="0"/>
          </a:p>
          <a:p>
            <a:pPr marL="400050" lvl="1" indent="0"/>
            <a:endParaRPr lang="el-G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Φάση 2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l-GR" dirty="0" smtClean="0"/>
              <a:t>Προετοιμασία υλικού μαθήματος </a:t>
            </a:r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Διαδικασία ανάπτυξης Ανοικτού Ψηφιακού Μαθήματος </a:t>
            </a:r>
            <a:r>
              <a:rPr lang="el-GR" dirty="0" smtClean="0"/>
              <a:t> </a:t>
            </a:r>
          </a:p>
        </p:txBody>
      </p:sp>
      <p:sp>
        <p:nvSpPr>
          <p:cNvPr id="5" name="Υπότιτλος 4"/>
          <p:cNvSpPr txBox="1">
            <a:spLocks/>
          </p:cNvSpPr>
          <p:nvPr/>
        </p:nvSpPr>
        <p:spPr>
          <a:xfrm>
            <a:off x="755576" y="5157192"/>
            <a:ext cx="7776864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Δρ. Μαριάνθη </a:t>
            </a:r>
            <a:r>
              <a:rPr lang="el-G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Πετράκη</a:t>
            </a: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Κεντρική Ομάδα Υποστήριξης έργου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mpetraki@noc.uoa.gr</a:t>
            </a:r>
            <a:endParaRPr lang="el-G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4681BD"/>
                </a:solidFill>
              </a:rPr>
              <a:t>Άδεια</a:t>
            </a:r>
            <a:r>
              <a:rPr lang="el-GR" altLang="el-GR" sz="4000" dirty="0" smtClean="0">
                <a:solidFill>
                  <a:srgbClr val="0B64C5"/>
                </a:solidFill>
              </a:rPr>
              <a:t> </a:t>
            </a:r>
            <a:r>
              <a:rPr lang="el-GR" altLang="el-GR" sz="4000" dirty="0" smtClean="0">
                <a:solidFill>
                  <a:srgbClr val="4681BD"/>
                </a:solidFill>
              </a:rPr>
              <a:t>Χρήσης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l-GR" altLang="el-GR" sz="2400" dirty="0" smtClean="0"/>
              <a:t>Το παρόν υλικό υπόκειται σε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άδεια χρήσης </a:t>
            </a:r>
            <a:endParaRPr lang="en-US" altLang="el-GR" sz="2400" dirty="0" smtClean="0"/>
          </a:p>
          <a:p>
            <a:pPr eaLnBrk="1" hangingPunct="1">
              <a:buNone/>
            </a:pPr>
            <a:r>
              <a:rPr lang="en-US" altLang="el-GR" sz="2400" dirty="0" smtClean="0"/>
              <a:t>Creative Commons</a:t>
            </a:r>
            <a:r>
              <a:rPr lang="el-GR" altLang="el-GR" sz="2400" dirty="0" smtClean="0"/>
              <a:t> Αναφορά – παρόμοια χρήση (</a:t>
            </a:r>
            <a:r>
              <a:rPr lang="en-US" altLang="el-GR" sz="2400" dirty="0" smtClean="0"/>
              <a:t>CC-BY-SA). </a:t>
            </a:r>
          </a:p>
          <a:p>
            <a:pPr eaLnBrk="1" hangingPunct="1">
              <a:buNone/>
            </a:pPr>
            <a:endParaRPr lang="el-GR" altLang="el-GR" dirty="0" smtClean="0"/>
          </a:p>
        </p:txBody>
      </p:sp>
      <p:pic>
        <p:nvPicPr>
          <p:cNvPr id="8197" name="Picture 3" descr="C:\Users\Costas\Desktop\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852936"/>
            <a:ext cx="1847528" cy="64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683568" y="407707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b="1" dirty="0" smtClean="0"/>
              <a:t>Η αναφορά στην Παρουσίαση αυτή να γίνεται ως εξής:</a:t>
            </a:r>
          </a:p>
          <a:p>
            <a:r>
              <a:rPr lang="el-GR" altLang="el-GR" dirty="0" err="1" smtClean="0"/>
              <a:t>Πετράκη</a:t>
            </a:r>
            <a:r>
              <a:rPr lang="el-GR" altLang="el-GR" dirty="0" smtClean="0"/>
              <a:t> Μ. (2014), </a:t>
            </a:r>
            <a:r>
              <a:rPr lang="el-GR" altLang="el-GR" dirty="0" smtClean="0"/>
              <a:t>«Διαδικασία Ανάπτυξης Ανοικτού Ψηφιακού Μαθήματος», </a:t>
            </a:r>
            <a:r>
              <a:rPr lang="el-GR" altLang="el-GR" dirty="0" smtClean="0"/>
              <a:t>«Ανοικτά Ακαδημαϊκά Μαθήματα στο Πανεπιστήμιο Αθηνών», Α’ Κύκλος Εκπαίδευσης Προσωπικού </a:t>
            </a:r>
            <a:r>
              <a:rPr lang="el-GR" altLang="el-GR" smtClean="0"/>
              <a:t>Υποστήριξης </a:t>
            </a:r>
            <a:r>
              <a:rPr lang="el-GR" altLang="el-GR" smtClean="0"/>
              <a:t>21.05.2014</a:t>
            </a:r>
            <a:endParaRPr lang="en-US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0B64C5"/>
                </a:solidFill>
              </a:rPr>
              <a:t>Χρηματοδότηση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eaLnBrk="1" hangingPunct="1"/>
            <a:endParaRPr lang="el-GR" altLang="el-GR" dirty="0" smtClean="0"/>
          </a:p>
        </p:txBody>
      </p:sp>
      <p:pic>
        <p:nvPicPr>
          <p:cNvPr id="9221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292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Από το πρωτογενές εκπαιδευτικό υλικό στο </a:t>
            </a:r>
            <a:r>
              <a:rPr lang="el-GR" dirty="0" err="1" smtClean="0"/>
              <a:t>ΑΨΜ</a:t>
            </a:r>
            <a:endParaRPr lang="el-GR" dirty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467544" y="1844824"/>
            <a:ext cx="3168352" cy="3096344"/>
          </a:xfrm>
          <a:prstGeom prst="roundRect">
            <a:avLst/>
          </a:prstGeom>
          <a:noFill/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l-GR" sz="2200" b="1" dirty="0" smtClean="0">
                <a:solidFill>
                  <a:schemeClr val="tx1"/>
                </a:solidFill>
              </a:rPr>
              <a:t>Πρωτογενές εκπαιδευτικό υλικό</a:t>
            </a:r>
            <a:r>
              <a:rPr lang="el-GR" sz="2200" dirty="0" smtClean="0">
                <a:solidFill>
                  <a:schemeClr val="tx1"/>
                </a:solidFill>
              </a:rPr>
              <a:t/>
            </a:r>
            <a:br>
              <a:rPr lang="el-GR" sz="2200" dirty="0" smtClean="0">
                <a:solidFill>
                  <a:schemeClr val="tx1"/>
                </a:solidFill>
              </a:rPr>
            </a:br>
            <a:r>
              <a:rPr lang="el-GR" sz="2200" dirty="0" smtClean="0">
                <a:solidFill>
                  <a:schemeClr val="tx1"/>
                </a:solidFill>
              </a:rPr>
              <a:t>σημειώσεις, διαφάνειες, ασκήσεις, κτλ.</a:t>
            </a:r>
          </a:p>
          <a:p>
            <a:pPr marL="357188"/>
            <a:r>
              <a:rPr lang="el-GR" sz="2200" b="1" dirty="0" smtClean="0">
                <a:solidFill>
                  <a:schemeClr val="tx1"/>
                </a:solidFill>
              </a:rPr>
              <a:t>Έντυπο καταγραφής πληροφοριών</a:t>
            </a:r>
            <a:endParaRPr lang="el-GR" sz="2200" b="1" dirty="0">
              <a:solidFill>
                <a:schemeClr val="tx1"/>
              </a:solidFill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1115616" y="5157192"/>
            <a:ext cx="1800200" cy="122413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 smtClean="0">
              <a:solidFill>
                <a:schemeClr val="tx1"/>
              </a:solidFill>
            </a:endParaRPr>
          </a:p>
          <a:p>
            <a:r>
              <a:rPr lang="el-GR" sz="2000" b="1" dirty="0" err="1" smtClean="0">
                <a:solidFill>
                  <a:schemeClr val="tx1"/>
                </a:solidFill>
              </a:rPr>
              <a:t>Πολυμεσικό</a:t>
            </a:r>
            <a:r>
              <a:rPr lang="el-GR" sz="2000" b="1" dirty="0" smtClean="0">
                <a:solidFill>
                  <a:schemeClr val="tx1"/>
                </a:solidFill>
              </a:rPr>
              <a:t> υλικό (Α+)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9" name="8 - Δεξιό βέλος"/>
          <p:cNvSpPr/>
          <p:nvPr/>
        </p:nvSpPr>
        <p:spPr>
          <a:xfrm>
            <a:off x="3707904" y="2276872"/>
            <a:ext cx="3168352" cy="360040"/>
          </a:xfrm>
          <a:prstGeom prst="rightArrow">
            <a:avLst/>
          </a:prstGeom>
          <a:solidFill>
            <a:srgbClr val="799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3923928" y="3284984"/>
            <a:ext cx="2664296" cy="266429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 Δόμηση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 Διευθέτηση πιθανών θεμάτων Πνευματικής Ιδιοκτησίας.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 Διαμόρφωση με βάση οδηγίες περί προσβασιμότητας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6876256" y="1844824"/>
            <a:ext cx="1728192" cy="2088232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 smtClean="0">
              <a:solidFill>
                <a:srgbClr val="087AC8"/>
              </a:solidFill>
            </a:endParaRPr>
          </a:p>
          <a:p>
            <a:pPr algn="ctr"/>
            <a:endParaRPr lang="el-GR" sz="2000" dirty="0" smtClean="0">
              <a:solidFill>
                <a:srgbClr val="087AC8"/>
              </a:solidFill>
            </a:endParaRPr>
          </a:p>
          <a:p>
            <a:pPr algn="ctr"/>
            <a:r>
              <a:rPr lang="el-GR" sz="2000" dirty="0" smtClean="0">
                <a:solidFill>
                  <a:srgbClr val="087AC8"/>
                </a:solidFill>
              </a:rPr>
              <a:t>Ανοικτό Ψηφιακό Μάθημα</a:t>
            </a:r>
            <a:endParaRPr lang="el-GR" sz="2000" dirty="0">
              <a:solidFill>
                <a:srgbClr val="087AC8"/>
              </a:solidFill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132856"/>
            <a:ext cx="590818" cy="557719"/>
          </a:xfrm>
          <a:prstGeom prst="rect">
            <a:avLst/>
          </a:prstGeom>
        </p:spPr>
      </p:pic>
      <p:cxnSp>
        <p:nvCxnSpPr>
          <p:cNvPr id="17" name="16 - Ευθεία γραμμή σύνδεσης"/>
          <p:cNvCxnSpPr/>
          <p:nvPr/>
        </p:nvCxnSpPr>
        <p:spPr>
          <a:xfrm flipV="1">
            <a:off x="5220072" y="2564904"/>
            <a:ext cx="0" cy="720080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 - Εικόνα" descr="icon-teacher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2132856"/>
            <a:ext cx="338708" cy="338708"/>
          </a:xfrm>
          <a:prstGeom prst="rect">
            <a:avLst/>
          </a:prstGeom>
        </p:spPr>
      </p:pic>
      <p:pic>
        <p:nvPicPr>
          <p:cNvPr id="14" name="0 - Εικόνα" descr="conference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4088" y="2636912"/>
            <a:ext cx="432048" cy="510728"/>
          </a:xfrm>
          <a:prstGeom prst="rect">
            <a:avLst/>
          </a:prstGeom>
        </p:spPr>
      </p:pic>
      <p:pic>
        <p:nvPicPr>
          <p:cNvPr id="16" name="15 - Εικόνα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11960" y="3356992"/>
            <a:ext cx="429766" cy="425003"/>
          </a:xfrm>
          <a:prstGeom prst="rect">
            <a:avLst/>
          </a:prstGeom>
        </p:spPr>
      </p:pic>
      <p:pic>
        <p:nvPicPr>
          <p:cNvPr id="18" name="0 - Εικόνα" descr="conference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11760" y="5157192"/>
            <a:ext cx="360040" cy="438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Φάση 1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l-GR" dirty="0" smtClean="0"/>
              <a:t>Προεργασία</a:t>
            </a:r>
          </a:p>
          <a:p>
            <a:r>
              <a:rPr lang="el-GR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Φάση 1</a:t>
            </a:r>
            <a:r>
              <a:rPr lang="en-US" dirty="0" smtClean="0"/>
              <a:t> –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Λήψη υλικού μαθήματος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l-GR" sz="2800" dirty="0" smtClean="0"/>
              <a:t> Επικοινωνία μέλους ΠΥ με το μέλος ΔΕΠ:</a:t>
            </a:r>
          </a:p>
          <a:p>
            <a:pPr marL="400050" lvl="1" indent="0"/>
            <a:r>
              <a:rPr lang="el-GR" sz="2400" dirty="0" smtClean="0"/>
              <a:t> καθορισμός των όρων συνεργασίας (μέσα, </a:t>
            </a:r>
            <a:r>
              <a:rPr lang="el-GR" sz="2400" dirty="0" err="1" smtClean="0"/>
              <a:t>συχνότητα,κτλ</a:t>
            </a:r>
            <a:r>
              <a:rPr lang="el-GR" sz="2400" dirty="0" smtClean="0"/>
              <a:t>)</a:t>
            </a:r>
          </a:p>
          <a:p>
            <a:pPr marL="400050" lvl="1" indent="0"/>
            <a:r>
              <a:rPr lang="el-GR" sz="2400" dirty="0" smtClean="0"/>
              <a:t> αίτημα λήψης πρωτογενούς εκπαιδευτικού υλικού μαθήματος</a:t>
            </a:r>
            <a:r>
              <a:rPr lang="en-US" sz="2400" dirty="0" smtClean="0"/>
              <a:t> </a:t>
            </a:r>
            <a:r>
              <a:rPr lang="el-GR" sz="2400" dirty="0" smtClean="0"/>
              <a:t>και οδηγιών δόμησής του</a:t>
            </a:r>
            <a:endParaRPr lang="el-GR" sz="2400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1259632" y="3789040"/>
            <a:ext cx="1872208" cy="1296144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endParaRPr lang="el-GR" sz="1600" dirty="0" smtClean="0">
              <a:solidFill>
                <a:schemeClr val="tx1"/>
              </a:solidFill>
            </a:endParaRPr>
          </a:p>
          <a:p>
            <a:pPr marL="357188"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Πρωτογενές εκπαιδευτικό υλικό. </a:t>
            </a:r>
          </a:p>
          <a:p>
            <a:pPr marL="357188"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 Οδηγίες δόμησής του</a:t>
            </a:r>
            <a:r>
              <a:rPr lang="el-GR" sz="2200" dirty="0" smtClean="0">
                <a:solidFill>
                  <a:schemeClr val="tx1"/>
                </a:solidFill>
              </a:rPr>
              <a:t/>
            </a:r>
            <a:br>
              <a:rPr lang="el-GR" sz="2200" dirty="0" smtClean="0">
                <a:solidFill>
                  <a:schemeClr val="tx1"/>
                </a:solidFill>
              </a:rPr>
            </a:br>
            <a:endParaRPr lang="el-GR" sz="2200" b="1" dirty="0">
              <a:solidFill>
                <a:schemeClr val="tx1"/>
              </a:solidFill>
            </a:endParaRPr>
          </a:p>
        </p:txBody>
      </p:sp>
      <p:pic>
        <p:nvPicPr>
          <p:cNvPr id="5" name="1 - Εικόνα" descr="icon-teacher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1640" y="3933056"/>
            <a:ext cx="338708" cy="338708"/>
          </a:xfrm>
          <a:prstGeom prst="rect">
            <a:avLst/>
          </a:prstGeom>
        </p:spPr>
      </p:pic>
      <p:sp>
        <p:nvSpPr>
          <p:cNvPr id="6" name="5 - Στρογγυλεμένο ορθογώνιο"/>
          <p:cNvSpPr/>
          <p:nvPr/>
        </p:nvSpPr>
        <p:spPr>
          <a:xfrm>
            <a:off x="1259632" y="5373216"/>
            <a:ext cx="1872208" cy="7200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endParaRPr lang="el-GR" sz="1600" dirty="0" smtClean="0">
              <a:solidFill>
                <a:schemeClr val="tx1"/>
              </a:solidFill>
            </a:endParaRPr>
          </a:p>
          <a:p>
            <a:r>
              <a:rPr lang="el-GR" sz="1600" dirty="0" smtClean="0">
                <a:solidFill>
                  <a:schemeClr val="tx1"/>
                </a:solidFill>
              </a:rPr>
              <a:t> Έντυπο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l-GR" sz="1600" dirty="0" smtClean="0">
                <a:solidFill>
                  <a:schemeClr val="tx1"/>
                </a:solidFill>
              </a:rPr>
              <a:t> καταγραφής πληροφοριών</a:t>
            </a:r>
            <a:r>
              <a:rPr lang="el-GR" sz="2200" dirty="0" smtClean="0">
                <a:solidFill>
                  <a:schemeClr val="tx1"/>
                </a:solidFill>
              </a:rPr>
              <a:t/>
            </a:r>
            <a:br>
              <a:rPr lang="el-GR" sz="2200" dirty="0" smtClean="0">
                <a:solidFill>
                  <a:schemeClr val="tx1"/>
                </a:solidFill>
              </a:rPr>
            </a:br>
            <a:endParaRPr lang="el-GR" sz="2200" b="1" dirty="0">
              <a:solidFill>
                <a:schemeClr val="tx1"/>
              </a:solidFill>
            </a:endParaRPr>
          </a:p>
        </p:txBody>
      </p:sp>
      <p:pic>
        <p:nvPicPr>
          <p:cNvPr id="7" name="0 - Εικόνα" descr="conference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76" y="5517232"/>
            <a:ext cx="432048" cy="438720"/>
          </a:xfrm>
          <a:prstGeom prst="rect">
            <a:avLst/>
          </a:prstGeom>
        </p:spPr>
      </p:pic>
      <p:pic>
        <p:nvPicPr>
          <p:cNvPr id="8" name="7 - Εικόνα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0192" y="4581128"/>
            <a:ext cx="861814" cy="785043"/>
          </a:xfrm>
          <a:prstGeom prst="rect">
            <a:avLst/>
          </a:prstGeom>
        </p:spPr>
      </p:pic>
      <p:cxnSp>
        <p:nvCxnSpPr>
          <p:cNvPr id="10" name="9 - Ευθύγραμμο βέλος σύνδεσης"/>
          <p:cNvCxnSpPr/>
          <p:nvPr/>
        </p:nvCxnSpPr>
        <p:spPr>
          <a:xfrm>
            <a:off x="3347864" y="4581128"/>
            <a:ext cx="2664296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3275856" y="5589240"/>
            <a:ext cx="2664296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Στρογγυλεμένο ορθογώνιο"/>
          <p:cNvSpPr/>
          <p:nvPr/>
        </p:nvSpPr>
        <p:spPr>
          <a:xfrm>
            <a:off x="3563888" y="3861048"/>
            <a:ext cx="2088232" cy="648072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endParaRPr lang="el-GR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email, memory stick, </a:t>
            </a:r>
          </a:p>
          <a:p>
            <a:r>
              <a:rPr lang="el-GR" sz="1600" dirty="0" smtClean="0">
                <a:solidFill>
                  <a:schemeClr val="tx1"/>
                </a:solidFill>
              </a:rPr>
              <a:t>η – Τάξη, άλλο</a:t>
            </a:r>
            <a:r>
              <a:rPr lang="en-US" sz="1600" dirty="0" smtClean="0">
                <a:solidFill>
                  <a:schemeClr val="tx1"/>
                </a:solidFill>
              </a:rPr>
              <a:t> site, … </a:t>
            </a:r>
            <a:r>
              <a:rPr lang="el-GR" sz="2200" dirty="0" smtClean="0">
                <a:solidFill>
                  <a:schemeClr val="tx1"/>
                </a:solidFill>
              </a:rPr>
              <a:t/>
            </a:r>
            <a:br>
              <a:rPr lang="el-GR" sz="2200" dirty="0" smtClean="0">
                <a:solidFill>
                  <a:schemeClr val="tx1"/>
                </a:solidFill>
              </a:rPr>
            </a:br>
            <a:endParaRPr lang="el-G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Φάση 1</a:t>
            </a:r>
            <a:r>
              <a:rPr lang="en-US" dirty="0" smtClean="0"/>
              <a:t> –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Λήψη υλικού μαθήματος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 Εάν το έντυπο καταγραφή πληροφοριών δεν έχει συμπληρωθεί από το μέλος ΔΕΠ, αυτό: </a:t>
            </a:r>
          </a:p>
          <a:p>
            <a:pPr marL="0" indent="0"/>
            <a:r>
              <a:rPr lang="el-GR" sz="2800" dirty="0" smtClean="0"/>
              <a:t> συμπληρώνεται από το μέλος ΠΥ με πηγές:</a:t>
            </a:r>
          </a:p>
          <a:p>
            <a:pPr marL="400050" lvl="1" indent="0"/>
            <a:r>
              <a:rPr lang="el-GR" sz="2400" dirty="0" smtClean="0"/>
              <a:t> τον οδηγό σπουδών του Τμήματος</a:t>
            </a:r>
          </a:p>
          <a:p>
            <a:pPr marL="400050" lvl="1" indent="0"/>
            <a:r>
              <a:rPr lang="el-GR" sz="2400" dirty="0" smtClean="0"/>
              <a:t> υπάρχον μάθημα στην υπηρεσία η – Τάξη</a:t>
            </a:r>
          </a:p>
          <a:p>
            <a:pPr marL="400050" lvl="1" indent="0"/>
            <a:r>
              <a:rPr lang="el-GR" sz="2400" dirty="0" smtClean="0"/>
              <a:t> …</a:t>
            </a:r>
          </a:p>
          <a:p>
            <a:pPr marL="0" indent="0"/>
            <a:r>
              <a:rPr lang="el-GR" dirty="0" smtClean="0"/>
              <a:t> </a:t>
            </a:r>
            <a:r>
              <a:rPr lang="el-GR" sz="2800" dirty="0" smtClean="0"/>
              <a:t>επικυρώνεται από το μέλος ΔΕΠ</a:t>
            </a:r>
            <a:endParaRPr lang="el-GR" sz="2800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Φάση 1</a:t>
            </a:r>
            <a:r>
              <a:rPr lang="en-US" dirty="0" smtClean="0"/>
              <a:t> –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Έλεγχος </a:t>
            </a:r>
            <a:r>
              <a:rPr lang="el-GR" dirty="0" err="1" smtClean="0"/>
              <a:t>εφικτότητας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 Μετά τη λήψη ικανού ποσοστού του πρωτογενούς υλικού, το μέλος ΠΥ προβαίνει σε </a:t>
            </a:r>
            <a:r>
              <a:rPr lang="el-GR" sz="2800" b="1" dirty="0" smtClean="0"/>
              <a:t>έλεγχο </a:t>
            </a:r>
            <a:r>
              <a:rPr lang="el-GR" sz="2800" b="1" dirty="0" err="1" smtClean="0"/>
              <a:t>εφικτότητας</a:t>
            </a:r>
            <a:r>
              <a:rPr lang="el-GR" sz="2800" b="1" dirty="0" smtClean="0"/>
              <a:t> υλοποίησης</a:t>
            </a:r>
            <a:r>
              <a:rPr lang="el-GR" sz="2800" dirty="0" smtClean="0"/>
              <a:t> αυτού του </a:t>
            </a:r>
            <a:r>
              <a:rPr lang="el-GR" sz="2800" dirty="0" err="1" smtClean="0"/>
              <a:t>ΑΨΜ</a:t>
            </a:r>
            <a:r>
              <a:rPr lang="el-GR" sz="2800" dirty="0" smtClean="0"/>
              <a:t>. </a:t>
            </a:r>
            <a:endParaRPr lang="el-GR" sz="2800" dirty="0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3203848" y="3501008"/>
            <a:ext cx="2016224" cy="144016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chemeClr val="tx1"/>
                </a:solidFill>
              </a:rPr>
              <a:t> </a:t>
            </a:r>
          </a:p>
          <a:p>
            <a:pPr marL="357188"/>
            <a:r>
              <a:rPr lang="el-GR" dirty="0" smtClean="0">
                <a:solidFill>
                  <a:schemeClr val="tx1"/>
                </a:solidFill>
              </a:rPr>
              <a:t>Έλεγχος </a:t>
            </a:r>
            <a:r>
              <a:rPr lang="el-GR" dirty="0" err="1" smtClean="0">
                <a:solidFill>
                  <a:schemeClr val="tx1"/>
                </a:solidFill>
              </a:rPr>
              <a:t>εφικτότητας</a:t>
            </a:r>
            <a:r>
              <a:rPr lang="el-GR" dirty="0" smtClean="0">
                <a:solidFill>
                  <a:schemeClr val="tx1"/>
                </a:solidFill>
              </a:rPr>
              <a:t> υλοποίησης </a:t>
            </a:r>
            <a:r>
              <a:rPr lang="el-GR" dirty="0" err="1" smtClean="0">
                <a:solidFill>
                  <a:schemeClr val="tx1"/>
                </a:solidFill>
              </a:rPr>
              <a:t>ΑΨΜ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6" name="5 - Εικόνα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7864" y="3717032"/>
            <a:ext cx="357758" cy="352995"/>
          </a:xfrm>
          <a:prstGeom prst="rect">
            <a:avLst/>
          </a:prstGeom>
        </p:spPr>
      </p:pic>
      <p:cxnSp>
        <p:nvCxnSpPr>
          <p:cNvPr id="8" name="7 - Ευθύγραμμο βέλος σύνδεσης"/>
          <p:cNvCxnSpPr/>
          <p:nvPr/>
        </p:nvCxnSpPr>
        <p:spPr>
          <a:xfrm>
            <a:off x="4211960" y="4941168"/>
            <a:ext cx="0" cy="86409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5220072" y="4221088"/>
            <a:ext cx="100811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508104" y="3717032"/>
            <a:ext cx="755650" cy="360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ΟΧΙ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0 - Εικόνα" descr="conference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0192" y="3861048"/>
            <a:ext cx="576064" cy="582736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563888" y="5157192"/>
            <a:ext cx="576064" cy="360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ΝΑΙ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415</Words>
  <Application>Microsoft Office PowerPoint</Application>
  <PresentationFormat>Προβολή στην οθόνη (4:3)</PresentationFormat>
  <Paragraphs>82</Paragraphs>
  <Slides>11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Διαφάνεια 1</vt:lpstr>
      <vt:lpstr> Διαδικασία ανάπτυξης Ανοικτού Ψηφιακού Μαθήματος  </vt:lpstr>
      <vt:lpstr>Άδεια Χρήσης</vt:lpstr>
      <vt:lpstr>Χρηματοδότηση</vt:lpstr>
      <vt:lpstr>Από το πρωτογενές εκπαιδευτικό υλικό στο ΑΨΜ</vt:lpstr>
      <vt:lpstr> Φάση 1</vt:lpstr>
      <vt:lpstr>Φάση 1 –  Λήψη υλικού μαθήματος (1/2)</vt:lpstr>
      <vt:lpstr>Φάση 1 –  Λήψη υλικού μαθήματος (2/2)</vt:lpstr>
      <vt:lpstr>Φάση 1 –  Έλεγχος εφικτότητας</vt:lpstr>
      <vt:lpstr>Φάση 1 – Ανάρτηση πρωτογενούς εκπαιδευτικού υλικού στο ΑΨΜ</vt:lpstr>
      <vt:lpstr> Φάση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Marianthi Petraki</cp:lastModifiedBy>
  <cp:revision>250</cp:revision>
  <dcterms:created xsi:type="dcterms:W3CDTF">2012-09-06T09:03:05Z</dcterms:created>
  <dcterms:modified xsi:type="dcterms:W3CDTF">2014-05-26T12:28:32Z</dcterms:modified>
</cp:coreProperties>
</file>