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83" r:id="rId3"/>
    <p:sldId id="264" r:id="rId4"/>
    <p:sldId id="268" r:id="rId5"/>
    <p:sldId id="265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7" r:id="rId14"/>
    <p:sldId id="278" r:id="rId15"/>
    <p:sldId id="279" r:id="rId16"/>
    <p:sldId id="280" r:id="rId17"/>
    <p:sldId id="281" r:id="rId18"/>
    <p:sldId id="282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8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F6E22-6E97-43C4-B365-796C961A3AF4}" type="datetimeFigureOut">
              <a:rPr lang="el-GR" smtClean="0"/>
              <a:t>5/11/2015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47C80-4A50-433B-9F52-54B199BD040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102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AE0CD6-9126-4088-8943-5B636C0C7371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6866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13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105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104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15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890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16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294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17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301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18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769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761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56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1542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326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393438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94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864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837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1977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312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Ενότητα Δ:</a:t>
            </a:r>
            <a:r>
              <a:rPr lang="el-GR" sz="1000" dirty="0" smtClean="0"/>
              <a:t> 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Ορισμός και Διαμόρφωση του ήρωα (Έπος και Δράμα)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553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770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PHIL5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John_William_Waterhouse#/media/File:JohnWilliamWaterhouse-PenelopeandtheSuitors(1912).jp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kg-images.co.uk/archive/Ulysses-and-Eurycleia-/-Penelope-Painter-2UMDHUNWITZK.html" TargetMode="External"/><Relationship Id="rId4" Type="http://schemas.openxmlformats.org/officeDocument/2006/relationships/hyperlink" Target="https://commons.wikimedia.org/wiki/File:JohnWilliamWaterhouse-PenelopeandtheSuitors(1912)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7030A0"/>
                </a:solidFill>
              </a:rPr>
              <a:t>Εισαγωγή στην </a:t>
            </a:r>
            <a:r>
              <a:rPr lang="el-GR" i="1" dirty="0" smtClean="0">
                <a:solidFill>
                  <a:srgbClr val="7030A0"/>
                </a:solidFill>
              </a:rPr>
              <a:t>Οδύσσεια</a:t>
            </a:r>
            <a:r>
              <a:rPr lang="el-GR" dirty="0" smtClean="0">
                <a:solidFill>
                  <a:srgbClr val="7030A0"/>
                </a:solidFill>
              </a:rPr>
              <a:t> (</a:t>
            </a:r>
            <a:r>
              <a:rPr lang="en-US" dirty="0" smtClean="0">
                <a:solidFill>
                  <a:srgbClr val="7030A0"/>
                </a:solidFill>
              </a:rPr>
              <a:t>3</a:t>
            </a:r>
            <a:r>
              <a:rPr lang="el-GR" dirty="0" smtClean="0">
                <a:solidFill>
                  <a:srgbClr val="7030A0"/>
                </a:solidFill>
              </a:rPr>
              <a:t>)</a:t>
            </a:r>
            <a:endParaRPr lang="el-GR" dirty="0">
              <a:solidFill>
                <a:srgbClr val="7030A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ΚΦΑ 14 Εισαγωγή στην Αρχαία Ελληνική Μυθολογία</a:t>
            </a:r>
            <a:r>
              <a:rPr lang="en-US" dirty="0" smtClean="0"/>
              <a:t> </a:t>
            </a:r>
            <a:r>
              <a:rPr lang="el-GR" dirty="0" smtClean="0"/>
              <a:t>και Θρησκεία</a:t>
            </a:r>
          </a:p>
          <a:p>
            <a:r>
              <a:rPr lang="el-GR" smtClean="0"/>
              <a:t>Μάθημα 10</a:t>
            </a:r>
            <a:r>
              <a:rPr lang="el-GR" baseline="30000" smtClean="0"/>
              <a:t>ο</a:t>
            </a:r>
            <a:r>
              <a:rPr lang="el-GR" smtClean="0"/>
              <a:t> 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- Θέση περιεχομένου" descr="Greek vase painting, Attic, redfigured, Penelope Painter, c. 440 B.C.-The recognition of Odysseus (Ulysses) by Eurycleia.-Detail of a skyphos. Height 20.5 cm, diameter 25 cm. Found in: Chiusi. Inv. No. 1831&#10;Picture content: Aesthetics of Goods&#10;" title="Η αναγνώριση του Οδυσσέα από την Ευρύκλεια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01427" y="1557338"/>
            <a:ext cx="3858995" cy="4608512"/>
          </a:xfrm>
        </p:spPr>
      </p:pic>
      <p:sp>
        <p:nvSpPr>
          <p:cNvPr id="9" name="8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l-GR" b="1" dirty="0" smtClean="0"/>
              <a:t>Εικόνα 2.</a:t>
            </a:r>
            <a:endParaRPr lang="el-GR" sz="2000" b="1" dirty="0" smtClean="0"/>
          </a:p>
          <a:p>
            <a:r>
              <a:rPr lang="el-GR" sz="2000" dirty="0" err="1" smtClean="0"/>
              <a:t>Αττ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r>
              <a:rPr lang="el-GR" sz="2000" dirty="0" err="1" smtClean="0"/>
              <a:t>ερυθρ</a:t>
            </a:r>
            <a:r>
              <a:rPr lang="el-GR" sz="2000" dirty="0" smtClean="0"/>
              <a:t>. </a:t>
            </a:r>
            <a:r>
              <a:rPr lang="el-GR" sz="2000" dirty="0" err="1" smtClean="0"/>
              <a:t>σκύφος</a:t>
            </a:r>
            <a:r>
              <a:rPr lang="el-GR" sz="2000" dirty="0" smtClean="0"/>
              <a:t> 440π.Χ. (</a:t>
            </a:r>
            <a:r>
              <a:rPr lang="en-US" sz="2000" dirty="0" err="1" smtClean="0"/>
              <a:t>Chiusi</a:t>
            </a:r>
            <a:r>
              <a:rPr lang="en-US" sz="2000" dirty="0" smtClean="0"/>
              <a:t>) </a:t>
            </a:r>
            <a:endParaRPr lang="el-GR" sz="2000" dirty="0" smtClean="0"/>
          </a:p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dirty="0" smtClean="0"/>
              <a:t>Οδύσσεια τ (τα </a:t>
            </a:r>
            <a:r>
              <a:rPr lang="el-GR" sz="4000" dirty="0" err="1" smtClean="0"/>
              <a:t>νίπτρα</a:t>
            </a:r>
            <a:r>
              <a:rPr lang="el-GR" sz="4000" dirty="0" smtClean="0"/>
              <a:t>)</a:t>
            </a:r>
            <a:endParaRPr lang="el-GR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l-GR" dirty="0" smtClean="0"/>
              <a:t>Οδύσσεια τ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256584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Ιστορία Οδυσσέα προς Πηνελόπη (στ. 165κεξ.) </a:t>
            </a:r>
          </a:p>
          <a:p>
            <a:pPr>
              <a:buNone/>
            </a:pPr>
            <a:r>
              <a:rPr lang="el-GR" dirty="0" smtClean="0"/>
              <a:t>Σύγκριση με αφήγηση προς Εύμαιο</a:t>
            </a:r>
          </a:p>
          <a:p>
            <a:pPr>
              <a:buNone/>
            </a:pPr>
            <a:r>
              <a:rPr lang="el-GR" dirty="0" smtClean="0"/>
              <a:t>Ψυχολογία του </a:t>
            </a:r>
            <a:r>
              <a:rPr lang="el-GR" dirty="0" err="1" smtClean="0"/>
              <a:t>ακορατηρίου</a:t>
            </a:r>
            <a:r>
              <a:rPr lang="el-GR" dirty="0" smtClean="0"/>
              <a:t> </a:t>
            </a:r>
          </a:p>
          <a:p>
            <a:r>
              <a:rPr lang="el-GR" dirty="0" smtClean="0"/>
              <a:t>Ερώτηση-δοκιμασία της Π. (στ. 215-20)</a:t>
            </a:r>
          </a:p>
          <a:p>
            <a:pPr>
              <a:buNone/>
            </a:pPr>
            <a:r>
              <a:rPr lang="el-GR" dirty="0" smtClean="0"/>
              <a:t>Αντίδραση της Π. </a:t>
            </a:r>
          </a:p>
          <a:p>
            <a:pPr>
              <a:buNone/>
            </a:pPr>
            <a:r>
              <a:rPr lang="el-GR" dirty="0" smtClean="0"/>
              <a:t>Γιατί; </a:t>
            </a:r>
          </a:p>
          <a:p>
            <a:r>
              <a:rPr lang="el-GR" dirty="0" smtClean="0"/>
              <a:t>Η αναγνώριση της Ευρύκλειας – Η ιστορία της ουλής (στ. 380κεξ.)</a:t>
            </a:r>
          </a:p>
          <a:p>
            <a:pPr>
              <a:buNone/>
            </a:pPr>
            <a:r>
              <a:rPr lang="el-GR" dirty="0" smtClean="0"/>
              <a:t>(στ. τ 440-442 = ε 478-480)</a:t>
            </a:r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ψ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5760640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Πηνελόπη </a:t>
            </a:r>
          </a:p>
          <a:p>
            <a:pPr>
              <a:buNone/>
            </a:pPr>
            <a:r>
              <a:rPr lang="el-GR" dirty="0" smtClean="0"/>
              <a:t>(λόγια προς την Π. πρώτα από τον Τηλέμαχο, λίγο αργότερα από τον Οδυσσέα-στ. 100-3, 168-72)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μέν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ὧδε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γυνὴ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τετληότι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θυμῷ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ἀνδρὸς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ἀφεσταίη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κακὰ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πολλὰ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μογήσας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ἔλθοι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ἐεικοστῷ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ἔτεϊ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πατρίδα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γαῖαν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σοὶ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αἰεὶ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κραδίη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στερεωτέρη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ἐστὶ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λίθοιο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------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οὐ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μέν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ὧδε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γυνὴ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τετληότι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θυμῷ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ἀνδρὸς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ἀφεσταίη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κακὰ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πολλὰ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μογήσας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ἔλθοι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ἐεικοστῷ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ἔτεϊ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πατρίδα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γαῖαν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ἀλλ᾽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ἄγε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μαῖα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στόρεσον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λέχος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ὄφρα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καὶ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αὐτὸς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dirty="0" smtClean="0">
                <a:latin typeface="Times New Roman" pitchFamily="18" charset="0"/>
                <a:cs typeface="Times New Roman" pitchFamily="18" charset="0"/>
              </a:rPr>
            </a:b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λέξομαι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· ἦ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γὰρ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τῇ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γε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σιδήρεον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φρεσὶ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ἦτορ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1862827"/>
            <a:ext cx="6172200" cy="3394472"/>
          </a:xfrm>
        </p:spPr>
        <p:txBody>
          <a:bodyPr>
            <a:normAutofit/>
          </a:bodyPr>
          <a:lstStyle/>
          <a:p>
            <a:r>
              <a:rPr lang="el-GR" sz="1500" dirty="0"/>
              <a:t>Το παρόν εκπαιδευτικό υλικό έχει αναπτυχθεί </a:t>
            </a:r>
            <a:r>
              <a:rPr lang="el-GR" sz="1500" dirty="0" err="1"/>
              <a:t>στ</a:t>
            </a:r>
            <a:r>
              <a:rPr lang="en-US" sz="1500" dirty="0"/>
              <a:t>o</a:t>
            </a:r>
            <a:r>
              <a:rPr lang="el-GR" sz="1500" dirty="0"/>
              <a:t> </a:t>
            </a:r>
            <a:r>
              <a:rPr lang="el-GR" sz="1500" dirty="0" err="1"/>
              <a:t>πλαίσι</a:t>
            </a:r>
            <a:r>
              <a:rPr lang="en-US" sz="1500" dirty="0"/>
              <a:t>o</a:t>
            </a:r>
            <a:r>
              <a:rPr lang="el-GR" sz="1500" dirty="0"/>
              <a:t> του εκπαιδευτικού έργου του διδάσκοντα.</a:t>
            </a:r>
            <a:endParaRPr lang="en-US" sz="1500" dirty="0"/>
          </a:p>
          <a:p>
            <a:r>
              <a:rPr lang="el-GR" sz="1500" dirty="0"/>
              <a:t>Το έργο «</a:t>
            </a:r>
            <a:r>
              <a:rPr lang="el-GR" sz="1500" b="1" dirty="0"/>
              <a:t>Ανοικτά Ακαδημαϊκά Μαθήματα στο Πανεπιστήμιο Αθηνών</a:t>
            </a:r>
            <a:r>
              <a:rPr lang="el-GR" sz="1500" dirty="0"/>
              <a:t>» έχει χρηματοδοτήσει μόνο την αναδιαμόρφωση του εκπαιδευτικού υλικού. </a:t>
            </a:r>
            <a:endParaRPr lang="en-US" sz="1500" dirty="0"/>
          </a:p>
          <a:p>
            <a:r>
              <a:rPr lang="el-GR" sz="1500" dirty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754" y="4347102"/>
            <a:ext cx="4126230" cy="1040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5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300" dirty="0"/>
              <a:t>Σημειώματα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284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43000" y="1063229"/>
            <a:ext cx="6858000" cy="85725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52155" y="2276872"/>
            <a:ext cx="6439689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/>
              <a:t>Το παρόν έργο αποτελεί την έκδοση 1.0</a:t>
            </a:r>
          </a:p>
        </p:txBody>
      </p:sp>
    </p:spTree>
    <p:extLst>
      <p:ext uri="{BB962C8B-B14F-4D97-AF65-F5344CB8AC3E}">
        <p14:creationId xmlns:p14="http://schemas.microsoft.com/office/powerpoint/2010/main" val="418945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1600" dirty="0" err="1"/>
              <a:t>Copyright</a:t>
            </a:r>
            <a:r>
              <a:rPr lang="el-GR" sz="1600" dirty="0"/>
              <a:t> </a:t>
            </a:r>
            <a:r>
              <a:rPr lang="el-GR" sz="1600" dirty="0" err="1"/>
              <a:t>Εθνικόν</a:t>
            </a:r>
            <a:r>
              <a:rPr lang="el-GR" sz="1600" dirty="0"/>
              <a:t> και </a:t>
            </a:r>
            <a:r>
              <a:rPr lang="el-GR" sz="1600" dirty="0" err="1"/>
              <a:t>Καποδιστριακόν</a:t>
            </a:r>
            <a:r>
              <a:rPr lang="el-GR" sz="1600" dirty="0"/>
              <a:t> </a:t>
            </a:r>
            <a:r>
              <a:rPr lang="el-GR" sz="1600" dirty="0" err="1"/>
              <a:t>Πανεπιστήμιον</a:t>
            </a:r>
            <a:r>
              <a:rPr lang="el-GR" sz="1600" dirty="0"/>
              <a:t> Αθηνών</a:t>
            </a:r>
            <a:r>
              <a:rPr lang="en-US" sz="1600" dirty="0"/>
              <a:t>, </a:t>
            </a:r>
            <a:r>
              <a:rPr lang="el-GR" sz="1600" dirty="0"/>
              <a:t>Σοφία Παπαϊωάννου 2014</a:t>
            </a:r>
            <a:r>
              <a:rPr lang="en-US" sz="1600" dirty="0"/>
              <a:t>.</a:t>
            </a:r>
            <a:r>
              <a:rPr lang="el-GR" sz="1600" dirty="0"/>
              <a:t> Σοφία Παπαϊωάννου 2014. Τίτλος μαθήματος: «Εισαγωγή στην Αρχαία Ελληνική Μυθολογία</a:t>
            </a:r>
            <a:r>
              <a:rPr lang="en-US" sz="1600" dirty="0"/>
              <a:t> </a:t>
            </a:r>
            <a:r>
              <a:rPr lang="el-GR" sz="1600" dirty="0"/>
              <a:t>και Θρησκεία. Τίτλος ενότητας </a:t>
            </a:r>
            <a:r>
              <a:rPr lang="el-GR" sz="1600" dirty="0" smtClean="0"/>
              <a:t>«</a:t>
            </a:r>
            <a:r>
              <a:rPr lang="el-GR" sz="1600" dirty="0">
                <a:solidFill>
                  <a:srgbClr val="5075BC"/>
                </a:solidFill>
              </a:rPr>
              <a:t>Ενότητα Δ:</a:t>
            </a:r>
            <a:r>
              <a:rPr lang="el-GR" sz="1600" dirty="0"/>
              <a:t> Ορισμός και Διαμόρφωση του ήρωα </a:t>
            </a:r>
            <a:r>
              <a:rPr lang="el-GR" sz="1600" dirty="0" smtClean="0"/>
              <a:t>(</a:t>
            </a:r>
            <a:r>
              <a:rPr lang="el-GR" sz="1600" dirty="0"/>
              <a:t>Έπος και Δράμα</a:t>
            </a:r>
            <a:r>
              <a:rPr lang="el-GR" sz="1600" dirty="0" smtClean="0"/>
              <a:t>)»</a:t>
            </a:r>
            <a:r>
              <a:rPr lang="en-US" sz="1600" dirty="0" smtClean="0"/>
              <a:t>  </a:t>
            </a:r>
            <a:r>
              <a:rPr lang="el-GR" sz="1600" dirty="0" smtClean="0"/>
              <a:t>Μάθημα </a:t>
            </a:r>
            <a:r>
              <a:rPr lang="en-US" sz="1600" dirty="0"/>
              <a:t>10</a:t>
            </a:r>
            <a:r>
              <a:rPr lang="el-GR" sz="1600" baseline="30000" dirty="0"/>
              <a:t>ο</a:t>
            </a:r>
            <a:r>
              <a:rPr lang="el-GR" sz="1600" dirty="0"/>
              <a:t>: «Εισαγωγή στην Οδύσσεια (</a:t>
            </a:r>
            <a:r>
              <a:rPr lang="en-US" sz="1600" dirty="0"/>
              <a:t>3</a:t>
            </a:r>
            <a:r>
              <a:rPr lang="el-GR" sz="1600" dirty="0"/>
              <a:t>)»</a:t>
            </a:r>
            <a:endParaRPr lang="en-US" sz="1600" dirty="0"/>
          </a:p>
          <a:p>
            <a:pPr marL="0" indent="0">
              <a:buNone/>
            </a:pPr>
            <a:r>
              <a:rPr lang="el-GR" sz="1600" dirty="0" smtClean="0"/>
              <a:t>Έκδοση</a:t>
            </a:r>
            <a:r>
              <a:rPr lang="el-GR" sz="1600" dirty="0"/>
              <a:t>: 1.0. Αθήνα 2014. 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l-GR" sz="1600" dirty="0"/>
              <a:t>Διαθέσιμο από τη δικτυακή διεύθυνση:  (</a:t>
            </a:r>
            <a:r>
              <a:rPr lang="en-US" sz="1600" dirty="0">
                <a:hlinkClick r:id="rId3" tooltip="Αυτή η εξωτερική σύνδεση θα ανοίξει σε ένα νέο παράθυρο"/>
              </a:rPr>
              <a:t>http://opencourses.uoa.gr/courses/PHIL5/</a:t>
            </a:r>
            <a:r>
              <a:rPr lang="en-US" sz="1600" dirty="0"/>
              <a:t>)</a:t>
            </a:r>
            <a:endParaRPr lang="el-GR" sz="1600" dirty="0"/>
          </a:p>
          <a:p>
            <a:pPr marL="0" indent="0">
              <a:buNone/>
            </a:pPr>
            <a:endParaRPr lang="el-GR" sz="1600" dirty="0"/>
          </a:p>
          <a:p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168835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735546"/>
            <a:ext cx="6172200" cy="85725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3628" y="1430779"/>
            <a:ext cx="6696744" cy="10801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500" dirty="0"/>
              <a:t>Το 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1500" dirty="0" err="1"/>
              <a:t>κ.λ.π</a:t>
            </a:r>
            <a:r>
              <a:rPr lang="el-GR" sz="1500" dirty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>
              <a:buNone/>
            </a:pPr>
            <a:endParaRPr lang="el-GR" sz="15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753" y="2672916"/>
            <a:ext cx="1236495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23628" y="3050958"/>
            <a:ext cx="6777372" cy="2592288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normAutofit/>
          </a:bodyPr>
          <a:lstStyle/>
          <a:p>
            <a:r>
              <a:rPr lang="el-GR" sz="1350" dirty="0">
                <a:solidFill>
                  <a:prstClr val="black"/>
                </a:solidFill>
              </a:rPr>
              <a:t>[1] http://creativecommons.org/licenses/by-nc-sa/4.0/ </a:t>
            </a:r>
            <a:endParaRPr lang="en-US" sz="1350">
              <a:solidFill>
                <a:prstClr val="black"/>
              </a:solidFill>
            </a:endParaRPr>
          </a:p>
          <a:p>
            <a:endParaRPr lang="el-GR" sz="1350" dirty="0">
              <a:solidFill>
                <a:prstClr val="black"/>
              </a:solidFill>
            </a:endParaRPr>
          </a:p>
          <a:p>
            <a:r>
              <a:rPr lang="el-GR" sz="1350" dirty="0">
                <a:solidFill>
                  <a:prstClr val="black"/>
                </a:solidFill>
              </a:rPr>
              <a:t>Ως </a:t>
            </a:r>
            <a:r>
              <a:rPr lang="el-GR" sz="1350" b="1" dirty="0">
                <a:solidFill>
                  <a:prstClr val="black"/>
                </a:solidFill>
              </a:rPr>
              <a:t>Μη Εμπορική</a:t>
            </a:r>
            <a:r>
              <a:rPr lang="el-GR" sz="1350" dirty="0">
                <a:solidFill>
                  <a:prstClr val="black"/>
                </a:solidFill>
              </a:rPr>
              <a:t> ορίζεται η χρήση: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endParaRPr lang="el-GR" sz="1350" dirty="0">
              <a:solidFill>
                <a:prstClr val="black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l-GR" sz="1350" dirty="0">
                <a:solidFill>
                  <a:prstClr val="black"/>
                </a:solidFill>
              </a:rPr>
              <a:t>που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δεν προσπορίζει στο διανομέα του έργου και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r>
              <a:rPr lang="en-GB" sz="1350" dirty="0">
                <a:solidFill>
                  <a:prstClr val="black"/>
                </a:solidFill>
              </a:rPr>
              <a:t> </a:t>
            </a:r>
            <a:r>
              <a:rPr lang="el-GR" sz="1350" dirty="0">
                <a:solidFill>
                  <a:prstClr val="black"/>
                </a:solidFill>
              </a:rPr>
              <a:t>έμμεσο οικονομικό όφελος (π.χ. διαφημίσεις) από την προβολή του έργου σε διαδικτυακό τόπο</a:t>
            </a:r>
            <a:endParaRPr lang="en-US" sz="1350" dirty="0">
              <a:solidFill>
                <a:prstClr val="black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l-GR" sz="1350" dirty="0">
              <a:solidFill>
                <a:prstClr val="black"/>
              </a:solidFill>
            </a:endParaRPr>
          </a:p>
          <a:p>
            <a:r>
              <a:rPr lang="el-GR" sz="1350" dirty="0">
                <a:solidFill>
                  <a:prstClr val="black"/>
                </a:solidFill>
              </a:rPr>
              <a:t>Ο δικαιούχος μπορεί να παρέχει στον </a:t>
            </a:r>
            <a:r>
              <a:rPr lang="el-GR" sz="1350" dirty="0" err="1">
                <a:solidFill>
                  <a:prstClr val="black"/>
                </a:solidFill>
              </a:rPr>
              <a:t>αδειοδόχο</a:t>
            </a:r>
            <a:r>
              <a:rPr lang="el-GR" sz="1350" dirty="0">
                <a:solidFill>
                  <a:prstClr val="black"/>
                </a:solidFill>
              </a:rPr>
              <a:t> ξεχωριστή άδεια να χρησιμοποιεί το έργο για εμπορική χρήση, εφόσον αυτό του ζητηθεί.</a:t>
            </a:r>
          </a:p>
        </p:txBody>
      </p:sp>
    </p:spTree>
    <p:extLst>
      <p:ext uri="{BB962C8B-B14F-4D97-AF65-F5344CB8AC3E}">
        <p14:creationId xmlns:p14="http://schemas.microsoft.com/office/powerpoint/2010/main" val="125297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245424" cy="857250"/>
          </a:xfrm>
        </p:spPr>
        <p:txBody>
          <a:bodyPr>
            <a:noAutofit/>
          </a:bodyPr>
          <a:lstStyle/>
          <a:p>
            <a:r>
              <a:rPr lang="el-GR" sz="4000" dirty="0"/>
              <a:t>Σημείωμα Χρήσης Έργων </a:t>
            </a:r>
            <a:r>
              <a:rPr lang="el-GR" sz="4000" dirty="0" smtClean="0"/>
              <a:t>Τρίτων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4451" y="1639838"/>
            <a:ext cx="6642738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500" dirty="0"/>
              <a:t>Το Έργο αυτό κάνει χρήση των ακόλουθων έργων:</a:t>
            </a:r>
            <a:endParaRPr lang="el-GR" sz="1500" b="1" dirty="0"/>
          </a:p>
          <a:p>
            <a:pPr marL="0" indent="0">
              <a:buNone/>
            </a:pPr>
            <a:r>
              <a:rPr lang="el-GR" sz="1500" b="1" dirty="0"/>
              <a:t>Εικόνα 1</a:t>
            </a:r>
            <a:r>
              <a:rPr lang="en-US" sz="1500" b="1" dirty="0"/>
              <a:t>. </a:t>
            </a:r>
            <a:r>
              <a:rPr lang="en-US" sz="1500" b="1" dirty="0" smtClean="0"/>
              <a:t>John William Waterhouse </a:t>
            </a:r>
            <a:r>
              <a:rPr lang="en-US" sz="1600" i="1" dirty="0" smtClean="0"/>
              <a:t>Penelope </a:t>
            </a:r>
            <a:r>
              <a:rPr lang="en-US" sz="1600" i="1" dirty="0"/>
              <a:t>and the Suitors</a:t>
            </a:r>
            <a:r>
              <a:rPr lang="en-US" sz="1600" dirty="0"/>
              <a:t> </a:t>
            </a:r>
            <a:r>
              <a:rPr lang="en-US" sz="1600" dirty="0" smtClean="0"/>
              <a:t>1912 </a:t>
            </a:r>
            <a:r>
              <a:rPr lang="en-US" sz="1500" b="1" dirty="0" smtClean="0">
                <a:hlinkClick r:id="rId3"/>
              </a:rPr>
              <a:t>https</a:t>
            </a:r>
            <a:r>
              <a:rPr lang="en-US" sz="1500" b="1" dirty="0">
                <a:hlinkClick r:id="rId3"/>
              </a:rPr>
              <a:t>://en.wikipedia.org/wiki/John_William_Waterhouse#/media/File:JohnWilliamWaterhouse-PenelopeandtheSuitors(1912).</a:t>
            </a:r>
            <a:r>
              <a:rPr lang="en-US" sz="1500" b="1" dirty="0" smtClean="0">
                <a:hlinkClick r:id="rId3"/>
              </a:rPr>
              <a:t>jpg</a:t>
            </a:r>
            <a:r>
              <a:rPr lang="en-US" sz="1500" b="1" dirty="0" smtClean="0"/>
              <a:t> </a:t>
            </a:r>
            <a:r>
              <a:rPr lang="en-US" sz="1600" dirty="0">
                <a:hlinkClick r:id="rId4"/>
              </a:rPr>
              <a:t>Public </a:t>
            </a:r>
            <a:r>
              <a:rPr lang="en-US" sz="1600" dirty="0" smtClean="0">
                <a:hlinkClick r:id="rId4"/>
              </a:rPr>
              <a:t>Domain</a:t>
            </a:r>
            <a:endParaRPr lang="en-US" sz="1500" b="1" dirty="0" smtClean="0"/>
          </a:p>
          <a:p>
            <a:pPr marL="0" indent="0">
              <a:buNone/>
            </a:pPr>
            <a:r>
              <a:rPr lang="el-GR" sz="1500" b="1" dirty="0" smtClean="0"/>
              <a:t>Εικόνα </a:t>
            </a:r>
            <a:r>
              <a:rPr lang="el-GR" sz="1500" b="1" dirty="0"/>
              <a:t>2</a:t>
            </a:r>
            <a:r>
              <a:rPr lang="el-GR" sz="1500" dirty="0" smtClean="0"/>
              <a:t>.</a:t>
            </a:r>
            <a:r>
              <a:rPr lang="en-US" sz="1500" dirty="0" smtClean="0"/>
              <a:t> </a:t>
            </a:r>
            <a:r>
              <a:rPr lang="en-US" sz="1600" dirty="0"/>
              <a:t>Greek vase painting, Attic, </a:t>
            </a:r>
            <a:r>
              <a:rPr lang="en-US" sz="1600" dirty="0" err="1"/>
              <a:t>redfigured</a:t>
            </a:r>
            <a:r>
              <a:rPr lang="en-US" sz="1600" dirty="0"/>
              <a:t>, Penelope Painter, c. 440 B.C.-The recognition of Odysseus (Ulysses) by </a:t>
            </a:r>
            <a:r>
              <a:rPr lang="en-US" sz="1600" dirty="0" err="1"/>
              <a:t>Eurycleia</a:t>
            </a:r>
            <a:r>
              <a:rPr lang="en-US" sz="1600" dirty="0"/>
              <a:t>.-Detail of a </a:t>
            </a:r>
            <a:r>
              <a:rPr lang="en-US" sz="1600" dirty="0" err="1"/>
              <a:t>skyphos</a:t>
            </a:r>
            <a:r>
              <a:rPr lang="en-US" sz="1600" dirty="0"/>
              <a:t>. Height 20.5 cm, diameter 25 cm. Found in: </a:t>
            </a:r>
            <a:r>
              <a:rPr lang="en-US" sz="1600" dirty="0" err="1"/>
              <a:t>Chiusi</a:t>
            </a:r>
            <a:r>
              <a:rPr lang="en-US" sz="1600" dirty="0"/>
              <a:t>. Inv. No. 1831</a:t>
            </a:r>
            <a:br>
              <a:rPr lang="en-US" sz="1600" dirty="0"/>
            </a:br>
            <a:r>
              <a:rPr lang="en-US" sz="1500" dirty="0" smtClean="0">
                <a:hlinkClick r:id="rId5"/>
              </a:rPr>
              <a:t>http</a:t>
            </a:r>
            <a:r>
              <a:rPr lang="en-US" sz="1500" dirty="0">
                <a:hlinkClick r:id="rId5"/>
              </a:rPr>
              <a:t>://www.akg-images.co.uk/archive/Ulysses-and-Eurycleia-/-</a:t>
            </a:r>
            <a:r>
              <a:rPr lang="en-US" sz="1500" dirty="0" smtClean="0">
                <a:hlinkClick r:id="rId5"/>
              </a:rPr>
              <a:t>Penelope-Painter-2UMDHUNWITZK.html</a:t>
            </a:r>
            <a:r>
              <a:rPr lang="en-US" sz="15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487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2089537"/>
            <a:ext cx="7992888" cy="1339463"/>
          </a:xfrm>
        </p:spPr>
        <p:txBody>
          <a:bodyPr>
            <a:normAutofit fontScale="90000"/>
          </a:bodyPr>
          <a:lstStyle/>
          <a:p>
            <a:r>
              <a:rPr lang="el-GR" dirty="0"/>
              <a:t>ΚΦΑ 14 Εισαγωγή στην Αρχαία Ελληνική </a:t>
            </a:r>
            <a:r>
              <a:rPr lang="el-GR" dirty="0" smtClean="0"/>
              <a:t>Μυθολογία</a:t>
            </a:r>
            <a:r>
              <a:rPr lang="en-US" dirty="0" smtClean="0"/>
              <a:t> </a:t>
            </a:r>
            <a:r>
              <a:rPr lang="el-GR" dirty="0"/>
              <a:t>και </a:t>
            </a:r>
            <a:r>
              <a:rPr lang="el-GR" dirty="0" smtClean="0"/>
              <a:t>Θρησκεία</a:t>
            </a:r>
            <a:endParaRPr lang="en-US" sz="3600" dirty="0">
              <a:solidFill>
                <a:srgbClr val="5075BC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672" y="3717032"/>
            <a:ext cx="5992992" cy="2376264"/>
          </a:xfrm>
        </p:spPr>
        <p:txBody>
          <a:bodyPr>
            <a:normAutofit fontScale="25000" lnSpcReduction="20000"/>
          </a:bodyPr>
          <a:lstStyle/>
          <a:p>
            <a:r>
              <a:rPr lang="el-GR" sz="8800" dirty="0" smtClean="0">
                <a:solidFill>
                  <a:srgbClr val="5075BC"/>
                </a:solidFill>
              </a:rPr>
              <a:t>Ενότητα </a:t>
            </a:r>
            <a:r>
              <a:rPr lang="el-GR" sz="8800" dirty="0">
                <a:solidFill>
                  <a:srgbClr val="5075BC"/>
                </a:solidFill>
              </a:rPr>
              <a:t>Δ:</a:t>
            </a:r>
            <a:r>
              <a:rPr lang="el-GR" sz="8800" dirty="0"/>
              <a:t> Ορισμός και Διαμόρφωση του ήρωα </a:t>
            </a:r>
            <a:br>
              <a:rPr lang="el-GR" sz="8800" dirty="0"/>
            </a:br>
            <a:r>
              <a:rPr lang="el-GR" sz="8800" dirty="0"/>
              <a:t>(Έπος και Δράμα)</a:t>
            </a:r>
          </a:p>
          <a:p>
            <a:r>
              <a:rPr lang="el-GR" sz="8800" dirty="0"/>
              <a:t>Μάθημα </a:t>
            </a:r>
            <a:r>
              <a:rPr lang="en-US" sz="8800" dirty="0" smtClean="0"/>
              <a:t>10</a:t>
            </a:r>
            <a:r>
              <a:rPr lang="el-GR" sz="8800" baseline="30000" dirty="0" smtClean="0"/>
              <a:t>ο</a:t>
            </a:r>
            <a:r>
              <a:rPr lang="el-GR" sz="8800" dirty="0"/>
              <a:t>: «Εισαγωγή στην Οδύσσεια </a:t>
            </a:r>
            <a:r>
              <a:rPr lang="el-GR" sz="8800" dirty="0" smtClean="0"/>
              <a:t>(</a:t>
            </a:r>
            <a:r>
              <a:rPr lang="en-US" sz="8800" dirty="0" smtClean="0"/>
              <a:t>3</a:t>
            </a:r>
            <a:r>
              <a:rPr lang="el-GR" sz="8800" dirty="0" smtClean="0"/>
              <a:t>)»</a:t>
            </a:r>
            <a:endParaRPr lang="en-US" sz="8800" dirty="0"/>
          </a:p>
          <a:p>
            <a:endParaRPr lang="el-GR" sz="8400" dirty="0"/>
          </a:p>
          <a:p>
            <a:r>
              <a:rPr lang="el-GR" sz="8400" dirty="0"/>
              <a:t>Σοφία</a:t>
            </a:r>
            <a:r>
              <a:rPr lang="en-US" sz="8400" dirty="0"/>
              <a:t> </a:t>
            </a:r>
            <a:r>
              <a:rPr lang="el-GR" sz="8400" dirty="0"/>
              <a:t>Παπαϊωάννου</a:t>
            </a:r>
          </a:p>
          <a:p>
            <a:r>
              <a:rPr lang="el-GR" sz="8400" dirty="0"/>
              <a:t>Φιλοσοφική Σχολή</a:t>
            </a:r>
          </a:p>
          <a:p>
            <a:r>
              <a:rPr lang="el-GR" sz="8400" dirty="0"/>
              <a:t>Τμήμα Φιλολογίας</a:t>
            </a:r>
            <a:endParaRPr lang="en-US" sz="8400" dirty="0"/>
          </a:p>
          <a:p>
            <a:endParaRPr lang="el-GR" sz="8400" dirty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2649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ν-ω </a:t>
            </a:r>
            <a:r>
              <a:rPr lang="el-GR" dirty="0" smtClean="0"/>
              <a:t> (1)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760640"/>
          </a:xfrm>
        </p:spPr>
        <p:txBody>
          <a:bodyPr>
            <a:normAutofit lnSpcReduction="10000"/>
          </a:bodyPr>
          <a:lstStyle/>
          <a:p>
            <a:r>
              <a:rPr lang="el-GR" u="sng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Επιστροφή/επανένταξη του Επικού Ήρωα  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α) σταδιακή κίνηση από ‘έξω’ προς τα ‘μέσα’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β) σταδιακή δοκιμασία εμπιστοσύνης οικείων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γ) σταδιακή συλλογή πληροφοριών 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δ) δημιουργία σχέσεων / συμμαχιών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ε) </a:t>
            </a:r>
            <a:r>
              <a:rPr lang="el-GR" i="1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μῆτις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(ψεύτικες ιστορίες, αλλεπάλληλες δοκιμασίες: από τον Εύμαιο στην Πηνελόπη) 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στ) κορύφωση με επίδειξη ακραίας </a:t>
            </a:r>
            <a:r>
              <a:rPr lang="el-GR" i="1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βίης</a:t>
            </a:r>
            <a:r>
              <a:rPr lang="el-GR" i="1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(φόνος μνηστήρων – άπιστων υπηρετριών)</a:t>
            </a:r>
          </a:p>
          <a:p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ζ) Ταυτότητα (από </a:t>
            </a:r>
            <a:r>
              <a:rPr lang="el-GR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Ούτις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-&gt; Οδυσσεύς) </a:t>
            </a:r>
          </a:p>
          <a:p>
            <a:pPr>
              <a:buNone/>
            </a:pPr>
            <a:endParaRPr lang="el-GR" dirty="0" smtClean="0">
              <a:latin typeface="Cambria" pitchFamily="18" charset="0"/>
              <a:ea typeface="Microsoft JhengHei" pitchFamily="34" charset="-120"/>
              <a:cs typeface="Times New Roman" pitchFamily="18" charset="0"/>
            </a:endParaRPr>
          </a:p>
          <a:p>
            <a:pPr>
              <a:buNone/>
            </a:pPr>
            <a:endParaRPr lang="el-GR" dirty="0">
              <a:latin typeface="Cambria" pitchFamily="18" charset="0"/>
              <a:ea typeface="Microsoft JhengHei" pitchFamily="34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Οδύσσεια </a:t>
            </a:r>
            <a:r>
              <a:rPr lang="el-GR" dirty="0" smtClean="0"/>
              <a:t>ν-ω (2)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196752"/>
            <a:ext cx="8496944" cy="5400600"/>
          </a:xfrm>
        </p:spPr>
        <p:txBody>
          <a:bodyPr/>
          <a:lstStyle/>
          <a:p>
            <a:r>
              <a:rPr lang="el-GR" b="1" u="sng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Άλλα συγγενή θέματα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Εύμαιος (</a:t>
            </a:r>
            <a:r>
              <a:rPr lang="el-GR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Φιλοίτιος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,  Ευρύκλεια) </a:t>
            </a:r>
            <a:r>
              <a:rPr lang="en-US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vs. 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Μνηστήρες </a:t>
            </a:r>
          </a:p>
          <a:p>
            <a:pPr marL="0" indent="0"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Ξενία </a:t>
            </a:r>
          </a:p>
          <a:p>
            <a:pPr marL="0" indent="0"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Κλιμακωτή αποκάλυψη της ταυτότητας του Οδυσσέα</a:t>
            </a:r>
          </a:p>
          <a:p>
            <a:pPr marL="0" indent="0"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Πηνελόπη = αναδίπλωση του Οδυσσέα</a:t>
            </a:r>
          </a:p>
          <a:p>
            <a:pPr>
              <a:buNone/>
            </a:pPr>
            <a:endParaRPr lang="el-GR" dirty="0" smtClean="0">
              <a:latin typeface="Cambria" pitchFamily="18" charset="0"/>
              <a:ea typeface="Microsoft JhengHei" pitchFamily="34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Οδύσσεια </a:t>
            </a:r>
            <a:r>
              <a:rPr lang="el-GR" dirty="0" smtClean="0"/>
              <a:t>ξ (1)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400600"/>
          </a:xfrm>
        </p:spPr>
        <p:txBody>
          <a:bodyPr/>
          <a:lstStyle/>
          <a:p>
            <a:pPr>
              <a:buNone/>
            </a:pPr>
            <a:r>
              <a:rPr lang="el-GR" u="sng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Εύμαιος 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=( χοιροβοσκός, ζει εκτός Ιθάκης: περιφέρεια του ‘κύκλου’ του </a:t>
            </a:r>
            <a:r>
              <a:rPr lang="el-GR" i="1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οίκου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) : Αρχή πορείας του Οδυσσέα προς το </a:t>
            </a:r>
            <a:r>
              <a:rPr lang="el-GR" u="sng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Κρεβάτι Οδυσσέα-Πηνελόπης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(κέντρο του ‘κύκλου’ του </a:t>
            </a:r>
            <a:r>
              <a:rPr lang="el-GR" i="1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οίκου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-Ξενία (στ. 45-57) 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-Γνήσιο μίσος προς μνηστήρες (στ. 80-108)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-Δοκιμασία: ποιος είναι ο κύριός σου (στ. 115-9)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-Αισθήματα του Εύμαιου προς Οδ. (στ. 137κεξ.)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ξ </a:t>
            </a:r>
            <a:r>
              <a:rPr lang="el-GR" dirty="0" smtClean="0"/>
              <a:t>(2)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68863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-Τυπική ερώτηση προς ξένο (στ. 185-89) 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(ποιος είσαι; Από πού έρχεσαι; Ποιες οι περιπέτειές σου; Βλ. Αλκίνοος)</a:t>
            </a:r>
          </a:p>
          <a:p>
            <a:pPr>
              <a:buNone/>
            </a:pP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</a:t>
            </a:r>
            <a:r>
              <a:rPr lang="el-GR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Ψευδο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-</a:t>
            </a:r>
            <a:r>
              <a:rPr lang="el-GR" i="1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Απόλογοι</a:t>
            </a:r>
            <a:r>
              <a:rPr lang="el-GR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του Οδυσσέα (στ. 195-359) </a:t>
            </a:r>
          </a:p>
          <a:p>
            <a:pPr lvl="1">
              <a:buNone/>
            </a:pP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Κρήτη</a:t>
            </a:r>
          </a:p>
          <a:p>
            <a:pPr lvl="1">
              <a:buNone/>
            </a:pP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Θαλασσοπόρος-Πλούτη από θαλασσινές επιδρομές </a:t>
            </a:r>
          </a:p>
          <a:p>
            <a:pPr lvl="1">
              <a:buNone/>
            </a:pP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Συγγενής του Ιδομενέα, Τρωικός Πόλεμος</a:t>
            </a:r>
          </a:p>
          <a:p>
            <a:pPr lvl="1">
              <a:buNone/>
            </a:pP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Νόστος</a:t>
            </a:r>
          </a:p>
          <a:p>
            <a:pPr lvl="1">
              <a:buNone/>
            </a:pP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Νέες περιπέτειες (‘Οδύσσεια’)</a:t>
            </a:r>
          </a:p>
          <a:p>
            <a:pPr lvl="1">
              <a:buNone/>
            </a:pPr>
            <a:r>
              <a:rPr lang="el-GR" sz="3300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Θεσπρωτοί~Φαίακες</a:t>
            </a: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</a:t>
            </a:r>
          </a:p>
          <a:p>
            <a:pPr lvl="1">
              <a:buNone/>
            </a:pPr>
            <a:r>
              <a:rPr lang="el-GR" sz="3300" dirty="0" err="1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Παρ’ολίγο</a:t>
            </a:r>
            <a:r>
              <a:rPr lang="el-GR" sz="3300" dirty="0" smtClean="0">
                <a:latin typeface="Cambria" pitchFamily="18" charset="0"/>
                <a:ea typeface="Microsoft JhengHei" pitchFamily="34" charset="-120"/>
                <a:cs typeface="Times New Roman" pitchFamily="18" charset="0"/>
              </a:rPr>
              <a:t> να συναντήσω τον Οδυσσέα!!!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ξ 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328592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-Δυσπιστία του Εύμαιου για το ότι ο Οδυσσέας ζει και θα γυρίσει</a:t>
            </a:r>
          </a:p>
          <a:p>
            <a:pPr>
              <a:buNone/>
            </a:pPr>
            <a:r>
              <a:rPr lang="el-GR" dirty="0" smtClean="0"/>
              <a:t>-Δεύτερη αφήγηση του Οδυσσέα (στ. 462-506)</a:t>
            </a:r>
          </a:p>
          <a:p>
            <a:pPr>
              <a:buNone/>
            </a:pPr>
            <a:r>
              <a:rPr lang="el-GR" dirty="0" smtClean="0"/>
              <a:t>	Επεισόδιο στην Τροία με ήρωα τον Οδυσσέα</a:t>
            </a:r>
          </a:p>
          <a:p>
            <a:pPr>
              <a:buNone/>
            </a:pPr>
            <a:r>
              <a:rPr lang="el-GR" dirty="0" smtClean="0"/>
              <a:t>		(νυχτερινή κατασκοπία, π.χ. </a:t>
            </a:r>
            <a:r>
              <a:rPr lang="el-GR" i="1" dirty="0" err="1" smtClean="0"/>
              <a:t>μήτις</a:t>
            </a:r>
            <a:r>
              <a:rPr lang="el-GR" dirty="0" smtClean="0"/>
              <a:t>)</a:t>
            </a:r>
          </a:p>
          <a:p>
            <a:pPr>
              <a:buNone/>
            </a:pPr>
            <a:r>
              <a:rPr lang="el-GR" dirty="0" smtClean="0"/>
              <a:t>Οδυσσέας υποδειγματικός  ‘αοιδός’ : λέει στο κοινό του αυτά που εκείνο επιθυμεί να ακούσει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Έργο του John Waterhouse, Penelope and the Suitors (1912) (Aberdeen Art Gallery)" title="Η Πηνελόπη και οι μνηστήρες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4111" b="4111"/>
          <a:stretch>
            <a:fillRect/>
          </a:stretch>
        </p:blipFill>
        <p:spPr>
          <a:xfrm>
            <a:off x="988361" y="1041475"/>
            <a:ext cx="7086600" cy="4464496"/>
          </a:xfrm>
        </p:spPr>
      </p:pic>
      <p:sp>
        <p:nvSpPr>
          <p:cNvPr id="3" name="Θέση κειμένου 2"/>
          <p:cNvSpPr>
            <a:spLocks noGrp="1"/>
          </p:cNvSpPr>
          <p:nvPr>
            <p:ph type="body" sz="half" idx="2"/>
          </p:nvPr>
        </p:nvSpPr>
        <p:spPr>
          <a:xfrm>
            <a:off x="1788461" y="5517232"/>
            <a:ext cx="5486400" cy="720080"/>
          </a:xfrm>
        </p:spPr>
        <p:txBody>
          <a:bodyPr/>
          <a:lstStyle/>
          <a:p>
            <a:r>
              <a:rPr lang="el-GR" b="1" dirty="0" smtClean="0"/>
              <a:t>Εικόνα 1</a:t>
            </a:r>
            <a:r>
              <a:rPr lang="el-GR" dirty="0" smtClean="0"/>
              <a:t>: </a:t>
            </a:r>
            <a:r>
              <a:rPr lang="en-US" dirty="0" smtClean="0"/>
              <a:t>John </a:t>
            </a:r>
            <a:r>
              <a:rPr lang="en-US" dirty="0"/>
              <a:t>Waterhouse, Penelope and the Suitors (1912) (Aberdeen Art Gallery)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Οδύσσεια σ, τ</a:t>
            </a:r>
            <a:br>
              <a:rPr lang="el-GR" dirty="0" smtClean="0"/>
            </a:br>
            <a:endParaRPr lang="el-GR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Οδύσσεια σ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052736"/>
            <a:ext cx="8496944" cy="5472608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l-GR" dirty="0" smtClean="0"/>
              <a:t>Πρώτη ματιά του Οδ. στην Πηνελόπη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ὣς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φάτο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γήθησεν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πολύτλας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δῖος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Ὀδυσσεύς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οὕνεκα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τῶν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δῶρα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παρέλκετο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θέλγε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θυμὸν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μειλιχίοις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ἐπέεσσι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νόος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δέ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οἱ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μενοίνα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							σ 281-283</a:t>
            </a:r>
          </a:p>
          <a:p>
            <a:pPr marL="0" indent="0">
              <a:spcBef>
                <a:spcPts val="0"/>
              </a:spcBef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Πρβλ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Ιλιάδα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Ι 312-312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ἐχθρὸς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γάρ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κεῖνος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ὁμῶς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Ἀΐδαο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πύλῃσιν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ὅς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χ᾽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ἕτερον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μὲν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κεύθῃ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ἐνὶ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φρεσίν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ἄλλο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δὲ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εἴπῃ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totype_template_MS-PowerPoint_2013_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ototype_template_MS-PowerPoint_2013_v2.pptx" id="{68971B29-8B7D-48B0-BC03-0FFD0BE65247}" vid="{8346A518-5AEA-4372-8465-E0E918F5B1A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prototype_template_MS-PowerPoint_2013_v2</Template>
  <TotalTime>2212</TotalTime>
  <Words>766</Words>
  <Application>Microsoft Office PowerPoint</Application>
  <PresentationFormat>Προβολή στην οθόνη (4:3)</PresentationFormat>
  <Paragraphs>113</Paragraphs>
  <Slides>18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4" baseType="lpstr">
      <vt:lpstr>Microsoft JhengHei</vt:lpstr>
      <vt:lpstr>Arial</vt:lpstr>
      <vt:lpstr>Calibri</vt:lpstr>
      <vt:lpstr>Cambria</vt:lpstr>
      <vt:lpstr>Times New Roman</vt:lpstr>
      <vt:lpstr>prototype_template_MS-PowerPoint_2013_v2</vt:lpstr>
      <vt:lpstr>Εισαγωγή στην Οδύσσεια (3)</vt:lpstr>
      <vt:lpstr>ΚΦΑ 14 Εισαγωγή στην Αρχαία Ελληνική Μυθολογία και Θρησκεία</vt:lpstr>
      <vt:lpstr>Οδύσσεια ν-ω  (1)</vt:lpstr>
      <vt:lpstr>Οδύσσεια ν-ω (2) </vt:lpstr>
      <vt:lpstr>Οδύσσεια ξ (1) </vt:lpstr>
      <vt:lpstr>Οδύσσεια ξ (2)</vt:lpstr>
      <vt:lpstr>Οδύσσεια ξ  </vt:lpstr>
      <vt:lpstr>Οδύσσεια σ, τ </vt:lpstr>
      <vt:lpstr>Οδύσσεια σ</vt:lpstr>
      <vt:lpstr>Οδύσσεια τ (τα νίπτρα)</vt:lpstr>
      <vt:lpstr>Οδύσσεια τ</vt:lpstr>
      <vt:lpstr>Οδύσσεια ψ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Σημείωμα Χρήσης Έργων Τρίτων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Οδύσσεια (1)</dc:title>
  <dc:creator>PC</dc:creator>
  <cp:lastModifiedBy>Αναστασία Χριστοπούλου</cp:lastModifiedBy>
  <cp:revision>127</cp:revision>
  <dcterms:created xsi:type="dcterms:W3CDTF">2015-04-08T15:07:17Z</dcterms:created>
  <dcterms:modified xsi:type="dcterms:W3CDTF">2015-11-05T13:44:35Z</dcterms:modified>
</cp:coreProperties>
</file>