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4849A-C562-4630-B31D-C6C25708019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5E34C-1CA9-4B85-B458-9C92B3AC5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94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5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36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4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0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35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06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2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4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394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43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Ψυχολογική κατάσταση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7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01998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Ψυχολογική κατάσταση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3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Η θεωρία της δραστηριότητας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6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2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14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despair-alone-being-alone-archetype-513528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solitude-man-standing-alone-shore-45576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2006576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Παιδαγωγικά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7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</a:rPr>
              <a:t>Ενότητα ΣΤ:</a:t>
            </a:r>
            <a:r>
              <a:rPr lang="en-US" sz="2800" dirty="0" smtClean="0">
                <a:solidFill>
                  <a:srgbClr val="5075BC"/>
                </a:solidFill>
              </a:rPr>
              <a:t> </a:t>
            </a:r>
            <a:r>
              <a:rPr lang="el-GR" sz="2800" dirty="0"/>
              <a:t>Διαχείριση Σχολικής </a:t>
            </a:r>
            <a:r>
              <a:rPr lang="el-GR" sz="2800" dirty="0" smtClean="0"/>
              <a:t>Τάξης</a:t>
            </a:r>
          </a:p>
          <a:p>
            <a:endParaRPr lang="en-US" sz="2800" dirty="0"/>
          </a:p>
          <a:p>
            <a:r>
              <a:rPr lang="el-GR" sz="2800" dirty="0"/>
              <a:t>Ζαχαρούλα Σμυρναίου</a:t>
            </a:r>
          </a:p>
          <a:p>
            <a:r>
              <a:rPr lang="el-GR" sz="2800" dirty="0"/>
              <a:t>Σχολή Φιλοσοφίας</a:t>
            </a:r>
          </a:p>
          <a:p>
            <a:r>
              <a:rPr lang="el-GR" sz="2800" dirty="0"/>
              <a:t>Τμήμα Παιδαγωγικής και Ψυχολογίας</a:t>
            </a:r>
          </a:p>
        </p:txBody>
      </p:sp>
    </p:spTree>
    <p:extLst>
      <p:ext uri="{BB962C8B-B14F-4D97-AF65-F5344CB8AC3E}">
        <p14:creationId xmlns:p14="http://schemas.microsoft.com/office/powerpoint/2010/main" val="33161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Καταθλιπτική </a:t>
            </a:r>
            <a:r>
              <a:rPr lang="el-GR" dirty="0" smtClean="0"/>
              <a:t>διάθεση</a:t>
            </a:r>
            <a:endParaRPr lang="el-GR" dirty="0"/>
          </a:p>
          <a:p>
            <a:r>
              <a:rPr lang="el-GR" dirty="0"/>
              <a:t>Έντονη απώλεια του ενδιαφέροντος ή της </a:t>
            </a:r>
            <a:r>
              <a:rPr lang="el-GR" dirty="0" smtClean="0"/>
              <a:t>ικανοποίησης</a:t>
            </a:r>
            <a:endParaRPr lang="el-GR" dirty="0"/>
          </a:p>
          <a:p>
            <a:r>
              <a:rPr lang="el-GR" dirty="0"/>
              <a:t>Σημαντική απώλεια βάρους ή απότομη αύξηση βάρους ή αυξομειώσεις της όρεξης σχεδόν καθημερινά. </a:t>
            </a:r>
          </a:p>
          <a:p>
            <a:r>
              <a:rPr lang="el-GR" dirty="0"/>
              <a:t>Αϋπνία ή υπνηλία. </a:t>
            </a:r>
          </a:p>
          <a:p>
            <a:r>
              <a:rPr lang="el-GR" dirty="0"/>
              <a:t>Νευρικότητα ή επιβράδυνση ψυχοκινητικών λειτουργιών.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1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6" y="1556793"/>
            <a:ext cx="7078462" cy="4525963"/>
          </a:xfrm>
        </p:spPr>
        <p:txBody>
          <a:bodyPr>
            <a:normAutofit/>
          </a:bodyPr>
          <a:lstStyle/>
          <a:p>
            <a:r>
              <a:rPr lang="el-GR" dirty="0"/>
              <a:t>Απώλεια ενέργειας ή αίσθηση κόπωσης σχεδόν κάθε μέρα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Έλλειψη αυτοεκτίμησης ή υπερβολικό ή ανυπόστατο αίσθημα ενοχής. </a:t>
            </a:r>
          </a:p>
          <a:p>
            <a:r>
              <a:rPr lang="el-GR" dirty="0"/>
              <a:t>Μείωση της ικανότητας συγκέντρωσης και σκέψης ή αναποφασιστικότητα. </a:t>
            </a:r>
          </a:p>
          <a:p>
            <a:r>
              <a:rPr lang="el-GR" dirty="0"/>
              <a:t>Συχνές σκέψεις αυτοκτονίας. 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0" y="1556793"/>
            <a:ext cx="3648230" cy="2428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73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συνέπειες της </a:t>
            </a:r>
            <a:r>
              <a:rPr lang="el-GR" dirty="0" smtClean="0"/>
              <a:t>Κατάθλιψης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αντίληψη για τον κόσμο αλλάζει (εξαιρετικά απαισιόδοξα σενάρια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Έλλειψη προσδοκιών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Έντονο αίσθημα </a:t>
            </a:r>
            <a:r>
              <a:rPr lang="el-GR" dirty="0" smtClean="0"/>
              <a:t>υπευθυνότητας</a:t>
            </a:r>
            <a:endParaRPr lang="el-GR" dirty="0"/>
          </a:p>
          <a:p>
            <a:r>
              <a:rPr lang="el-GR" dirty="0"/>
              <a:t>Υποεκτίμηση των δυνατοτήτων και δεξιοτήτων του. </a:t>
            </a:r>
          </a:p>
          <a:p>
            <a:r>
              <a:rPr lang="el-GR" dirty="0"/>
              <a:t>Αυτοκτονία </a:t>
            </a:r>
          </a:p>
        </p:txBody>
      </p:sp>
    </p:spTree>
    <p:extLst>
      <p:ext uri="{BB962C8B-B14F-4D97-AF65-F5344CB8AC3E}">
        <p14:creationId xmlns:p14="http://schemas.microsoft.com/office/powerpoint/2010/main" val="33381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Ψυχολογική κατάσταση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83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88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556793"/>
            <a:ext cx="10945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 smtClean="0"/>
              <a:t>1.0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647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Ζαχαρούλα Σμυρναίου. </a:t>
            </a:r>
            <a:r>
              <a:rPr lang="el-GR" sz="2000" dirty="0"/>
              <a:t>«Παιδαγωγικά, Διαχείριση Σχολικής </a:t>
            </a:r>
            <a:r>
              <a:rPr lang="el-GR" sz="2000" dirty="0" smtClean="0"/>
              <a:t>Τάξης, Ψυχολογική κατάσταση»</a:t>
            </a:r>
            <a:r>
              <a:rPr lang="en-US" sz="2000" dirty="0" smtClean="0"/>
              <a:t>.</a:t>
            </a:r>
            <a:r>
              <a:rPr lang="el-GR" sz="2000" dirty="0" smtClean="0"/>
              <a:t> Έκδοση: 1.0. Αθήνα 2014. Διαθέσιμο από τη δικτυακή διεύθυνση: </a:t>
            </a:r>
            <a:r>
              <a:rPr lang="en-US" sz="2000"/>
              <a:t>http://opencourses.uoa.gr/courses/MATH18/</a:t>
            </a:r>
            <a:r>
              <a:rPr lang="el-GR" sz="2000" smtClean="0"/>
              <a:t>.</a:t>
            </a:r>
            <a:endParaRPr lang="el-GR" sz="2000" dirty="0" smtClean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764705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1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2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409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Ψυχολογική </a:t>
            </a:r>
            <a:r>
              <a:rPr lang="el-GR" dirty="0" smtClean="0"/>
              <a:t>κατάσταση</a:t>
            </a:r>
          </a:p>
          <a:p>
            <a:r>
              <a:rPr lang="el-GR" dirty="0"/>
              <a:t>Συναισθηματική </a:t>
            </a:r>
            <a:r>
              <a:rPr lang="el-GR" dirty="0" smtClean="0"/>
              <a:t>Νοημοσύνη</a:t>
            </a:r>
          </a:p>
          <a:p>
            <a:r>
              <a:rPr lang="el-GR" dirty="0"/>
              <a:t>Μαθησιακές Δυσκολίες, Αποκλίνουσες </a:t>
            </a:r>
            <a:r>
              <a:rPr lang="el-GR" dirty="0" smtClean="0"/>
              <a:t>Συμπεριφορές</a:t>
            </a:r>
            <a:endParaRPr lang="en-US" smtClean="0"/>
          </a:p>
          <a:p>
            <a:r>
              <a:rPr lang="el-GR" smtClean="0"/>
              <a:t>Εξελικτικές </a:t>
            </a:r>
            <a:r>
              <a:rPr lang="el-GR" dirty="0"/>
              <a:t>Μαθησιακές Δυσκολίες</a:t>
            </a:r>
          </a:p>
        </p:txBody>
      </p:sp>
    </p:spTree>
    <p:extLst>
      <p:ext uri="{BB962C8B-B14F-4D97-AF65-F5344CB8AC3E}">
        <p14:creationId xmlns:p14="http://schemas.microsoft.com/office/powerpoint/2010/main" val="7632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3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/>
              <a:t>Φωτογραφίες</a:t>
            </a:r>
          </a:p>
          <a:p>
            <a:pPr marL="0" indent="0">
              <a:buNone/>
            </a:pPr>
            <a:r>
              <a:rPr lang="el-GR" sz="2000" b="1" dirty="0"/>
              <a:t>Εικόνα </a:t>
            </a:r>
            <a:r>
              <a:rPr lang="el-GR" sz="2000" b="1" dirty="0" smtClean="0"/>
              <a:t>1</a:t>
            </a:r>
            <a:r>
              <a:rPr lang="en-US" sz="2000" b="1" dirty="0"/>
              <a:t>. </a:t>
            </a:r>
            <a:r>
              <a:rPr lang="en-US" sz="2000" dirty="0" smtClean="0"/>
              <a:t>Despair. License</a:t>
            </a:r>
            <a:r>
              <a:rPr lang="en-US" sz="2000" dirty="0"/>
              <a:t>: CC0 Public </a:t>
            </a:r>
            <a:r>
              <a:rPr lang="en-US" sz="2000" dirty="0" smtClean="0"/>
              <a:t>Domain. </a:t>
            </a:r>
            <a:r>
              <a:rPr lang="el-GR" sz="2000" dirty="0" smtClean="0"/>
              <a:t>Σύνδεσμος: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://pixabay.com/en/despair-alone-being-alone-archetype-513528</a:t>
            </a:r>
            <a:r>
              <a:rPr lang="en-US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n-US" sz="2000" b="1" dirty="0" smtClean="0"/>
              <a:t>2</a:t>
            </a:r>
            <a:r>
              <a:rPr lang="el-GR" sz="2000" b="1" dirty="0" smtClean="0"/>
              <a:t>. </a:t>
            </a:r>
            <a:r>
              <a:rPr lang="en-US" sz="2000" dirty="0" smtClean="0"/>
              <a:t>Man standing alone. License</a:t>
            </a:r>
            <a:r>
              <a:rPr lang="en-US" sz="2000" dirty="0"/>
              <a:t>: CC0 Public Domain. </a:t>
            </a:r>
            <a:r>
              <a:rPr lang="el-GR" sz="2000" dirty="0"/>
              <a:t>Σύνδεσμος</a:t>
            </a:r>
            <a:r>
              <a:rPr lang="el-GR" sz="2000"/>
              <a:t>: </a:t>
            </a:r>
            <a:r>
              <a:rPr lang="en-US" sz="200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://pixabay.com/en/solitude-man-standing-alone-shore-455768</a:t>
            </a:r>
            <a:r>
              <a:rPr lang="en-US" sz="2000" dirty="0" smtClean="0">
                <a:hlinkClick r:id="rId4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Ψυχολογική κατάσταση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43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Κατάθλιψη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719248" cy="452596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</a:t>
            </a:r>
            <a:r>
              <a:rPr lang="el-GR" dirty="0"/>
              <a:t>κατάθλιψη είναι μία ψυχολογική κατάσταση στην οποία κυριαρχούν συναισθήματα θλίψης, απόρριψης και περιφρόνησης της προσωπικότητας ενός ατόμου από τον ίδιο του τον εαυτό. </a:t>
            </a:r>
            <a:endParaRPr lang="el-GR" dirty="0" smtClean="0"/>
          </a:p>
          <a:p>
            <a:endParaRPr lang="el-GR" dirty="0"/>
          </a:p>
          <a:p>
            <a:pPr marL="400050" lvl="1" indent="0">
              <a:buNone/>
            </a:pPr>
            <a:r>
              <a:rPr lang="el-GR" dirty="0"/>
              <a:t>«Η κατάθλιψη είναι σαν ένα πένθος για κάτι αγαπημένο που έχει χαθεί. Είτε είναι πρόσωπο είτε είναι ιδέα είτε πρόκειται για μια κατάσταση»</a:t>
            </a:r>
          </a:p>
          <a:p>
            <a:pPr marL="400050" lvl="1" indent="0">
              <a:buNone/>
            </a:pPr>
            <a:r>
              <a:rPr lang="el-GR" dirty="0" err="1"/>
              <a:t>Σίγκμουντ</a:t>
            </a:r>
            <a:r>
              <a:rPr lang="el-GR" dirty="0"/>
              <a:t> </a:t>
            </a:r>
            <a:r>
              <a:rPr lang="el-GR" dirty="0" smtClean="0"/>
              <a:t>Φρόιντ, Πένθος </a:t>
            </a:r>
            <a:r>
              <a:rPr lang="el-GR" dirty="0"/>
              <a:t>Και </a:t>
            </a:r>
            <a:r>
              <a:rPr lang="el-GR" dirty="0" smtClean="0"/>
              <a:t>Μελαγχολία</a:t>
            </a:r>
            <a:endParaRPr lang="el-GR" dirty="0"/>
          </a:p>
        </p:txBody>
      </p:sp>
      <p:pic>
        <p:nvPicPr>
          <p:cNvPr id="3" name="Εικόνα 2" title="Νέος σε κατάθλιψ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01" y="1600201"/>
            <a:ext cx="4200399" cy="2618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3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</a:t>
            </a:r>
            <a:r>
              <a:rPr lang="el-GR" dirty="0" smtClean="0"/>
              <a:t>Κατάθλιψης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Λανθάνουσα </a:t>
            </a:r>
            <a:r>
              <a:rPr lang="el-GR" dirty="0" smtClean="0"/>
              <a:t>Κατάθλιψη</a:t>
            </a:r>
            <a:r>
              <a:rPr lang="el-GR" dirty="0"/>
              <a:t>	</a:t>
            </a:r>
          </a:p>
          <a:p>
            <a:r>
              <a:rPr lang="el-GR" dirty="0"/>
              <a:t>Ενδογενής Κατάθλιψη 		</a:t>
            </a:r>
          </a:p>
          <a:p>
            <a:r>
              <a:rPr lang="el-GR" dirty="0"/>
              <a:t>Αντιδραστική </a:t>
            </a:r>
            <a:r>
              <a:rPr lang="el-GR" dirty="0" smtClean="0"/>
              <a:t>Κατάθλιψη</a:t>
            </a:r>
            <a:endParaRPr lang="el-GR" dirty="0"/>
          </a:p>
          <a:p>
            <a:r>
              <a:rPr lang="el-GR" dirty="0" smtClean="0"/>
              <a:t>Μελαγχολία </a:t>
            </a:r>
            <a:r>
              <a:rPr lang="el-GR" dirty="0"/>
              <a:t>	</a:t>
            </a:r>
          </a:p>
          <a:p>
            <a:r>
              <a:rPr lang="el-GR" dirty="0" err="1"/>
              <a:t>Ψυχωσική</a:t>
            </a:r>
            <a:r>
              <a:rPr lang="el-GR" dirty="0"/>
              <a:t> Κατάθλιψη 	</a:t>
            </a:r>
          </a:p>
          <a:p>
            <a:r>
              <a:rPr lang="el-GR" dirty="0"/>
              <a:t>Μανιοκατάθλιψη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Άτυπη Κατάθλιψη 		</a:t>
            </a:r>
          </a:p>
          <a:p>
            <a:r>
              <a:rPr lang="el-GR" dirty="0"/>
              <a:t>Αγχώδης Κατάθλιψη 		</a:t>
            </a:r>
          </a:p>
          <a:p>
            <a:r>
              <a:rPr lang="el-GR" dirty="0"/>
              <a:t>Επιλόχεια </a:t>
            </a:r>
            <a:r>
              <a:rPr lang="el-GR" dirty="0" smtClean="0"/>
              <a:t>Κατάθλιψη</a:t>
            </a:r>
            <a:r>
              <a:rPr lang="el-GR" dirty="0"/>
              <a:t>		</a:t>
            </a:r>
          </a:p>
          <a:p>
            <a:r>
              <a:rPr lang="el-GR" dirty="0" err="1"/>
              <a:t>Υποστροφική</a:t>
            </a:r>
            <a:r>
              <a:rPr lang="el-GR" dirty="0"/>
              <a:t> </a:t>
            </a:r>
            <a:r>
              <a:rPr lang="el-GR" dirty="0" smtClean="0"/>
              <a:t>Κατάθλιψη</a:t>
            </a:r>
            <a:r>
              <a:rPr lang="el-GR" dirty="0"/>
              <a:t>	</a:t>
            </a:r>
          </a:p>
          <a:p>
            <a:r>
              <a:rPr lang="el-GR" dirty="0"/>
              <a:t>Πένθος 			</a:t>
            </a:r>
          </a:p>
          <a:p>
            <a:r>
              <a:rPr lang="el-GR" dirty="0" err="1"/>
              <a:t>Προεμμηνορρυσιακή</a:t>
            </a:r>
            <a:r>
              <a:rPr lang="el-GR" dirty="0"/>
              <a:t> </a:t>
            </a:r>
            <a:r>
              <a:rPr lang="el-GR" dirty="0" err="1"/>
              <a:t>Δυσφορική</a:t>
            </a:r>
            <a:r>
              <a:rPr lang="el-GR" dirty="0"/>
              <a:t> Διαταραχή 	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45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556793"/>
            <a:ext cx="10982075" cy="4525963"/>
          </a:xfrm>
        </p:spPr>
        <p:txBody>
          <a:bodyPr/>
          <a:lstStyle/>
          <a:p>
            <a:r>
              <a:rPr lang="el-GR" dirty="0"/>
              <a:t>Γενετικοί </a:t>
            </a:r>
            <a:r>
              <a:rPr lang="el-GR" dirty="0" smtClean="0"/>
              <a:t>Παράγοντες</a:t>
            </a:r>
            <a:endParaRPr lang="el-GR" dirty="0"/>
          </a:p>
          <a:p>
            <a:r>
              <a:rPr lang="el-GR" dirty="0"/>
              <a:t>Βιολογικοί </a:t>
            </a:r>
            <a:r>
              <a:rPr lang="el-GR" dirty="0" smtClean="0"/>
              <a:t>Παράγοντες</a:t>
            </a:r>
            <a:endParaRPr lang="el-GR" dirty="0"/>
          </a:p>
          <a:p>
            <a:r>
              <a:rPr lang="el-GR" dirty="0"/>
              <a:t>Ψυχοκοινωνικοί </a:t>
            </a:r>
            <a:r>
              <a:rPr lang="el-GR" dirty="0" smtClean="0"/>
              <a:t>Παράγοντες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50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Γενετικοί </a:t>
            </a:r>
            <a:r>
              <a:rPr lang="el-GR" dirty="0" smtClean="0"/>
              <a:t>Παράγοντες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Βαθμός συγγένειας με </a:t>
            </a:r>
            <a:r>
              <a:rPr lang="el-GR" dirty="0" smtClean="0"/>
              <a:t>καταθλιπτικούς</a:t>
            </a:r>
            <a:endParaRPr lang="el-GR" dirty="0"/>
          </a:p>
          <a:p>
            <a:r>
              <a:rPr lang="el-GR" dirty="0"/>
              <a:t>Κληρονομικότητα (γονίδια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3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Βιολογικοί </a:t>
            </a:r>
            <a:r>
              <a:rPr lang="el-GR" dirty="0" smtClean="0"/>
              <a:t>Παράγοντες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Νευροδιαβιβαστές (βιοχημικές ουσίες, μέσω των οποίων επικοινωνούν τα νευρικά κύτταρα του εγκεφάλου, </a:t>
            </a:r>
            <a:r>
              <a:rPr lang="el-GR" dirty="0" err="1"/>
              <a:t>σεροτονίνη</a:t>
            </a:r>
            <a:r>
              <a:rPr lang="el-GR" dirty="0"/>
              <a:t> και </a:t>
            </a:r>
            <a:r>
              <a:rPr lang="el-GR" dirty="0" err="1"/>
              <a:t>νοραδρεναλίνη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Μερικές μη ψυχιατρικές νόσοι του Κεντρικού Νευρικού Συστήματος , ενδοκρινικές διαταραχές, λοιμώδη και </a:t>
            </a:r>
            <a:r>
              <a:rPr lang="el-GR" dirty="0" err="1"/>
              <a:t>αυτοάνοσα</a:t>
            </a:r>
            <a:r>
              <a:rPr lang="el-GR" dirty="0"/>
              <a:t> νοσήματα, αναιμίες, </a:t>
            </a:r>
            <a:r>
              <a:rPr lang="el-GR" dirty="0" err="1"/>
              <a:t>εξαρτησιογόνες</a:t>
            </a:r>
            <a:r>
              <a:rPr lang="el-GR" dirty="0"/>
              <a:t> ουσίες καθώς και όγκοι του γαστρεντερικού </a:t>
            </a:r>
            <a:r>
              <a:rPr lang="el-GR" dirty="0" smtClean="0"/>
              <a:t>συστήματος.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04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Ψυχοκοινωνικοί </a:t>
            </a:r>
            <a:r>
              <a:rPr lang="el-GR" dirty="0" smtClean="0"/>
              <a:t>Παράγοντες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Στέρηση των </a:t>
            </a:r>
            <a:r>
              <a:rPr lang="el-GR" dirty="0" smtClean="0"/>
              <a:t>γονέων</a:t>
            </a:r>
            <a:endParaRPr lang="el-GR" dirty="0"/>
          </a:p>
          <a:p>
            <a:r>
              <a:rPr lang="el-GR" dirty="0"/>
              <a:t>Ενδοοικογενειακές </a:t>
            </a:r>
            <a:r>
              <a:rPr lang="el-GR" dirty="0" smtClean="0"/>
              <a:t>σχέσεις</a:t>
            </a:r>
            <a:endParaRPr lang="el-GR" dirty="0"/>
          </a:p>
          <a:p>
            <a:r>
              <a:rPr lang="el-GR" dirty="0"/>
              <a:t>Έκθεση σε σωματική ή φυσική </a:t>
            </a:r>
            <a:r>
              <a:rPr lang="el-GR" dirty="0" smtClean="0"/>
              <a:t>βία</a:t>
            </a:r>
            <a:endParaRPr lang="el-GR" dirty="0"/>
          </a:p>
          <a:p>
            <a:r>
              <a:rPr lang="el-GR" dirty="0" err="1"/>
              <a:t>Στρεσσογόνα</a:t>
            </a:r>
            <a:r>
              <a:rPr lang="el-GR" dirty="0"/>
              <a:t> γεγονότα </a:t>
            </a:r>
            <a:r>
              <a:rPr lang="el-GR" dirty="0" smtClean="0"/>
              <a:t>ζωής</a:t>
            </a:r>
            <a:endParaRPr lang="el-GR" dirty="0"/>
          </a:p>
          <a:p>
            <a:r>
              <a:rPr lang="el-GR" dirty="0"/>
              <a:t>Ο τρόπος με τον οποίο οι άνθρωποι σκέφτονται, αντιλαμβάνονται και αναπαριστούν τον κόσμο και την πραγματικότητα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16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623</Words>
  <Application>Microsoft Office PowerPoint</Application>
  <PresentationFormat>Ευρεία οθόνη</PresentationFormat>
  <Paragraphs>108</Paragraphs>
  <Slides>20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1_Θέμα του Office</vt:lpstr>
      <vt:lpstr>Παιδαγωγικά</vt:lpstr>
      <vt:lpstr>Περιεχόμενα ενότητας</vt:lpstr>
      <vt:lpstr>Ψυχολογική κατάσταση</vt:lpstr>
      <vt:lpstr>Κατάθλιψη</vt:lpstr>
      <vt:lpstr>Τύποι Κατάθλιψης</vt:lpstr>
      <vt:lpstr>Αίτια</vt:lpstr>
      <vt:lpstr>Γενετικοί Παράγοντες</vt:lpstr>
      <vt:lpstr>Βιολογικοί Παράγοντες</vt:lpstr>
      <vt:lpstr>Ψυχοκοινωνικοί Παράγοντες</vt:lpstr>
      <vt:lpstr>Συμπτώματα (1)</vt:lpstr>
      <vt:lpstr>Συμπτώματα (2)</vt:lpstr>
      <vt:lpstr>Οι συνέπειες της Κατάθλιψης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Παιδαγωγικά</dc:title>
  <dc:creator>Slim</dc:creator>
  <cp:lastModifiedBy>Slim</cp:lastModifiedBy>
  <cp:revision>27</cp:revision>
  <dcterms:created xsi:type="dcterms:W3CDTF">2014-09-25T18:53:34Z</dcterms:created>
  <dcterms:modified xsi:type="dcterms:W3CDTF">2015-01-14T18:20:08Z</dcterms:modified>
</cp:coreProperties>
</file>