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32"/>
  </p:notesMasterIdLst>
  <p:handoutMasterIdLst>
    <p:handoutMasterId r:id="rId33"/>
  </p:handoutMasterIdLst>
  <p:sldIdLst>
    <p:sldId id="256" r:id="rId2"/>
    <p:sldId id="257" r:id="rId3"/>
    <p:sldId id="276" r:id="rId4"/>
    <p:sldId id="259" r:id="rId5"/>
    <p:sldId id="258" r:id="rId6"/>
    <p:sldId id="260" r:id="rId7"/>
    <p:sldId id="262" r:id="rId8"/>
    <p:sldId id="268" r:id="rId9"/>
    <p:sldId id="261" r:id="rId10"/>
    <p:sldId id="263" r:id="rId11"/>
    <p:sldId id="264" r:id="rId12"/>
    <p:sldId id="265" r:id="rId13"/>
    <p:sldId id="266" r:id="rId14"/>
    <p:sldId id="275" r:id="rId15"/>
    <p:sldId id="267" r:id="rId16"/>
    <p:sldId id="274" r:id="rId17"/>
    <p:sldId id="271" r:id="rId18"/>
    <p:sldId id="272" r:id="rId19"/>
    <p:sldId id="269" r:id="rId20"/>
    <p:sldId id="273" r:id="rId21"/>
    <p:sldId id="270"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07" d="100"/>
          <a:sy n="107" d="100"/>
        </p:scale>
        <p:origin x="1656" y="102"/>
      </p:cViewPr>
      <p:guideLst>
        <p:guide orient="horz" pos="2160"/>
        <p:guide pos="2880"/>
        <p:guide pos="34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os Chrissou" userId="b92a7079-1e16-4303-9667-faaaf51f3b7c" providerId="ADAL" clId="{680FC679-3A6A-4E0C-8EDB-4C48E7BF9EF8}"/>
    <pc:docChg chg="modSld">
      <pc:chgData name="Marios Chrissou" userId="b92a7079-1e16-4303-9667-faaaf51f3b7c" providerId="ADAL" clId="{680FC679-3A6A-4E0C-8EDB-4C48E7BF9EF8}" dt="2022-11-02T22:01:12.886" v="24" actId="20577"/>
      <pc:docMkLst>
        <pc:docMk/>
      </pc:docMkLst>
      <pc:sldChg chg="modSp mod">
        <pc:chgData name="Marios Chrissou" userId="b92a7079-1e16-4303-9667-faaaf51f3b7c" providerId="ADAL" clId="{680FC679-3A6A-4E0C-8EDB-4C48E7BF9EF8}" dt="2022-11-02T21:56:37.882" v="1" actId="207"/>
        <pc:sldMkLst>
          <pc:docMk/>
          <pc:sldMk cId="0" sldId="263"/>
        </pc:sldMkLst>
        <pc:spChg chg="mod">
          <ac:chgData name="Marios Chrissou" userId="b92a7079-1e16-4303-9667-faaaf51f3b7c" providerId="ADAL" clId="{680FC679-3A6A-4E0C-8EDB-4C48E7BF9EF8}" dt="2022-11-02T21:56:37.882" v="1" actId="207"/>
          <ac:spMkLst>
            <pc:docMk/>
            <pc:sldMk cId="0" sldId="263"/>
            <ac:spMk id="4" creationId="{00000000-0000-0000-0000-000000000000}"/>
          </ac:spMkLst>
        </pc:spChg>
      </pc:sldChg>
      <pc:sldChg chg="modSp mod">
        <pc:chgData name="Marios Chrissou" userId="b92a7079-1e16-4303-9667-faaaf51f3b7c" providerId="ADAL" clId="{680FC679-3A6A-4E0C-8EDB-4C48E7BF9EF8}" dt="2022-11-02T22:01:12.886" v="24" actId="20577"/>
        <pc:sldMkLst>
          <pc:docMk/>
          <pc:sldMk cId="2902043413" sldId="271"/>
        </pc:sldMkLst>
        <pc:spChg chg="mod">
          <ac:chgData name="Marios Chrissou" userId="b92a7079-1e16-4303-9667-faaaf51f3b7c" providerId="ADAL" clId="{680FC679-3A6A-4E0C-8EDB-4C48E7BF9EF8}" dt="2022-11-02T22:01:12.886" v="24" actId="20577"/>
          <ac:spMkLst>
            <pc:docMk/>
            <pc:sldMk cId="2902043413" sldId="271"/>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2 - Θέση ημερομηνίας"/>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35D76FC-4078-4F43-BBD0-BB032C40F3A5}" type="datetimeFigureOut">
              <a:rPr lang="de-DE" smtClean="0"/>
              <a:pPr/>
              <a:t>09.04.2024</a:t>
            </a:fld>
            <a:endParaRPr lang="de-DE"/>
          </a:p>
        </p:txBody>
      </p:sp>
      <p:sp>
        <p:nvSpPr>
          <p:cNvPr id="4" name="3 - Θέση υποσέλιδου"/>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5" name="4 - Θέση αριθμού διαφάνειας"/>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53A028-9E9A-45C8-B59C-8C153BB05430}" type="slidenum">
              <a:rPr lang="de-DE" smtClean="0"/>
              <a:pPr/>
              <a:t>‹#›</a:t>
            </a:fld>
            <a:endParaRPr lang="de-DE"/>
          </a:p>
        </p:txBody>
      </p:sp>
    </p:spTree>
    <p:extLst>
      <p:ext uri="{BB962C8B-B14F-4D97-AF65-F5344CB8AC3E}">
        <p14:creationId xmlns:p14="http://schemas.microsoft.com/office/powerpoint/2010/main" val="9936456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BA4237-A080-49C6-9EDA-5CE72F5EFBC9}" type="datetimeFigureOut">
              <a:rPr lang="de-DE" smtClean="0"/>
              <a:pPr/>
              <a:t>09.04.2024</a:t>
            </a:fld>
            <a:endParaRPr lang="de-DE"/>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de-DE"/>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2FFE23-BA05-4BA2-B951-F53B23F243C9}" type="slidenum">
              <a:rPr lang="de-DE" smtClean="0"/>
              <a:pPr/>
              <a:t>‹#›</a:t>
            </a:fld>
            <a:endParaRPr lang="de-DE"/>
          </a:p>
        </p:txBody>
      </p:sp>
    </p:spTree>
    <p:extLst>
      <p:ext uri="{BB962C8B-B14F-4D97-AF65-F5344CB8AC3E}">
        <p14:creationId xmlns:p14="http://schemas.microsoft.com/office/powerpoint/2010/main" val="308034368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de-DE"/>
          </a:p>
        </p:txBody>
      </p:sp>
      <p:sp>
        <p:nvSpPr>
          <p:cNvPr id="4" name="Θέση αριθμού διαφάνειας 3"/>
          <p:cNvSpPr>
            <a:spLocks noGrp="1"/>
          </p:cNvSpPr>
          <p:nvPr>
            <p:ph type="sldNum" sz="quarter" idx="10"/>
          </p:nvPr>
        </p:nvSpPr>
        <p:spPr/>
        <p:txBody>
          <a:bodyPr/>
          <a:lstStyle/>
          <a:p>
            <a:fld id="{1F2FFE23-BA05-4BA2-B951-F53B23F243C9}" type="slidenum">
              <a:rPr lang="de-DE" smtClean="0"/>
              <a:pPr/>
              <a:t>1</a:t>
            </a:fld>
            <a:endParaRPr lang="de-DE"/>
          </a:p>
        </p:txBody>
      </p:sp>
    </p:spTree>
    <p:extLst>
      <p:ext uri="{BB962C8B-B14F-4D97-AF65-F5344CB8AC3E}">
        <p14:creationId xmlns:p14="http://schemas.microsoft.com/office/powerpoint/2010/main" val="17174921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23</a:t>
            </a:fld>
            <a:endParaRPr lang="el-GR"/>
          </a:p>
        </p:txBody>
      </p:sp>
    </p:spTree>
    <p:extLst>
      <p:ext uri="{BB962C8B-B14F-4D97-AF65-F5344CB8AC3E}">
        <p14:creationId xmlns:p14="http://schemas.microsoft.com/office/powerpoint/2010/main" val="23455686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24</a:t>
            </a:fld>
            <a:endParaRPr lang="el-GR"/>
          </a:p>
        </p:txBody>
      </p:sp>
    </p:spTree>
    <p:extLst>
      <p:ext uri="{BB962C8B-B14F-4D97-AF65-F5344CB8AC3E}">
        <p14:creationId xmlns:p14="http://schemas.microsoft.com/office/powerpoint/2010/main" val="1401975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127234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1603443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27</a:t>
            </a:fld>
            <a:endParaRPr lang="el-GR"/>
          </a:p>
        </p:txBody>
      </p:sp>
    </p:spTree>
    <p:extLst>
      <p:ext uri="{BB962C8B-B14F-4D97-AF65-F5344CB8AC3E}">
        <p14:creationId xmlns:p14="http://schemas.microsoft.com/office/powerpoint/2010/main" val="4020506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pPr/>
              <a:t>28</a:t>
            </a:fld>
            <a:endParaRPr lang="el-GR"/>
          </a:p>
        </p:txBody>
      </p:sp>
    </p:spTree>
    <p:extLst>
      <p:ext uri="{BB962C8B-B14F-4D97-AF65-F5344CB8AC3E}">
        <p14:creationId xmlns:p14="http://schemas.microsoft.com/office/powerpoint/2010/main" val="30879587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349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en-US" altLang="el-GR"/>
          </a:p>
        </p:txBody>
      </p:sp>
      <p:sp>
        <p:nvSpPr>
          <p:cNvPr id="6349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fld id="{45995E4E-4805-4545-9FBA-F08BF22C739A}" type="slidenum">
              <a:rPr lang="el-GR" altLang="el-GR" sz="1200"/>
              <a:pPr/>
              <a:t>29</a:t>
            </a:fld>
            <a:endParaRPr lang="el-GR" altLang="el-GR" sz="1200"/>
          </a:p>
        </p:txBody>
      </p:sp>
    </p:spTree>
    <p:extLst>
      <p:ext uri="{BB962C8B-B14F-4D97-AF65-F5344CB8AC3E}">
        <p14:creationId xmlns:p14="http://schemas.microsoft.com/office/powerpoint/2010/main" val="3055478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30</a:t>
            </a:fld>
            <a:endParaRPr lang="el-GR">
              <a:solidFill>
                <a:prstClr val="black"/>
              </a:solidFill>
            </a:endParaRPr>
          </a:p>
        </p:txBody>
      </p:sp>
    </p:spTree>
    <p:extLst>
      <p:ext uri="{BB962C8B-B14F-4D97-AF65-F5344CB8AC3E}">
        <p14:creationId xmlns:p14="http://schemas.microsoft.com/office/powerpoint/2010/main" val="3361454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448091" y="3085765"/>
            <a:ext cx="8240108" cy="163937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l-GR"/>
              <a:t>Στυλ κύριου τίτλου</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CF64E0A-5CAD-4304-8A99-DFD0E307962A}" type="datetime1">
              <a:rPr lang="de-DE" smtClean="0"/>
              <a:t>09.04.2024</a:t>
            </a:fld>
            <a:endParaRPr lang="de-DE"/>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de-DE"/>
              <a:t>Marios Chrissou</a:t>
            </a:r>
            <a:endParaRPr lang="de-DE"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E3EF03A-33C9-4246-A0FE-206F2DC32C76}" type="slidenum">
              <a:rPr lang="de-DE" smtClean="0"/>
              <a:pPr/>
              <a:t>‹#›</a:t>
            </a:fld>
            <a:endParaRPr lang="de-DE"/>
          </a:p>
        </p:txBody>
      </p:sp>
    </p:spTree>
    <p:extLst>
      <p:ext uri="{BB962C8B-B14F-4D97-AF65-F5344CB8AC3E}">
        <p14:creationId xmlns:p14="http://schemas.microsoft.com/office/powerpoint/2010/main" val="3210190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AE302C14-213B-46C2-ADCA-D1842CE9D5FC}" type="datetime1">
              <a:rPr lang="de-DE" smtClean="0"/>
              <a:t>09.04.2024</a:t>
            </a:fld>
            <a:endParaRPr lang="de-DE"/>
          </a:p>
        </p:txBody>
      </p:sp>
      <p:sp>
        <p:nvSpPr>
          <p:cNvPr id="5" name="Footer Placeholder 4"/>
          <p:cNvSpPr>
            <a:spLocks noGrp="1"/>
          </p:cNvSpPr>
          <p:nvPr>
            <p:ph type="ftr" sz="quarter" idx="11"/>
          </p:nvPr>
        </p:nvSpPr>
        <p:spPr/>
        <p:txBody>
          <a:bodyPr/>
          <a:lstStyle/>
          <a:p>
            <a:r>
              <a:rPr lang="de-DE"/>
              <a:t>Marios Chrissou</a:t>
            </a:r>
            <a:endParaRPr lang="de-DE" dirty="0"/>
          </a:p>
        </p:txBody>
      </p:sp>
      <p:sp>
        <p:nvSpPr>
          <p:cNvPr id="6" name="Slide Number Placeholder 5"/>
          <p:cNvSpPr>
            <a:spLocks noGrp="1"/>
          </p:cNvSpPr>
          <p:nvPr>
            <p:ph type="sldNum" sz="quarter" idx="12"/>
          </p:nvPr>
        </p:nvSpPr>
        <p:spPr/>
        <p:txBody>
          <a:bodyPr/>
          <a:lstStyle/>
          <a:p>
            <a:fld id="{EE3EF03A-33C9-4246-A0FE-206F2DC32C76}" type="slidenum">
              <a:rPr lang="de-DE" smtClean="0"/>
              <a:pPr/>
              <a:t>‹#›</a:t>
            </a:fld>
            <a:endParaRPr lang="de-DE"/>
          </a:p>
        </p:txBody>
      </p:sp>
    </p:spTree>
    <p:extLst>
      <p:ext uri="{BB962C8B-B14F-4D97-AF65-F5344CB8AC3E}">
        <p14:creationId xmlns:p14="http://schemas.microsoft.com/office/powerpoint/2010/main" val="374885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2EA10A28-180A-454B-8154-362053FB2E5D}" type="datetime1">
              <a:rPr lang="de-DE" smtClean="0"/>
              <a:t>09.04.2024</a:t>
            </a:fld>
            <a:endParaRPr lang="de-DE"/>
          </a:p>
        </p:txBody>
      </p:sp>
      <p:sp>
        <p:nvSpPr>
          <p:cNvPr id="5" name="Footer Placeholder 4"/>
          <p:cNvSpPr>
            <a:spLocks noGrp="1"/>
          </p:cNvSpPr>
          <p:nvPr>
            <p:ph type="ftr" sz="quarter" idx="11"/>
          </p:nvPr>
        </p:nvSpPr>
        <p:spPr>
          <a:xfrm>
            <a:off x="581192" y="5951810"/>
            <a:ext cx="5922209" cy="365125"/>
          </a:xfrm>
        </p:spPr>
        <p:txBody>
          <a:bodyPr/>
          <a:lstStyle/>
          <a:p>
            <a:r>
              <a:rPr lang="de-DE"/>
              <a:t>Marios Chrissou</a:t>
            </a:r>
            <a:endParaRPr lang="de-DE"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E3EF03A-33C9-4246-A0FE-206F2DC32C76}" type="slidenum">
              <a:rPr lang="de-DE" smtClean="0"/>
              <a:pPr/>
              <a:t>‹#›</a:t>
            </a:fld>
            <a:endParaRPr lang="de-DE"/>
          </a:p>
        </p:txBody>
      </p:sp>
    </p:spTree>
    <p:extLst>
      <p:ext uri="{BB962C8B-B14F-4D97-AF65-F5344CB8AC3E}">
        <p14:creationId xmlns:p14="http://schemas.microsoft.com/office/powerpoint/2010/main" val="341448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6C315967-814A-47C4-AC05-2EA816D8F8B8}" type="datetime1">
              <a:rPr lang="de-DE" smtClean="0"/>
              <a:t>09.04.2024</a:t>
            </a:fld>
            <a:endParaRPr lang="de-DE"/>
          </a:p>
        </p:txBody>
      </p:sp>
      <p:sp>
        <p:nvSpPr>
          <p:cNvPr id="5" name="Footer Placeholder 4"/>
          <p:cNvSpPr>
            <a:spLocks noGrp="1"/>
          </p:cNvSpPr>
          <p:nvPr>
            <p:ph type="ftr" sz="quarter" idx="11"/>
          </p:nvPr>
        </p:nvSpPr>
        <p:spPr/>
        <p:txBody>
          <a:bodyPr/>
          <a:lstStyle/>
          <a:p>
            <a:r>
              <a:rPr lang="de-DE"/>
              <a:t>Marios Chrissou</a:t>
            </a:r>
            <a:endParaRPr lang="de-DE" dirty="0"/>
          </a:p>
        </p:txBody>
      </p:sp>
      <p:sp>
        <p:nvSpPr>
          <p:cNvPr id="6" name="Slide Number Placeholder 5"/>
          <p:cNvSpPr>
            <a:spLocks noGrp="1"/>
          </p:cNvSpPr>
          <p:nvPr>
            <p:ph type="sldNum" sz="quarter" idx="12"/>
          </p:nvPr>
        </p:nvSpPr>
        <p:spPr/>
        <p:txBody>
          <a:bodyPr/>
          <a:lstStyle/>
          <a:p>
            <a:fld id="{EE3EF03A-33C9-4246-A0FE-206F2DC32C76}" type="slidenum">
              <a:rPr lang="de-DE" smtClean="0"/>
              <a:pPr/>
              <a:t>‹#›</a:t>
            </a:fld>
            <a:endParaRPr lang="de-DE"/>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
        <p:nvSpPr>
          <p:cNvPr id="9" name="TextBox 8"/>
          <p:cNvSpPr txBox="1"/>
          <p:nvPr userDrawn="1"/>
        </p:nvSpPr>
        <p:spPr>
          <a:xfrm>
            <a:off x="539552" y="6453336"/>
            <a:ext cx="7128792" cy="246221"/>
          </a:xfrm>
          <a:prstGeom prst="rect">
            <a:avLst/>
          </a:prstGeom>
          <a:noFill/>
        </p:spPr>
        <p:txBody>
          <a:bodyPr wrap="square" rtlCol="0">
            <a:spAutoFit/>
          </a:bodyPr>
          <a:lstStyle/>
          <a:p>
            <a:r>
              <a:rPr lang="en-US" sz="1000" dirty="0"/>
              <a:t>PHRASEOLOGIE.</a:t>
            </a:r>
            <a:r>
              <a:rPr lang="en-US" sz="1000" baseline="0" dirty="0"/>
              <a:t> SEMANTISCHE BESONDERHEITEN VON PHRASEOLOGISMEN, MARIOS CHRISSOU</a:t>
            </a:r>
            <a:endParaRPr lang="en-US" sz="1000" dirty="0"/>
          </a:p>
        </p:txBody>
      </p:sp>
    </p:spTree>
    <p:extLst>
      <p:ext uri="{BB962C8B-B14F-4D97-AF65-F5344CB8AC3E}">
        <p14:creationId xmlns:p14="http://schemas.microsoft.com/office/powerpoint/2010/main" val="1394585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DADBF8D-A925-4C02-BE19-53182D2F978B}" type="datetime1">
              <a:rPr lang="de-DE" smtClean="0"/>
              <a:t>09.04.2024</a:t>
            </a:fld>
            <a:endParaRPr lang="de-DE"/>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de-DE"/>
              <a:t>Marios Chrissou</a:t>
            </a:r>
            <a:endParaRPr lang="de-DE"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EE3EF03A-33C9-4246-A0FE-206F2DC32C76}" type="slidenum">
              <a:rPr lang="de-DE" smtClean="0"/>
              <a:pPr/>
              <a:t>‹#›</a:t>
            </a:fld>
            <a:endParaRPr lang="de-DE"/>
          </a:p>
        </p:txBody>
      </p:sp>
    </p:spTree>
    <p:extLst>
      <p:ext uri="{BB962C8B-B14F-4D97-AF65-F5344CB8AC3E}">
        <p14:creationId xmlns:p14="http://schemas.microsoft.com/office/powerpoint/2010/main" val="2559229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977E078E-5952-4973-922B-69D1D4894236}" type="datetime1">
              <a:rPr lang="de-DE" smtClean="0"/>
              <a:t>09.04.2024</a:t>
            </a:fld>
            <a:endParaRPr lang="de-DE"/>
          </a:p>
        </p:txBody>
      </p:sp>
      <p:sp>
        <p:nvSpPr>
          <p:cNvPr id="6" name="Footer Placeholder 5"/>
          <p:cNvSpPr>
            <a:spLocks noGrp="1"/>
          </p:cNvSpPr>
          <p:nvPr>
            <p:ph type="ftr" sz="quarter" idx="11"/>
          </p:nvPr>
        </p:nvSpPr>
        <p:spPr/>
        <p:txBody>
          <a:bodyPr/>
          <a:lstStyle/>
          <a:p>
            <a:r>
              <a:rPr lang="de-DE"/>
              <a:t>Marios Chrissou</a:t>
            </a:r>
            <a:endParaRPr lang="de-DE" dirty="0"/>
          </a:p>
        </p:txBody>
      </p:sp>
      <p:sp>
        <p:nvSpPr>
          <p:cNvPr id="7" name="Slide Number Placeholder 6"/>
          <p:cNvSpPr>
            <a:spLocks noGrp="1"/>
          </p:cNvSpPr>
          <p:nvPr>
            <p:ph type="sldNum" sz="quarter" idx="12"/>
          </p:nvPr>
        </p:nvSpPr>
        <p:spPr/>
        <p:txBody>
          <a:bodyPr/>
          <a:lstStyle/>
          <a:p>
            <a:fld id="{EE3EF03A-33C9-4246-A0FE-206F2DC32C76}" type="slidenum">
              <a:rPr lang="de-DE" smtClean="0"/>
              <a:pPr/>
              <a:t>‹#›</a:t>
            </a:fld>
            <a:endParaRPr lang="de-DE"/>
          </a:p>
        </p:txBody>
      </p:sp>
    </p:spTree>
    <p:extLst>
      <p:ext uri="{BB962C8B-B14F-4D97-AF65-F5344CB8AC3E}">
        <p14:creationId xmlns:p14="http://schemas.microsoft.com/office/powerpoint/2010/main" val="2340416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B54D2773-6156-4182-92C6-F7B2263F3806}" type="datetime1">
              <a:rPr lang="de-DE" smtClean="0"/>
              <a:t>09.04.2024</a:t>
            </a:fld>
            <a:endParaRPr lang="de-DE"/>
          </a:p>
        </p:txBody>
      </p:sp>
      <p:sp>
        <p:nvSpPr>
          <p:cNvPr id="8" name="Footer Placeholder 7"/>
          <p:cNvSpPr>
            <a:spLocks noGrp="1"/>
          </p:cNvSpPr>
          <p:nvPr>
            <p:ph type="ftr" sz="quarter" idx="11"/>
          </p:nvPr>
        </p:nvSpPr>
        <p:spPr/>
        <p:txBody>
          <a:bodyPr/>
          <a:lstStyle/>
          <a:p>
            <a:r>
              <a:rPr lang="de-DE"/>
              <a:t>Marios Chrissou</a:t>
            </a:r>
            <a:endParaRPr lang="de-DE" dirty="0"/>
          </a:p>
        </p:txBody>
      </p:sp>
      <p:sp>
        <p:nvSpPr>
          <p:cNvPr id="9" name="Slide Number Placeholder 8"/>
          <p:cNvSpPr>
            <a:spLocks noGrp="1"/>
          </p:cNvSpPr>
          <p:nvPr>
            <p:ph type="sldNum" sz="quarter" idx="12"/>
          </p:nvPr>
        </p:nvSpPr>
        <p:spPr/>
        <p:txBody>
          <a:bodyPr/>
          <a:lstStyle/>
          <a:p>
            <a:fld id="{EE3EF03A-33C9-4246-A0FE-206F2DC32C76}" type="slidenum">
              <a:rPr lang="de-DE" smtClean="0"/>
              <a:pPr/>
              <a:t>‹#›</a:t>
            </a:fld>
            <a:endParaRPr lang="de-DE"/>
          </a:p>
        </p:txBody>
      </p:sp>
    </p:spTree>
    <p:extLst>
      <p:ext uri="{BB962C8B-B14F-4D97-AF65-F5344CB8AC3E}">
        <p14:creationId xmlns:p14="http://schemas.microsoft.com/office/powerpoint/2010/main" val="660538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5863CBEB-9119-46B1-8A69-3C77CB57D8BE}" type="datetime1">
              <a:rPr lang="de-DE" smtClean="0"/>
              <a:t>09.04.2024</a:t>
            </a:fld>
            <a:endParaRPr lang="de-DE"/>
          </a:p>
        </p:txBody>
      </p:sp>
      <p:sp>
        <p:nvSpPr>
          <p:cNvPr id="4" name="Footer Placeholder 3"/>
          <p:cNvSpPr>
            <a:spLocks noGrp="1"/>
          </p:cNvSpPr>
          <p:nvPr>
            <p:ph type="ftr" sz="quarter" idx="11"/>
          </p:nvPr>
        </p:nvSpPr>
        <p:spPr/>
        <p:txBody>
          <a:bodyPr/>
          <a:lstStyle/>
          <a:p>
            <a:r>
              <a:rPr lang="de-DE"/>
              <a:t>Marios Chrissou</a:t>
            </a:r>
            <a:endParaRPr lang="de-DE" dirty="0"/>
          </a:p>
        </p:txBody>
      </p:sp>
      <p:sp>
        <p:nvSpPr>
          <p:cNvPr id="5" name="Slide Number Placeholder 4"/>
          <p:cNvSpPr>
            <a:spLocks noGrp="1"/>
          </p:cNvSpPr>
          <p:nvPr>
            <p:ph type="sldNum" sz="quarter" idx="12"/>
          </p:nvPr>
        </p:nvSpPr>
        <p:spPr/>
        <p:txBody>
          <a:bodyPr/>
          <a:lstStyle/>
          <a:p>
            <a:fld id="{EE3EF03A-33C9-4246-A0FE-206F2DC32C76}" type="slidenum">
              <a:rPr lang="de-DE" smtClean="0"/>
              <a:pPr/>
              <a:t>‹#›</a:t>
            </a:fld>
            <a:endParaRPr lang="de-DE"/>
          </a:p>
        </p:txBody>
      </p:sp>
    </p:spTree>
    <p:extLst>
      <p:ext uri="{BB962C8B-B14F-4D97-AF65-F5344CB8AC3E}">
        <p14:creationId xmlns:p14="http://schemas.microsoft.com/office/powerpoint/2010/main" val="125789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3D7ADE-051A-47CC-A267-2D6489388956}" type="datetime1">
              <a:rPr lang="de-DE" smtClean="0"/>
              <a:t>09.04.2024</a:t>
            </a:fld>
            <a:endParaRPr lang="de-DE"/>
          </a:p>
        </p:txBody>
      </p:sp>
      <p:sp>
        <p:nvSpPr>
          <p:cNvPr id="3" name="Footer Placeholder 2"/>
          <p:cNvSpPr>
            <a:spLocks noGrp="1"/>
          </p:cNvSpPr>
          <p:nvPr>
            <p:ph type="ftr" sz="quarter" idx="11"/>
          </p:nvPr>
        </p:nvSpPr>
        <p:spPr/>
        <p:txBody>
          <a:bodyPr/>
          <a:lstStyle/>
          <a:p>
            <a:r>
              <a:rPr lang="de-DE"/>
              <a:t>Marios Chrissou</a:t>
            </a:r>
            <a:endParaRPr lang="de-DE" dirty="0"/>
          </a:p>
        </p:txBody>
      </p:sp>
      <p:sp>
        <p:nvSpPr>
          <p:cNvPr id="4" name="Slide Number Placeholder 3"/>
          <p:cNvSpPr>
            <a:spLocks noGrp="1"/>
          </p:cNvSpPr>
          <p:nvPr>
            <p:ph type="sldNum" sz="quarter" idx="12"/>
          </p:nvPr>
        </p:nvSpPr>
        <p:spPr/>
        <p:txBody>
          <a:bodyPr/>
          <a:lstStyle/>
          <a:p>
            <a:fld id="{EE3EF03A-33C9-4246-A0FE-206F2DC32C76}" type="slidenum">
              <a:rPr lang="de-DE" smtClean="0"/>
              <a:pPr/>
              <a:t>‹#›</a:t>
            </a:fld>
            <a:endParaRPr lang="de-DE"/>
          </a:p>
        </p:txBody>
      </p:sp>
    </p:spTree>
    <p:extLst>
      <p:ext uri="{BB962C8B-B14F-4D97-AF65-F5344CB8AC3E}">
        <p14:creationId xmlns:p14="http://schemas.microsoft.com/office/powerpoint/2010/main" val="788928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l-GR"/>
              <a:t>Στυλ κύριου τίτλου</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8A90774-91AD-491F-BE9B-0E9D07546CFE}" type="datetime1">
              <a:rPr lang="de-DE" smtClean="0"/>
              <a:t>09.04.2024</a:t>
            </a:fld>
            <a:endParaRPr lang="de-DE"/>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de-DE"/>
              <a:t>Marios Chrissou</a:t>
            </a:r>
            <a:endParaRPr lang="de-DE"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EE3EF03A-33C9-4246-A0FE-206F2DC32C76}" type="slidenum">
              <a:rPr lang="de-DE" smtClean="0"/>
              <a:pPr/>
              <a:t>‹#›</a:t>
            </a:fld>
            <a:endParaRPr lang="de-DE"/>
          </a:p>
        </p:txBody>
      </p:sp>
    </p:spTree>
    <p:extLst>
      <p:ext uri="{BB962C8B-B14F-4D97-AF65-F5344CB8AC3E}">
        <p14:creationId xmlns:p14="http://schemas.microsoft.com/office/powerpoint/2010/main" val="31298678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l-GR"/>
              <a:t>Στυλ κύριου τίτλου</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BA6A2BD6-9EBA-4C6B-9982-6218FB58E9D3}" type="datetime1">
              <a:rPr lang="de-DE" smtClean="0"/>
              <a:t>09.04.2024</a:t>
            </a:fld>
            <a:endParaRPr lang="de-DE"/>
          </a:p>
        </p:txBody>
      </p:sp>
      <p:sp>
        <p:nvSpPr>
          <p:cNvPr id="6" name="Footer Placeholder 5"/>
          <p:cNvSpPr>
            <a:spLocks noGrp="1"/>
          </p:cNvSpPr>
          <p:nvPr>
            <p:ph type="ftr" sz="quarter" idx="11"/>
          </p:nvPr>
        </p:nvSpPr>
        <p:spPr/>
        <p:txBody>
          <a:bodyPr/>
          <a:lstStyle/>
          <a:p>
            <a:r>
              <a:rPr lang="de-DE"/>
              <a:t>Marios Chrissou</a:t>
            </a:r>
            <a:endParaRPr lang="de-DE" dirty="0"/>
          </a:p>
        </p:txBody>
      </p:sp>
      <p:sp>
        <p:nvSpPr>
          <p:cNvPr id="7" name="Slide Number Placeholder 6"/>
          <p:cNvSpPr>
            <a:spLocks noGrp="1"/>
          </p:cNvSpPr>
          <p:nvPr>
            <p:ph type="sldNum" sz="quarter" idx="12"/>
          </p:nvPr>
        </p:nvSpPr>
        <p:spPr/>
        <p:txBody>
          <a:bodyPr/>
          <a:lstStyle/>
          <a:p>
            <a:fld id="{EE3EF03A-33C9-4246-A0FE-206F2DC32C76}" type="slidenum">
              <a:rPr lang="de-DE" smtClean="0"/>
              <a:pPr/>
              <a:t>‹#›</a:t>
            </a:fld>
            <a:endParaRPr lang="de-DE"/>
          </a:p>
        </p:txBody>
      </p:sp>
    </p:spTree>
    <p:extLst>
      <p:ext uri="{BB962C8B-B14F-4D97-AF65-F5344CB8AC3E}">
        <p14:creationId xmlns:p14="http://schemas.microsoft.com/office/powerpoint/2010/main" val="1503219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2251F291-8747-4703-84A9-B1069B72D50A}" type="datetime1">
              <a:rPr lang="de-DE" smtClean="0"/>
              <a:t>09.04.2024</a:t>
            </a:fld>
            <a:endParaRPr lang="de-DE"/>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r>
              <a:rPr lang="de-DE"/>
              <a:t>Marios Chrissou</a:t>
            </a:r>
            <a:endParaRPr lang="de-DE"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EE3EF03A-33C9-4246-A0FE-206F2DC32C76}" type="slidenum">
              <a:rPr lang="de-DE" smtClean="0"/>
              <a:pPr/>
              <a:t>‹#›</a:t>
            </a:fld>
            <a:endParaRPr lang="de-DE"/>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45062292"/>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eclass.uoa.gr/courses/GS116/"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opencourses.uoa.gr/courses/GS3/"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de-DE" sz="4400" dirty="0"/>
              <a:t>Phraseologie</a:t>
            </a:r>
          </a:p>
        </p:txBody>
      </p:sp>
      <p:sp>
        <p:nvSpPr>
          <p:cNvPr id="3" name="2 - Υπότιτλος"/>
          <p:cNvSpPr>
            <a:spLocks noGrp="1"/>
          </p:cNvSpPr>
          <p:nvPr>
            <p:ph type="subTitle" idx="1"/>
          </p:nvPr>
        </p:nvSpPr>
        <p:spPr/>
        <p:txBody>
          <a:bodyPr>
            <a:normAutofit/>
          </a:bodyPr>
          <a:lstStyle/>
          <a:p>
            <a:r>
              <a:rPr lang="de-DE" sz="2000" dirty="0"/>
              <a:t>Semantische Besonderheiten von Phraseologismen</a:t>
            </a:r>
          </a:p>
        </p:txBody>
      </p:sp>
      <p:sp>
        <p:nvSpPr>
          <p:cNvPr id="5" name="Rectangle 4"/>
          <p:cNvSpPr/>
          <p:nvPr/>
        </p:nvSpPr>
        <p:spPr>
          <a:xfrm>
            <a:off x="611560" y="3212976"/>
            <a:ext cx="7128792" cy="1190069"/>
          </a:xfrm>
          <a:prstGeom prst="rect">
            <a:avLst/>
          </a:prstGeom>
        </p:spPr>
        <p:txBody>
          <a:bodyPr wrap="square">
            <a:spAutoFit/>
          </a:bodyPr>
          <a:lstStyle/>
          <a:p>
            <a:pPr>
              <a:lnSpc>
                <a:spcPct val="120000"/>
              </a:lnSpc>
            </a:pPr>
            <a:r>
              <a:rPr lang="en-US" sz="2000" dirty="0">
                <a:solidFill>
                  <a:schemeClr val="bg1"/>
                </a:solidFill>
              </a:rPr>
              <a:t>MARIOS CHRISSOU</a:t>
            </a:r>
          </a:p>
          <a:p>
            <a:pPr>
              <a:lnSpc>
                <a:spcPct val="120000"/>
              </a:lnSpc>
            </a:pPr>
            <a:r>
              <a:rPr lang="de-DE" sz="2000" dirty="0">
                <a:solidFill>
                  <a:schemeClr val="bg1"/>
                </a:solidFill>
              </a:rPr>
              <a:t>PHILOSOPHISCHE FAKULTÄT</a:t>
            </a:r>
          </a:p>
          <a:p>
            <a:pPr>
              <a:lnSpc>
                <a:spcPct val="120000"/>
              </a:lnSpc>
            </a:pPr>
            <a:r>
              <a:rPr lang="de-DE" sz="2000" dirty="0">
                <a:solidFill>
                  <a:schemeClr val="bg1"/>
                </a:solidFill>
              </a:rPr>
              <a:t>FACHBEREICH FÜR DEUTSCHE SPRACHE UND LITERATUR</a:t>
            </a:r>
          </a:p>
        </p:txBody>
      </p:sp>
      <p:pic>
        <p:nvPicPr>
          <p:cNvPr id="6" name="Picture 5"/>
          <p:cNvPicPr>
            <a:picLocks noChangeAspect="1"/>
          </p:cNvPicPr>
          <p:nvPr/>
        </p:nvPicPr>
        <p:blipFill>
          <a:blip r:embed="rId3"/>
          <a:stretch>
            <a:fillRect/>
          </a:stretch>
        </p:blipFill>
        <p:spPr>
          <a:xfrm>
            <a:off x="5076056" y="5517232"/>
            <a:ext cx="3619500"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a:t>Motivation, 2</a:t>
            </a:r>
          </a:p>
        </p:txBody>
      </p:sp>
      <p:sp>
        <p:nvSpPr>
          <p:cNvPr id="4" name="3 - Θέση περιεχομένου"/>
          <p:cNvSpPr>
            <a:spLocks noGrp="1"/>
          </p:cNvSpPr>
          <p:nvPr>
            <p:ph idx="1"/>
          </p:nvPr>
        </p:nvSpPr>
        <p:spPr>
          <a:xfrm>
            <a:off x="581192" y="1988840"/>
            <a:ext cx="8153400" cy="4016702"/>
          </a:xfrm>
        </p:spPr>
        <p:txBody>
          <a:bodyPr>
            <a:noAutofit/>
          </a:bodyPr>
          <a:lstStyle/>
          <a:p>
            <a:pPr>
              <a:buNone/>
            </a:pPr>
            <a:r>
              <a:rPr lang="de-DE" dirty="0">
                <a:latin typeface="Gill Sans MT" panose="020B0502020104020203" pitchFamily="34" charset="0"/>
                <a:cs typeface="Calibri"/>
              </a:rPr>
              <a:t>Als </a:t>
            </a:r>
            <a:r>
              <a:rPr lang="de-DE" i="1" dirty="0">
                <a:latin typeface="Gill Sans MT" panose="020B0502020104020203" pitchFamily="34" charset="0"/>
                <a:cs typeface="Calibri"/>
              </a:rPr>
              <a:t>motiviert</a:t>
            </a:r>
            <a:r>
              <a:rPr lang="de-DE" dirty="0">
                <a:latin typeface="Gill Sans MT" panose="020B0502020104020203" pitchFamily="34" charset="0"/>
                <a:cs typeface="Calibri"/>
              </a:rPr>
              <a:t> sind folgende phraseologische Klassen zu betrachten:</a:t>
            </a:r>
          </a:p>
          <a:p>
            <a:pPr lvl="0">
              <a:buFont typeface="Wingdings" panose="05000000000000000000" pitchFamily="2" charset="2"/>
              <a:buChar char="§"/>
            </a:pPr>
            <a:r>
              <a:rPr lang="de-DE" dirty="0">
                <a:latin typeface="Gill Sans MT" panose="020B0502020104020203" pitchFamily="34" charset="0"/>
                <a:cs typeface="Calibri"/>
              </a:rPr>
              <a:t>die nicht idiomatischen Phraseologismen (</a:t>
            </a:r>
            <a:r>
              <a:rPr lang="de-DE" i="1" dirty="0">
                <a:solidFill>
                  <a:schemeClr val="accent2"/>
                </a:solidFill>
                <a:latin typeface="Gill Sans MT" panose="020B0502020104020203" pitchFamily="34" charset="0"/>
                <a:cs typeface="Calibri"/>
              </a:rPr>
              <a:t>werdende Mutter</a:t>
            </a:r>
            <a:r>
              <a:rPr lang="de-DE" dirty="0">
                <a:latin typeface="Gill Sans MT" panose="020B0502020104020203" pitchFamily="34" charset="0"/>
                <a:cs typeface="Calibri"/>
              </a:rPr>
              <a:t>),</a:t>
            </a:r>
          </a:p>
          <a:p>
            <a:pPr lvl="0">
              <a:buFont typeface="Wingdings" panose="05000000000000000000" pitchFamily="2" charset="2"/>
              <a:buChar char="§"/>
            </a:pPr>
            <a:r>
              <a:rPr lang="de-DE" dirty="0">
                <a:latin typeface="Gill Sans MT" panose="020B0502020104020203" pitchFamily="34" charset="0"/>
                <a:cs typeface="Calibri"/>
              </a:rPr>
              <a:t>die metaphorischen Idiome (</a:t>
            </a:r>
            <a:r>
              <a:rPr lang="de-DE" i="1" dirty="0">
                <a:solidFill>
                  <a:schemeClr val="accent2"/>
                </a:solidFill>
                <a:latin typeface="Gill Sans MT" panose="020B0502020104020203" pitchFamily="34" charset="0"/>
                <a:cs typeface="Calibri"/>
              </a:rPr>
              <a:t>ins Wasser fallen</a:t>
            </a:r>
            <a:r>
              <a:rPr lang="de-DE" dirty="0">
                <a:latin typeface="Gill Sans MT" panose="020B0502020104020203" pitchFamily="34" charset="0"/>
                <a:cs typeface="Calibri"/>
              </a:rPr>
              <a:t>).</a:t>
            </a:r>
          </a:p>
          <a:p>
            <a:pPr>
              <a:buNone/>
            </a:pPr>
            <a:r>
              <a:rPr lang="de-DE" i="1" dirty="0">
                <a:latin typeface="Gill Sans MT" panose="020B0502020104020203" pitchFamily="34" charset="0"/>
                <a:cs typeface="Calibri"/>
              </a:rPr>
              <a:t>Teilmotiviert</a:t>
            </a:r>
            <a:r>
              <a:rPr lang="de-DE" dirty="0">
                <a:latin typeface="Gill Sans MT" panose="020B0502020104020203" pitchFamily="34" charset="0"/>
                <a:cs typeface="Calibri"/>
              </a:rPr>
              <a:t> ist die phraseologische Klasse der Teilidiome (</a:t>
            </a:r>
            <a:r>
              <a:rPr lang="de-DE" i="1" dirty="0">
                <a:solidFill>
                  <a:schemeClr val="accent2"/>
                </a:solidFill>
                <a:latin typeface="Gill Sans MT" panose="020B0502020104020203" pitchFamily="34" charset="0"/>
                <a:cs typeface="Calibri"/>
              </a:rPr>
              <a:t>einen Streit vom Zaun brechen</a:t>
            </a:r>
            <a:r>
              <a:rPr lang="de-DE" dirty="0">
                <a:latin typeface="Gill Sans MT" panose="020B0502020104020203" pitchFamily="34" charset="0"/>
                <a:cs typeface="Calibri"/>
              </a:rPr>
              <a:t>).</a:t>
            </a:r>
          </a:p>
          <a:p>
            <a:pPr>
              <a:buNone/>
            </a:pPr>
            <a:r>
              <a:rPr lang="de-DE" i="1" dirty="0">
                <a:latin typeface="Gill Sans MT" panose="020B0502020104020203" pitchFamily="34" charset="0"/>
                <a:cs typeface="Calibri"/>
              </a:rPr>
              <a:t>Unmotiviert</a:t>
            </a:r>
            <a:r>
              <a:rPr lang="de-DE" dirty="0">
                <a:latin typeface="Gill Sans MT" panose="020B0502020104020203" pitchFamily="34" charset="0"/>
                <a:cs typeface="Calibri"/>
              </a:rPr>
              <a:t> sind Idiome mit unikalen Komponenten bzw. solche, die über keine Bildlichkeit verfügen (</a:t>
            </a:r>
            <a:r>
              <a:rPr lang="de-DE" i="1" dirty="0">
                <a:solidFill>
                  <a:schemeClr val="accent2"/>
                </a:solidFill>
                <a:latin typeface="Gill Sans MT" panose="020B0502020104020203" pitchFamily="34" charset="0"/>
                <a:cs typeface="Calibri"/>
              </a:rPr>
              <a:t>gang und gäbe sein</a:t>
            </a:r>
            <a:r>
              <a:rPr lang="de-DE" dirty="0">
                <a:latin typeface="Gill Sans MT" panose="020B0502020104020203" pitchFamily="34" charset="0"/>
                <a:cs typeface="Calibri"/>
              </a:rPr>
              <a:t>), sowie Phraseologismen mit zwei Lesarten, die eine homonyme freie Bedeutung aufweisen (</a:t>
            </a:r>
            <a:r>
              <a:rPr lang="de-DE" i="1" dirty="0" err="1">
                <a:solidFill>
                  <a:schemeClr val="accent2"/>
                </a:solidFill>
                <a:latin typeface="Gill Sans MT" panose="020B0502020104020203" pitchFamily="34" charset="0"/>
                <a:cs typeface="Calibri"/>
              </a:rPr>
              <a:t>jmdm</a:t>
            </a:r>
            <a:r>
              <a:rPr lang="de-DE" i="1" dirty="0">
                <a:solidFill>
                  <a:schemeClr val="accent2"/>
                </a:solidFill>
                <a:latin typeface="Gill Sans MT" panose="020B0502020104020203" pitchFamily="34" charset="0"/>
                <a:cs typeface="Calibri"/>
              </a:rPr>
              <a:t> einen Korb geben</a:t>
            </a:r>
            <a:r>
              <a:rPr lang="el-GR" i="1" dirty="0">
                <a:latin typeface="Gill Sans MT" panose="020B0502020104020203" pitchFamily="34" charset="0"/>
                <a:cs typeface="Calibri"/>
              </a:rPr>
              <a:t>,</a:t>
            </a:r>
            <a:r>
              <a:rPr lang="de-DE" i="1" dirty="0"/>
              <a:t> </a:t>
            </a:r>
            <a:r>
              <a:rPr lang="de-DE" i="1" dirty="0">
                <a:solidFill>
                  <a:schemeClr val="accent2"/>
                </a:solidFill>
                <a:latin typeface="Gill Sans MT" panose="020B0502020104020203" pitchFamily="34" charset="0"/>
                <a:cs typeface="Calibri"/>
              </a:rPr>
              <a:t>ein stilles Wasser</a:t>
            </a:r>
            <a:r>
              <a:rPr lang="de-DE" i="1" dirty="0"/>
              <a:t>,</a:t>
            </a:r>
            <a:r>
              <a:rPr lang="de-DE" i="1" dirty="0">
                <a:solidFill>
                  <a:schemeClr val="accent2">
                    <a:lumMod val="75000"/>
                  </a:schemeClr>
                </a:solidFill>
              </a:rPr>
              <a:t> </a:t>
            </a:r>
            <a:r>
              <a:rPr lang="de-DE" i="1" dirty="0">
                <a:solidFill>
                  <a:schemeClr val="accent2"/>
                </a:solidFill>
                <a:latin typeface="Gill Sans MT" panose="020B0502020104020203" pitchFamily="34" charset="0"/>
                <a:cs typeface="Calibri"/>
              </a:rPr>
              <a:t>in die Röhre gucken</a:t>
            </a:r>
            <a:r>
              <a:rPr lang="de-DE" i="1" dirty="0">
                <a:latin typeface="Gill Sans MT" panose="020B0502020104020203" pitchFamily="34" charset="0"/>
                <a:cs typeface="Calibri"/>
              </a:rPr>
              <a:t>).</a:t>
            </a:r>
            <a:endParaRPr lang="de-DE" dirty="0">
              <a:latin typeface="Gill Sans MT" panose="020B0502020104020203" pitchFamily="34" charset="0"/>
              <a:cs typeface="Calibri"/>
            </a:endParaRPr>
          </a:p>
          <a:p>
            <a:pPr>
              <a:buNone/>
            </a:pPr>
            <a:r>
              <a:rPr lang="de-DE" i="1" dirty="0" err="1">
                <a:latin typeface="Gill Sans MT" panose="020B0502020104020203" pitchFamily="34" charset="0"/>
                <a:cs typeface="Calibri"/>
              </a:rPr>
              <a:t>Remotivierung</a:t>
            </a:r>
            <a:r>
              <a:rPr lang="de-DE" dirty="0">
                <a:latin typeface="Gill Sans MT" panose="020B0502020104020203" pitchFamily="34" charset="0"/>
                <a:cs typeface="Calibri"/>
              </a:rPr>
              <a:t>: Aktualisierung der (einer) wörtlichen Lesart (</a:t>
            </a:r>
            <a:r>
              <a:rPr lang="de-DE" i="1" dirty="0">
                <a:solidFill>
                  <a:schemeClr val="accent2"/>
                </a:solidFill>
                <a:latin typeface="Gill Sans MT" panose="020B0502020104020203" pitchFamily="34" charset="0"/>
                <a:cs typeface="Calibri"/>
              </a:rPr>
              <a:t>den Ton angeben</a:t>
            </a:r>
            <a:r>
              <a:rPr lang="de-DE" i="1" dirty="0">
                <a:latin typeface="Gill Sans MT" panose="020B0502020104020203" pitchFamily="34" charset="0"/>
                <a:cs typeface="Calibri"/>
              </a:rPr>
              <a:t>,</a:t>
            </a:r>
            <a:r>
              <a:rPr lang="de-DE" dirty="0">
                <a:latin typeface="Gill Sans MT" panose="020B0502020104020203" pitchFamily="34" charset="0"/>
                <a:cs typeface="Calibri"/>
              </a:rPr>
              <a:t> </a:t>
            </a:r>
            <a:r>
              <a:rPr lang="de-DE" i="1" dirty="0" err="1">
                <a:solidFill>
                  <a:schemeClr val="accent2"/>
                </a:solidFill>
                <a:latin typeface="Gill Sans MT" panose="020B0502020104020203" pitchFamily="34" charset="0"/>
                <a:cs typeface="Calibri"/>
              </a:rPr>
              <a:t>όσ</a:t>
            </a:r>
            <a:r>
              <a:rPr lang="de-DE" i="1" dirty="0">
                <a:solidFill>
                  <a:schemeClr val="accent2"/>
                </a:solidFill>
                <a:latin typeface="Gill Sans MT" panose="020B0502020104020203" pitchFamily="34" charset="0"/>
                <a:cs typeface="Calibri"/>
              </a:rPr>
              <a:t>α φέρνει η ώρα</a:t>
            </a:r>
            <a:r>
              <a:rPr lang="de-DE" i="1" dirty="0">
                <a:latin typeface="Gill Sans MT" panose="020B0502020104020203" pitchFamily="34" charset="0"/>
                <a:cs typeface="Calibri"/>
              </a:rPr>
              <a:t> und </a:t>
            </a:r>
            <a:r>
              <a:rPr lang="de-DE" i="1" dirty="0">
                <a:solidFill>
                  <a:schemeClr val="accent2"/>
                </a:solidFill>
                <a:latin typeface="Gill Sans MT" panose="020B0502020104020203" pitchFamily="34" charset="0"/>
                <a:cs typeface="Calibri"/>
              </a:rPr>
              <a:t>έχει γούστο </a:t>
            </a:r>
            <a:r>
              <a:rPr lang="de-DE" dirty="0">
                <a:latin typeface="Gill Sans MT" panose="020B0502020104020203" pitchFamily="34" charset="0"/>
                <a:cs typeface="Calibri"/>
              </a:rPr>
              <a:t>als Bezeichnungen für Fernsehsendungen).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de-DE" sz="3200" dirty="0"/>
              <a:t>interphraseologische </a:t>
            </a:r>
            <a:r>
              <a:rPr lang="de-DE" sz="3200" dirty="0" err="1"/>
              <a:t>beziehungen</a:t>
            </a:r>
            <a:endParaRPr lang="de-DE" sz="3200" dirty="0"/>
          </a:p>
        </p:txBody>
      </p:sp>
      <p:sp>
        <p:nvSpPr>
          <p:cNvPr id="4" name="3 - Θέση περιεχομένου"/>
          <p:cNvSpPr>
            <a:spLocks noGrp="1"/>
          </p:cNvSpPr>
          <p:nvPr>
            <p:ph idx="1"/>
          </p:nvPr>
        </p:nvSpPr>
        <p:spPr>
          <a:xfrm>
            <a:off x="539750" y="2132856"/>
            <a:ext cx="8136706" cy="4034977"/>
          </a:xfrm>
        </p:spPr>
        <p:txBody>
          <a:bodyPr>
            <a:noAutofit/>
          </a:bodyPr>
          <a:lstStyle/>
          <a:p>
            <a:pPr marL="0" indent="0">
              <a:buNone/>
            </a:pPr>
            <a:r>
              <a:rPr lang="de-DE" dirty="0"/>
              <a:t>P o l y s e m i e</a:t>
            </a:r>
          </a:p>
          <a:p>
            <a:pPr lvl="1">
              <a:buFont typeface="Wingdings" panose="05000000000000000000" pitchFamily="2" charset="2"/>
              <a:buChar char="§"/>
            </a:pPr>
            <a:r>
              <a:rPr lang="de-DE" sz="1800" i="1" dirty="0" err="1">
                <a:solidFill>
                  <a:schemeClr val="accent2"/>
                </a:solidFill>
              </a:rPr>
              <a:t>jmdm</a:t>
            </a:r>
            <a:r>
              <a:rPr lang="de-DE" sz="1800" i="1" dirty="0">
                <a:solidFill>
                  <a:schemeClr val="accent2"/>
                </a:solidFill>
              </a:rPr>
              <a:t> eins auf die Nase geben</a:t>
            </a:r>
            <a:endParaRPr lang="de-DE" sz="1800" dirty="0">
              <a:solidFill>
                <a:schemeClr val="accent2"/>
              </a:solidFill>
            </a:endParaRPr>
          </a:p>
          <a:p>
            <a:pPr marL="630000" lvl="2" indent="0">
              <a:buNone/>
            </a:pPr>
            <a:r>
              <a:rPr lang="de-DE" sz="1800" dirty="0"/>
              <a:t>1. „</a:t>
            </a:r>
            <a:r>
              <a:rPr lang="de-DE" sz="1800" dirty="0" err="1"/>
              <a:t>jmdn</a:t>
            </a:r>
            <a:r>
              <a:rPr lang="de-DE" sz="1800" dirty="0"/>
              <a:t> verprügeln“	2. „</a:t>
            </a:r>
            <a:r>
              <a:rPr lang="de-DE" sz="1800"/>
              <a:t>jmdn </a:t>
            </a:r>
            <a:r>
              <a:rPr lang="de-DE" sz="1800" dirty="0"/>
              <a:t>zurechtweisen“ (sekundäre Metaphorisierung)</a:t>
            </a:r>
          </a:p>
          <a:p>
            <a:pPr lvl="1">
              <a:buFont typeface="Wingdings" panose="05000000000000000000" pitchFamily="2" charset="2"/>
              <a:buChar char="§"/>
            </a:pPr>
            <a:r>
              <a:rPr lang="de-DE" sz="1800" i="1" dirty="0">
                <a:solidFill>
                  <a:schemeClr val="accent2"/>
                </a:solidFill>
              </a:rPr>
              <a:t>vor Anker gehen</a:t>
            </a:r>
            <a:endParaRPr lang="de-DE" sz="1800" dirty="0">
              <a:solidFill>
                <a:schemeClr val="accent2"/>
              </a:solidFill>
            </a:endParaRPr>
          </a:p>
          <a:p>
            <a:pPr marL="630000" lvl="2" indent="0">
              <a:buNone/>
            </a:pPr>
            <a:r>
              <a:rPr lang="de-DE" sz="1800" dirty="0"/>
              <a:t>1. „Den Anker auswerfen, ankern“		2. „Rast machen, sich niederlassen“</a:t>
            </a:r>
            <a:endParaRPr lang="de-DE" dirty="0"/>
          </a:p>
          <a:p>
            <a:pPr marL="0" indent="0">
              <a:buNone/>
            </a:pPr>
            <a:r>
              <a:rPr lang="de-DE" dirty="0"/>
              <a:t>S y n o n y m i e</a:t>
            </a:r>
          </a:p>
          <a:p>
            <a:pPr lvl="1">
              <a:buFont typeface="Wingdings" panose="05000000000000000000" pitchFamily="2" charset="2"/>
              <a:buChar char="§"/>
            </a:pPr>
            <a:r>
              <a:rPr lang="de-DE" sz="1800" dirty="0"/>
              <a:t>Phraseologismen zur Bezeichnung mangelnder geistiger Verfassung: </a:t>
            </a:r>
            <a:r>
              <a:rPr lang="de-DE" sz="1800" dirty="0">
                <a:solidFill>
                  <a:schemeClr val="accent2"/>
                </a:solidFill>
              </a:rPr>
              <a:t>e</a:t>
            </a:r>
            <a:r>
              <a:rPr lang="de-DE" sz="1800" i="1" dirty="0">
                <a:solidFill>
                  <a:schemeClr val="accent2"/>
                </a:solidFill>
              </a:rPr>
              <a:t>inen Knall haben</a:t>
            </a:r>
            <a:r>
              <a:rPr lang="de-DE" sz="1800" i="1" dirty="0"/>
              <a:t>, </a:t>
            </a:r>
            <a:r>
              <a:rPr lang="de-DE" sz="1800" i="1" dirty="0">
                <a:solidFill>
                  <a:schemeClr val="accent2"/>
                </a:solidFill>
              </a:rPr>
              <a:t>nicht ganz dicht sein</a:t>
            </a:r>
            <a:r>
              <a:rPr lang="de-DE" sz="1800" i="1" dirty="0"/>
              <a:t>, </a:t>
            </a:r>
            <a:r>
              <a:rPr lang="de-DE" sz="1800" i="1" dirty="0">
                <a:solidFill>
                  <a:schemeClr val="accent2"/>
                </a:solidFill>
              </a:rPr>
              <a:t>eine Schraube locker haben</a:t>
            </a:r>
            <a:r>
              <a:rPr lang="de-DE" sz="1800" i="1" dirty="0"/>
              <a:t>, </a:t>
            </a:r>
            <a:r>
              <a:rPr lang="de-DE" sz="1800" i="1" dirty="0">
                <a:solidFill>
                  <a:schemeClr val="accent2"/>
                </a:solidFill>
              </a:rPr>
              <a:t>einen Klaps haben</a:t>
            </a:r>
            <a:r>
              <a:rPr lang="de-DE" sz="1800" i="1" dirty="0"/>
              <a:t>, </a:t>
            </a:r>
            <a:r>
              <a:rPr lang="de-DE" sz="1800" i="1" dirty="0">
                <a:solidFill>
                  <a:schemeClr val="accent2"/>
                </a:solidFill>
              </a:rPr>
              <a:t>einen Schaden haben</a:t>
            </a:r>
            <a:r>
              <a:rPr lang="de-DE" sz="1800" i="1" dirty="0"/>
              <a:t>, </a:t>
            </a:r>
            <a:r>
              <a:rPr lang="de-DE" sz="1800" i="1" dirty="0">
                <a:solidFill>
                  <a:schemeClr val="accent2"/>
                </a:solidFill>
              </a:rPr>
              <a:t>nicht alle auf der Latte haben</a:t>
            </a:r>
            <a:r>
              <a:rPr lang="de-DE" sz="1800" i="1" dirty="0"/>
              <a:t>, </a:t>
            </a:r>
            <a:r>
              <a:rPr lang="de-DE" sz="1800" i="1" dirty="0">
                <a:solidFill>
                  <a:schemeClr val="accent2"/>
                </a:solidFill>
              </a:rPr>
              <a:t>einen Sonnenstich haben</a:t>
            </a:r>
            <a:endParaRPr lang="de-DE" dirty="0"/>
          </a:p>
          <a:p>
            <a:pPr marL="0" indent="0">
              <a:buNone/>
            </a:pPr>
            <a:r>
              <a:rPr lang="de-DE" dirty="0"/>
              <a:t>H o m o n y m i e</a:t>
            </a:r>
          </a:p>
          <a:p>
            <a:pPr lvl="1">
              <a:buFont typeface="Wingdings" panose="05000000000000000000" pitchFamily="2" charset="2"/>
              <a:buChar char="§"/>
            </a:pPr>
            <a:r>
              <a:rPr lang="de-DE" sz="1800" i="1" dirty="0" err="1">
                <a:solidFill>
                  <a:schemeClr val="accent2"/>
                </a:solidFill>
              </a:rPr>
              <a:t>jmdm</a:t>
            </a:r>
            <a:r>
              <a:rPr lang="de-DE" sz="1800" i="1" dirty="0">
                <a:solidFill>
                  <a:schemeClr val="accent2"/>
                </a:solidFill>
              </a:rPr>
              <a:t> einen Korb geben </a:t>
            </a:r>
            <a:r>
              <a:rPr lang="de-DE" sz="1800" dirty="0"/>
              <a:t>(als freie und als phraseologische Wortverbindung)</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err="1"/>
              <a:t>idiomatizitätsfaktoren</a:t>
            </a:r>
            <a:endParaRPr lang="de-DE" sz="3600" dirty="0"/>
          </a:p>
        </p:txBody>
      </p:sp>
      <p:sp>
        <p:nvSpPr>
          <p:cNvPr id="4" name="3 - Θέση περιεχομένου"/>
          <p:cNvSpPr>
            <a:spLocks noGrp="1"/>
          </p:cNvSpPr>
          <p:nvPr>
            <p:ph idx="1"/>
          </p:nvPr>
        </p:nvSpPr>
        <p:spPr/>
        <p:txBody>
          <a:bodyPr>
            <a:noAutofit/>
          </a:bodyPr>
          <a:lstStyle/>
          <a:p>
            <a:pPr marL="0" indent="0">
              <a:buNone/>
            </a:pPr>
            <a:r>
              <a:rPr lang="de-DE" sz="2000" dirty="0"/>
              <a:t>Durchsichtige Metaphorisierung</a:t>
            </a:r>
          </a:p>
          <a:p>
            <a:pPr lvl="1">
              <a:buFont typeface="Wingdings" panose="05000000000000000000" pitchFamily="2" charset="2"/>
              <a:buChar char="§"/>
            </a:pPr>
            <a:r>
              <a:rPr lang="de-DE" sz="2000" i="1" dirty="0">
                <a:solidFill>
                  <a:schemeClr val="accent2"/>
                </a:solidFill>
              </a:rPr>
              <a:t>die Kastanien aus dem Feuer holen</a:t>
            </a:r>
            <a:r>
              <a:rPr lang="de-DE" sz="2000" i="1" dirty="0"/>
              <a:t>, </a:t>
            </a:r>
            <a:r>
              <a:rPr lang="de-DE" sz="2000" i="1" dirty="0">
                <a:solidFill>
                  <a:schemeClr val="accent2"/>
                </a:solidFill>
              </a:rPr>
              <a:t>ein rotes Tuch für </a:t>
            </a:r>
            <a:r>
              <a:rPr lang="de-DE" sz="2000" i="1" dirty="0" err="1">
                <a:solidFill>
                  <a:schemeClr val="accent2"/>
                </a:solidFill>
              </a:rPr>
              <a:t>jmdn</a:t>
            </a:r>
            <a:r>
              <a:rPr lang="de-DE" sz="2000" i="1" dirty="0">
                <a:solidFill>
                  <a:schemeClr val="accent2"/>
                </a:solidFill>
              </a:rPr>
              <a:t> sein</a:t>
            </a:r>
            <a:endParaRPr lang="de-DE" sz="2000" dirty="0">
              <a:solidFill>
                <a:schemeClr val="accent2"/>
              </a:solidFill>
            </a:endParaRPr>
          </a:p>
          <a:p>
            <a:pPr marL="0" indent="0">
              <a:buNone/>
            </a:pPr>
            <a:r>
              <a:rPr lang="de-DE" sz="2000" dirty="0"/>
              <a:t>Undurchsichtige Metaphorisierung</a:t>
            </a:r>
          </a:p>
          <a:p>
            <a:pPr lvl="1">
              <a:buFont typeface="Wingdings" panose="05000000000000000000" pitchFamily="2" charset="2"/>
              <a:buChar char="§"/>
            </a:pPr>
            <a:r>
              <a:rPr lang="de-DE" sz="2000" i="1" dirty="0">
                <a:solidFill>
                  <a:schemeClr val="accent2"/>
                </a:solidFill>
              </a:rPr>
              <a:t>keinen Hehl aus </a:t>
            </a:r>
            <a:r>
              <a:rPr lang="de-DE" sz="2000" i="1" dirty="0" err="1">
                <a:solidFill>
                  <a:schemeClr val="accent2"/>
                </a:solidFill>
              </a:rPr>
              <a:t>etw</a:t>
            </a:r>
            <a:r>
              <a:rPr lang="de-DE" sz="2000" i="1" dirty="0">
                <a:solidFill>
                  <a:schemeClr val="accent2"/>
                </a:solidFill>
              </a:rPr>
              <a:t>. machen</a:t>
            </a:r>
            <a:r>
              <a:rPr lang="de-DE" sz="2000" i="1" dirty="0"/>
              <a:t>, </a:t>
            </a:r>
            <a:r>
              <a:rPr lang="de-DE" sz="2000" i="1" dirty="0">
                <a:solidFill>
                  <a:schemeClr val="accent2"/>
                </a:solidFill>
              </a:rPr>
              <a:t>gang und gäbe sein</a:t>
            </a:r>
            <a:endParaRPr lang="de-DE" sz="2000" dirty="0">
              <a:solidFill>
                <a:schemeClr val="accent2"/>
              </a:solidFill>
            </a:endParaRPr>
          </a:p>
          <a:p>
            <a:pPr marL="0" indent="0">
              <a:buNone/>
            </a:pPr>
            <a:r>
              <a:rPr lang="de-DE" sz="2000" dirty="0"/>
              <a:t>Metonymie</a:t>
            </a:r>
          </a:p>
          <a:p>
            <a:pPr lvl="1">
              <a:buFont typeface="Wingdings" panose="05000000000000000000" pitchFamily="2" charset="2"/>
              <a:buChar char="§"/>
            </a:pPr>
            <a:r>
              <a:rPr lang="de-DE" sz="2000" i="1" dirty="0">
                <a:solidFill>
                  <a:schemeClr val="accent2"/>
                </a:solidFill>
              </a:rPr>
              <a:t>seine rechte Hand sein</a:t>
            </a:r>
            <a:r>
              <a:rPr lang="de-DE" sz="2000" i="1" dirty="0"/>
              <a:t>, </a:t>
            </a:r>
            <a:r>
              <a:rPr lang="de-DE" sz="2000" i="1" dirty="0">
                <a:solidFill>
                  <a:schemeClr val="accent2"/>
                </a:solidFill>
              </a:rPr>
              <a:t>ein kluger Kopf sein</a:t>
            </a:r>
            <a:endParaRPr lang="de-DE" sz="2000" dirty="0">
              <a:solidFill>
                <a:schemeClr val="accent2"/>
              </a:solidFill>
            </a:endParaRPr>
          </a:p>
          <a:p>
            <a:pPr marL="0" indent="0">
              <a:buNone/>
            </a:pPr>
            <a:r>
              <a:rPr lang="de-DE" sz="2000" dirty="0"/>
              <a:t>Bedeutungsspezialisierung bzw. -verengung</a:t>
            </a:r>
          </a:p>
          <a:p>
            <a:pPr lvl="1">
              <a:buFont typeface="Wingdings" panose="05000000000000000000" pitchFamily="2" charset="2"/>
              <a:buChar char="§"/>
            </a:pPr>
            <a:r>
              <a:rPr lang="de-DE" sz="2000" i="1" dirty="0">
                <a:solidFill>
                  <a:schemeClr val="accent2"/>
                </a:solidFill>
              </a:rPr>
              <a:t>ein freudiges Ereignis</a:t>
            </a:r>
            <a:r>
              <a:rPr lang="de-DE" sz="2000" i="1" dirty="0"/>
              <a:t>, </a:t>
            </a:r>
            <a:r>
              <a:rPr lang="de-DE" sz="2000" i="1" dirty="0">
                <a:solidFill>
                  <a:schemeClr val="accent2"/>
                </a:solidFill>
              </a:rPr>
              <a:t>nicht ganz ohne sein</a:t>
            </a:r>
            <a:r>
              <a:rPr lang="de-DE" sz="2000" i="1" dirty="0">
                <a:solidFill>
                  <a:schemeClr val="tx1"/>
                </a:solidFill>
              </a:rPr>
              <a:t>,</a:t>
            </a:r>
            <a:r>
              <a:rPr lang="de-DE" sz="2000" i="1" dirty="0">
                <a:solidFill>
                  <a:schemeClr val="accent2"/>
                </a:solidFill>
              </a:rPr>
              <a:t> </a:t>
            </a:r>
            <a:r>
              <a:rPr lang="de-DE" sz="2000" i="1" dirty="0" err="1">
                <a:solidFill>
                  <a:schemeClr val="accent2"/>
                </a:solidFill>
              </a:rPr>
              <a:t>etw</a:t>
            </a:r>
            <a:r>
              <a:rPr lang="de-DE" sz="2000" i="1" dirty="0">
                <a:solidFill>
                  <a:schemeClr val="accent2"/>
                </a:solidFill>
              </a:rPr>
              <a:t>. an den Mann bringen</a:t>
            </a:r>
            <a:endParaRPr lang="de-DE" sz="2000" dirty="0">
              <a:solidFill>
                <a:schemeClr val="accent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a:t>Komplexität, 1</a:t>
            </a:r>
          </a:p>
        </p:txBody>
      </p:sp>
      <p:sp>
        <p:nvSpPr>
          <p:cNvPr id="4" name="3 - Θέση περιεχομένου"/>
          <p:cNvSpPr>
            <a:spLocks noGrp="1"/>
          </p:cNvSpPr>
          <p:nvPr>
            <p:ph idx="1"/>
          </p:nvPr>
        </p:nvSpPr>
        <p:spPr>
          <a:xfrm>
            <a:off x="581192" y="2132856"/>
            <a:ext cx="7989752" cy="3818954"/>
          </a:xfrm>
        </p:spPr>
        <p:txBody>
          <a:bodyPr>
            <a:noAutofit/>
          </a:bodyPr>
          <a:lstStyle/>
          <a:p>
            <a:pPr marL="0" indent="0">
              <a:buNone/>
            </a:pPr>
            <a:r>
              <a:rPr lang="de-DE" sz="2000" dirty="0"/>
              <a:t>Die Komplexität ist bei Phraseologismen stärker ausgeprägt als im übrigen Wortschatz. Denn neben dem semantischen Kern umfassen </a:t>
            </a:r>
            <a:r>
              <a:rPr lang="de-DE" sz="2000" dirty="0" err="1"/>
              <a:t>Phraseolo-gismen</a:t>
            </a:r>
            <a:r>
              <a:rPr lang="de-DE" sz="2000" dirty="0"/>
              <a:t> häufig einen Merkmalkomplex weiterer konkretisierender und differenzierender Seme</a:t>
            </a:r>
            <a:r>
              <a:rPr lang="el-GR" sz="2000" dirty="0"/>
              <a:t>, </a:t>
            </a:r>
            <a:r>
              <a:rPr lang="de-DE" sz="2000" dirty="0"/>
              <a:t>deren</a:t>
            </a:r>
            <a:r>
              <a:rPr lang="en-US" sz="2000" dirty="0"/>
              <a:t> </a:t>
            </a:r>
            <a:r>
              <a:rPr lang="en-US" sz="2000" dirty="0" err="1"/>
              <a:t>Aktivierung</a:t>
            </a:r>
            <a:r>
              <a:rPr lang="en-US" sz="2000" dirty="0"/>
              <a:t> </a:t>
            </a:r>
            <a:r>
              <a:rPr lang="en-US" sz="2000" dirty="0" err="1"/>
              <a:t>vom</a:t>
            </a:r>
            <a:r>
              <a:rPr lang="en-US" sz="2000" dirty="0"/>
              <a:t> </a:t>
            </a:r>
            <a:r>
              <a:rPr lang="en-US" sz="2000" dirty="0" err="1"/>
              <a:t>jeweiligen</a:t>
            </a:r>
            <a:r>
              <a:rPr lang="en-US" sz="2000" dirty="0"/>
              <a:t> </a:t>
            </a:r>
            <a:r>
              <a:rPr lang="en-US" sz="2000" dirty="0" err="1"/>
              <a:t>Kontext</a:t>
            </a:r>
            <a:r>
              <a:rPr lang="en-US" sz="2000" dirty="0"/>
              <a:t> </a:t>
            </a:r>
            <a:r>
              <a:rPr lang="en-US" sz="2000" dirty="0" err="1"/>
              <a:t>abh</a:t>
            </a:r>
            <a:r>
              <a:rPr lang="de-DE" sz="2000" dirty="0" err="1"/>
              <a:t>ängt</a:t>
            </a:r>
            <a:r>
              <a:rPr lang="de-DE" sz="2000" dirty="0"/>
              <a:t> (</a:t>
            </a:r>
            <a:r>
              <a:rPr lang="de-DE" sz="2000" dirty="0" err="1"/>
              <a:t>Lapinskas</a:t>
            </a:r>
            <a:r>
              <a:rPr lang="de-DE" sz="2000" dirty="0"/>
              <a:t> 2013: 178f.; </a:t>
            </a:r>
            <a:r>
              <a:rPr lang="de-DE" sz="2000" dirty="0" err="1"/>
              <a:t>Korhonen</a:t>
            </a:r>
            <a:r>
              <a:rPr lang="de-DE" sz="2000" dirty="0"/>
              <a:t> 1988: 203), z. B.</a:t>
            </a:r>
          </a:p>
          <a:p>
            <a:pPr>
              <a:buFont typeface="Wingdings" panose="05000000000000000000" pitchFamily="2" charset="2"/>
              <a:buChar char="§"/>
            </a:pPr>
            <a:r>
              <a:rPr lang="de-DE" sz="2000" i="1" dirty="0">
                <a:solidFill>
                  <a:schemeClr val="accent2"/>
                </a:solidFill>
              </a:rPr>
              <a:t>bei </a:t>
            </a:r>
            <a:r>
              <a:rPr lang="de-DE" sz="2000" i="1" dirty="0" err="1">
                <a:solidFill>
                  <a:schemeClr val="accent2"/>
                </a:solidFill>
              </a:rPr>
              <a:t>jmdm</a:t>
            </a:r>
            <a:r>
              <a:rPr lang="de-DE" sz="2000" i="1" dirty="0">
                <a:solidFill>
                  <a:schemeClr val="accent2"/>
                </a:solidFill>
              </a:rPr>
              <a:t> auf den Busch klopfen </a:t>
            </a:r>
            <a:r>
              <a:rPr lang="de-DE" sz="2000" dirty="0"/>
              <a:t>heißt nicht nur ‘etwas zu erkunden suchen’, sondern auch ‘zu versuchen, etwas vorsichtig, durch geschicktes Fragen zu erkunden’,</a:t>
            </a:r>
          </a:p>
          <a:p>
            <a:pPr>
              <a:buFont typeface="Wingdings" panose="05000000000000000000" pitchFamily="2" charset="2"/>
              <a:buChar char="§"/>
            </a:pPr>
            <a:r>
              <a:rPr lang="de-DE" sz="2000" i="1" dirty="0">
                <a:solidFill>
                  <a:schemeClr val="accent2"/>
                </a:solidFill>
              </a:rPr>
              <a:t>sich bei </a:t>
            </a:r>
            <a:r>
              <a:rPr lang="de-DE" sz="2000" i="1" dirty="0" err="1">
                <a:solidFill>
                  <a:schemeClr val="accent2"/>
                </a:solidFill>
              </a:rPr>
              <a:t>jmdm</a:t>
            </a:r>
            <a:r>
              <a:rPr lang="de-DE" sz="2000" i="1" dirty="0">
                <a:solidFill>
                  <a:schemeClr val="accent2"/>
                </a:solidFill>
              </a:rPr>
              <a:t> lieb Kind machen</a:t>
            </a:r>
            <a:r>
              <a:rPr lang="de-DE" sz="2000" dirty="0">
                <a:solidFill>
                  <a:schemeClr val="accent2"/>
                </a:solidFill>
              </a:rPr>
              <a:t> </a:t>
            </a:r>
            <a:r>
              <a:rPr lang="de-DE" sz="2000" dirty="0"/>
              <a:t>bedeutet nicht nur ‘sich bei </a:t>
            </a:r>
            <a:r>
              <a:rPr lang="de-DE" sz="2000" dirty="0" err="1"/>
              <a:t>jmdm</a:t>
            </a:r>
            <a:r>
              <a:rPr lang="de-DE" sz="2000" dirty="0"/>
              <a:t> Ansehen verschaffen’, sondern auch ‘sich dadurch Vorteile verschaffen, sich einschmeicheln’,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a:t>Komplexität, 2</a:t>
            </a:r>
          </a:p>
        </p:txBody>
      </p:sp>
      <p:sp>
        <p:nvSpPr>
          <p:cNvPr id="4" name="3 - Θέση περιεχομένου"/>
          <p:cNvSpPr>
            <a:spLocks noGrp="1"/>
          </p:cNvSpPr>
          <p:nvPr>
            <p:ph idx="1"/>
          </p:nvPr>
        </p:nvSpPr>
        <p:spPr>
          <a:xfrm>
            <a:off x="581192" y="2132856"/>
            <a:ext cx="7989752" cy="3818954"/>
          </a:xfrm>
        </p:spPr>
        <p:txBody>
          <a:bodyPr>
            <a:normAutofit/>
          </a:bodyPr>
          <a:lstStyle/>
          <a:p>
            <a:pPr>
              <a:buFont typeface="Wingdings" panose="05000000000000000000" pitchFamily="2" charset="2"/>
              <a:buChar char="§"/>
            </a:pPr>
            <a:r>
              <a:rPr lang="de-DE" sz="2000" i="1" dirty="0">
                <a:solidFill>
                  <a:schemeClr val="accent2"/>
                </a:solidFill>
              </a:rPr>
              <a:t>das Kind mit dem Bade ausschütten </a:t>
            </a:r>
            <a:r>
              <a:rPr lang="de-DE" sz="2000" dirty="0"/>
              <a:t>bedeutet nicht nur ‘radikal vorgehen’, sondern auch ‘das Schlechte mit dem Guten verwerfen’, (nicht immer wird diese Bedeutungen jedoch realisiert, sondern nur wenn zwei Größen vorkommen: „etwas Gutes“ und „etwas Schlechtes“),</a:t>
            </a:r>
          </a:p>
          <a:p>
            <a:pPr>
              <a:buFont typeface="Wingdings" panose="05000000000000000000" pitchFamily="2" charset="2"/>
              <a:buChar char="§"/>
            </a:pPr>
            <a:r>
              <a:rPr lang="de-DE" sz="2000" i="1" dirty="0">
                <a:solidFill>
                  <a:schemeClr val="accent2"/>
                </a:solidFill>
              </a:rPr>
              <a:t>seine Haut zu Markte tragen </a:t>
            </a:r>
            <a:r>
              <a:rPr lang="de-DE" sz="2000" dirty="0"/>
              <a:t>heißt nicht nur ‘sich voll für </a:t>
            </a:r>
            <a:r>
              <a:rPr lang="de-DE" sz="2000" dirty="0" err="1"/>
              <a:t>jmdn</a:t>
            </a:r>
            <a:r>
              <a:rPr lang="de-DE" sz="2000" dirty="0"/>
              <a:t> / etwas einsetzen’, sondern es hat ein zusätzliches semantisches Merkmal ‘sich dabei selbst gefährden, sich in Gefahr begeben’,</a:t>
            </a:r>
          </a:p>
          <a:p>
            <a:pPr>
              <a:buFont typeface="Wingdings" panose="05000000000000000000" pitchFamily="2" charset="2"/>
              <a:buChar char="§"/>
            </a:pPr>
            <a:r>
              <a:rPr lang="de-DE" sz="2000" i="1" dirty="0">
                <a:solidFill>
                  <a:schemeClr val="accent2"/>
                </a:solidFill>
              </a:rPr>
              <a:t>bei </a:t>
            </a:r>
            <a:r>
              <a:rPr lang="de-DE" sz="2000" i="1" dirty="0" err="1">
                <a:solidFill>
                  <a:schemeClr val="accent2"/>
                </a:solidFill>
              </a:rPr>
              <a:t>jmdm</a:t>
            </a:r>
            <a:r>
              <a:rPr lang="de-DE" sz="2000" i="1" dirty="0">
                <a:solidFill>
                  <a:schemeClr val="accent2"/>
                </a:solidFill>
              </a:rPr>
              <a:t> ins Fettnäpfchen treten </a:t>
            </a:r>
            <a:r>
              <a:rPr lang="de-DE" sz="2000" dirty="0"/>
              <a:t>bedeutet nicht nur ‘</a:t>
            </a:r>
            <a:r>
              <a:rPr lang="de-DE" sz="2000" dirty="0" err="1"/>
              <a:t>jmds</a:t>
            </a:r>
            <a:r>
              <a:rPr lang="de-DE" sz="2000" dirty="0"/>
              <a:t> Unwillen erregen’, sondern auch ‘Äußerung oder Tat, meistens unabsichtlich oder in Unkenntnis der Konsequenzen erfolgt; als taktlos, kränkend oder deplatziert empfunden; nicht allzu gravierend beurteilt’.</a:t>
            </a:r>
          </a:p>
        </p:txBody>
      </p:sp>
    </p:spTree>
    <p:extLst>
      <p:ext uri="{BB962C8B-B14F-4D97-AF65-F5344CB8AC3E}">
        <p14:creationId xmlns:p14="http://schemas.microsoft.com/office/powerpoint/2010/main" val="3125771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de-DE" sz="3600" dirty="0" err="1"/>
              <a:t>vagheit</a:t>
            </a:r>
            <a:endParaRPr lang="de-DE" sz="3600" dirty="0"/>
          </a:p>
        </p:txBody>
      </p:sp>
      <p:sp>
        <p:nvSpPr>
          <p:cNvPr id="4" name="Θέση περιεχομένου 3"/>
          <p:cNvSpPr>
            <a:spLocks noGrp="1"/>
          </p:cNvSpPr>
          <p:nvPr>
            <p:ph idx="1"/>
          </p:nvPr>
        </p:nvSpPr>
        <p:spPr/>
        <p:txBody>
          <a:bodyPr>
            <a:normAutofit/>
          </a:bodyPr>
          <a:lstStyle/>
          <a:p>
            <a:pPr>
              <a:buFont typeface="Wingdings" panose="05000000000000000000" pitchFamily="2" charset="2"/>
              <a:buChar char="§"/>
            </a:pPr>
            <a:r>
              <a:rPr lang="de-DE" sz="2000" dirty="0"/>
              <a:t>Die Vagheit ist nicht </a:t>
            </a:r>
            <a:r>
              <a:rPr lang="de-DE" sz="2000" dirty="0" err="1"/>
              <a:t>phraseologiespezifisch</a:t>
            </a:r>
            <a:r>
              <a:rPr lang="de-DE" sz="2000" dirty="0"/>
              <a:t>, sondern gilt potentiell auch für den übrigen Wortschatz. Doch gilt sie für die Phraseologismen in besonderem Maße. Deshalb sind für die Bestimmung der genauen Bedeutung des Phraseologismus seine referentiellen Bezüge (Kontext) von besonderer Wichtigkeit.</a:t>
            </a:r>
          </a:p>
          <a:p>
            <a:pPr>
              <a:buFont typeface="Wingdings" panose="05000000000000000000" pitchFamily="2" charset="2"/>
              <a:buChar char="§"/>
            </a:pPr>
            <a:r>
              <a:rPr lang="de-DE" sz="2000" dirty="0"/>
              <a:t>Dieses semantische Merkmal kann zur beabsichtigten Vagheit beitragen, die in bestimmten Textsorten üblich ist, z. B. durch die Verwendung des Phraseologismus </a:t>
            </a:r>
            <a:r>
              <a:rPr lang="de-DE" sz="2000" i="1" dirty="0">
                <a:solidFill>
                  <a:schemeClr val="accent2"/>
                </a:solidFill>
              </a:rPr>
              <a:t>mehrere Fliegen mit einer Klappe schlagen</a:t>
            </a:r>
            <a:r>
              <a:rPr lang="de-DE" sz="2000" dirty="0"/>
              <a:t> ohne konkrete referentielle Bezüge in </a:t>
            </a:r>
            <a:r>
              <a:rPr lang="de-DE" sz="2000" dirty="0" err="1"/>
              <a:t>Horoskoptexten</a:t>
            </a:r>
            <a:r>
              <a:rPr lang="de-DE" sz="2000" dirty="0"/>
              <a:t>.</a:t>
            </a:r>
          </a:p>
        </p:txBody>
      </p:sp>
    </p:spTree>
    <p:extLst>
      <p:ext uri="{BB962C8B-B14F-4D97-AF65-F5344CB8AC3E}">
        <p14:creationId xmlns:p14="http://schemas.microsoft.com/office/powerpoint/2010/main" val="20715657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de-DE" sz="3600" dirty="0" err="1"/>
              <a:t>expressivität</a:t>
            </a:r>
            <a:endParaRPr lang="de-DE" sz="3600" dirty="0"/>
          </a:p>
        </p:txBody>
      </p:sp>
      <p:sp>
        <p:nvSpPr>
          <p:cNvPr id="4" name="Θέση περιεχομένου 3"/>
          <p:cNvSpPr>
            <a:spLocks noGrp="1"/>
          </p:cNvSpPr>
          <p:nvPr>
            <p:ph idx="1"/>
          </p:nvPr>
        </p:nvSpPr>
        <p:spPr/>
        <p:txBody>
          <a:bodyPr>
            <a:noAutofit/>
          </a:bodyPr>
          <a:lstStyle/>
          <a:p>
            <a:pPr marL="0" indent="0">
              <a:buNone/>
            </a:pPr>
            <a:r>
              <a:rPr lang="de-DE" sz="2000" dirty="0"/>
              <a:t>Die Expressivität im Sinne eines konnotativen Mehrwerts wird durch folgende phraseologische Merkmale realisiert:</a:t>
            </a:r>
          </a:p>
          <a:p>
            <a:pPr>
              <a:buFont typeface="Wingdings" panose="05000000000000000000" pitchFamily="2" charset="2"/>
              <a:buChar char="§"/>
            </a:pPr>
            <a:r>
              <a:rPr lang="de-DE" sz="2000" i="1" dirty="0"/>
              <a:t>bildlicher Charakter </a:t>
            </a:r>
            <a:r>
              <a:rPr lang="de-DE" sz="2000" dirty="0"/>
              <a:t>(Metaphorik, Metonymie) bei Phraseologismen mit zwei Lesarten, bei denen die wörtliche Lesart mitschwingt oder aktualisiert werden kann (z. B. </a:t>
            </a:r>
            <a:r>
              <a:rPr lang="de-DE" sz="2000" i="1" dirty="0">
                <a:solidFill>
                  <a:schemeClr val="accent2"/>
                </a:solidFill>
              </a:rPr>
              <a:t>den Ton angeben</a:t>
            </a:r>
            <a:r>
              <a:rPr lang="de-DE" sz="2000" dirty="0"/>
              <a:t>),</a:t>
            </a:r>
          </a:p>
          <a:p>
            <a:pPr>
              <a:buFont typeface="Wingdings" panose="05000000000000000000" pitchFamily="2" charset="2"/>
              <a:buChar char="§"/>
            </a:pPr>
            <a:r>
              <a:rPr lang="de-DE" sz="2000" dirty="0"/>
              <a:t>stilistische Mittel wie </a:t>
            </a:r>
            <a:r>
              <a:rPr lang="de-DE" sz="2000" i="1" dirty="0"/>
              <a:t>Alliteration </a:t>
            </a:r>
            <a:r>
              <a:rPr lang="de-DE" sz="2000" dirty="0"/>
              <a:t>(z. B. </a:t>
            </a:r>
            <a:r>
              <a:rPr lang="de-DE" sz="2000" i="1" dirty="0">
                <a:solidFill>
                  <a:schemeClr val="accent2"/>
                </a:solidFill>
              </a:rPr>
              <a:t>klipp und klar</a:t>
            </a:r>
            <a:r>
              <a:rPr lang="de-DE" sz="2000" dirty="0"/>
              <a:t>)</a:t>
            </a:r>
            <a:r>
              <a:rPr lang="el-GR" sz="2000" dirty="0"/>
              <a:t> </a:t>
            </a:r>
            <a:r>
              <a:rPr lang="en-US" sz="2000" dirty="0"/>
              <a:t>und </a:t>
            </a:r>
            <a:r>
              <a:rPr lang="de-DE" sz="2000" i="1" dirty="0"/>
              <a:t>Reim</a:t>
            </a:r>
            <a:r>
              <a:rPr lang="en-US" sz="2000" i="1" dirty="0"/>
              <a:t> </a:t>
            </a:r>
            <a:r>
              <a:rPr lang="en-US" sz="2000" dirty="0"/>
              <a:t>(</a:t>
            </a:r>
            <a:r>
              <a:rPr lang="de-DE" sz="2000" dirty="0"/>
              <a:t>z. B. </a:t>
            </a:r>
            <a:r>
              <a:rPr lang="de-DE" sz="2000" i="1" dirty="0">
                <a:solidFill>
                  <a:schemeClr val="accent2"/>
                </a:solidFill>
              </a:rPr>
              <a:t>hegen und pflegen</a:t>
            </a:r>
            <a:r>
              <a:rPr lang="el-GR" sz="2000" i="1" dirty="0"/>
              <a:t>, </a:t>
            </a:r>
            <a:r>
              <a:rPr lang="de-DE" sz="2000" i="1" dirty="0">
                <a:solidFill>
                  <a:schemeClr val="accent2"/>
                </a:solidFill>
              </a:rPr>
              <a:t>Eile mit Weile</a:t>
            </a:r>
            <a:r>
              <a:rPr lang="en-US" sz="2000" dirty="0"/>
              <a:t>)</a:t>
            </a:r>
            <a:r>
              <a:rPr lang="de-DE" sz="2000" i="1" dirty="0">
                <a:solidFill>
                  <a:schemeClr val="accent2"/>
                </a:solidFill>
              </a:rPr>
              <a:t> </a:t>
            </a:r>
            <a:r>
              <a:rPr lang="de-DE" sz="2000" dirty="0"/>
              <a:t>oder Kombination der zwei stilistischen Mittel</a:t>
            </a:r>
            <a:r>
              <a:rPr lang="de-DE" sz="2000" i="1" dirty="0">
                <a:solidFill>
                  <a:schemeClr val="accent2"/>
                </a:solidFill>
              </a:rPr>
              <a:t> </a:t>
            </a:r>
            <a:r>
              <a:rPr lang="de-DE" sz="2000" dirty="0"/>
              <a:t>(z. B. </a:t>
            </a:r>
            <a:r>
              <a:rPr lang="de-DE" sz="2000" i="1" dirty="0">
                <a:solidFill>
                  <a:schemeClr val="accent2"/>
                </a:solidFill>
              </a:rPr>
              <a:t>Mitgefangen mitgehangen.</a:t>
            </a:r>
            <a:r>
              <a:rPr lang="de-DE" sz="2000" dirty="0"/>
              <a:t>),</a:t>
            </a:r>
          </a:p>
          <a:p>
            <a:pPr>
              <a:buFont typeface="Wingdings" panose="05000000000000000000" pitchFamily="2" charset="2"/>
              <a:buChar char="§"/>
            </a:pPr>
            <a:r>
              <a:rPr lang="de-DE" sz="2000" dirty="0"/>
              <a:t>stilistische Aspekte wie die </a:t>
            </a:r>
            <a:r>
              <a:rPr lang="de-DE" sz="2000" i="1" dirty="0"/>
              <a:t>Stilschicht </a:t>
            </a:r>
            <a:r>
              <a:rPr lang="de-DE" sz="2000" dirty="0"/>
              <a:t>(bildungssprachlich, gehoben, dichterisch, umgangssprachlich, salopp, vulgär), die </a:t>
            </a:r>
            <a:r>
              <a:rPr lang="de-DE" sz="2000" i="1" dirty="0"/>
              <a:t>zeitlichen Zuordnungen </a:t>
            </a:r>
            <a:r>
              <a:rPr lang="de-DE" sz="2000" dirty="0"/>
              <a:t>(veraltend, jugendsprachlich) und die </a:t>
            </a:r>
            <a:r>
              <a:rPr lang="de-DE" sz="2000" i="1" dirty="0"/>
              <a:t>regionalen Färbungen </a:t>
            </a:r>
            <a:r>
              <a:rPr lang="de-DE" sz="2000" dirty="0"/>
              <a:t>(dialektal).</a:t>
            </a:r>
          </a:p>
        </p:txBody>
      </p:sp>
    </p:spTree>
    <p:extLst>
      <p:ext uri="{BB962C8B-B14F-4D97-AF65-F5344CB8AC3E}">
        <p14:creationId xmlns:p14="http://schemas.microsoft.com/office/powerpoint/2010/main" val="3445479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de-DE" sz="3600" dirty="0"/>
              <a:t>Idiom und Metapher, 1</a:t>
            </a:r>
          </a:p>
        </p:txBody>
      </p:sp>
      <p:sp>
        <p:nvSpPr>
          <p:cNvPr id="4" name="Θέση περιεχομένου 3"/>
          <p:cNvSpPr>
            <a:spLocks noGrp="1"/>
          </p:cNvSpPr>
          <p:nvPr>
            <p:ph idx="1"/>
          </p:nvPr>
        </p:nvSpPr>
        <p:spPr/>
        <p:txBody>
          <a:bodyPr>
            <a:normAutofit/>
          </a:bodyPr>
          <a:lstStyle/>
          <a:p>
            <a:pPr marL="0" indent="0">
              <a:buNone/>
            </a:pPr>
            <a:r>
              <a:rPr lang="de-DE" sz="2000" dirty="0"/>
              <a:t>Eine mögliche Beziehung zwischen der phraseologischen und der wörtlichen Bedeutung basiert auf metaphorischen Prozessen.</a:t>
            </a:r>
          </a:p>
          <a:p>
            <a:pPr>
              <a:buFont typeface="Wingdings" panose="05000000000000000000" pitchFamily="2" charset="2"/>
              <a:buChar char="§"/>
            </a:pPr>
            <a:r>
              <a:rPr lang="de-DE" sz="2000" dirty="0"/>
              <a:t>Bei der Metapher geht es um eine Bedeutungsverschiebung von einer eigentlichen Bedeutung in einen neuen Bereich, der dazu in keiner Beziehung steht, z. B. tierische Eigenschaften werden auf den Menschen projiziert.</a:t>
            </a:r>
          </a:p>
          <a:p>
            <a:pPr>
              <a:buFont typeface="Wingdings" panose="05000000000000000000" pitchFamily="2" charset="2"/>
              <a:buChar char="§"/>
            </a:pPr>
            <a:r>
              <a:rPr lang="de-DE" sz="2000" dirty="0"/>
              <a:t>Einen Sonderfall </a:t>
            </a:r>
            <a:r>
              <a:rPr lang="en-US" sz="2000" dirty="0" err="1"/>
              <a:t>stellt</a:t>
            </a:r>
            <a:r>
              <a:rPr lang="de-DE" sz="2000" dirty="0"/>
              <a:t> die Metonymie dar, wenn etwa ein Körperteil für das Ganze steht, z. B. </a:t>
            </a:r>
            <a:r>
              <a:rPr lang="de-DE" sz="2000" i="1" dirty="0">
                <a:solidFill>
                  <a:schemeClr val="accent2">
                    <a:lumMod val="75000"/>
                  </a:schemeClr>
                </a:solidFill>
              </a:rPr>
              <a:t>ein kluger Kopf sein</a:t>
            </a:r>
            <a:r>
              <a:rPr lang="de-DE" sz="2000" i="1" dirty="0"/>
              <a:t>.</a:t>
            </a:r>
            <a:endParaRPr lang="de-DE" sz="2000" dirty="0"/>
          </a:p>
        </p:txBody>
      </p:sp>
    </p:spTree>
    <p:extLst>
      <p:ext uri="{BB962C8B-B14F-4D97-AF65-F5344CB8AC3E}">
        <p14:creationId xmlns:p14="http://schemas.microsoft.com/office/powerpoint/2010/main" val="29020434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de-DE" sz="3600" dirty="0"/>
              <a:t>Idiom und Metapher, 2</a:t>
            </a:r>
          </a:p>
        </p:txBody>
      </p:sp>
      <p:sp>
        <p:nvSpPr>
          <p:cNvPr id="4" name="Θέση περιεχομένου 3"/>
          <p:cNvSpPr>
            <a:spLocks noGrp="1"/>
          </p:cNvSpPr>
          <p:nvPr>
            <p:ph idx="1"/>
          </p:nvPr>
        </p:nvSpPr>
        <p:spPr>
          <a:xfrm>
            <a:off x="541318" y="2348880"/>
            <a:ext cx="8095264" cy="3630795"/>
          </a:xfrm>
        </p:spPr>
        <p:txBody>
          <a:bodyPr>
            <a:noAutofit/>
          </a:bodyPr>
          <a:lstStyle/>
          <a:p>
            <a:pPr marL="0" indent="0" algn="ctr">
              <a:buNone/>
            </a:pPr>
            <a:r>
              <a:rPr lang="de-DE" spc="100" dirty="0"/>
              <a:t>Die kognitive Perspektive</a:t>
            </a:r>
            <a:r>
              <a:rPr lang="de-DE" b="1" spc="100" dirty="0"/>
              <a:t> </a:t>
            </a:r>
          </a:p>
          <a:p>
            <a:pPr marL="0" indent="0" algn="ctr">
              <a:buNone/>
            </a:pPr>
            <a:r>
              <a:rPr lang="de-DE" dirty="0"/>
              <a:t>(</a:t>
            </a:r>
            <a:r>
              <a:rPr lang="de-DE" dirty="0" err="1"/>
              <a:t>Metaphernforschung</a:t>
            </a:r>
            <a:r>
              <a:rPr lang="de-DE" dirty="0"/>
              <a:t> von </a:t>
            </a:r>
            <a:r>
              <a:rPr lang="de-DE" dirty="0" err="1"/>
              <a:t>Lakoff</a:t>
            </a:r>
            <a:r>
              <a:rPr lang="de-DE" dirty="0"/>
              <a:t> u.a. 1980, Gibbs u.a. 1997)</a:t>
            </a:r>
          </a:p>
          <a:p>
            <a:pPr marL="0" indent="0">
              <a:buNone/>
            </a:pPr>
            <a:r>
              <a:rPr lang="de-DE" dirty="0"/>
              <a:t>Metaphern lassen sich auf der Lexem- als auch auf der </a:t>
            </a:r>
            <a:r>
              <a:rPr lang="de-DE" dirty="0" err="1"/>
              <a:t>Idiomebene</a:t>
            </a:r>
            <a:r>
              <a:rPr lang="de-DE" dirty="0"/>
              <a:t> des Lexikons verfolgen. </a:t>
            </a:r>
            <a:r>
              <a:rPr lang="de-DE" i="1" dirty="0"/>
              <a:t>Beispiel: </a:t>
            </a:r>
            <a:r>
              <a:rPr lang="de-DE" dirty="0"/>
              <a:t>Es folgen die Bedeutungen des Lexems </a:t>
            </a:r>
            <a:r>
              <a:rPr lang="de-DE" i="1" dirty="0">
                <a:solidFill>
                  <a:schemeClr val="accent2">
                    <a:lumMod val="75000"/>
                  </a:schemeClr>
                </a:solidFill>
              </a:rPr>
              <a:t>Quelle:</a:t>
            </a:r>
            <a:endParaRPr lang="de-DE" dirty="0">
              <a:solidFill>
                <a:schemeClr val="accent2">
                  <a:lumMod val="75000"/>
                </a:schemeClr>
              </a:solidFill>
            </a:endParaRPr>
          </a:p>
          <a:p>
            <a:pPr marL="342900" lvl="0" indent="-342900">
              <a:buFont typeface="+mj-lt"/>
              <a:buAutoNum type="arabicPeriod"/>
            </a:pPr>
            <a:r>
              <a:rPr lang="en-US" dirty="0"/>
              <a:t>‘</a:t>
            </a:r>
            <a:r>
              <a:rPr lang="de-DE" dirty="0"/>
              <a:t>An bestimmter Stelle etwas aus der Erde Tretendes‘,</a:t>
            </a:r>
          </a:p>
          <a:p>
            <a:pPr marL="342900" lvl="0" indent="-342900">
              <a:buFont typeface="+mj-lt"/>
              <a:buAutoNum type="arabicPeriod"/>
            </a:pPr>
            <a:r>
              <a:rPr lang="de-DE" dirty="0"/>
              <a:t>‚</a:t>
            </a:r>
            <a:r>
              <a:rPr lang="de-DE" dirty="0" err="1"/>
              <a:t>Etw</a:t>
            </a:r>
            <a:r>
              <a:rPr lang="de-DE" dirty="0"/>
              <a:t>., wodurch etwas entsteht‘,</a:t>
            </a:r>
          </a:p>
          <a:p>
            <a:pPr marL="342900" lvl="0" indent="-342900">
              <a:buFont typeface="+mj-lt"/>
              <a:buAutoNum type="arabicPeriod"/>
            </a:pPr>
            <a:r>
              <a:rPr lang="de-DE" dirty="0"/>
              <a:t>‚Stelle oder Personengruppe für Informationen‘.</a:t>
            </a:r>
          </a:p>
          <a:p>
            <a:pPr marL="0" indent="0">
              <a:buNone/>
            </a:pPr>
            <a:r>
              <a:rPr lang="de-DE" i="1" dirty="0">
                <a:solidFill>
                  <a:schemeClr val="accent2">
                    <a:lumMod val="75000"/>
                  </a:schemeClr>
                </a:solidFill>
              </a:rPr>
              <a:t>Quelle</a:t>
            </a:r>
            <a:r>
              <a:rPr lang="de-DE" i="1" dirty="0"/>
              <a:t> </a:t>
            </a:r>
            <a:r>
              <a:rPr lang="de-DE" dirty="0"/>
              <a:t>tritt im metaphorischen Sprachgebrauch in den Bedeutungen 2 bzw. 3 auf:</a:t>
            </a:r>
          </a:p>
          <a:p>
            <a:pPr>
              <a:buFont typeface="Wingdings" panose="05000000000000000000" pitchFamily="2" charset="2"/>
              <a:buChar char="§"/>
            </a:pPr>
            <a:r>
              <a:rPr lang="de-DE" dirty="0"/>
              <a:t>als </a:t>
            </a:r>
            <a:r>
              <a:rPr lang="de-DE" i="1" dirty="0"/>
              <a:t>lexikalisierte Wortmetapher </a:t>
            </a:r>
            <a:r>
              <a:rPr lang="de-DE" dirty="0"/>
              <a:t>und </a:t>
            </a:r>
          </a:p>
          <a:p>
            <a:pPr>
              <a:buFont typeface="Wingdings" panose="05000000000000000000" pitchFamily="2" charset="2"/>
              <a:buChar char="§"/>
            </a:pPr>
            <a:r>
              <a:rPr lang="de-DE" dirty="0"/>
              <a:t>als </a:t>
            </a:r>
            <a:r>
              <a:rPr lang="de-DE" i="1" dirty="0"/>
              <a:t>Komponente des metaphorischen Idioms </a:t>
            </a:r>
            <a:r>
              <a:rPr lang="de-DE" dirty="0">
                <a:solidFill>
                  <a:schemeClr val="accent2">
                    <a:lumMod val="75000"/>
                  </a:schemeClr>
                </a:solidFill>
              </a:rPr>
              <a:t>a</a:t>
            </a:r>
            <a:r>
              <a:rPr lang="de-DE" i="1" dirty="0">
                <a:solidFill>
                  <a:schemeClr val="accent2">
                    <a:lumMod val="75000"/>
                  </a:schemeClr>
                </a:solidFill>
              </a:rPr>
              <a:t>n der Quelle sitzen </a:t>
            </a:r>
            <a:r>
              <a:rPr lang="de-DE" dirty="0"/>
              <a:t>(hier basiert die Idiomatizität auf metaphorischen Prozessen).</a:t>
            </a:r>
          </a:p>
        </p:txBody>
      </p:sp>
    </p:spTree>
    <p:extLst>
      <p:ext uri="{BB962C8B-B14F-4D97-AF65-F5344CB8AC3E}">
        <p14:creationId xmlns:p14="http://schemas.microsoft.com/office/powerpoint/2010/main" val="2490647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de-DE" sz="3600" dirty="0"/>
              <a:t>Idiom und Metapher, 3</a:t>
            </a:r>
          </a:p>
        </p:txBody>
      </p:sp>
      <p:sp>
        <p:nvSpPr>
          <p:cNvPr id="4" name="Θέση περιεχομένου 3"/>
          <p:cNvSpPr>
            <a:spLocks noGrp="1"/>
          </p:cNvSpPr>
          <p:nvPr>
            <p:ph idx="1"/>
          </p:nvPr>
        </p:nvSpPr>
        <p:spPr/>
        <p:txBody>
          <a:bodyPr>
            <a:normAutofit/>
          </a:bodyPr>
          <a:lstStyle/>
          <a:p>
            <a:pPr>
              <a:spcBef>
                <a:spcPts val="100"/>
              </a:spcBef>
              <a:spcAft>
                <a:spcPts val="100"/>
              </a:spcAft>
              <a:buFont typeface="Wingdings" panose="05000000000000000000" pitchFamily="2" charset="2"/>
              <a:buChar char="§"/>
            </a:pPr>
            <a:r>
              <a:rPr lang="de-DE" sz="2000" dirty="0">
                <a:latin typeface="Gill Sans MT" panose="020B0502020104020203" pitchFamily="34" charset="0"/>
                <a:ea typeface="MS Mincho" panose="02020609040205080304" pitchFamily="49" charset="-128"/>
              </a:rPr>
              <a:t>Die </a:t>
            </a:r>
            <a:r>
              <a:rPr lang="de-DE" sz="2000" i="1" dirty="0">
                <a:solidFill>
                  <a:schemeClr val="accent2">
                    <a:lumMod val="75000"/>
                  </a:schemeClr>
                </a:solidFill>
                <a:latin typeface="Gill Sans MT" panose="020B0502020104020203" pitchFamily="34" charset="0"/>
                <a:ea typeface="MS Mincho" panose="02020609040205080304" pitchFamily="49" charset="-128"/>
              </a:rPr>
              <a:t>Quelle</a:t>
            </a:r>
            <a:r>
              <a:rPr lang="de-DE" sz="2000" dirty="0">
                <a:solidFill>
                  <a:schemeClr val="accent2">
                    <a:lumMod val="75000"/>
                  </a:schemeClr>
                </a:solidFill>
                <a:latin typeface="Gill Sans MT" panose="020B0502020104020203" pitchFamily="34" charset="0"/>
                <a:ea typeface="MS Mincho" panose="02020609040205080304" pitchFamily="49" charset="-128"/>
              </a:rPr>
              <a:t>-Metapher</a:t>
            </a:r>
            <a:r>
              <a:rPr lang="de-DE" sz="2000" dirty="0">
                <a:latin typeface="Gill Sans MT" panose="020B0502020104020203" pitchFamily="34" charset="0"/>
                <a:ea typeface="MS Mincho" panose="02020609040205080304" pitchFamily="49" charset="-128"/>
              </a:rPr>
              <a:t> kann Teil eines umfassenderen metaphorischen Modells sein, z. B. „Geld ist eine Flüssigkeit, die irgendwoher fließt und irgendwo mündet und eine Strecke zurücklegt und irgendwo gestört werden kann.“</a:t>
            </a:r>
          </a:p>
          <a:p>
            <a:pPr>
              <a:spcBef>
                <a:spcPts val="100"/>
              </a:spcBef>
              <a:spcAft>
                <a:spcPts val="100"/>
              </a:spcAft>
              <a:buFont typeface="Wingdings" panose="05000000000000000000" pitchFamily="2" charset="2"/>
              <a:buChar char="§"/>
            </a:pPr>
            <a:endParaRPr lang="de-DE" sz="2000" dirty="0">
              <a:latin typeface="Gill Sans MT" panose="020B0502020104020203" pitchFamily="34" charset="0"/>
              <a:ea typeface="MS Mincho" panose="02020609040205080304" pitchFamily="49" charset="-128"/>
            </a:endParaRPr>
          </a:p>
          <a:p>
            <a:pPr>
              <a:spcBef>
                <a:spcPts val="100"/>
              </a:spcBef>
              <a:spcAft>
                <a:spcPts val="100"/>
              </a:spcAft>
              <a:buFont typeface="Wingdings" panose="05000000000000000000" pitchFamily="2" charset="2"/>
              <a:buChar char="§"/>
            </a:pPr>
            <a:r>
              <a:rPr lang="de-DE" sz="2000" i="1" dirty="0">
                <a:solidFill>
                  <a:schemeClr val="accent2">
                    <a:lumMod val="75000"/>
                  </a:schemeClr>
                </a:solidFill>
                <a:latin typeface="Gill Sans MT" panose="020B0502020104020203" pitchFamily="34" charset="0"/>
                <a:ea typeface="MS Mincho" panose="02020609040205080304" pitchFamily="49" charset="-128"/>
              </a:rPr>
              <a:t>Quelle</a:t>
            </a:r>
            <a:r>
              <a:rPr lang="de-DE" sz="2000" i="1" dirty="0">
                <a:latin typeface="Gill Sans MT" panose="020B0502020104020203" pitchFamily="34" charset="0"/>
                <a:ea typeface="MS Mincho" panose="02020609040205080304" pitchFamily="49" charset="-128"/>
              </a:rPr>
              <a:t> </a:t>
            </a:r>
            <a:r>
              <a:rPr lang="de-DE" sz="2000" dirty="0">
                <a:latin typeface="Gill Sans MT" panose="020B0502020104020203" pitchFamily="34" charset="0"/>
                <a:ea typeface="MS Mincho" panose="02020609040205080304" pitchFamily="49" charset="-128"/>
              </a:rPr>
              <a:t>funktioniert dabei als Bildspender, als Element eines metaphorischen Modells, das auf ein anderes Objekt („Information“ oder „Waren“ als Bildempfänger) projiziert wird: </a:t>
            </a:r>
            <a:r>
              <a:rPr lang="de-DE" sz="2000" i="1" dirty="0">
                <a:latin typeface="Gill Sans MT" panose="020B0502020104020203" pitchFamily="34" charset="0"/>
                <a:ea typeface="MS Mincho" panose="02020609040205080304" pitchFamily="49" charset="-128"/>
              </a:rPr>
              <a:t>Quelle</a:t>
            </a:r>
            <a:r>
              <a:rPr lang="de-DE" sz="2000" dirty="0">
                <a:latin typeface="Gill Sans MT" panose="020B0502020104020203" pitchFamily="34" charset="0"/>
                <a:ea typeface="MS Mincho" panose="02020609040205080304" pitchFamily="49" charset="-128"/>
              </a:rPr>
              <a:t>: „Ursprung eines Wasserlaufs“</a:t>
            </a:r>
          </a:p>
        </p:txBody>
      </p:sp>
    </p:spTree>
    <p:extLst>
      <p:ext uri="{BB962C8B-B14F-4D97-AF65-F5344CB8AC3E}">
        <p14:creationId xmlns:p14="http://schemas.microsoft.com/office/powerpoint/2010/main" val="2124998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dirty="0"/>
              <a:t>Semantische Besonderheiten </a:t>
            </a:r>
            <a:br>
              <a:rPr lang="de-DE" dirty="0"/>
            </a:br>
            <a:r>
              <a:rPr lang="de-DE" dirty="0"/>
              <a:t>von Phraseologismen</a:t>
            </a:r>
            <a:endParaRPr lang="de-DE" dirty="0">
              <a:solidFill>
                <a:schemeClr val="accent2">
                  <a:lumMod val="75000"/>
                </a:schemeClr>
              </a:solidFill>
            </a:endParaRPr>
          </a:p>
        </p:txBody>
      </p:sp>
      <p:sp>
        <p:nvSpPr>
          <p:cNvPr id="4" name="3 - Θέση περιεχομένου"/>
          <p:cNvSpPr>
            <a:spLocks noGrp="1"/>
          </p:cNvSpPr>
          <p:nvPr>
            <p:ph idx="1"/>
          </p:nvPr>
        </p:nvSpPr>
        <p:spPr/>
        <p:txBody>
          <a:bodyPr>
            <a:normAutofit/>
          </a:bodyPr>
          <a:lstStyle/>
          <a:p>
            <a:pPr>
              <a:buFont typeface="Wingdings" panose="05000000000000000000" pitchFamily="2" charset="2"/>
              <a:buChar char="§"/>
            </a:pPr>
            <a:r>
              <a:rPr lang="de-DE" sz="2000" dirty="0"/>
              <a:t>Die Dreiteilung der Phraseologismen (Voll-, Teil-, </a:t>
            </a:r>
            <a:r>
              <a:rPr lang="de-DE" sz="2000" dirty="0" err="1"/>
              <a:t>Nullidiomatizität</a:t>
            </a:r>
            <a:r>
              <a:rPr lang="de-DE" sz="2000" dirty="0"/>
              <a:t>) ist für die erste Sortierung hinreichend, wird aber der komplexen Sprachrealität nur zum Teil gerecht.  </a:t>
            </a:r>
          </a:p>
          <a:p>
            <a:pPr>
              <a:buFont typeface="Wingdings" panose="05000000000000000000" pitchFamily="2" charset="2"/>
              <a:buChar char="§"/>
            </a:pPr>
            <a:r>
              <a:rPr lang="de-DE" sz="2000" dirty="0"/>
              <a:t>Für eine semantische Beschreibung von Phraseologismen sind komplexe Faktoren zu berücksichtigen, die im Folgenden ausgeführt werden.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de-DE" sz="3600" dirty="0"/>
              <a:t>Idiom und Metapher, 4</a:t>
            </a:r>
          </a:p>
        </p:txBody>
      </p:sp>
      <p:sp>
        <p:nvSpPr>
          <p:cNvPr id="3" name="Θέση περιεχομένου 2"/>
          <p:cNvSpPr>
            <a:spLocks noGrp="1"/>
          </p:cNvSpPr>
          <p:nvPr>
            <p:ph idx="1"/>
          </p:nvPr>
        </p:nvSpPr>
        <p:spPr/>
        <p:txBody>
          <a:bodyPr>
            <a:normAutofit/>
          </a:bodyPr>
          <a:lstStyle/>
          <a:p>
            <a:pPr marL="0" indent="0">
              <a:buNone/>
            </a:pPr>
            <a:r>
              <a:rPr lang="de-DE" sz="2000" dirty="0"/>
              <a:t>(Wort)Metaphern:</a:t>
            </a:r>
          </a:p>
          <a:p>
            <a:pPr>
              <a:buFont typeface="Wingdings" panose="05000000000000000000" pitchFamily="2" charset="2"/>
              <a:buChar char="§"/>
            </a:pPr>
            <a:r>
              <a:rPr lang="de-DE" sz="2000" i="1" dirty="0"/>
              <a:t>Geldquelle</a:t>
            </a:r>
          </a:p>
          <a:p>
            <a:pPr>
              <a:buFont typeface="Wingdings" panose="05000000000000000000" pitchFamily="2" charset="2"/>
              <a:buChar char="§"/>
            </a:pPr>
            <a:r>
              <a:rPr lang="de-DE" sz="2000" i="1" dirty="0"/>
              <a:t>Geldregen</a:t>
            </a:r>
          </a:p>
          <a:p>
            <a:pPr>
              <a:buFont typeface="Wingdings" panose="05000000000000000000" pitchFamily="2" charset="2"/>
              <a:buChar char="§"/>
            </a:pPr>
            <a:r>
              <a:rPr lang="de-DE" sz="2000" i="1" dirty="0"/>
              <a:t>Kapitalfluss</a:t>
            </a:r>
          </a:p>
          <a:p>
            <a:pPr marL="0" indent="0">
              <a:buNone/>
            </a:pPr>
            <a:endParaRPr lang="de-DE" sz="2000" dirty="0"/>
          </a:p>
          <a:p>
            <a:pPr marL="0" indent="0">
              <a:buNone/>
            </a:pPr>
            <a:r>
              <a:rPr lang="de-DE" sz="2000" dirty="0"/>
              <a:t>Metaphorische freie Wortverbindungen:</a:t>
            </a:r>
          </a:p>
          <a:p>
            <a:pPr>
              <a:buFont typeface="Wingdings" panose="05000000000000000000" pitchFamily="2" charset="2"/>
              <a:buChar char="§"/>
            </a:pPr>
            <a:r>
              <a:rPr lang="de-DE" sz="2000" i="1" dirty="0"/>
              <a:t>Viel Kapital ist ins Ausland geflossen.</a:t>
            </a:r>
          </a:p>
          <a:p>
            <a:pPr>
              <a:buFont typeface="Wingdings" panose="05000000000000000000" pitchFamily="2" charset="2"/>
              <a:buChar char="§"/>
            </a:pPr>
            <a:r>
              <a:rPr lang="de-DE" sz="2000" i="1" dirty="0"/>
              <a:t>Das Spendengeld versickert in dunklen Kanälen.</a:t>
            </a:r>
          </a:p>
        </p:txBody>
      </p:sp>
    </p:spTree>
    <p:extLst>
      <p:ext uri="{BB962C8B-B14F-4D97-AF65-F5344CB8AC3E}">
        <p14:creationId xmlns:p14="http://schemas.microsoft.com/office/powerpoint/2010/main" val="18937106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de-DE" sz="3600" dirty="0"/>
              <a:t>Idiom und Metapher, 5</a:t>
            </a:r>
          </a:p>
        </p:txBody>
      </p:sp>
      <p:sp>
        <p:nvSpPr>
          <p:cNvPr id="4" name="Θέση περιεχομένου 3"/>
          <p:cNvSpPr>
            <a:spLocks noGrp="1"/>
          </p:cNvSpPr>
          <p:nvPr>
            <p:ph idx="1"/>
          </p:nvPr>
        </p:nvSpPr>
        <p:spPr/>
        <p:txBody>
          <a:bodyPr>
            <a:normAutofit/>
          </a:bodyPr>
          <a:lstStyle/>
          <a:p>
            <a:pPr marL="0" indent="0">
              <a:buNone/>
            </a:pPr>
            <a:r>
              <a:rPr lang="de-DE" sz="2000" dirty="0"/>
              <a:t>Zu den Begriffen „bildlich“ und „bildhaft“:</a:t>
            </a:r>
          </a:p>
          <a:p>
            <a:pPr>
              <a:buFont typeface="Wingdings" panose="05000000000000000000" pitchFamily="2" charset="2"/>
              <a:buChar char="§"/>
            </a:pPr>
            <a:r>
              <a:rPr lang="de-DE" sz="2000" dirty="0"/>
              <a:t>Bei metaphorischen Idiomen wird auch der Begriff „bildlich“ verwendet, wobei unter dem Begriff „bildhaft“ die visuelle Vorstellung zu verstehen ist, die der Phraseologismus evoziert.</a:t>
            </a:r>
          </a:p>
        </p:txBody>
      </p:sp>
    </p:spTree>
    <p:extLst>
      <p:ext uri="{BB962C8B-B14F-4D97-AF65-F5344CB8AC3E}">
        <p14:creationId xmlns:p14="http://schemas.microsoft.com/office/powerpoint/2010/main" val="38965111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err="1"/>
              <a:t>ende</a:t>
            </a:r>
            <a:endParaRPr lang="el-GR" dirty="0"/>
          </a:p>
        </p:txBody>
      </p:sp>
      <p:sp>
        <p:nvSpPr>
          <p:cNvPr id="2" name="Rectangle 1"/>
          <p:cNvSpPr/>
          <p:nvPr/>
        </p:nvSpPr>
        <p:spPr>
          <a:xfrm>
            <a:off x="467544" y="5661248"/>
            <a:ext cx="8208912" cy="246221"/>
          </a:xfrm>
          <a:prstGeom prst="rect">
            <a:avLst/>
          </a:prstGeom>
        </p:spPr>
        <p:txBody>
          <a:bodyPr wrap="square">
            <a:spAutoFit/>
          </a:bodyPr>
          <a:lstStyle/>
          <a:p>
            <a:r>
              <a:rPr lang="en-US" sz="1000" dirty="0">
                <a:solidFill>
                  <a:srgbClr val="FFFFFF"/>
                </a:solidFill>
              </a:rPr>
              <a:t>PHRASEOLOGIE. SEMANTISCHE BESONDERHEITEN VON PHRASEOLOGISMEN, MARIOS CHRISSOU</a:t>
            </a:r>
          </a:p>
        </p:txBody>
      </p:sp>
    </p:spTree>
    <p:extLst>
      <p:ext uri="{BB962C8B-B14F-4D97-AF65-F5344CB8AC3E}">
        <p14:creationId xmlns:p14="http://schemas.microsoft.com/office/powerpoint/2010/main" val="7143244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b">
            <a:normAutofit/>
          </a:bodyPr>
          <a:lstStyle/>
          <a:p>
            <a:r>
              <a:rPr lang="de-DE" sz="3600" spc="600" dirty="0" err="1">
                <a:latin typeface="Calibri"/>
                <a:cs typeface="Calibri"/>
              </a:rPr>
              <a:t>χρημ</a:t>
            </a:r>
            <a:r>
              <a:rPr lang="de-DE" sz="3600" spc="600" dirty="0">
                <a:latin typeface="Calibri"/>
                <a:cs typeface="Calibri"/>
              </a:rPr>
              <a:t>ατοδοτηση</a:t>
            </a:r>
          </a:p>
        </p:txBody>
      </p:sp>
      <p:sp>
        <p:nvSpPr>
          <p:cNvPr id="3" name="Content Placeholder 2"/>
          <p:cNvSpPr>
            <a:spLocks noGrp="1"/>
          </p:cNvSpPr>
          <p:nvPr>
            <p:ph idx="1"/>
          </p:nvPr>
        </p:nvSpPr>
        <p:spPr>
          <a:xfrm>
            <a:off x="407320" y="2171700"/>
            <a:ext cx="8272211" cy="2900537"/>
          </a:xfrm>
        </p:spPr>
        <p:txBody>
          <a:bodyPr anchor="t">
            <a:normAutofit/>
          </a:bodyPr>
          <a:lstStyle/>
          <a:p>
            <a:r>
              <a:rPr lang="el-GR" sz="2000" dirty="0">
                <a:latin typeface="Calibri" panose="020F0502020204030204" pitchFamily="34" charset="0"/>
              </a:rPr>
              <a:t>Το παρόν εκπαιδευτικό υλικό έχει αναπτυχθεί στο πλαίσιο του εκπαιδευτικού έργου του διδάσκοντα.</a:t>
            </a:r>
            <a:endParaRPr lang="en-US" sz="2000" dirty="0">
              <a:latin typeface="Calibri" panose="020F0502020204030204" pitchFamily="34" charset="0"/>
            </a:endParaRPr>
          </a:p>
          <a:p>
            <a:r>
              <a:rPr lang="el-GR" sz="2000" dirty="0">
                <a:latin typeface="Calibri" panose="020F0502020204030204" pitchFamily="34" charset="0"/>
              </a:rPr>
              <a:t>Το έργο «</a:t>
            </a:r>
            <a:r>
              <a:rPr lang="el-GR" sz="2000" b="1" dirty="0">
                <a:latin typeface="Calibri" panose="020F0502020204030204" pitchFamily="34" charset="0"/>
              </a:rPr>
              <a:t>Ανοικτά Ακαδημαϊκά Μαθήματα στο Πανεπιστήμιο Αθηνών</a:t>
            </a:r>
            <a:r>
              <a:rPr lang="el-GR" sz="2000" dirty="0">
                <a:latin typeface="Calibri" panose="020F0502020204030204" pitchFamily="34" charset="0"/>
              </a:rPr>
              <a:t>» έχει χρηματοδοτήσει μόνο την αναδιαμόρφωση του εκπαιδευτικού υλικού. </a:t>
            </a:r>
            <a:endParaRPr lang="en-US" sz="2000" dirty="0">
              <a:latin typeface="Calibri" panose="020F0502020204030204" pitchFamily="34" charset="0"/>
            </a:endParaRPr>
          </a:p>
          <a:p>
            <a:r>
              <a:rPr lang="el-GR" sz="2000" dirty="0">
                <a:latin typeface="Calibri" panose="020F0502020204030204" pitchFamily="34" charset="0"/>
              </a:rPr>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57754" y="4830936"/>
            <a:ext cx="4126230" cy="1386840"/>
          </a:xfrm>
          <a:prstGeom prst="rect">
            <a:avLst/>
          </a:prstGeom>
        </p:spPr>
      </p:pic>
      <p:sp>
        <p:nvSpPr>
          <p:cNvPr id="5" name="Title 1"/>
          <p:cNvSpPr txBox="1">
            <a:spLocks/>
          </p:cNvSpPr>
          <p:nvPr/>
        </p:nvSpPr>
        <p:spPr>
          <a:xfrm>
            <a:off x="435894" y="702156"/>
            <a:ext cx="8272212" cy="1013800"/>
          </a:xfrm>
          <a:prstGeom prst="rect">
            <a:avLst/>
          </a:prstGeom>
        </p:spPr>
        <p:txBody>
          <a:bodyPr vert="horz" lIns="91440" tIns="45720" rIns="91440" bIns="45720" rtlCol="0" anchor="b">
            <a:normAutofit/>
          </a:bodyPr>
          <a:lstStyle>
            <a:lvl1pPr algn="l" defTabSz="457200" rtl="0" eaLnBrk="1" latinLnBrk="0" hangingPunct="1">
              <a:spcBef>
                <a:spcPct val="0"/>
              </a:spcBef>
              <a:buNone/>
              <a:defRPr sz="32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de-DE" dirty="0"/>
          </a:p>
        </p:txBody>
      </p:sp>
    </p:spTree>
    <p:extLst>
      <p:ext uri="{BB962C8B-B14F-4D97-AF65-F5344CB8AC3E}">
        <p14:creationId xmlns:p14="http://schemas.microsoft.com/office/powerpoint/2010/main" val="36120795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a:latin typeface="Calibri" panose="020F0502020204030204" pitchFamily="34" charset="0"/>
              </a:rPr>
              <a:t>ΣΗΜΕΙΩΜΑΤΑ</a:t>
            </a:r>
          </a:p>
        </p:txBody>
      </p:sp>
      <p:sp>
        <p:nvSpPr>
          <p:cNvPr id="2" name="Rectangle 1"/>
          <p:cNvSpPr/>
          <p:nvPr/>
        </p:nvSpPr>
        <p:spPr>
          <a:xfrm>
            <a:off x="506894" y="5661248"/>
            <a:ext cx="8208912" cy="246221"/>
          </a:xfrm>
          <a:prstGeom prst="rect">
            <a:avLst/>
          </a:prstGeom>
        </p:spPr>
        <p:txBody>
          <a:bodyPr wrap="square">
            <a:spAutoFit/>
          </a:bodyPr>
          <a:lstStyle/>
          <a:p>
            <a:r>
              <a:rPr lang="en-US" sz="1000" dirty="0">
                <a:solidFill>
                  <a:srgbClr val="FFFFFF"/>
                </a:solidFill>
              </a:rPr>
              <a:t>PHRASEOLOGIE. SEMANTISCHE BESONDERHEITEN VON PHRASEOLOGISMEN, MARIOS CHRISSOU</a:t>
            </a:r>
          </a:p>
        </p:txBody>
      </p:sp>
    </p:spTree>
    <p:extLst>
      <p:ext uri="{BB962C8B-B14F-4D97-AF65-F5344CB8AC3E}">
        <p14:creationId xmlns:p14="http://schemas.microsoft.com/office/powerpoint/2010/main" val="36531739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l-GR" sz="3600" cap="none" dirty="0">
                <a:latin typeface="Calibri"/>
                <a:cs typeface="Calibri"/>
              </a:rPr>
              <a:t>Σημείωμα ιστορικού εκδόσεων</a:t>
            </a:r>
            <a:r>
              <a:rPr lang="en-US" sz="3600" cap="none" dirty="0">
                <a:latin typeface="Calibri"/>
                <a:cs typeface="Calibri"/>
              </a:rPr>
              <a:t> </a:t>
            </a:r>
            <a:r>
              <a:rPr lang="el-GR" sz="3600" cap="none" dirty="0">
                <a:latin typeface="Calibri"/>
                <a:cs typeface="Calibri"/>
              </a:rPr>
              <a:t>έργου</a:t>
            </a:r>
          </a:p>
        </p:txBody>
      </p:sp>
      <p:sp>
        <p:nvSpPr>
          <p:cNvPr id="5" name="Content Placeholder 4"/>
          <p:cNvSpPr>
            <a:spLocks noGrp="1"/>
          </p:cNvSpPr>
          <p:nvPr>
            <p:ph idx="1"/>
          </p:nvPr>
        </p:nvSpPr>
        <p:spPr>
          <a:xfrm>
            <a:off x="435895" y="2180497"/>
            <a:ext cx="8272211" cy="2505804"/>
          </a:xfrm>
        </p:spPr>
        <p:txBody>
          <a:bodyPr anchor="t">
            <a:normAutofit/>
          </a:bodyPr>
          <a:lstStyle/>
          <a:p>
            <a:pPr marL="0" indent="0">
              <a:buNone/>
            </a:pPr>
            <a:r>
              <a:rPr lang="el-GR" sz="2000" dirty="0">
                <a:latin typeface="Calibri" panose="020F0502020204030204" pitchFamily="34" charset="0"/>
              </a:rPr>
              <a:t>Το παρόν έργο αποτελεί την έκδοση 1.0.   </a:t>
            </a:r>
          </a:p>
          <a:p>
            <a:pPr marL="0" indent="0">
              <a:buNone/>
            </a:pPr>
            <a:r>
              <a:rPr lang="el-GR" sz="2000" dirty="0">
                <a:latin typeface="Calibri" panose="020F0502020204030204" pitchFamily="34" charset="0"/>
              </a:rPr>
              <a:t>Έχουν προηγηθεί οι κάτωθι εκδόσεις:</a:t>
            </a:r>
          </a:p>
          <a:p>
            <a:pPr lvl="0"/>
            <a:r>
              <a:rPr lang="el-GR" sz="2000" dirty="0">
                <a:latin typeface="Calibri" panose="020F0502020204030204" pitchFamily="34" charset="0"/>
              </a:rPr>
              <a:t>Έκδοση διαθέσιμη εδώ. </a:t>
            </a:r>
            <a:r>
              <a:rPr lang="en-US" sz="2000" dirty="0">
                <a:latin typeface="Calibri" panose="020F0502020204030204" pitchFamily="34" charset="0"/>
                <a:ea typeface="Century Gothic"/>
                <a:cs typeface="Century Gothic"/>
                <a:hlinkClick r:id="rId3"/>
              </a:rPr>
              <a:t>http://eclass.uoa.gr/courses/GS116/</a:t>
            </a:r>
            <a:r>
              <a:rPr lang="el-GR" sz="2000" dirty="0">
                <a:latin typeface="Calibri" panose="020F0502020204030204" pitchFamily="34" charset="0"/>
                <a:ea typeface="Century Gothic"/>
                <a:cs typeface="Century Gothic"/>
              </a:rPr>
              <a:t> </a:t>
            </a:r>
            <a:endParaRPr lang="el-GR" sz="2000" dirty="0">
              <a:solidFill>
                <a:srgbClr val="92D050"/>
              </a:solidFill>
              <a:latin typeface="Calibri" panose="020F0502020204030204" pitchFamily="34" charset="0"/>
            </a:endParaRPr>
          </a:p>
          <a:p>
            <a:pPr marL="0" indent="0">
              <a:buNone/>
            </a:pPr>
            <a:endParaRPr lang="el-GR" sz="2000" dirty="0">
              <a:latin typeface="Calibri" panose="020F0502020204030204" pitchFamily="34" charset="0"/>
            </a:endParaRPr>
          </a:p>
        </p:txBody>
      </p:sp>
    </p:spTree>
    <p:extLst>
      <p:ext uri="{BB962C8B-B14F-4D97-AF65-F5344CB8AC3E}">
        <p14:creationId xmlns:p14="http://schemas.microsoft.com/office/powerpoint/2010/main" val="3697698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cap="none" dirty="0">
                <a:latin typeface="Calibri" panose="020F0502020204030204" pitchFamily="34" charset="0"/>
              </a:rPr>
              <a:t>Σημείωμα αναφοράς</a:t>
            </a:r>
          </a:p>
        </p:txBody>
      </p:sp>
      <p:sp>
        <p:nvSpPr>
          <p:cNvPr id="3" name="Content Placeholder 2"/>
          <p:cNvSpPr>
            <a:spLocks noGrp="1"/>
          </p:cNvSpPr>
          <p:nvPr>
            <p:ph idx="1"/>
          </p:nvPr>
        </p:nvSpPr>
        <p:spPr>
          <a:xfrm>
            <a:off x="435895" y="2180497"/>
            <a:ext cx="8272211" cy="2467704"/>
          </a:xfrm>
        </p:spPr>
        <p:txBody>
          <a:bodyPr anchor="t">
            <a:normAutofit/>
          </a:bodyPr>
          <a:lstStyle/>
          <a:p>
            <a:pPr marL="0" indent="0">
              <a:buNone/>
            </a:pPr>
            <a:r>
              <a:rPr lang="el-GR" sz="2000" dirty="0">
                <a:latin typeface="Calibri" panose="020F0502020204030204" pitchFamily="34" charset="0"/>
              </a:rPr>
              <a:t>Copyright </a:t>
            </a:r>
            <a:r>
              <a:rPr lang="el-GR" sz="2000" dirty="0" err="1">
                <a:latin typeface="Calibri" panose="020F0502020204030204" pitchFamily="34" charset="0"/>
              </a:rPr>
              <a:t>Εθνικόν</a:t>
            </a:r>
            <a:r>
              <a:rPr lang="el-GR" sz="2000" dirty="0">
                <a:latin typeface="Calibri" panose="020F0502020204030204" pitchFamily="34" charset="0"/>
              </a:rPr>
              <a:t> και </a:t>
            </a:r>
            <a:r>
              <a:rPr lang="el-GR" sz="2000" dirty="0" err="1">
                <a:latin typeface="Calibri" panose="020F0502020204030204" pitchFamily="34" charset="0"/>
              </a:rPr>
              <a:t>Καποδιστριακόν</a:t>
            </a:r>
            <a:r>
              <a:rPr lang="el-GR" sz="2000" dirty="0">
                <a:latin typeface="Calibri" panose="020F0502020204030204" pitchFamily="34" charset="0"/>
              </a:rPr>
              <a:t> </a:t>
            </a:r>
            <a:r>
              <a:rPr lang="el-GR" sz="2000" dirty="0" err="1">
                <a:latin typeface="Calibri" panose="020F0502020204030204" pitchFamily="34" charset="0"/>
              </a:rPr>
              <a:t>Πανεπιστήμιον</a:t>
            </a:r>
            <a:r>
              <a:rPr lang="el-GR" sz="2000" dirty="0">
                <a:latin typeface="Calibri" panose="020F0502020204030204" pitchFamily="34" charset="0"/>
              </a:rPr>
              <a:t> Αθηνών</a:t>
            </a:r>
            <a:r>
              <a:rPr lang="en-US" sz="2000" dirty="0">
                <a:latin typeface="Calibri" panose="020F0502020204030204" pitchFamily="34" charset="0"/>
              </a:rPr>
              <a:t>, </a:t>
            </a:r>
            <a:r>
              <a:rPr lang="el-GR" sz="2000" dirty="0">
                <a:latin typeface="Calibri" panose="020F0502020204030204" pitchFamily="34" charset="0"/>
              </a:rPr>
              <a:t>Μάριος </a:t>
            </a:r>
            <a:r>
              <a:rPr lang="el-GR" sz="2000" dirty="0" err="1">
                <a:latin typeface="Calibri" panose="020F0502020204030204" pitchFamily="34" charset="0"/>
              </a:rPr>
              <a:t>Χρύσου</a:t>
            </a:r>
            <a:r>
              <a:rPr lang="el-GR" sz="2000" dirty="0">
                <a:latin typeface="Calibri" panose="020F0502020204030204" pitchFamily="34" charset="0"/>
              </a:rPr>
              <a:t>. «Φρασεολογία. </a:t>
            </a:r>
            <a:r>
              <a:rPr lang="en-GB" sz="2000" dirty="0" err="1">
                <a:latin typeface="Calibri" panose="020F0502020204030204" pitchFamily="34" charset="0"/>
              </a:rPr>
              <a:t>Phraseologie</a:t>
            </a:r>
            <a:r>
              <a:rPr lang="el-GR" sz="2000" dirty="0">
                <a:latin typeface="Calibri" panose="020F0502020204030204" pitchFamily="34" charset="0"/>
              </a:rPr>
              <a:t>: </a:t>
            </a:r>
            <a:r>
              <a:rPr lang="de-DE" sz="2000" dirty="0">
                <a:latin typeface="Calibri" panose="020F0502020204030204" pitchFamily="34" charset="0"/>
              </a:rPr>
              <a:t>Phraseologismen in Lexikon und Text</a:t>
            </a:r>
            <a:r>
              <a:rPr lang="el-GR" sz="2000" dirty="0">
                <a:latin typeface="Calibri" panose="020F0502020204030204" pitchFamily="34" charset="0"/>
              </a:rPr>
              <a:t>». Έκδοση: 1.0. Αθήνα 2015. Διαθέσιμο από τη δικτυακή διεύθυνση:  </a:t>
            </a:r>
            <a:r>
              <a:rPr lang="en-US" sz="2000" dirty="0">
                <a:latin typeface="Calibri" panose="020F0502020204030204" pitchFamily="34" charset="0"/>
                <a:ea typeface="Century Gothic"/>
                <a:cs typeface="Century Gothic"/>
                <a:hlinkClick r:id="rId3"/>
              </a:rPr>
              <a:t>http://opencourses.uoa.gr/courses/GS3/</a:t>
            </a:r>
            <a:r>
              <a:rPr lang="el-GR" sz="2000" dirty="0">
                <a:latin typeface="Calibri" panose="020F0502020204030204" pitchFamily="34" charset="0"/>
                <a:ea typeface="Century Gothic"/>
                <a:cs typeface="Century Gothic"/>
              </a:rPr>
              <a:t> </a:t>
            </a:r>
            <a:endParaRPr lang="el-GR" sz="2000" dirty="0">
              <a:latin typeface="Calibri" panose="020F0502020204030204" pitchFamily="34" charset="0"/>
            </a:endParaRPr>
          </a:p>
          <a:p>
            <a:pPr marL="0" indent="0">
              <a:buNone/>
            </a:pPr>
            <a:endParaRPr lang="el-GR" sz="2000" dirty="0">
              <a:latin typeface="Calibri" panose="020F0502020204030204" pitchFamily="34" charset="0"/>
            </a:endParaRPr>
          </a:p>
        </p:txBody>
      </p:sp>
    </p:spTree>
    <p:extLst>
      <p:ext uri="{BB962C8B-B14F-4D97-AF65-F5344CB8AC3E}">
        <p14:creationId xmlns:p14="http://schemas.microsoft.com/office/powerpoint/2010/main" val="42564847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cap="none" dirty="0">
                <a:latin typeface="Calibri" panose="020F0502020204030204" pitchFamily="34" charset="0"/>
              </a:rPr>
              <a:t>Σημείωμα αδειοδότησης</a:t>
            </a:r>
          </a:p>
        </p:txBody>
      </p:sp>
      <p:sp>
        <p:nvSpPr>
          <p:cNvPr id="3" name="Content Placeholder 2"/>
          <p:cNvSpPr>
            <a:spLocks noGrp="1"/>
          </p:cNvSpPr>
          <p:nvPr>
            <p:ph idx="1"/>
          </p:nvPr>
        </p:nvSpPr>
        <p:spPr>
          <a:xfrm>
            <a:off x="467544" y="2060848"/>
            <a:ext cx="8497069" cy="1426499"/>
          </a:xfrm>
        </p:spPr>
        <p:txBody>
          <a:bodyPr>
            <a:noAutofit/>
          </a:bodyPr>
          <a:lstStyle/>
          <a:p>
            <a:pPr marL="0" indent="0">
              <a:lnSpc>
                <a:spcPct val="80000"/>
              </a:lnSpc>
              <a:buNone/>
            </a:pPr>
            <a:r>
              <a:rPr lang="el-GR" dirty="0">
                <a:latin typeface="Calibri" panose="020F0502020204030204" pitchFamily="34" charset="0"/>
              </a:rPr>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dirty="0" err="1">
                <a:latin typeface="Calibri" panose="020F0502020204030204" pitchFamily="34" charset="0"/>
              </a:rPr>
              <a:t>κ.λ.π</a:t>
            </a:r>
            <a:r>
              <a:rPr lang="el-GR" dirty="0">
                <a:latin typeface="Calibri" panose="020F0502020204030204" pitchFamily="34" charset="0"/>
              </a:rPr>
              <a:t>.,  τα οποία εμπεριέχονται σε αυτό και τα οποία αναφέρονται μαζί με τους όρους χρήσης τους στο «Σημείωμα Χρήσης Έργων Τρίτων».                   </a:t>
            </a:r>
          </a:p>
          <a:p>
            <a:pPr marL="0" indent="0">
              <a:buNone/>
            </a:pPr>
            <a:endParaRPr lang="el-GR" sz="2000" dirty="0">
              <a:latin typeface="Calibri" panose="020F0502020204030204" pitchFamily="34" charset="0"/>
            </a:endParaRP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25177" y="3215184"/>
            <a:ext cx="1236495" cy="576064"/>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435894" y="3477816"/>
            <a:ext cx="8403306" cy="3329384"/>
          </a:xfrm>
          <a:prstGeom prst="rect">
            <a:avLst/>
          </a:prstGeom>
        </p:spPr>
        <p:txBody>
          <a:bodyPr vert="horz" wrap="square" lIns="91440" tIns="45720" rIns="91440" bIns="45720" rtlCol="0" anchor="ctr">
            <a:normAutofit/>
          </a:bodyPr>
          <a:lstStyle/>
          <a:p>
            <a:pPr>
              <a:lnSpc>
                <a:spcPct val="80000"/>
              </a:lnSpc>
            </a:pPr>
            <a:r>
              <a:rPr lang="el-GR" dirty="0">
                <a:latin typeface="Calibri" panose="020F0502020204030204" pitchFamily="34" charset="0"/>
              </a:rPr>
              <a:t>[1] http://creativecommons.org/licenses/by-nc-sa/4.0/ </a:t>
            </a:r>
            <a:endParaRPr lang="en-US" dirty="0">
              <a:latin typeface="Calibri" panose="020F0502020204030204" pitchFamily="34" charset="0"/>
            </a:endParaRPr>
          </a:p>
          <a:p>
            <a:pPr>
              <a:lnSpc>
                <a:spcPct val="80000"/>
              </a:lnSpc>
              <a:spcBef>
                <a:spcPts val="600"/>
              </a:spcBef>
            </a:pPr>
            <a:r>
              <a:rPr lang="el-GR" dirty="0">
                <a:latin typeface="Calibri" panose="020F0502020204030204" pitchFamily="34" charset="0"/>
              </a:rPr>
              <a:t>Ως </a:t>
            </a:r>
            <a:r>
              <a:rPr lang="el-GR" b="1" dirty="0">
                <a:latin typeface="Calibri" panose="020F0502020204030204" pitchFamily="34" charset="0"/>
              </a:rPr>
              <a:t>Μη Εμπορική</a:t>
            </a:r>
            <a:r>
              <a:rPr lang="el-GR" dirty="0">
                <a:latin typeface="Calibri" panose="020F0502020204030204" pitchFamily="34" charset="0"/>
              </a:rPr>
              <a:t> ορίζεται η χρήση:</a:t>
            </a:r>
          </a:p>
          <a:p>
            <a:pPr marL="342900" indent="-342900">
              <a:lnSpc>
                <a:spcPct val="80000"/>
              </a:lnSpc>
              <a:buFont typeface="Arial" panose="020B0604020202020204" pitchFamily="34" charset="0"/>
              <a:buChar char="•"/>
            </a:pPr>
            <a:r>
              <a:rPr lang="el-GR" dirty="0">
                <a:latin typeface="Calibri" panose="020F0502020204030204" pitchFamily="34" charset="0"/>
              </a:rPr>
              <a:t>που δεν περιλαμβάνει άμεσο ή έμμεσο οικονομικό όφελος από την χρήση του έργου, για το διανομέα του έργου και </a:t>
            </a:r>
            <a:r>
              <a:rPr lang="el-GR" dirty="0" err="1">
                <a:latin typeface="Calibri" panose="020F0502020204030204" pitchFamily="34" charset="0"/>
              </a:rPr>
              <a:t>αδειοδόχο</a:t>
            </a:r>
            <a:endParaRPr lang="el-GR" dirty="0">
              <a:latin typeface="Calibri" panose="020F0502020204030204" pitchFamily="34" charset="0"/>
            </a:endParaRPr>
          </a:p>
          <a:p>
            <a:pPr marL="342900" indent="-342900">
              <a:lnSpc>
                <a:spcPct val="80000"/>
              </a:lnSpc>
              <a:buFont typeface="Arial" panose="020B0604020202020204" pitchFamily="34" charset="0"/>
              <a:buChar char="•"/>
            </a:pPr>
            <a:r>
              <a:rPr lang="el-GR" dirty="0">
                <a:latin typeface="Calibri" panose="020F0502020204030204" pitchFamily="34" charset="0"/>
              </a:rPr>
              <a:t>που</a:t>
            </a:r>
            <a:r>
              <a:rPr lang="en-GB" dirty="0">
                <a:latin typeface="Calibri" panose="020F0502020204030204" pitchFamily="34" charset="0"/>
              </a:rPr>
              <a:t> </a:t>
            </a:r>
            <a:r>
              <a:rPr lang="el-GR" dirty="0">
                <a:latin typeface="Calibri" panose="020F0502020204030204" pitchFamily="34" charset="0"/>
              </a:rPr>
              <a:t>δεν περιλαμβάνει οικονομική συναλλαγή ως προϋπόθεση για τη χρήση ή πρόσβαση στο έργο</a:t>
            </a:r>
          </a:p>
          <a:p>
            <a:pPr marL="342900" indent="-342900">
              <a:lnSpc>
                <a:spcPct val="80000"/>
              </a:lnSpc>
              <a:buFont typeface="Arial" panose="020B0604020202020204" pitchFamily="34" charset="0"/>
              <a:buChar char="•"/>
            </a:pPr>
            <a:r>
              <a:rPr lang="el-GR" dirty="0">
                <a:latin typeface="Calibri" panose="020F0502020204030204" pitchFamily="34" charset="0"/>
              </a:rPr>
              <a:t>που</a:t>
            </a:r>
            <a:r>
              <a:rPr lang="en-GB" dirty="0">
                <a:latin typeface="Calibri" panose="020F0502020204030204" pitchFamily="34" charset="0"/>
              </a:rPr>
              <a:t> </a:t>
            </a:r>
            <a:r>
              <a:rPr lang="el-GR" dirty="0">
                <a:latin typeface="Calibri" panose="020F0502020204030204" pitchFamily="34" charset="0"/>
              </a:rPr>
              <a:t>δεν προσπορίζει στο διανομέα του έργου και</a:t>
            </a:r>
            <a:r>
              <a:rPr lang="en-GB" dirty="0">
                <a:latin typeface="Calibri" panose="020F0502020204030204" pitchFamily="34" charset="0"/>
              </a:rPr>
              <a:t> </a:t>
            </a:r>
            <a:r>
              <a:rPr lang="el-GR" dirty="0" err="1">
                <a:latin typeface="Calibri" panose="020F0502020204030204" pitchFamily="34" charset="0"/>
              </a:rPr>
              <a:t>αδειοδόχο</a:t>
            </a:r>
            <a:r>
              <a:rPr lang="en-GB" dirty="0">
                <a:latin typeface="Calibri" panose="020F0502020204030204" pitchFamily="34" charset="0"/>
              </a:rPr>
              <a:t> </a:t>
            </a:r>
            <a:r>
              <a:rPr lang="el-GR" dirty="0">
                <a:latin typeface="Calibri" panose="020F0502020204030204" pitchFamily="34" charset="0"/>
              </a:rPr>
              <a:t>έμμεσο οικονομικό όφελος (π.χ. διαφημίσεις) από την προβολή του έργου σε διαδικτυακό τόπο</a:t>
            </a:r>
            <a:endParaRPr lang="en-US" dirty="0">
              <a:latin typeface="Calibri" panose="020F0502020204030204" pitchFamily="34" charset="0"/>
            </a:endParaRPr>
          </a:p>
          <a:p>
            <a:pPr>
              <a:lnSpc>
                <a:spcPct val="80000"/>
              </a:lnSpc>
              <a:spcBef>
                <a:spcPts val="600"/>
              </a:spcBef>
            </a:pPr>
            <a:r>
              <a:rPr lang="el-GR" dirty="0">
                <a:latin typeface="Calibri" panose="020F0502020204030204" pitchFamily="34" charset="0"/>
              </a:rPr>
              <a:t>Ο δικαιούχος μπορεί να παρέχει στον </a:t>
            </a:r>
            <a:r>
              <a:rPr lang="el-GR" dirty="0" err="1">
                <a:latin typeface="Calibri" panose="020F0502020204030204" pitchFamily="34" charset="0"/>
              </a:rPr>
              <a:t>αδειοδόχο</a:t>
            </a:r>
            <a:r>
              <a:rPr lang="el-GR" dirty="0">
                <a:latin typeface="Calibri" panose="020F0502020204030204" pitchFamily="34" charset="0"/>
              </a:rPr>
              <a:t> ξεχωριστή άδεια να χρησιμοποιεί το έργο για εμπορική χρήση, εφόσον αυτό του ζητηθεί.</a:t>
            </a:r>
          </a:p>
        </p:txBody>
      </p:sp>
    </p:spTree>
    <p:extLst>
      <p:ext uri="{BB962C8B-B14F-4D97-AF65-F5344CB8AC3E}">
        <p14:creationId xmlns:p14="http://schemas.microsoft.com/office/powerpoint/2010/main" val="35149260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600" cap="none" dirty="0">
                <a:latin typeface="Calibri" panose="020F0502020204030204" pitchFamily="34" charset="0"/>
              </a:rPr>
              <a:t>Διατήρηση σημειωμάτων</a:t>
            </a:r>
          </a:p>
        </p:txBody>
      </p:sp>
      <p:sp>
        <p:nvSpPr>
          <p:cNvPr id="3" name="Content Placeholder 2"/>
          <p:cNvSpPr>
            <a:spLocks noGrp="1"/>
          </p:cNvSpPr>
          <p:nvPr>
            <p:ph idx="1"/>
          </p:nvPr>
        </p:nvSpPr>
        <p:spPr/>
        <p:txBody>
          <a:bodyPr anchor="t">
            <a:normAutofit/>
          </a:bodyPr>
          <a:lstStyle/>
          <a:p>
            <a:pPr marL="0" indent="0">
              <a:buNone/>
            </a:pPr>
            <a:r>
              <a:rPr lang="el-GR" dirty="0">
                <a:latin typeface="Calibri" panose="020F0502020204030204" pitchFamily="34" charset="0"/>
              </a:rPr>
              <a:t>Οποιαδήποτε αναπαραγωγή ή διασκευή του υλικού θα πρέπει να συμπεριλαμβάνει:</a:t>
            </a:r>
          </a:p>
          <a:p>
            <a:pPr lvl="1">
              <a:buFont typeface="Wingdings" panose="05000000000000000000" pitchFamily="2" charset="2"/>
              <a:buChar char="§"/>
            </a:pPr>
            <a:r>
              <a:rPr lang="el-GR" dirty="0" err="1">
                <a:latin typeface="Calibri" panose="020F0502020204030204" pitchFamily="34" charset="0"/>
              </a:rPr>
              <a:t>τ</a:t>
            </a:r>
            <a:r>
              <a:rPr lang="en-US" dirty="0">
                <a:latin typeface="Calibri" panose="020F0502020204030204" pitchFamily="34" charset="0"/>
              </a:rPr>
              <a:t>ο </a:t>
            </a:r>
            <a:r>
              <a:rPr lang="en-US" dirty="0" err="1">
                <a:latin typeface="Calibri" panose="020F0502020204030204" pitchFamily="34" charset="0"/>
              </a:rPr>
              <a:t>Σημείωμ</a:t>
            </a:r>
            <a:r>
              <a:rPr lang="en-US" dirty="0">
                <a:latin typeface="Calibri" panose="020F0502020204030204" pitchFamily="34" charset="0"/>
              </a:rPr>
              <a:t>α Αναφοράς</a:t>
            </a:r>
            <a:endParaRPr lang="el-GR" dirty="0">
              <a:latin typeface="Calibri" panose="020F0502020204030204" pitchFamily="34" charset="0"/>
            </a:endParaRPr>
          </a:p>
          <a:p>
            <a:pPr lvl="1">
              <a:buFont typeface="Wingdings" panose="05000000000000000000" pitchFamily="2" charset="2"/>
              <a:buChar char="§"/>
            </a:pPr>
            <a:r>
              <a:rPr lang="el-GR" dirty="0" err="1">
                <a:latin typeface="Calibri" panose="020F0502020204030204" pitchFamily="34" charset="0"/>
              </a:rPr>
              <a:t>τ</a:t>
            </a:r>
            <a:r>
              <a:rPr lang="en-US" dirty="0">
                <a:latin typeface="Calibri" panose="020F0502020204030204" pitchFamily="34" charset="0"/>
              </a:rPr>
              <a:t>ο </a:t>
            </a:r>
            <a:r>
              <a:rPr lang="en-US" dirty="0" err="1">
                <a:latin typeface="Calibri" panose="020F0502020204030204" pitchFamily="34" charset="0"/>
              </a:rPr>
              <a:t>Σημείωμ</a:t>
            </a:r>
            <a:r>
              <a:rPr lang="en-US" dirty="0">
                <a:latin typeface="Calibri" panose="020F0502020204030204" pitchFamily="34" charset="0"/>
              </a:rPr>
              <a:t>α Αδειοδότησης</a:t>
            </a:r>
            <a:endParaRPr lang="el-GR" dirty="0">
              <a:latin typeface="Calibri" panose="020F0502020204030204" pitchFamily="34" charset="0"/>
            </a:endParaRPr>
          </a:p>
          <a:p>
            <a:pPr lvl="1">
              <a:buFont typeface="Wingdings" panose="05000000000000000000" pitchFamily="2" charset="2"/>
              <a:buChar char="§"/>
            </a:pPr>
            <a:r>
              <a:rPr lang="el-GR" dirty="0" err="1">
                <a:latin typeface="Calibri" panose="020F0502020204030204" pitchFamily="34" charset="0"/>
              </a:rPr>
              <a:t>τ</a:t>
            </a:r>
            <a:r>
              <a:rPr lang="en-US" dirty="0">
                <a:latin typeface="Calibri" panose="020F0502020204030204" pitchFamily="34" charset="0"/>
              </a:rPr>
              <a:t>η </a:t>
            </a:r>
            <a:r>
              <a:rPr lang="en-US" dirty="0" err="1">
                <a:latin typeface="Calibri" panose="020F0502020204030204" pitchFamily="34" charset="0"/>
              </a:rPr>
              <a:t>δήλωση</a:t>
            </a:r>
            <a:r>
              <a:rPr lang="en-US" dirty="0">
                <a:latin typeface="Calibri" panose="020F0502020204030204" pitchFamily="34" charset="0"/>
              </a:rPr>
              <a:t> </a:t>
            </a:r>
            <a:r>
              <a:rPr lang="el-GR" dirty="0" err="1">
                <a:latin typeface="Calibri" panose="020F0502020204030204" pitchFamily="34" charset="0"/>
              </a:rPr>
              <a:t>Δ</a:t>
            </a:r>
            <a:r>
              <a:rPr lang="en-US" dirty="0">
                <a:latin typeface="Calibri" panose="020F0502020204030204" pitchFamily="34" charset="0"/>
              </a:rPr>
              <a:t>ια</a:t>
            </a:r>
            <a:r>
              <a:rPr lang="en-US" dirty="0" err="1">
                <a:latin typeface="Calibri" panose="020F0502020204030204" pitchFamily="34" charset="0"/>
              </a:rPr>
              <a:t>τήρησης</a:t>
            </a:r>
            <a:r>
              <a:rPr lang="en-US" dirty="0">
                <a:latin typeface="Calibri" panose="020F0502020204030204" pitchFamily="34" charset="0"/>
              </a:rPr>
              <a:t> Σημειωμάτων</a:t>
            </a:r>
            <a:endParaRPr lang="el-GR" dirty="0">
              <a:latin typeface="Calibri" panose="020F0502020204030204" pitchFamily="34" charset="0"/>
            </a:endParaRPr>
          </a:p>
          <a:p>
            <a:pPr lvl="1">
              <a:buFont typeface="Wingdings" panose="05000000000000000000" pitchFamily="2" charset="2"/>
              <a:buChar char="§"/>
            </a:pPr>
            <a:r>
              <a:rPr lang="el-GR" dirty="0">
                <a:latin typeface="Calibri" panose="020F0502020204030204" pitchFamily="34" charset="0"/>
              </a:rPr>
              <a:t>το Σημείωμα Χρήσης Έργων Τρίτων (εφόσον υπάρχει)</a:t>
            </a:r>
          </a:p>
          <a:p>
            <a:pPr marL="0" indent="0">
              <a:buNone/>
            </a:pPr>
            <a:r>
              <a:rPr lang="el-GR" dirty="0">
                <a:latin typeface="Calibri" panose="020F0502020204030204" pitchFamily="34" charset="0"/>
              </a:rPr>
              <a:t>μαζί με τους συνοδευόμενους </a:t>
            </a:r>
            <a:r>
              <a:rPr lang="el-GR" dirty="0" err="1">
                <a:latin typeface="Calibri" panose="020F0502020204030204" pitchFamily="34" charset="0"/>
              </a:rPr>
              <a:t>υπερσυνδέσμους</a:t>
            </a:r>
            <a:r>
              <a:rPr lang="el-GR" dirty="0">
                <a:latin typeface="Calibri" panose="020F0502020204030204" pitchFamily="34" charset="0"/>
              </a:rPr>
              <a:t>.</a:t>
            </a:r>
          </a:p>
          <a:p>
            <a:endParaRPr lang="el-GR" sz="2000" dirty="0">
              <a:latin typeface="Calibri" panose="020F0502020204030204" pitchFamily="34" charset="0"/>
            </a:endParaRPr>
          </a:p>
        </p:txBody>
      </p:sp>
    </p:spTree>
    <p:extLst>
      <p:ext uri="{BB962C8B-B14F-4D97-AF65-F5344CB8AC3E}">
        <p14:creationId xmlns:p14="http://schemas.microsoft.com/office/powerpoint/2010/main" val="23044820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normAutofit/>
          </a:bodyPr>
          <a:lstStyle/>
          <a:p>
            <a:pPr eaLnBrk="1" hangingPunct="1"/>
            <a:r>
              <a:rPr lang="el-GR" sz="3600" cap="none" dirty="0">
                <a:latin typeface="Calibri" panose="020F0502020204030204" pitchFamily="34" charset="0"/>
              </a:rPr>
              <a:t>Σημείωμα χρήσης έργων τρίτων</a:t>
            </a:r>
            <a:r>
              <a:rPr lang="en-US" sz="3600" cap="none" dirty="0">
                <a:latin typeface="Calibri" panose="020F0502020204030204" pitchFamily="34" charset="0"/>
              </a:rPr>
              <a:t> </a:t>
            </a:r>
            <a:r>
              <a:rPr lang="en-US" sz="3600" dirty="0">
                <a:latin typeface="Calibri" panose="020F0502020204030204" pitchFamily="34" charset="0"/>
              </a:rPr>
              <a:t>(1/2)</a:t>
            </a:r>
            <a:r>
              <a:rPr lang="el-GR" sz="3600" dirty="0">
                <a:latin typeface="Calibri" panose="020F0502020204030204" pitchFamily="34" charset="0"/>
              </a:rPr>
              <a:t> </a:t>
            </a:r>
            <a:endParaRPr lang="el-GR" altLang="el-GR" sz="3600" dirty="0">
              <a:latin typeface="Calibri" panose="020F0502020204030204" pitchFamily="34" charset="0"/>
            </a:endParaRPr>
          </a:p>
        </p:txBody>
      </p:sp>
      <p:sp>
        <p:nvSpPr>
          <p:cNvPr id="62466" name="Content Placeholder 2"/>
          <p:cNvSpPr>
            <a:spLocks noGrp="1"/>
          </p:cNvSpPr>
          <p:nvPr>
            <p:ph idx="1"/>
          </p:nvPr>
        </p:nvSpPr>
        <p:spPr/>
        <p:txBody>
          <a:bodyPr anchor="t"/>
          <a:lstStyle/>
          <a:p>
            <a:pPr marL="0" indent="0">
              <a:buNone/>
            </a:pPr>
            <a:r>
              <a:rPr lang="el-GR" sz="2000" dirty="0">
                <a:latin typeface="Calibri" panose="020F0502020204030204" pitchFamily="34" charset="0"/>
              </a:rPr>
              <a:t>Το Έργο αυτό κάνει χρήση των ακόλουθων έργων:</a:t>
            </a:r>
          </a:p>
          <a:p>
            <a:pPr marL="0" indent="0">
              <a:buNone/>
            </a:pPr>
            <a:r>
              <a:rPr lang="el-GR" sz="2000" b="1" dirty="0">
                <a:latin typeface="Calibri" panose="020F0502020204030204" pitchFamily="34" charset="0"/>
              </a:rPr>
              <a:t>Εικόνες/Σχήματα/Διαγράμματα</a:t>
            </a:r>
            <a:r>
              <a:rPr lang="en-US" sz="2000" b="1" dirty="0">
                <a:latin typeface="Calibri" panose="020F0502020204030204" pitchFamily="34" charset="0"/>
              </a:rPr>
              <a:t>/</a:t>
            </a:r>
            <a:r>
              <a:rPr lang="el-GR" sz="2000" b="1" dirty="0">
                <a:latin typeface="Calibri" panose="020F0502020204030204" pitchFamily="34" charset="0"/>
              </a:rPr>
              <a:t>Φωτογραφίες</a:t>
            </a:r>
          </a:p>
        </p:txBody>
      </p:sp>
    </p:spTree>
    <p:extLst>
      <p:ext uri="{BB962C8B-B14F-4D97-AF65-F5344CB8AC3E}">
        <p14:creationId xmlns:p14="http://schemas.microsoft.com/office/powerpoint/2010/main" val="2062405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dirty="0"/>
              <a:t>Phraseologismen als sekundäre Zeichen</a:t>
            </a:r>
          </a:p>
        </p:txBody>
      </p:sp>
      <p:sp>
        <p:nvSpPr>
          <p:cNvPr id="4" name="3 - Θέση περιεχομένου"/>
          <p:cNvSpPr>
            <a:spLocks noGrp="1"/>
          </p:cNvSpPr>
          <p:nvPr>
            <p:ph idx="1"/>
          </p:nvPr>
        </p:nvSpPr>
        <p:spPr>
          <a:xfrm>
            <a:off x="539750" y="2348880"/>
            <a:ext cx="7989752" cy="3630795"/>
          </a:xfrm>
        </p:spPr>
        <p:txBody>
          <a:bodyPr>
            <a:noAutofit/>
          </a:bodyPr>
          <a:lstStyle/>
          <a:p>
            <a:pPr>
              <a:buFont typeface="Wingdings" panose="05000000000000000000" pitchFamily="2" charset="2"/>
              <a:buChar char="§"/>
            </a:pPr>
            <a:r>
              <a:rPr lang="de-DE" sz="2000" dirty="0"/>
              <a:t>Die komplexen </a:t>
            </a:r>
            <a:r>
              <a:rPr lang="de-DE" sz="2000" i="1" dirty="0"/>
              <a:t>semantischen Potenzen</a:t>
            </a:r>
            <a:r>
              <a:rPr lang="de-DE" sz="2000" dirty="0"/>
              <a:t> von Phraseologismen in Texten ergeben sich daraus, dass sie semiotisch größtenteils </a:t>
            </a:r>
            <a:r>
              <a:rPr lang="de-DE" sz="2000" i="1" dirty="0"/>
              <a:t>sekundäre sprachliche Zeichen</a:t>
            </a:r>
            <a:r>
              <a:rPr lang="de-DE" sz="2000" dirty="0"/>
              <a:t> darstellen und dass die </a:t>
            </a:r>
            <a:r>
              <a:rPr lang="de-DE" sz="2000" i="1" dirty="0"/>
              <a:t>primäre Zeichenebene</a:t>
            </a:r>
            <a:r>
              <a:rPr lang="de-DE" sz="2000" dirty="0"/>
              <a:t> nicht gänzlich verschwunden ist. Diese ist in unterschiedlichem Maße an der Gesamtbedeutung beteiligt. Phraseologismen sind als sekundäre Zeichen zu verstehen, wenn…</a:t>
            </a:r>
          </a:p>
          <a:p>
            <a:pPr lvl="1">
              <a:buFont typeface="Wingdings" panose="05000000000000000000" pitchFamily="2" charset="2"/>
              <a:buChar char="§"/>
            </a:pPr>
            <a:r>
              <a:rPr lang="de-DE" sz="2000" dirty="0"/>
              <a:t>ihre Komponenten auch als freie Zeichen fungieren (dies ist bei Phraseologismen mit unikalen Komponenten wie z. B. </a:t>
            </a:r>
            <a:r>
              <a:rPr lang="de-DE" sz="2000" i="1" dirty="0">
                <a:solidFill>
                  <a:schemeClr val="accent2"/>
                </a:solidFill>
              </a:rPr>
              <a:t>gang und gäbe sein </a:t>
            </a:r>
            <a:r>
              <a:rPr lang="de-DE" sz="2000" dirty="0"/>
              <a:t>nicht der Fall),</a:t>
            </a:r>
          </a:p>
          <a:p>
            <a:pPr lvl="1">
              <a:buFont typeface="Wingdings" panose="05000000000000000000" pitchFamily="2" charset="2"/>
              <a:buChar char="§"/>
            </a:pPr>
            <a:r>
              <a:rPr lang="de-DE" sz="2000" dirty="0"/>
              <a:t>das Zeichen als freie Verbindung einen Sinn ergibt (dies ist z. B. bei </a:t>
            </a:r>
            <a:r>
              <a:rPr lang="de-DE" sz="2000" i="1" dirty="0">
                <a:solidFill>
                  <a:schemeClr val="accent2"/>
                </a:solidFill>
              </a:rPr>
              <a:t>an </a:t>
            </a:r>
            <a:r>
              <a:rPr lang="de-DE" sz="2000" i="1" dirty="0" err="1">
                <a:solidFill>
                  <a:schemeClr val="accent2"/>
                </a:solidFill>
              </a:rPr>
              <a:t>jmdm</a:t>
            </a:r>
            <a:r>
              <a:rPr lang="de-DE" sz="2000" i="1" dirty="0">
                <a:solidFill>
                  <a:schemeClr val="accent2"/>
                </a:solidFill>
              </a:rPr>
              <a:t> einen Narren gefressen haben</a:t>
            </a:r>
            <a:r>
              <a:rPr lang="de-DE" sz="2000" dirty="0">
                <a:solidFill>
                  <a:schemeClr val="accent2"/>
                </a:solidFill>
              </a:rPr>
              <a:t> </a:t>
            </a:r>
            <a:r>
              <a:rPr lang="de-DE" sz="2000" dirty="0"/>
              <a:t>nicht der Fall),</a:t>
            </a:r>
          </a:p>
          <a:p>
            <a:pPr lvl="1">
              <a:buFont typeface="Wingdings" panose="05000000000000000000" pitchFamily="2" charset="2"/>
              <a:buChar char="§"/>
            </a:pPr>
            <a:r>
              <a:rPr lang="de-DE" sz="2000" dirty="0"/>
              <a:t>das Zeichen in die phraseologische Bedeutung eingeht.</a:t>
            </a:r>
          </a:p>
        </p:txBody>
      </p:sp>
    </p:spTree>
    <p:extLst>
      <p:ext uri="{BB962C8B-B14F-4D97-AF65-F5344CB8AC3E}">
        <p14:creationId xmlns:p14="http://schemas.microsoft.com/office/powerpoint/2010/main" val="10828374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cap="none" dirty="0">
                <a:latin typeface="Calibri" panose="020F0502020204030204" pitchFamily="34" charset="0"/>
              </a:rPr>
              <a:t>Σημείωμα χρήσης έργων τρίτων</a:t>
            </a:r>
            <a:r>
              <a:rPr lang="en-US" sz="3600" cap="none" dirty="0">
                <a:latin typeface="Calibri" panose="020F0502020204030204" pitchFamily="34" charset="0"/>
              </a:rPr>
              <a:t> </a:t>
            </a:r>
            <a:r>
              <a:rPr lang="en-US" sz="3600" dirty="0">
                <a:latin typeface="Calibri" panose="020F0502020204030204" pitchFamily="34" charset="0"/>
              </a:rPr>
              <a:t>(2/2)</a:t>
            </a:r>
            <a:r>
              <a:rPr lang="el-GR" sz="3600" dirty="0">
                <a:latin typeface="Calibri" panose="020F0502020204030204" pitchFamily="34" charset="0"/>
              </a:rPr>
              <a:t> </a:t>
            </a:r>
          </a:p>
        </p:txBody>
      </p:sp>
      <p:sp>
        <p:nvSpPr>
          <p:cNvPr id="3" name="Content Placeholder 2"/>
          <p:cNvSpPr>
            <a:spLocks noGrp="1"/>
          </p:cNvSpPr>
          <p:nvPr>
            <p:ph idx="1"/>
          </p:nvPr>
        </p:nvSpPr>
        <p:spPr/>
        <p:txBody>
          <a:bodyPr anchor="t">
            <a:normAutofit/>
          </a:bodyPr>
          <a:lstStyle/>
          <a:p>
            <a:pPr marL="0" indent="0">
              <a:buNone/>
            </a:pPr>
            <a:r>
              <a:rPr lang="el-GR" sz="2000" dirty="0">
                <a:latin typeface="Calibri" panose="020F0502020204030204" pitchFamily="34" charset="0"/>
              </a:rPr>
              <a:t>Το Έργο αυτό κάνει χρήση των ακόλουθων έργων:</a:t>
            </a:r>
          </a:p>
          <a:p>
            <a:pPr marL="0" indent="0">
              <a:buNone/>
            </a:pPr>
            <a:r>
              <a:rPr lang="el-GR" sz="2000" b="1" dirty="0">
                <a:latin typeface="Calibri" panose="020F0502020204030204" pitchFamily="34" charset="0"/>
              </a:rPr>
              <a:t>Πίνακες</a:t>
            </a:r>
          </a:p>
        </p:txBody>
      </p:sp>
    </p:spTree>
    <p:extLst>
      <p:ext uri="{BB962C8B-B14F-4D97-AF65-F5344CB8AC3E}">
        <p14:creationId xmlns:p14="http://schemas.microsoft.com/office/powerpoint/2010/main" val="1516193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a:t>Lesarten, 1</a:t>
            </a:r>
          </a:p>
        </p:txBody>
      </p:sp>
      <p:sp>
        <p:nvSpPr>
          <p:cNvPr id="4" name="3 - Θέση περιεχομένου"/>
          <p:cNvSpPr>
            <a:spLocks noGrp="1"/>
          </p:cNvSpPr>
          <p:nvPr>
            <p:ph idx="1"/>
          </p:nvPr>
        </p:nvSpPr>
        <p:spPr/>
        <p:txBody>
          <a:bodyPr>
            <a:normAutofit/>
          </a:bodyPr>
          <a:lstStyle/>
          <a:p>
            <a:pPr>
              <a:buFont typeface="Wingdings" panose="05000000000000000000" pitchFamily="2" charset="2"/>
              <a:buChar char="§"/>
            </a:pPr>
            <a:r>
              <a:rPr lang="de-DE" sz="2000" dirty="0"/>
              <a:t>Unterscheidung zwischen einer </a:t>
            </a:r>
            <a:r>
              <a:rPr lang="de-DE" sz="2000" i="1" dirty="0"/>
              <a:t>freien</a:t>
            </a:r>
            <a:r>
              <a:rPr lang="de-DE" sz="2000" dirty="0"/>
              <a:t> und einer </a:t>
            </a:r>
            <a:r>
              <a:rPr lang="de-DE" sz="2000" i="1" dirty="0"/>
              <a:t>phraseologischen Bedeutung </a:t>
            </a:r>
            <a:r>
              <a:rPr lang="de-DE" sz="2000" dirty="0"/>
              <a:t>üblich. </a:t>
            </a:r>
          </a:p>
          <a:p>
            <a:pPr>
              <a:buFont typeface="Wingdings" panose="05000000000000000000" pitchFamily="2" charset="2"/>
              <a:buChar char="§"/>
            </a:pPr>
            <a:r>
              <a:rPr lang="de-DE" sz="2000" dirty="0"/>
              <a:t>Die möglichen </a:t>
            </a:r>
            <a:r>
              <a:rPr lang="de-DE" sz="2000" i="1" dirty="0"/>
              <a:t>semantischen Realisierungen (Potenzen) </a:t>
            </a:r>
            <a:r>
              <a:rPr lang="de-DE" sz="2000" dirty="0"/>
              <a:t>einer Wortverbindung im Text werden als </a:t>
            </a:r>
            <a:r>
              <a:rPr lang="de-DE" sz="2000" i="1" dirty="0"/>
              <a:t>Lesarten</a:t>
            </a:r>
            <a:r>
              <a:rPr lang="de-DE" sz="2000" dirty="0"/>
              <a:t> bezeichnet.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a:t>Lesarten, 2</a:t>
            </a:r>
          </a:p>
        </p:txBody>
      </p:sp>
      <p:sp>
        <p:nvSpPr>
          <p:cNvPr id="4" name="3 - Θέση περιεχομένου"/>
          <p:cNvSpPr>
            <a:spLocks noGrp="1"/>
          </p:cNvSpPr>
          <p:nvPr>
            <p:ph idx="1"/>
          </p:nvPr>
        </p:nvSpPr>
        <p:spPr>
          <a:xfrm>
            <a:off x="581192" y="2228003"/>
            <a:ext cx="8095264" cy="3630795"/>
          </a:xfrm>
        </p:spPr>
        <p:txBody>
          <a:bodyPr>
            <a:noAutofit/>
          </a:bodyPr>
          <a:lstStyle/>
          <a:p>
            <a:pPr marL="0" indent="0">
              <a:buNone/>
            </a:pPr>
            <a:r>
              <a:rPr lang="de-DE" dirty="0"/>
              <a:t>Nicht immer ist die Unterscheidung einer </a:t>
            </a:r>
            <a:r>
              <a:rPr lang="de-DE" i="1" dirty="0"/>
              <a:t>freien</a:t>
            </a:r>
            <a:r>
              <a:rPr lang="de-DE" dirty="0"/>
              <a:t> und einer </a:t>
            </a:r>
            <a:r>
              <a:rPr lang="de-DE" i="1" dirty="0"/>
              <a:t>phraseologischen Bedeutung </a:t>
            </a:r>
            <a:r>
              <a:rPr lang="de-DE" dirty="0"/>
              <a:t>möglich:</a:t>
            </a:r>
          </a:p>
          <a:p>
            <a:pPr>
              <a:buFont typeface="Wingdings" panose="05000000000000000000" pitchFamily="2" charset="2"/>
              <a:buChar char="§"/>
            </a:pPr>
            <a:r>
              <a:rPr lang="de-DE" dirty="0"/>
              <a:t>Die wörtliche Bedeutung eines Phraseologismus mag in manchen Fällen befremdlich wirken, z.B. </a:t>
            </a:r>
            <a:r>
              <a:rPr lang="de-DE" i="1" dirty="0" err="1">
                <a:solidFill>
                  <a:schemeClr val="accent2"/>
                </a:solidFill>
              </a:rPr>
              <a:t>jmdm</a:t>
            </a:r>
            <a:r>
              <a:rPr lang="de-DE" i="1" dirty="0">
                <a:solidFill>
                  <a:schemeClr val="accent2"/>
                </a:solidFill>
              </a:rPr>
              <a:t> auf der Nase herumtanzen</a:t>
            </a:r>
            <a:r>
              <a:rPr lang="de-DE" dirty="0"/>
              <a:t>.</a:t>
            </a:r>
          </a:p>
          <a:p>
            <a:pPr>
              <a:buFont typeface="Wingdings" panose="05000000000000000000" pitchFamily="2" charset="2"/>
              <a:buChar char="§"/>
            </a:pPr>
            <a:r>
              <a:rPr lang="de-DE" dirty="0"/>
              <a:t>In Phraseologismen mit unikalen Komponenten ist die Ermittlung einer wörtlichen Bedeutung schwierig, z.B. </a:t>
            </a:r>
            <a:r>
              <a:rPr lang="de-DE" i="1" dirty="0">
                <a:solidFill>
                  <a:schemeClr val="accent2"/>
                </a:solidFill>
              </a:rPr>
              <a:t>mit Kind und Kegel</a:t>
            </a:r>
            <a:r>
              <a:rPr lang="de-DE" dirty="0"/>
              <a:t>.</a:t>
            </a:r>
          </a:p>
          <a:p>
            <a:pPr>
              <a:buFont typeface="Wingdings" panose="05000000000000000000" pitchFamily="2" charset="2"/>
              <a:buChar char="§"/>
            </a:pPr>
            <a:r>
              <a:rPr lang="de-DE" dirty="0"/>
              <a:t>Der Begriff „wörtliche Bedeutung“ ist aufgrund der Phänomene der Polysemie und der Homonymie nicht eindeutig zu definieren:</a:t>
            </a:r>
          </a:p>
          <a:p>
            <a:pPr lvl="1">
              <a:buFont typeface="Wingdings" panose="05000000000000000000" pitchFamily="2" charset="2"/>
              <a:buChar char="§"/>
            </a:pPr>
            <a:r>
              <a:rPr lang="de-DE" sz="1800" dirty="0"/>
              <a:t>Zum Beispiel: </a:t>
            </a:r>
            <a:r>
              <a:rPr lang="de-DE" sz="1800" i="1" dirty="0">
                <a:solidFill>
                  <a:schemeClr val="accent2"/>
                </a:solidFill>
              </a:rPr>
              <a:t>den Ton angeben </a:t>
            </a:r>
            <a:r>
              <a:rPr lang="de-DE" sz="1800" i="1" dirty="0"/>
              <a:t>(</a:t>
            </a:r>
            <a:r>
              <a:rPr lang="de-DE" sz="1800" dirty="0"/>
              <a:t>Bedeutung 1: Klang  -  Bedeutung 2: Farbe</a:t>
            </a:r>
            <a:r>
              <a:rPr lang="de-DE" sz="1800" i="1" dirty="0"/>
              <a:t>)</a:t>
            </a:r>
            <a:endParaRPr lang="de-DE" sz="1800" dirty="0"/>
          </a:p>
          <a:p>
            <a:pPr lvl="1">
              <a:buFont typeface="Wingdings" panose="05000000000000000000" pitchFamily="2" charset="2"/>
              <a:buChar char="§"/>
            </a:pPr>
            <a:r>
              <a:rPr lang="de-DE" sz="1800" dirty="0"/>
              <a:t>Textbeispiel: </a:t>
            </a:r>
            <a:r>
              <a:rPr lang="de-DE" sz="1800" i="1" dirty="0" err="1">
                <a:solidFill>
                  <a:schemeClr val="accent2"/>
                </a:solidFill>
              </a:rPr>
              <a:t>Poly</a:t>
            </a:r>
            <a:r>
              <a:rPr lang="de-DE" sz="1800" i="1" dirty="0">
                <a:solidFill>
                  <a:schemeClr val="accent2"/>
                </a:solidFill>
              </a:rPr>
              <a:t> Color gibt den Ton an </a:t>
            </a:r>
            <a:r>
              <a:rPr lang="de-DE" sz="1800" dirty="0"/>
              <a:t>(Basis der phraseologischen Bedeutung ist hier die Bedeutung 2, obwohl die Bedeutung 1 die eigentliche Basis darstellt.)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a:t>Lesarten, 3</a:t>
            </a:r>
          </a:p>
        </p:txBody>
      </p:sp>
      <p:sp>
        <p:nvSpPr>
          <p:cNvPr id="4" name="3 - Θέση περιεχομένου"/>
          <p:cNvSpPr>
            <a:spLocks noGrp="1"/>
          </p:cNvSpPr>
          <p:nvPr>
            <p:ph idx="1"/>
          </p:nvPr>
        </p:nvSpPr>
        <p:spPr/>
        <p:txBody>
          <a:bodyPr>
            <a:normAutofit/>
          </a:bodyPr>
          <a:lstStyle/>
          <a:p>
            <a:pPr>
              <a:buFont typeface="Wingdings" panose="05000000000000000000" pitchFamily="2" charset="2"/>
              <a:buChar char="§"/>
            </a:pPr>
            <a:r>
              <a:rPr lang="de-DE" dirty="0"/>
              <a:t>Auch wenn bei Idiomen von einer ganzheitlichen-</a:t>
            </a:r>
            <a:r>
              <a:rPr lang="de-DE" dirty="0" err="1"/>
              <a:t>übersummativen</a:t>
            </a:r>
            <a:r>
              <a:rPr lang="de-DE" dirty="0"/>
              <a:t> Bedeutung auszugehen ist, spricht vieles für ihren </a:t>
            </a:r>
            <a:r>
              <a:rPr lang="de-DE" i="1" dirty="0"/>
              <a:t>kompositionellen Charakter </a:t>
            </a:r>
            <a:r>
              <a:rPr lang="de-DE" dirty="0"/>
              <a:t>(d. h. für ihre </a:t>
            </a:r>
            <a:r>
              <a:rPr lang="de-DE" i="1" dirty="0"/>
              <a:t>semantische</a:t>
            </a:r>
            <a:r>
              <a:rPr lang="de-DE" dirty="0"/>
              <a:t> </a:t>
            </a:r>
            <a:r>
              <a:rPr lang="de-DE" i="1" dirty="0"/>
              <a:t>Teilbarkeit</a:t>
            </a:r>
            <a:r>
              <a:rPr lang="de-DE" dirty="0"/>
              <a:t>).</a:t>
            </a:r>
          </a:p>
          <a:p>
            <a:pPr>
              <a:buFont typeface="Wingdings" panose="05000000000000000000" pitchFamily="2" charset="2"/>
              <a:buChar char="§"/>
            </a:pPr>
            <a:r>
              <a:rPr lang="de-DE" dirty="0"/>
              <a:t>Die </a:t>
            </a:r>
            <a:r>
              <a:rPr lang="de-DE" dirty="0" err="1"/>
              <a:t>Kompositionalität</a:t>
            </a:r>
            <a:r>
              <a:rPr lang="de-DE" dirty="0"/>
              <a:t> betrifft den Grad der Autonomie der phraseologischen Komponenten und stellt ein graduierbares Phänomen dar, z. B. </a:t>
            </a:r>
            <a:r>
              <a:rPr lang="de-DE" i="1" dirty="0">
                <a:solidFill>
                  <a:schemeClr val="accent2">
                    <a:lumMod val="75000"/>
                  </a:schemeClr>
                </a:solidFill>
              </a:rPr>
              <a:t>Öl ins Feuer gießen</a:t>
            </a:r>
            <a:r>
              <a:rPr lang="de-DE" i="1" dirty="0"/>
              <a:t>, </a:t>
            </a:r>
            <a:r>
              <a:rPr lang="de-DE" i="1" dirty="0">
                <a:solidFill>
                  <a:schemeClr val="accent2">
                    <a:lumMod val="75000"/>
                  </a:schemeClr>
                </a:solidFill>
              </a:rPr>
              <a:t>einen Streit vom Zaun brechen</a:t>
            </a:r>
            <a:r>
              <a:rPr lang="de-DE" i="1" dirty="0"/>
              <a:t>, </a:t>
            </a:r>
            <a:r>
              <a:rPr lang="de-DE" i="1" dirty="0">
                <a:solidFill>
                  <a:schemeClr val="accent2">
                    <a:lumMod val="75000"/>
                  </a:schemeClr>
                </a:solidFill>
              </a:rPr>
              <a:t>gang und gäbe sein</a:t>
            </a:r>
            <a:r>
              <a:rPr lang="de-DE" i="1" dirty="0"/>
              <a:t>.</a:t>
            </a:r>
          </a:p>
          <a:p>
            <a:pPr>
              <a:buFont typeface="Wingdings" panose="05000000000000000000" pitchFamily="2" charset="2"/>
              <a:buChar char="§"/>
            </a:pPr>
            <a:r>
              <a:rPr lang="de-DE" dirty="0"/>
              <a:t>So  gibt es idiomatische phraseologische Einheiten, „die keine Zerlegung ihrer Struktur in semantisch relativ selbstständige Teile zulassen, und solche, deren Konstituenten autonome semantische Repräsentationen zugeschrieben werden können“ (</a:t>
            </a:r>
            <a:r>
              <a:rPr lang="de-DE" dirty="0" err="1"/>
              <a:t>Dobrovol´skij</a:t>
            </a:r>
            <a:r>
              <a:rPr lang="de-DE" dirty="0"/>
              <a:t>/</a:t>
            </a:r>
            <a:r>
              <a:rPr lang="de-DE" dirty="0" err="1"/>
              <a:t>Piirainen</a:t>
            </a:r>
            <a:r>
              <a:rPr lang="de-DE" dirty="0"/>
              <a:t> (2009: 53).</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a:t>Lesarten, 4</a:t>
            </a:r>
          </a:p>
        </p:txBody>
      </p:sp>
      <p:sp>
        <p:nvSpPr>
          <p:cNvPr id="4" name="3 - Θέση περιεχομένου"/>
          <p:cNvSpPr>
            <a:spLocks noGrp="1"/>
          </p:cNvSpPr>
          <p:nvPr>
            <p:ph idx="1"/>
          </p:nvPr>
        </p:nvSpPr>
        <p:spPr>
          <a:xfrm>
            <a:off x="581192" y="2228003"/>
            <a:ext cx="8095264" cy="3630795"/>
          </a:xfrm>
        </p:spPr>
        <p:txBody>
          <a:bodyPr>
            <a:noAutofit/>
          </a:bodyPr>
          <a:lstStyle/>
          <a:p>
            <a:pPr lvl="0" algn="ctr">
              <a:buNone/>
            </a:pPr>
            <a:r>
              <a:rPr lang="de-DE" sz="2000" spc="100" dirty="0"/>
              <a:t>Klassifikation von Phraseologismen nach den Lesarten</a:t>
            </a:r>
          </a:p>
          <a:p>
            <a:pPr marL="514350" lvl="0" indent="-514350">
              <a:buFont typeface="+mj-lt"/>
              <a:buAutoNum type="arabicPeriod"/>
            </a:pPr>
            <a:r>
              <a:rPr lang="de-DE" sz="2000" dirty="0"/>
              <a:t>Phraseologismen </a:t>
            </a:r>
            <a:r>
              <a:rPr lang="de-DE" sz="2000" i="1" u="sng" dirty="0"/>
              <a:t>mit einer Lesart</a:t>
            </a:r>
          </a:p>
          <a:p>
            <a:pPr lvl="1">
              <a:buFont typeface="Wingdings" panose="05000000000000000000" pitchFamily="2" charset="2"/>
              <a:buChar char="§"/>
            </a:pPr>
            <a:r>
              <a:rPr lang="de-DE" sz="2000" i="1" dirty="0">
                <a:solidFill>
                  <a:schemeClr val="accent2">
                    <a:lumMod val="75000"/>
                  </a:schemeClr>
                </a:solidFill>
              </a:rPr>
              <a:t>gang und gäbe sein</a:t>
            </a:r>
            <a:r>
              <a:rPr lang="de-DE" sz="2000" i="1" dirty="0"/>
              <a:t>, </a:t>
            </a:r>
            <a:r>
              <a:rPr lang="de-DE" sz="2000" i="1" dirty="0">
                <a:solidFill>
                  <a:schemeClr val="accent2">
                    <a:lumMod val="75000"/>
                  </a:schemeClr>
                </a:solidFill>
              </a:rPr>
              <a:t>Dank sagen</a:t>
            </a:r>
            <a:endParaRPr lang="de-DE" sz="2000" dirty="0">
              <a:solidFill>
                <a:schemeClr val="accent2">
                  <a:lumMod val="75000"/>
                </a:schemeClr>
              </a:solidFill>
            </a:endParaRPr>
          </a:p>
          <a:p>
            <a:pPr marL="514350" lvl="0" indent="-514350">
              <a:buFont typeface="+mj-lt"/>
              <a:buAutoNum type="arabicPeriod" startAt="2"/>
            </a:pPr>
            <a:r>
              <a:rPr lang="de-DE" sz="2000" dirty="0"/>
              <a:t>Phraseologismen </a:t>
            </a:r>
            <a:r>
              <a:rPr lang="de-DE" sz="2000" i="1" dirty="0"/>
              <a:t>mit </a:t>
            </a:r>
            <a:r>
              <a:rPr lang="de-DE" sz="2000" i="1" u="sng" dirty="0"/>
              <a:t>zwei Lesarten, die sich disjunktiv zueinander verhalten</a:t>
            </a:r>
          </a:p>
          <a:p>
            <a:pPr lvl="1">
              <a:buFont typeface="Wingdings" panose="05000000000000000000" pitchFamily="2" charset="2"/>
              <a:buChar char="§"/>
            </a:pPr>
            <a:r>
              <a:rPr lang="de-DE" sz="2000" i="1" dirty="0">
                <a:solidFill>
                  <a:schemeClr val="accent2">
                    <a:lumMod val="75000"/>
                  </a:schemeClr>
                </a:solidFill>
              </a:rPr>
              <a:t>das fünfte Rad am Wagen sein</a:t>
            </a:r>
            <a:r>
              <a:rPr lang="de-DE" sz="2000" dirty="0">
                <a:solidFill>
                  <a:schemeClr val="accent2">
                    <a:lumMod val="75000"/>
                  </a:schemeClr>
                </a:solidFill>
              </a:rPr>
              <a:t> </a:t>
            </a:r>
            <a:r>
              <a:rPr lang="de-DE" sz="2000" dirty="0"/>
              <a:t>(metaphorischer Zusammenhang zwischen wörtlicher und phraseologischer Lesart)</a:t>
            </a:r>
          </a:p>
          <a:p>
            <a:pPr lvl="1">
              <a:buFont typeface="Wingdings" panose="05000000000000000000" pitchFamily="2" charset="2"/>
              <a:buChar char="§"/>
            </a:pPr>
            <a:r>
              <a:rPr lang="de-DE" sz="2000" i="1" dirty="0" err="1">
                <a:solidFill>
                  <a:schemeClr val="accent2">
                    <a:lumMod val="75000"/>
                  </a:schemeClr>
                </a:solidFill>
              </a:rPr>
              <a:t>jmdm</a:t>
            </a:r>
            <a:r>
              <a:rPr lang="de-DE" sz="2000" i="1" dirty="0">
                <a:solidFill>
                  <a:schemeClr val="accent2">
                    <a:lumMod val="75000"/>
                  </a:schemeClr>
                </a:solidFill>
              </a:rPr>
              <a:t> auf der Nase herumtanzen</a:t>
            </a:r>
            <a:r>
              <a:rPr lang="de-DE" sz="2000" dirty="0">
                <a:solidFill>
                  <a:schemeClr val="accent2">
                    <a:lumMod val="75000"/>
                  </a:schemeClr>
                </a:solidFill>
              </a:rPr>
              <a:t> </a:t>
            </a:r>
            <a:r>
              <a:rPr lang="de-DE" sz="2000" dirty="0"/>
              <a:t>(wörtliche Bedeutung erkennbar, aber in der realen Welt unwahrscheinlich)</a:t>
            </a:r>
          </a:p>
          <a:p>
            <a:pPr lvl="1">
              <a:buFont typeface="Wingdings" panose="05000000000000000000" pitchFamily="2" charset="2"/>
              <a:buChar char="§"/>
            </a:pPr>
            <a:r>
              <a:rPr lang="de-DE" sz="2000" i="1" dirty="0">
                <a:solidFill>
                  <a:schemeClr val="accent2">
                    <a:lumMod val="75000"/>
                  </a:schemeClr>
                </a:solidFill>
              </a:rPr>
              <a:t>in die Röhre gucken</a:t>
            </a:r>
            <a:r>
              <a:rPr lang="de-DE" sz="2000" dirty="0">
                <a:solidFill>
                  <a:schemeClr val="accent2">
                    <a:lumMod val="75000"/>
                  </a:schemeClr>
                </a:solidFill>
              </a:rPr>
              <a:t> </a:t>
            </a:r>
            <a:r>
              <a:rPr lang="de-DE" sz="2000" dirty="0"/>
              <a:t>(Homonymie zwischen fester und freier Wortverbindung)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a:t>Lesarten, 5</a:t>
            </a:r>
          </a:p>
        </p:txBody>
      </p:sp>
      <p:sp>
        <p:nvSpPr>
          <p:cNvPr id="4" name="3 - Θέση περιεχομένου"/>
          <p:cNvSpPr>
            <a:spLocks noGrp="1"/>
          </p:cNvSpPr>
          <p:nvPr>
            <p:ph idx="1"/>
          </p:nvPr>
        </p:nvSpPr>
        <p:spPr/>
        <p:txBody>
          <a:bodyPr>
            <a:noAutofit/>
          </a:bodyPr>
          <a:lstStyle/>
          <a:p>
            <a:pPr lvl="0" algn="ctr">
              <a:buNone/>
            </a:pPr>
            <a:r>
              <a:rPr lang="de-DE" sz="2000" spc="100" dirty="0"/>
              <a:t>Klassifikation von Phraseologismen nach den Lesarten</a:t>
            </a:r>
          </a:p>
          <a:p>
            <a:pPr marL="514350" lvl="0" indent="-514350">
              <a:buFont typeface="+mj-lt"/>
              <a:buAutoNum type="arabicPeriod" startAt="3"/>
            </a:pPr>
            <a:r>
              <a:rPr lang="de-DE" sz="2000" dirty="0"/>
              <a:t>Phraseologismen </a:t>
            </a:r>
            <a:r>
              <a:rPr lang="de-DE" sz="2000" u="sng" dirty="0"/>
              <a:t>mit zwei Lesarten, die simultan realisiert werden </a:t>
            </a:r>
            <a:r>
              <a:rPr lang="de-DE" sz="2000" dirty="0"/>
              <a:t>(</a:t>
            </a:r>
            <a:r>
              <a:rPr lang="de-DE" sz="2000" u="sng" dirty="0"/>
              <a:t>können</a:t>
            </a:r>
            <a:r>
              <a:rPr lang="de-DE" sz="2000" dirty="0"/>
              <a:t>)</a:t>
            </a:r>
          </a:p>
          <a:p>
            <a:pPr lvl="1">
              <a:buFont typeface="Wingdings" panose="05000000000000000000" pitchFamily="2" charset="2"/>
              <a:buChar char="§"/>
            </a:pPr>
            <a:r>
              <a:rPr lang="de-DE" sz="2000" i="1" dirty="0">
                <a:solidFill>
                  <a:schemeClr val="accent2">
                    <a:lumMod val="75000"/>
                  </a:schemeClr>
                </a:solidFill>
              </a:rPr>
              <a:t>die Achseln zucken </a:t>
            </a:r>
            <a:r>
              <a:rPr lang="de-DE" sz="2000" dirty="0"/>
              <a:t>(real)</a:t>
            </a:r>
          </a:p>
          <a:p>
            <a:pPr lvl="1">
              <a:buFont typeface="Wingdings" panose="05000000000000000000" pitchFamily="2" charset="2"/>
              <a:buChar char="§"/>
            </a:pPr>
            <a:r>
              <a:rPr lang="de-DE" sz="2000" i="1" dirty="0">
                <a:solidFill>
                  <a:schemeClr val="accent2">
                    <a:lumMod val="75000"/>
                  </a:schemeClr>
                </a:solidFill>
              </a:rPr>
              <a:t>mit der Faust auf den Tisch schlagen</a:t>
            </a:r>
            <a:r>
              <a:rPr lang="de-DE" sz="2000" dirty="0">
                <a:solidFill>
                  <a:schemeClr val="accent2">
                    <a:lumMod val="75000"/>
                  </a:schemeClr>
                </a:solidFill>
              </a:rPr>
              <a:t> </a:t>
            </a:r>
            <a:r>
              <a:rPr lang="de-DE" sz="2000" dirty="0"/>
              <a:t>(optional)</a:t>
            </a:r>
          </a:p>
          <a:p>
            <a:pPr lvl="1">
              <a:buFont typeface="Wingdings" panose="05000000000000000000" pitchFamily="2" charset="2"/>
              <a:buChar char="§"/>
            </a:pPr>
            <a:r>
              <a:rPr lang="de-DE" sz="2000" i="1" dirty="0">
                <a:solidFill>
                  <a:schemeClr val="accent2">
                    <a:lumMod val="75000"/>
                  </a:schemeClr>
                </a:solidFill>
              </a:rPr>
              <a:t>Däumchen drehen</a:t>
            </a:r>
            <a:r>
              <a:rPr lang="de-DE" sz="2000" dirty="0">
                <a:solidFill>
                  <a:schemeClr val="accent2">
                    <a:lumMod val="75000"/>
                  </a:schemeClr>
                </a:solidFill>
              </a:rPr>
              <a:t> </a:t>
            </a:r>
            <a:r>
              <a:rPr lang="de-DE" sz="2000" dirty="0"/>
              <a:t>(unwahrscheinlich)</a:t>
            </a:r>
          </a:p>
          <a:p>
            <a:pPr marL="514350" lvl="0" indent="-514350">
              <a:buFont typeface="+mj-lt"/>
              <a:buAutoNum type="arabicPeriod" startAt="4"/>
            </a:pPr>
            <a:r>
              <a:rPr lang="de-DE" sz="2000" u="sng" dirty="0"/>
              <a:t>Gemischter Typ</a:t>
            </a:r>
            <a:r>
              <a:rPr lang="de-DE" sz="2000" dirty="0"/>
              <a:t> (hierzu gehören die komparativen Phraseologismen als explizierte Metaphern)</a:t>
            </a:r>
            <a:endParaRPr lang="de-DE" sz="2000" u="sng" dirty="0"/>
          </a:p>
          <a:p>
            <a:pPr lvl="1">
              <a:buFont typeface="Wingdings" panose="05000000000000000000" pitchFamily="2" charset="2"/>
              <a:buChar char="§"/>
            </a:pPr>
            <a:r>
              <a:rPr lang="de-DE" sz="2000" i="1" dirty="0">
                <a:solidFill>
                  <a:schemeClr val="accent2">
                    <a:lumMod val="75000"/>
                  </a:schemeClr>
                </a:solidFill>
              </a:rPr>
              <a:t>frieren </a:t>
            </a:r>
            <a:r>
              <a:rPr lang="de-DE" sz="2000" i="1" u="sng" dirty="0">
                <a:solidFill>
                  <a:schemeClr val="accent2">
                    <a:lumMod val="75000"/>
                  </a:schemeClr>
                </a:solidFill>
              </a:rPr>
              <a:t>wie ein Schneider</a:t>
            </a:r>
            <a:r>
              <a:rPr lang="de-DE" sz="2000" i="1" dirty="0">
                <a:solidFill>
                  <a:schemeClr val="accent2">
                    <a:lumMod val="75000"/>
                  </a:schemeClr>
                </a:solidFill>
              </a:rPr>
              <a:t> </a:t>
            </a:r>
            <a:r>
              <a:rPr lang="de-DE" sz="2000" i="1" dirty="0"/>
              <a:t>(</a:t>
            </a:r>
            <a:r>
              <a:rPr lang="de-DE" sz="2000" i="1" dirty="0">
                <a:solidFill>
                  <a:schemeClr val="accent2">
                    <a:lumMod val="75000"/>
                  </a:schemeClr>
                </a:solidFill>
              </a:rPr>
              <a:t>frieren</a:t>
            </a:r>
            <a:r>
              <a:rPr lang="de-DE" sz="2000" i="1" dirty="0"/>
              <a:t>: wörtlich)</a:t>
            </a:r>
            <a:endParaRPr lang="de-DE" sz="2000" dirty="0"/>
          </a:p>
          <a:p>
            <a:pPr lvl="1">
              <a:buFont typeface="Wingdings" panose="05000000000000000000" pitchFamily="2" charset="2"/>
              <a:buChar char="§"/>
            </a:pPr>
            <a:r>
              <a:rPr lang="de-DE" sz="2000" i="1" dirty="0">
                <a:solidFill>
                  <a:schemeClr val="accent2">
                    <a:lumMod val="75000"/>
                  </a:schemeClr>
                </a:solidFill>
              </a:rPr>
              <a:t>sich </a:t>
            </a:r>
            <a:r>
              <a:rPr lang="de-DE" sz="2000" i="1" u="sng" dirty="0">
                <a:solidFill>
                  <a:schemeClr val="accent2">
                    <a:lumMod val="75000"/>
                  </a:schemeClr>
                </a:solidFill>
              </a:rPr>
              <a:t>die Lunge aus dem Hals</a:t>
            </a:r>
            <a:r>
              <a:rPr lang="de-DE" sz="2000" i="1" dirty="0">
                <a:solidFill>
                  <a:schemeClr val="accent2">
                    <a:lumMod val="75000"/>
                  </a:schemeClr>
                </a:solidFill>
              </a:rPr>
              <a:t> rennen </a:t>
            </a:r>
            <a:r>
              <a:rPr lang="de-DE" sz="2000" i="1" dirty="0"/>
              <a:t>(</a:t>
            </a:r>
            <a:r>
              <a:rPr lang="de-DE" sz="2000" i="1" dirty="0">
                <a:solidFill>
                  <a:schemeClr val="accent2">
                    <a:lumMod val="75000"/>
                  </a:schemeClr>
                </a:solidFill>
              </a:rPr>
              <a:t>rennen</a:t>
            </a:r>
            <a:r>
              <a:rPr lang="de-DE" sz="2000" i="1" dirty="0"/>
              <a:t>: wörtlich)</a:t>
            </a:r>
            <a:endParaRPr lang="de-DE" sz="2000" dirty="0"/>
          </a:p>
        </p:txBody>
      </p:sp>
    </p:spTree>
    <p:extLst>
      <p:ext uri="{BB962C8B-B14F-4D97-AF65-F5344CB8AC3E}">
        <p14:creationId xmlns:p14="http://schemas.microsoft.com/office/powerpoint/2010/main" val="2225358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de-DE" sz="3600" dirty="0"/>
              <a:t>Motivation, 1</a:t>
            </a:r>
          </a:p>
        </p:txBody>
      </p:sp>
      <p:sp>
        <p:nvSpPr>
          <p:cNvPr id="4" name="3 - Θέση περιεχομένου"/>
          <p:cNvSpPr>
            <a:spLocks noGrp="1"/>
          </p:cNvSpPr>
          <p:nvPr>
            <p:ph idx="1"/>
          </p:nvPr>
        </p:nvSpPr>
        <p:spPr/>
        <p:txBody>
          <a:bodyPr>
            <a:noAutofit/>
          </a:bodyPr>
          <a:lstStyle/>
          <a:p>
            <a:pPr>
              <a:buFont typeface="Wingdings" panose="05000000000000000000" pitchFamily="2" charset="2"/>
              <a:buChar char="§"/>
            </a:pPr>
            <a:r>
              <a:rPr lang="de-DE" sz="2000" dirty="0"/>
              <a:t>Als </a:t>
            </a:r>
            <a:r>
              <a:rPr lang="de-DE" sz="2000" i="1" dirty="0"/>
              <a:t>Motivierbarkeit, Motiviertheit oder Motivation</a:t>
            </a:r>
            <a:r>
              <a:rPr lang="de-DE" sz="2000" dirty="0"/>
              <a:t> wird das Maß bezeichnet, in dem die phraseologische Bedeutung aus der wörtlichen verständlich ist (Motivation: Transparenz, Verständlichkeit). </a:t>
            </a:r>
          </a:p>
          <a:p>
            <a:pPr>
              <a:buFont typeface="Wingdings" panose="05000000000000000000" pitchFamily="2" charset="2"/>
              <a:buChar char="§"/>
            </a:pPr>
            <a:r>
              <a:rPr lang="de-DE" sz="2000" dirty="0"/>
              <a:t>Eine formelhafte Wendung ist motiviert, wenn ihre Bedeutung aus der freien Bedeutung der Komponenten verstehbar ist. Dabei geht es um das Vorhandensein einer nachvollziehbaren semantischen Beziehung, einer Transparenz zwischen der (lexikalisierten) phraseologischen und der wörtlichen Bedeutung. </a:t>
            </a:r>
          </a:p>
          <a:p>
            <a:pPr>
              <a:buFont typeface="Wingdings" panose="05000000000000000000" pitchFamily="2" charset="2"/>
              <a:buChar char="§"/>
            </a:pPr>
            <a:r>
              <a:rPr lang="de-DE" sz="2000" dirty="0"/>
              <a:t>Grundsätzlich besteht die Motivation einer phraseologischen Wortverbindung in der Möglichkeit, in der synchronen Rezeption die wörtliche Bedeutung mit der phraseologischen in Beziehung zu setzen. </a:t>
            </a:r>
          </a:p>
        </p:txBody>
      </p:sp>
    </p:spTree>
  </p:cSld>
  <p:clrMapOvr>
    <a:masterClrMapping/>
  </p:clrMapOvr>
</p:sld>
</file>

<file path=ppt/theme/theme1.xml><?xml version="1.0" encoding="utf-8"?>
<a:theme xmlns:a="http://schemas.openxmlformats.org/drawingml/2006/main" name="Μέρισμα">
  <a:themeElements>
    <a:clrScheme name="Μέρισμα">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Μέρισμ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Μέρισμ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Μέρισμα</Template>
  <TotalTime>0</TotalTime>
  <Words>2220</Words>
  <Application>Microsoft Office PowerPoint</Application>
  <PresentationFormat>Προβολή στην οθόνη (4:3)</PresentationFormat>
  <Paragraphs>164</Paragraphs>
  <Slides>30</Slides>
  <Notes>9</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30</vt:i4>
      </vt:variant>
    </vt:vector>
  </HeadingPairs>
  <TitlesOfParts>
    <vt:vector size="37" baseType="lpstr">
      <vt:lpstr>Arial</vt:lpstr>
      <vt:lpstr>Calibri</vt:lpstr>
      <vt:lpstr>Corbel</vt:lpstr>
      <vt:lpstr>Gill Sans MT</vt:lpstr>
      <vt:lpstr>Wingdings</vt:lpstr>
      <vt:lpstr>Wingdings 2</vt:lpstr>
      <vt:lpstr>Μέρισμα</vt:lpstr>
      <vt:lpstr>Phraseologie</vt:lpstr>
      <vt:lpstr>Semantische Besonderheiten  von Phraseologismen</vt:lpstr>
      <vt:lpstr>Phraseologismen als sekundäre Zeichen</vt:lpstr>
      <vt:lpstr>Lesarten, 1</vt:lpstr>
      <vt:lpstr>Lesarten, 2</vt:lpstr>
      <vt:lpstr>Lesarten, 3</vt:lpstr>
      <vt:lpstr>Lesarten, 4</vt:lpstr>
      <vt:lpstr>Lesarten, 5</vt:lpstr>
      <vt:lpstr>Motivation, 1</vt:lpstr>
      <vt:lpstr>Motivation, 2</vt:lpstr>
      <vt:lpstr>interphraseologische beziehungen</vt:lpstr>
      <vt:lpstr>idiomatizitätsfaktoren</vt:lpstr>
      <vt:lpstr>Komplexität, 1</vt:lpstr>
      <vt:lpstr>Komplexität, 2</vt:lpstr>
      <vt:lpstr>vagheit</vt:lpstr>
      <vt:lpstr>expressivität</vt:lpstr>
      <vt:lpstr>Idiom und Metapher, 1</vt:lpstr>
      <vt:lpstr>Idiom und Metapher, 2</vt:lpstr>
      <vt:lpstr>Idiom und Metapher, 3</vt:lpstr>
      <vt:lpstr>Idiom und Metapher, 4</vt:lpstr>
      <vt:lpstr>Idiom und Metapher, 5</vt:lpstr>
      <vt:lpstr>ende</vt:lpstr>
      <vt:lpstr>χρηματοδοτηση</vt:lpstr>
      <vt:lpstr>ΣΗΜΕΙΩΜΑΤΑ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 (1/2) </vt:lpstr>
      <vt:lpstr>Σημείωμα χρήσης έργων τρίτων (2/2)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Phraseologie</dc:title>
  <dc:creator>user</dc:creator>
  <cp:lastModifiedBy>Marios Chrissou</cp:lastModifiedBy>
  <cp:revision>164</cp:revision>
  <dcterms:created xsi:type="dcterms:W3CDTF">2013-03-08T11:37:40Z</dcterms:created>
  <dcterms:modified xsi:type="dcterms:W3CDTF">2024-04-09T14:38:41Z</dcterms:modified>
</cp:coreProperties>
</file>