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1" r:id="rId2"/>
    <p:sldId id="261" r:id="rId3"/>
    <p:sldId id="302" r:id="rId4"/>
    <p:sldId id="303" r:id="rId5"/>
    <p:sldId id="304" r:id="rId6"/>
    <p:sldId id="305" r:id="rId7"/>
    <p:sldId id="306" r:id="rId8"/>
    <p:sldId id="307" r:id="rId9"/>
    <p:sldId id="308" r:id="rId10"/>
    <p:sldId id="309" r:id="rId11"/>
    <p:sldId id="310" r:id="rId12"/>
    <p:sldId id="325" r:id="rId13"/>
    <p:sldId id="311" r:id="rId14"/>
    <p:sldId id="312" r:id="rId15"/>
    <p:sldId id="313" r:id="rId16"/>
    <p:sldId id="314" r:id="rId17"/>
    <p:sldId id="315" r:id="rId18"/>
    <p:sldId id="316" r:id="rId19"/>
    <p:sldId id="317" r:id="rId20"/>
    <p:sldId id="326" r:id="rId21"/>
    <p:sldId id="327" r:id="rId22"/>
    <p:sldId id="328" r:id="rId23"/>
    <p:sldId id="329" r:id="rId24"/>
    <p:sldId id="330" r:id="rId25"/>
    <p:sldId id="321" r:id="rId26"/>
    <p:sldId id="322" r:id="rId27"/>
    <p:sldId id="323" r:id="rId28"/>
    <p:sldId id="324"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03"/>
            <p14:sldId id="304"/>
            <p14:sldId id="305"/>
            <p14:sldId id="306"/>
            <p14:sldId id="307"/>
            <p14:sldId id="308"/>
            <p14:sldId id="309"/>
            <p14:sldId id="310"/>
            <p14:sldId id="325"/>
            <p14:sldId id="311"/>
            <p14:sldId id="312"/>
            <p14:sldId id="313"/>
            <p14:sldId id="314"/>
            <p14:sldId id="315"/>
            <p14:sldId id="316"/>
            <p14:sldId id="317"/>
            <p14:sldId id="326"/>
            <p14:sldId id="327"/>
            <p14:sldId id="328"/>
            <p14:sldId id="329"/>
            <p14:sldId id="330"/>
            <p14:sldId id="321"/>
            <p14:sldId id="322"/>
            <p14:sldId id="323"/>
            <p14:sldId id="324"/>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88" d="100"/>
          <a:sy n="88" d="100"/>
        </p:scale>
        <p:origin x="15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71402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65842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754438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73802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987652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87797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724921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76846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54492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11355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186621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565105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4256092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4112717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98763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44137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0200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Από την ποιητική της ιστορίας, στην μελέτη των ιστορικών </a:t>
            </a:r>
            <a:r>
              <a:rPr lang="el-GR" sz="1000" dirty="0" err="1" smtClean="0">
                <a:solidFill>
                  <a:srgbClr val="5075BC"/>
                </a:solidFill>
              </a:rPr>
              <a:t>πρακτικών.Ο</a:t>
            </a:r>
            <a:r>
              <a:rPr lang="el-GR" sz="1000" dirty="0" smtClean="0">
                <a:solidFill>
                  <a:srgbClr val="5075BC"/>
                </a:solidFill>
              </a:rPr>
              <a:t> θεωρητικός </a:t>
            </a:r>
            <a:r>
              <a:rPr lang="el-GR" sz="1000" dirty="0" err="1" smtClean="0">
                <a:solidFill>
                  <a:srgbClr val="5075BC"/>
                </a:solidFill>
              </a:rPr>
              <a:t>ανα</a:t>
            </a:r>
            <a:r>
              <a:rPr lang="el-GR" sz="1000" dirty="0" smtClean="0">
                <a:solidFill>
                  <a:srgbClr val="5075BC"/>
                </a:solidFill>
              </a:rPr>
              <a:t>-στοχασμός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Από την ποιητική της ιστορίας, στην μελέτη των ιστορικών </a:t>
            </a:r>
            <a:r>
              <a:rPr lang="el-GR" sz="1000" dirty="0" err="1" smtClean="0">
                <a:solidFill>
                  <a:srgbClr val="5075BC"/>
                </a:solidFill>
              </a:rPr>
              <a:t>πρακτικών.Ο</a:t>
            </a:r>
            <a:r>
              <a:rPr lang="el-GR" sz="1000" dirty="0" smtClean="0">
                <a:solidFill>
                  <a:srgbClr val="5075BC"/>
                </a:solidFill>
              </a:rPr>
              <a:t> θεωρητικός </a:t>
            </a:r>
            <a:r>
              <a:rPr lang="el-GR" sz="1000" dirty="0" err="1" smtClean="0">
                <a:solidFill>
                  <a:srgbClr val="5075BC"/>
                </a:solidFill>
              </a:rPr>
              <a:t>ανα</a:t>
            </a:r>
            <a:r>
              <a:rPr lang="el-GR" sz="1000" dirty="0" smtClean="0">
                <a:solidFill>
                  <a:srgbClr val="5075BC"/>
                </a:solidFill>
              </a:rPr>
              <a:t>-στοχασμός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Από την ποιητική της ιστορίας, στην μελέτη των ιστορικών </a:t>
            </a:r>
            <a:r>
              <a:rPr lang="el-GR" sz="1000" dirty="0" err="1" smtClean="0">
                <a:solidFill>
                  <a:srgbClr val="5075BC"/>
                </a:solidFill>
              </a:rPr>
              <a:t>πρακτικών.Ο</a:t>
            </a:r>
            <a:r>
              <a:rPr lang="el-GR" sz="1000" dirty="0" smtClean="0">
                <a:solidFill>
                  <a:srgbClr val="5075BC"/>
                </a:solidFill>
              </a:rPr>
              <a:t> θεωρητικός </a:t>
            </a:r>
            <a:r>
              <a:rPr lang="el-GR" sz="1000" dirty="0" err="1" smtClean="0">
                <a:solidFill>
                  <a:srgbClr val="5075BC"/>
                </a:solidFill>
              </a:rPr>
              <a:t>ανα</a:t>
            </a:r>
            <a:r>
              <a:rPr lang="el-GR" sz="1000" dirty="0" smtClean="0">
                <a:solidFill>
                  <a:srgbClr val="5075BC"/>
                </a:solidFill>
              </a:rPr>
              <a:t>-στοχασμός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Από την ποιητική της ιστορίας, στην μελέτη των ιστορικών </a:t>
            </a:r>
            <a:r>
              <a:rPr lang="el-GR" sz="1000" dirty="0" err="1" smtClean="0">
                <a:solidFill>
                  <a:srgbClr val="5075BC"/>
                </a:solidFill>
              </a:rPr>
              <a:t>πρακτικών.Ο</a:t>
            </a:r>
            <a:r>
              <a:rPr lang="el-GR" sz="1000" dirty="0" smtClean="0">
                <a:solidFill>
                  <a:srgbClr val="5075BC"/>
                </a:solidFill>
              </a:rPr>
              <a:t> θεωρητικός </a:t>
            </a:r>
            <a:r>
              <a:rPr lang="el-GR" sz="1000" dirty="0" err="1" smtClean="0">
                <a:solidFill>
                  <a:srgbClr val="5075BC"/>
                </a:solidFill>
              </a:rPr>
              <a:t>ανα</a:t>
            </a:r>
            <a:r>
              <a:rPr lang="el-GR" sz="1000" dirty="0" smtClean="0">
                <a:solidFill>
                  <a:srgbClr val="5075BC"/>
                </a:solidFill>
              </a:rPr>
              <a:t>-στοχασμός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Από την ποιητική της ιστορίας, στην μελέτη των ιστορικών </a:t>
            </a:r>
            <a:r>
              <a:rPr lang="el-GR" sz="1000" dirty="0" err="1" smtClean="0">
                <a:solidFill>
                  <a:srgbClr val="5075BC"/>
                </a:solidFill>
              </a:rPr>
              <a:t>πρακτικών.Ο</a:t>
            </a:r>
            <a:r>
              <a:rPr lang="el-GR" sz="1000" dirty="0" smtClean="0">
                <a:solidFill>
                  <a:srgbClr val="5075BC"/>
                </a:solidFill>
              </a:rPr>
              <a:t> θεωρητικός </a:t>
            </a:r>
            <a:r>
              <a:rPr lang="el-GR" sz="1000" dirty="0" err="1" smtClean="0">
                <a:solidFill>
                  <a:srgbClr val="5075BC"/>
                </a:solidFill>
              </a:rPr>
              <a:t>ανα</a:t>
            </a:r>
            <a:r>
              <a:rPr lang="el-GR" sz="1000" dirty="0" smtClean="0">
                <a:solidFill>
                  <a:srgbClr val="5075BC"/>
                </a:solidFill>
              </a:rPr>
              <a:t>-στοχασμός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Από την ποιητική της ιστορίας, στην μελέτη των ιστορικών </a:t>
            </a:r>
            <a:r>
              <a:rPr lang="el-GR" sz="1000" dirty="0" err="1" smtClean="0">
                <a:solidFill>
                  <a:srgbClr val="5075BC"/>
                </a:solidFill>
              </a:rPr>
              <a:t>πρακτικών.Ο</a:t>
            </a:r>
            <a:r>
              <a:rPr lang="el-GR" sz="1000" dirty="0" smtClean="0">
                <a:solidFill>
                  <a:srgbClr val="5075BC"/>
                </a:solidFill>
              </a:rPr>
              <a:t> θεωρητικός </a:t>
            </a:r>
            <a:r>
              <a:rPr lang="el-GR" sz="1000" dirty="0" err="1" smtClean="0">
                <a:solidFill>
                  <a:srgbClr val="5075BC"/>
                </a:solidFill>
              </a:rPr>
              <a:t>ανα</a:t>
            </a:r>
            <a:r>
              <a:rPr lang="el-GR" sz="1000" dirty="0" smtClean="0">
                <a:solidFill>
                  <a:srgbClr val="5075BC"/>
                </a:solidFill>
              </a:rPr>
              <a:t>-στοχασμός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Από την ποιητική της ιστορίας, στην μελέτη των ιστορικών </a:t>
            </a:r>
            <a:r>
              <a:rPr lang="el-GR" sz="1000" dirty="0" err="1" smtClean="0">
                <a:solidFill>
                  <a:srgbClr val="5075BC"/>
                </a:solidFill>
              </a:rPr>
              <a:t>πρακτικών.Ο</a:t>
            </a:r>
            <a:r>
              <a:rPr lang="el-GR" sz="1000" dirty="0" smtClean="0">
                <a:solidFill>
                  <a:srgbClr val="5075BC"/>
                </a:solidFill>
              </a:rPr>
              <a:t> θεωρητικός </a:t>
            </a:r>
            <a:r>
              <a:rPr lang="el-GR" sz="1000" dirty="0" err="1" smtClean="0">
                <a:solidFill>
                  <a:srgbClr val="5075BC"/>
                </a:solidFill>
              </a:rPr>
              <a:t>ανα</a:t>
            </a:r>
            <a:r>
              <a:rPr lang="el-GR" sz="1000" dirty="0" smtClean="0">
                <a:solidFill>
                  <a:srgbClr val="5075BC"/>
                </a:solidFill>
              </a:rPr>
              <a:t>-στοχασμός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14:</a:t>
            </a:r>
            <a:r>
              <a:rPr lang="en-US" sz="2800" dirty="0" smtClean="0">
                <a:solidFill>
                  <a:srgbClr val="5075BC"/>
                </a:solidFill>
                <a:latin typeface="+mj-lt"/>
                <a:ea typeface="+mj-ea"/>
                <a:cs typeface="+mj-cs"/>
              </a:rPr>
              <a:t> </a:t>
            </a:r>
            <a:r>
              <a:rPr lang="el-GR" sz="2800" dirty="0" smtClean="0"/>
              <a:t>Από </a:t>
            </a:r>
            <a:r>
              <a:rPr lang="el-GR" sz="2800" dirty="0"/>
              <a:t>την ποιητική της ιστορίας, στην μελέτη των ιστορικών </a:t>
            </a:r>
            <a:r>
              <a:rPr lang="el-GR" sz="2800" dirty="0" err="1" smtClean="0"/>
              <a:t>πρακτικών.Ο</a:t>
            </a:r>
            <a:r>
              <a:rPr lang="el-GR" sz="2800" dirty="0" smtClean="0"/>
              <a:t> </a:t>
            </a:r>
            <a:r>
              <a:rPr lang="el-GR" sz="2800" dirty="0"/>
              <a:t>θεωρητικός </a:t>
            </a:r>
            <a:r>
              <a:rPr lang="el-GR" sz="2800" dirty="0" err="1"/>
              <a:t>ανα</a:t>
            </a:r>
            <a:r>
              <a:rPr lang="el-GR" sz="2800" dirty="0"/>
              <a:t>-στοχασμός </a:t>
            </a:r>
          </a:p>
          <a:p>
            <a:endParaRPr lang="el-GR"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Μορφές αναπαράστασης και λειτουργία της ιστορικής γνώσης</a:t>
            </a:r>
          </a:p>
        </p:txBody>
      </p:sp>
      <p:pic>
        <p:nvPicPr>
          <p:cNvPr id="4" name="Θέση περιεχομένου 3"/>
          <p:cNvPicPr>
            <a:picLocks noGrp="1" noChangeAspect="1"/>
          </p:cNvPicPr>
          <p:nvPr>
            <p:ph idx="1"/>
          </p:nvPr>
        </p:nvPicPr>
        <p:blipFill>
          <a:blip r:embed="rId3"/>
          <a:stretch>
            <a:fillRect/>
          </a:stretch>
        </p:blipFill>
        <p:spPr>
          <a:xfrm>
            <a:off x="1682441" y="1916832"/>
            <a:ext cx="5779117" cy="4190104"/>
          </a:xfrm>
          <a:prstGeom prst="rect">
            <a:avLst/>
          </a:prstGeom>
        </p:spPr>
      </p:pic>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λειτουργία της ιστορικής γνώσης</a:t>
            </a:r>
          </a:p>
        </p:txBody>
      </p:sp>
      <p:sp>
        <p:nvSpPr>
          <p:cNvPr id="3" name="Content Placeholder 2"/>
          <p:cNvSpPr>
            <a:spLocks noGrp="1"/>
          </p:cNvSpPr>
          <p:nvPr>
            <p:ph idx="1"/>
          </p:nvPr>
        </p:nvSpPr>
        <p:spPr/>
        <p:txBody>
          <a:bodyPr>
            <a:normAutofit/>
          </a:bodyPr>
          <a:lstStyle/>
          <a:p>
            <a:pPr marL="0">
              <a:lnSpc>
                <a:spcPct val="120000"/>
              </a:lnSpc>
            </a:pPr>
            <a:r>
              <a:rPr lang="el-GR" sz="2400" dirty="0"/>
              <a:t>Η ιστορική γνώση ανταποκρίνεται στις ανάγκες της  πρακτικής ζωής και κάνει την ιστορική γνώση αποτελεσματική όταν δημιουργεί στην κοινωνία την αίσθηση της ιστορικότητας. </a:t>
            </a:r>
          </a:p>
          <a:p>
            <a:pPr marL="0">
              <a:lnSpc>
                <a:spcPct val="120000"/>
              </a:lnSpc>
            </a:pPr>
            <a:r>
              <a:rPr lang="el-GR" sz="2400" dirty="0"/>
              <a:t>Η αίσθηση της ιστορικότητας σημαίνει ότι το παρελθόν δεν επαναλαμβάνεται, το παρελθόν δεν πρέπει να μας δεσμεύει άκριτα, αλλά πρέπει να το λαμβάνουμε συνεχώς υπόψη μας ως παρακαταθήκη, ως συναίσθηση των ορίων, ως την ειρωνεία της ανθρώπινης δράσης, ως τη σοφία που προκύπτει από την </a:t>
            </a:r>
            <a:r>
              <a:rPr lang="el-GR" sz="2400" dirty="0" err="1"/>
              <a:t>ετερογονία</a:t>
            </a:r>
            <a:r>
              <a:rPr lang="el-GR" sz="2400" dirty="0"/>
              <a:t> σκοπών και αποτελεσμάτων. </a:t>
            </a:r>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λειτουργία της ιστορικής γνώσης</a:t>
            </a:r>
          </a:p>
        </p:txBody>
      </p:sp>
      <p:sp>
        <p:nvSpPr>
          <p:cNvPr id="3" name="Content Placeholder 2"/>
          <p:cNvSpPr>
            <a:spLocks noGrp="1"/>
          </p:cNvSpPr>
          <p:nvPr>
            <p:ph idx="1"/>
          </p:nvPr>
        </p:nvSpPr>
        <p:spPr>
          <a:xfrm>
            <a:off x="457200" y="2132856"/>
            <a:ext cx="8229600" cy="2160240"/>
          </a:xfrm>
        </p:spPr>
        <p:txBody>
          <a:bodyPr>
            <a:normAutofit/>
          </a:bodyPr>
          <a:lstStyle/>
          <a:p>
            <a:pPr marL="0">
              <a:lnSpc>
                <a:spcPct val="120000"/>
              </a:lnSpc>
            </a:pPr>
            <a:r>
              <a:rPr lang="el-GR" sz="2400" dirty="0" smtClean="0"/>
              <a:t>Η </a:t>
            </a:r>
            <a:r>
              <a:rPr lang="el-GR" sz="2400" dirty="0"/>
              <a:t>ιστορική γνώση δημιουργεί συναίσθηση του </a:t>
            </a:r>
            <a:r>
              <a:rPr lang="el-GR" sz="2400" dirty="0" err="1" smtClean="0"/>
              <a:t>ποιοί</a:t>
            </a:r>
            <a:r>
              <a:rPr lang="el-GR" sz="2400" dirty="0" smtClean="0"/>
              <a:t> </a:t>
            </a:r>
            <a:r>
              <a:rPr lang="el-GR" sz="2400" dirty="0"/>
              <a:t>είμαστε, εκλογικεύει τις ταυτότητες και μας βοηθά στην αναγνώριση της ετερότητας.</a:t>
            </a:r>
          </a:p>
        </p:txBody>
      </p:sp>
    </p:spTree>
    <p:extLst>
      <p:ext uri="{BB962C8B-B14F-4D97-AF65-F5344CB8AC3E}">
        <p14:creationId xmlns:p14="http://schemas.microsoft.com/office/powerpoint/2010/main" val="2885681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Ιστορία και ζωή &gt;&gt;&gt; Ιστορική κουλτούρα </a:t>
            </a:r>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5706" y="1988840"/>
            <a:ext cx="5292588" cy="3658736"/>
          </a:xfrm>
        </p:spPr>
      </p:pic>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8892480" cy="1008112"/>
          </a:xfrm>
        </p:spPr>
        <p:txBody>
          <a:bodyPr>
            <a:noAutofit/>
          </a:bodyPr>
          <a:lstStyle/>
          <a:p>
            <a:r>
              <a:rPr lang="el-GR" sz="3600" dirty="0"/>
              <a:t>Η ιστορική συνείδηση = ερμηνεύουμε το παρελθόν, καταλαβαίνουμε το παρόν και </a:t>
            </a:r>
            <a:r>
              <a:rPr lang="el-GR" sz="3600" dirty="0" smtClean="0"/>
              <a:t>τί </a:t>
            </a:r>
            <a:r>
              <a:rPr lang="el-GR" sz="3600" dirty="0"/>
              <a:t>προσδοκούμε /  ή φοβόμαστε στο μέλλον </a:t>
            </a:r>
          </a:p>
        </p:txBody>
      </p:sp>
      <p:pic>
        <p:nvPicPr>
          <p:cNvPr id="4" name="Θέση περιεχομένου 3"/>
          <p:cNvPicPr>
            <a:picLocks noGrp="1" noChangeAspect="1"/>
          </p:cNvPicPr>
          <p:nvPr>
            <p:ph idx="1"/>
          </p:nvPr>
        </p:nvPicPr>
        <p:blipFill>
          <a:blip r:embed="rId3"/>
          <a:stretch>
            <a:fillRect/>
          </a:stretch>
        </p:blipFill>
        <p:spPr>
          <a:xfrm>
            <a:off x="2213367" y="2317637"/>
            <a:ext cx="4680753" cy="3271603"/>
          </a:xfrm>
          <a:prstGeom prst="rect">
            <a:avLst/>
          </a:prstGeom>
        </p:spPr>
      </p:pic>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Στρατηγική της απόκτησης γνώσης</a:t>
            </a:r>
          </a:p>
        </p:txBody>
      </p:sp>
      <p:pic>
        <p:nvPicPr>
          <p:cNvPr id="8" name="Θέση περιεχομένου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1611" y="2060848"/>
            <a:ext cx="5960777" cy="3833385"/>
          </a:xfrm>
        </p:spPr>
      </p:pic>
    </p:spTree>
    <p:extLst>
      <p:ext uri="{BB962C8B-B14F-4D97-AF65-F5344CB8AC3E}">
        <p14:creationId xmlns:p14="http://schemas.microsoft.com/office/powerpoint/2010/main" val="1019013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Στρατηγική της αισθητικής</a:t>
            </a:r>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8600" y="2060848"/>
            <a:ext cx="5546799" cy="3548930"/>
          </a:xfrm>
        </p:spPr>
      </p:pic>
    </p:spTree>
    <p:extLst>
      <p:ext uri="{BB962C8B-B14F-4D97-AF65-F5344CB8AC3E}">
        <p14:creationId xmlns:p14="http://schemas.microsoft.com/office/powerpoint/2010/main" val="2924617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Στρατηγική της ρητορικής. Ιστορική επικοινωνία</a:t>
            </a:r>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206" y="1916832"/>
            <a:ext cx="6127587" cy="3996556"/>
          </a:xfrm>
        </p:spPr>
      </p:pic>
    </p:spTree>
    <p:extLst>
      <p:ext uri="{BB962C8B-B14F-4D97-AF65-F5344CB8AC3E}">
        <p14:creationId xmlns:p14="http://schemas.microsoft.com/office/powerpoint/2010/main" val="1562170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Μνημονικές πολιτικές (πολιτισμική μνήμη) και σχηματισμός </a:t>
            </a:r>
            <a:r>
              <a:rPr lang="el-GR" dirty="0" smtClean="0"/>
              <a:t>ταυτοτήτων 1</a:t>
            </a:r>
            <a:endParaRPr lang="el-GR" dirty="0"/>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3282" y="2204864"/>
            <a:ext cx="5357435" cy="3472292"/>
          </a:xfrm>
        </p:spPr>
      </p:pic>
    </p:spTree>
    <p:extLst>
      <p:ext uri="{BB962C8B-B14F-4D97-AF65-F5344CB8AC3E}">
        <p14:creationId xmlns:p14="http://schemas.microsoft.com/office/powerpoint/2010/main" val="1800511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156" y="1988840"/>
            <a:ext cx="8229600" cy="4525963"/>
          </a:xfrm>
        </p:spPr>
        <p:txBody>
          <a:bodyPr/>
          <a:lstStyle/>
          <a:p>
            <a:pPr marL="0" indent="0">
              <a:buNone/>
            </a:pPr>
            <a:r>
              <a:rPr lang="el-GR" sz="2400" dirty="0" smtClean="0"/>
              <a:t>Πηγή για τα παραπάνω:</a:t>
            </a:r>
          </a:p>
          <a:p>
            <a:pPr marL="0" indent="0">
              <a:buNone/>
            </a:pPr>
            <a:r>
              <a:rPr lang="en-US" sz="2400" dirty="0" err="1" smtClean="0"/>
              <a:t>Jörn</a:t>
            </a:r>
            <a:r>
              <a:rPr lang="en-US" sz="2400" dirty="0" smtClean="0"/>
              <a:t> </a:t>
            </a:r>
            <a:r>
              <a:rPr lang="en-US" sz="2400" dirty="0" err="1"/>
              <a:t>Rüsen</a:t>
            </a:r>
            <a:r>
              <a:rPr lang="en-US" sz="2400" dirty="0"/>
              <a:t>:</a:t>
            </a:r>
          </a:p>
          <a:p>
            <a:pPr marL="0"/>
            <a:r>
              <a:rPr lang="en-US" sz="2400" dirty="0"/>
              <a:t>What is Meta-History?</a:t>
            </a:r>
            <a:br>
              <a:rPr lang="en-US" sz="2400" dirty="0"/>
            </a:br>
            <a:r>
              <a:rPr lang="en-US" sz="2400" dirty="0"/>
              <a:t>Approaching a Comprehensive Theory of Historical </a:t>
            </a:r>
            <a:r>
              <a:rPr lang="en-US" sz="2400" dirty="0" smtClean="0"/>
              <a:t>Studies</a:t>
            </a:r>
            <a:r>
              <a:rPr lang="el-GR" sz="2400" dirty="0" smtClean="0"/>
              <a:t>.</a:t>
            </a:r>
            <a:endParaRPr lang="en-US" sz="2400" dirty="0"/>
          </a:p>
          <a:p>
            <a:pPr marL="0" indent="0">
              <a:buNone/>
            </a:pPr>
            <a:endParaRPr lang="el-GR" dirty="0"/>
          </a:p>
        </p:txBody>
      </p:sp>
      <p:sp>
        <p:nvSpPr>
          <p:cNvPr id="4" name="Title 1"/>
          <p:cNvSpPr>
            <a:spLocks noGrp="1"/>
          </p:cNvSpPr>
          <p:nvPr>
            <p:ph type="title"/>
          </p:nvPr>
        </p:nvSpPr>
        <p:spPr>
          <a:xfrm>
            <a:off x="464156" y="260648"/>
            <a:ext cx="8229600" cy="1143000"/>
          </a:xfrm>
        </p:spPr>
        <p:txBody>
          <a:bodyPr>
            <a:normAutofit fontScale="90000"/>
          </a:bodyPr>
          <a:lstStyle/>
          <a:p>
            <a:r>
              <a:rPr lang="el-GR" dirty="0"/>
              <a:t>Μνημονικές πολιτικές (πολιτισμική μνήμη) και σχηματισμός </a:t>
            </a:r>
            <a:r>
              <a:rPr lang="el-GR" dirty="0" smtClean="0"/>
              <a:t>ταυτοτήτων 2</a:t>
            </a:r>
            <a:endParaRPr lang="el-GR" dirty="0"/>
          </a:p>
        </p:txBody>
      </p:sp>
    </p:spTree>
    <p:extLst>
      <p:ext uri="{BB962C8B-B14F-4D97-AF65-F5344CB8AC3E}">
        <p14:creationId xmlns:p14="http://schemas.microsoft.com/office/powerpoint/2010/main" val="65513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Μετα</a:t>
            </a:r>
            <a:r>
              <a:rPr lang="el-GR" dirty="0"/>
              <a:t>-ιστορία</a:t>
            </a:r>
          </a:p>
        </p:txBody>
      </p:sp>
      <p:sp>
        <p:nvSpPr>
          <p:cNvPr id="3" name="Content Placeholder 2"/>
          <p:cNvSpPr>
            <a:spLocks noGrp="1"/>
          </p:cNvSpPr>
          <p:nvPr>
            <p:ph idx="1"/>
          </p:nvPr>
        </p:nvSpPr>
        <p:spPr>
          <a:xfrm>
            <a:off x="539552" y="1628800"/>
            <a:ext cx="8229600" cy="3888432"/>
          </a:xfrm>
        </p:spPr>
        <p:txBody>
          <a:bodyPr>
            <a:noAutofit/>
          </a:bodyPr>
          <a:lstStyle/>
          <a:p>
            <a:pPr marL="0">
              <a:lnSpc>
                <a:spcPct val="110000"/>
              </a:lnSpc>
            </a:pPr>
            <a:r>
              <a:rPr lang="el-GR" sz="2400" dirty="0"/>
              <a:t>Η </a:t>
            </a:r>
            <a:r>
              <a:rPr lang="el-GR" sz="2400" dirty="0" err="1"/>
              <a:t>μετα</a:t>
            </a:r>
            <a:r>
              <a:rPr lang="el-GR" sz="2400" dirty="0"/>
              <a:t>-ιστορία </a:t>
            </a:r>
            <a:r>
              <a:rPr lang="el-GR" sz="2400" dirty="0" err="1"/>
              <a:t>αναστοχάζεται</a:t>
            </a:r>
            <a:r>
              <a:rPr lang="el-GR" sz="2400" dirty="0"/>
              <a:t> την ιστορία όχι ως κάτι που συνέβη στο παρελθόν, αλλά ως τρόπο που σκεφτόμαστε το παρελθόν. Εξετάζει το πώς βγάζουμε ή αποδίδουμε νόημα στις εμπειρίες μας και πώς με βάση αυτές προσανατολιζόμαστε στο μέλλον.  Εξετάζει ακόμη πώς ο τρόπος που σκεφτόμαστε το μέλλον, ο γενικός προσανατολισμός μας, επηρεάζει την ιστορική μας σκέψη.</a:t>
            </a:r>
          </a:p>
          <a:p>
            <a:pPr marL="0">
              <a:lnSpc>
                <a:spcPct val="110000"/>
              </a:lnSpc>
            </a:pPr>
            <a:r>
              <a:rPr lang="el-GR" sz="2400" dirty="0"/>
              <a:t>Εξετάζει τις διανοητικές διαδικασίες με τις οποίες </a:t>
            </a:r>
            <a:r>
              <a:rPr lang="el-GR" sz="2400" dirty="0" err="1"/>
              <a:t>ιστορικοποιούμε</a:t>
            </a:r>
            <a:r>
              <a:rPr lang="el-GR" sz="2400" dirty="0"/>
              <a:t> το παρελθόν και σχεδιάζει χάρτες ιστορικής συνείδησης. </a:t>
            </a: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726111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710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465192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2209836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a:t>
            </a:r>
            <a:r>
              <a:rPr lang="el-GR" sz="2000" dirty="0"/>
              <a:t>Από την ποιητική της ιστορίας, στην μελέτη των ιστορικών πρακτικών. Ο θεωρητικός </a:t>
            </a:r>
            <a:r>
              <a:rPr lang="el-GR" sz="2000" dirty="0" err="1"/>
              <a:t>ανα</a:t>
            </a:r>
            <a:r>
              <a:rPr lang="el-GR" sz="2000" dirty="0"/>
              <a:t>-στοχασμός».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2854025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1040484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13226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l-GR" sz="2000" b="1" dirty="0" smtClean="0"/>
          </a:p>
        </p:txBody>
      </p:sp>
    </p:spTree>
    <p:extLst>
      <p:ext uri="{BB962C8B-B14F-4D97-AF65-F5344CB8AC3E}">
        <p14:creationId xmlns:p14="http://schemas.microsoft.com/office/powerpoint/2010/main" val="2852295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l-GR" sz="2000" b="1" dirty="0" smtClean="0"/>
          </a:p>
        </p:txBody>
      </p:sp>
    </p:spTree>
    <p:extLst>
      <p:ext uri="{BB962C8B-B14F-4D97-AF65-F5344CB8AC3E}">
        <p14:creationId xmlns:p14="http://schemas.microsoft.com/office/powerpoint/2010/main" val="988273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Ποιητική της ιστορίας</a:t>
            </a:r>
          </a:p>
        </p:txBody>
      </p:sp>
      <p:sp>
        <p:nvSpPr>
          <p:cNvPr id="3" name="Content Placeholder 2"/>
          <p:cNvSpPr>
            <a:spLocks noGrp="1"/>
          </p:cNvSpPr>
          <p:nvPr>
            <p:ph idx="1"/>
          </p:nvPr>
        </p:nvSpPr>
        <p:spPr>
          <a:xfrm>
            <a:off x="457200" y="1628800"/>
            <a:ext cx="8229600" cy="3456383"/>
          </a:xfrm>
        </p:spPr>
        <p:txBody>
          <a:bodyPr>
            <a:normAutofit/>
          </a:bodyPr>
          <a:lstStyle/>
          <a:p>
            <a:pPr marL="0"/>
            <a:r>
              <a:rPr lang="el-GR" sz="2400" dirty="0"/>
              <a:t>Η ιστορία είναι ένα κείμενο.</a:t>
            </a:r>
          </a:p>
          <a:p>
            <a:pPr marL="0"/>
            <a:r>
              <a:rPr lang="el-GR" sz="2400" dirty="0"/>
              <a:t>Κείμενο - κείμενο ως γραπτός </a:t>
            </a:r>
            <a:r>
              <a:rPr lang="el-GR" sz="2400" dirty="0" smtClean="0"/>
              <a:t>λόγος</a:t>
            </a:r>
            <a:r>
              <a:rPr lang="en-US" sz="2400" dirty="0" smtClean="0"/>
              <a:t>.</a:t>
            </a:r>
            <a:endParaRPr lang="el-GR" sz="2400" dirty="0"/>
          </a:p>
          <a:p>
            <a:pPr marL="0"/>
            <a:r>
              <a:rPr lang="el-GR" sz="2400" dirty="0"/>
              <a:t>Κείμενο – κείμενο με εικόνες, </a:t>
            </a:r>
            <a:r>
              <a:rPr lang="el-GR" sz="2400" dirty="0" err="1"/>
              <a:t>documentary</a:t>
            </a:r>
            <a:r>
              <a:rPr lang="el-GR" sz="2400" dirty="0"/>
              <a:t>, </a:t>
            </a:r>
            <a:r>
              <a:rPr lang="el-GR" sz="2400" dirty="0" err="1" smtClean="0"/>
              <a:t>film</a:t>
            </a:r>
            <a:r>
              <a:rPr lang="en-US" sz="2400" dirty="0" smtClean="0"/>
              <a:t>.</a:t>
            </a:r>
            <a:endParaRPr lang="el-GR" sz="2400" dirty="0"/>
          </a:p>
          <a:p>
            <a:pPr marL="0"/>
            <a:r>
              <a:rPr lang="el-GR" sz="2400" dirty="0"/>
              <a:t>Κείμενο ως διάταξη αντικειμένων –Μουσείο, </a:t>
            </a:r>
            <a:r>
              <a:rPr lang="el-GR" sz="2400" dirty="0" smtClean="0"/>
              <a:t>συλλογή</a:t>
            </a:r>
            <a:r>
              <a:rPr lang="en-US" sz="2400" dirty="0" smtClean="0"/>
              <a:t>.</a:t>
            </a:r>
            <a:endParaRPr lang="el-GR" sz="2400" dirty="0"/>
          </a:p>
          <a:p>
            <a:pPr marL="0"/>
            <a:r>
              <a:rPr lang="el-GR" sz="2400" dirty="0"/>
              <a:t>Τα μνημεία ως </a:t>
            </a:r>
            <a:r>
              <a:rPr lang="el-GR" sz="2400" dirty="0" smtClean="0"/>
              <a:t>κείμενα</a:t>
            </a:r>
            <a:r>
              <a:rPr lang="en-US" sz="2400" dirty="0" smtClean="0"/>
              <a:t>.</a:t>
            </a:r>
            <a:r>
              <a:rPr lang="el-GR" sz="2400" dirty="0" smtClean="0"/>
              <a:t> </a:t>
            </a:r>
            <a:endParaRPr lang="el-GR" sz="2400" dirty="0"/>
          </a:p>
          <a:p>
            <a:pPr marL="0"/>
            <a:r>
              <a:rPr lang="el-GR" sz="2400" dirty="0"/>
              <a:t>Η ιστορία ως σύνθεση γραπτών, εικονικών και εμπράγματων </a:t>
            </a:r>
            <a:r>
              <a:rPr lang="el-GR" sz="2400" dirty="0" smtClean="0"/>
              <a:t>κειμένων</a:t>
            </a:r>
            <a:r>
              <a:rPr lang="en-US" sz="2400" dirty="0" smtClean="0"/>
              <a:t>.</a:t>
            </a:r>
            <a:r>
              <a:rPr lang="el-GR" sz="2400" dirty="0" smtClean="0"/>
              <a:t> </a:t>
            </a:r>
            <a:endParaRPr lang="el-GR" sz="2400"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«κατασκευή» της Ιστορίας</a:t>
            </a:r>
          </a:p>
        </p:txBody>
      </p:sp>
      <p:sp>
        <p:nvSpPr>
          <p:cNvPr id="3" name="Content Placeholder 2"/>
          <p:cNvSpPr>
            <a:spLocks noGrp="1"/>
          </p:cNvSpPr>
          <p:nvPr>
            <p:ph idx="1"/>
          </p:nvPr>
        </p:nvSpPr>
        <p:spPr>
          <a:xfrm>
            <a:off x="484663" y="1628800"/>
            <a:ext cx="8229600" cy="4392488"/>
          </a:xfrm>
        </p:spPr>
        <p:txBody>
          <a:bodyPr>
            <a:normAutofit fontScale="70000" lnSpcReduction="20000"/>
          </a:bodyPr>
          <a:lstStyle/>
          <a:p>
            <a:pPr marL="0">
              <a:lnSpc>
                <a:spcPct val="120000"/>
              </a:lnSpc>
            </a:pPr>
            <a:r>
              <a:rPr lang="el-GR" sz="3400" dirty="0"/>
              <a:t>Επιλογή </a:t>
            </a:r>
            <a:r>
              <a:rPr lang="el-GR" sz="3400" dirty="0" smtClean="0"/>
              <a:t>θέματος</a:t>
            </a:r>
            <a:r>
              <a:rPr lang="en-US" sz="3400" dirty="0" smtClean="0"/>
              <a:t>.</a:t>
            </a:r>
            <a:endParaRPr lang="el-GR" sz="3400" dirty="0"/>
          </a:p>
          <a:p>
            <a:pPr marL="0">
              <a:lnSpc>
                <a:spcPct val="120000"/>
              </a:lnSpc>
            </a:pPr>
            <a:r>
              <a:rPr lang="el-GR" sz="3400" dirty="0"/>
              <a:t>Επιλογή μεθόδου (</a:t>
            </a:r>
            <a:r>
              <a:rPr lang="el-GR" sz="3400" dirty="0" err="1"/>
              <a:t>μικρο</a:t>
            </a:r>
            <a:r>
              <a:rPr lang="el-GR" sz="3400" dirty="0"/>
              <a:t>-ιστορία, </a:t>
            </a:r>
            <a:r>
              <a:rPr lang="el-GR" sz="3400" dirty="0" err="1"/>
              <a:t>μακρο</a:t>
            </a:r>
            <a:r>
              <a:rPr lang="el-GR" sz="3400" dirty="0"/>
              <a:t>-ιστορία, στατιστική, αρχεία, προφορική </a:t>
            </a:r>
            <a:r>
              <a:rPr lang="el-GR" sz="3400" dirty="0" err="1"/>
              <a:t>κ.λ.π</a:t>
            </a:r>
            <a:r>
              <a:rPr lang="el-GR" sz="3400" dirty="0" smtClean="0"/>
              <a:t>.)</a:t>
            </a:r>
            <a:r>
              <a:rPr lang="en-US" sz="3400" dirty="0" smtClean="0"/>
              <a:t>.</a:t>
            </a:r>
            <a:endParaRPr lang="el-GR" sz="3400" dirty="0"/>
          </a:p>
          <a:p>
            <a:pPr marL="0">
              <a:lnSpc>
                <a:spcPct val="120000"/>
              </a:lnSpc>
            </a:pPr>
            <a:r>
              <a:rPr lang="el-GR" sz="3400" dirty="0"/>
              <a:t>Επιλογή </a:t>
            </a:r>
            <a:r>
              <a:rPr lang="el-GR" sz="3400" dirty="0" smtClean="0"/>
              <a:t>πηγών</a:t>
            </a:r>
            <a:r>
              <a:rPr lang="en-US" sz="3400" dirty="0" smtClean="0"/>
              <a:t>.</a:t>
            </a:r>
            <a:endParaRPr lang="el-GR" sz="3400" dirty="0"/>
          </a:p>
          <a:p>
            <a:pPr marL="0">
              <a:lnSpc>
                <a:spcPct val="120000"/>
              </a:lnSpc>
            </a:pPr>
            <a:r>
              <a:rPr lang="el-GR" sz="3400" dirty="0"/>
              <a:t>Επιλογή ρητορικών τρόπων και «γλώσσας</a:t>
            </a:r>
            <a:r>
              <a:rPr lang="el-GR" sz="3400" dirty="0" smtClean="0"/>
              <a:t>»</a:t>
            </a:r>
            <a:r>
              <a:rPr lang="en-US" sz="3400" dirty="0" smtClean="0"/>
              <a:t>.</a:t>
            </a:r>
            <a:endParaRPr lang="el-GR" sz="3400" dirty="0"/>
          </a:p>
          <a:p>
            <a:pPr marL="0">
              <a:lnSpc>
                <a:spcPct val="120000"/>
              </a:lnSpc>
            </a:pPr>
            <a:r>
              <a:rPr lang="el-GR" sz="3400" dirty="0"/>
              <a:t>Επιλογή εννοιολογικών  και θεωρητικών </a:t>
            </a:r>
            <a:r>
              <a:rPr lang="el-GR" sz="3400" dirty="0" smtClean="0"/>
              <a:t>πλαισίων </a:t>
            </a:r>
            <a:r>
              <a:rPr lang="el-GR" sz="3400" dirty="0"/>
              <a:t>Π.χ. θεωρία της μετάβασης, εθνικές θεωρίες αρχέγονων δεσμών ή πολιτικών δεσμών, κλπ.</a:t>
            </a:r>
          </a:p>
          <a:p>
            <a:pPr marL="0">
              <a:lnSpc>
                <a:spcPct val="120000"/>
              </a:lnSpc>
            </a:pPr>
            <a:r>
              <a:rPr lang="el-GR" sz="3400" dirty="0"/>
              <a:t>Πολιτικοί και πολιτισμικοί </a:t>
            </a:r>
            <a:r>
              <a:rPr lang="el-GR" sz="3400" dirty="0" smtClean="0"/>
              <a:t>περιορισμοί</a:t>
            </a:r>
            <a:r>
              <a:rPr lang="en-US" sz="3400" dirty="0" smtClean="0"/>
              <a:t>.</a:t>
            </a:r>
            <a:endParaRPr lang="el-GR" sz="3400" dirty="0"/>
          </a:p>
          <a:p>
            <a:pPr marL="0"/>
            <a:endParaRPr lang="el-GR" dirty="0"/>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 </a:t>
            </a:r>
            <a:r>
              <a:rPr lang="el-GR" dirty="0"/>
              <a:t>γλωσσική κατασκευή </a:t>
            </a:r>
          </a:p>
        </p:txBody>
      </p:sp>
      <p:sp>
        <p:nvSpPr>
          <p:cNvPr id="3" name="Content Placeholder 2"/>
          <p:cNvSpPr>
            <a:spLocks noGrp="1"/>
          </p:cNvSpPr>
          <p:nvPr>
            <p:ph idx="1"/>
          </p:nvPr>
        </p:nvSpPr>
        <p:spPr>
          <a:xfrm>
            <a:off x="457200" y="2060848"/>
            <a:ext cx="8229600" cy="2016224"/>
          </a:xfrm>
        </p:spPr>
        <p:txBody>
          <a:bodyPr>
            <a:noAutofit/>
          </a:bodyPr>
          <a:lstStyle/>
          <a:p>
            <a:pPr marL="0"/>
            <a:r>
              <a:rPr lang="el-GR" sz="2400" dirty="0"/>
              <a:t>Η έννοια του θεσμοθετημένου λόγου (</a:t>
            </a:r>
            <a:r>
              <a:rPr lang="el-GR" sz="2400" dirty="0" err="1"/>
              <a:t>discourse</a:t>
            </a:r>
            <a:r>
              <a:rPr lang="el-GR" sz="2400" dirty="0" smtClean="0"/>
              <a:t>)</a:t>
            </a:r>
            <a:r>
              <a:rPr lang="en-US" sz="2400" dirty="0" smtClean="0"/>
              <a:t>.</a:t>
            </a:r>
            <a:endParaRPr lang="el-GR" sz="2400" dirty="0"/>
          </a:p>
          <a:p>
            <a:pPr marL="0"/>
            <a:r>
              <a:rPr lang="el-GR" sz="2400" dirty="0"/>
              <a:t>Οι πρακτικές του θεσμοθετημένου λόγου (</a:t>
            </a:r>
            <a:r>
              <a:rPr lang="el-GR" sz="2400" dirty="0" err="1"/>
              <a:t>discursive</a:t>
            </a:r>
            <a:r>
              <a:rPr lang="el-GR" sz="2400" dirty="0"/>
              <a:t> </a:t>
            </a:r>
            <a:r>
              <a:rPr lang="el-GR" sz="2400" dirty="0" err="1"/>
              <a:t>practices</a:t>
            </a:r>
            <a:r>
              <a:rPr lang="el-GR" sz="2400" dirty="0" smtClean="0"/>
              <a:t>)</a:t>
            </a:r>
            <a:r>
              <a:rPr lang="en-US" sz="2400" dirty="0" smtClean="0"/>
              <a:t>.</a:t>
            </a:r>
            <a:endParaRPr lang="el-GR" sz="2400" dirty="0"/>
          </a:p>
          <a:p>
            <a:pPr marL="0"/>
            <a:r>
              <a:rPr lang="el-GR" sz="2400" dirty="0"/>
              <a:t>Η πλοκή ως ερμηνεία. </a:t>
            </a:r>
            <a:r>
              <a:rPr lang="el-GR" sz="2400" dirty="0" err="1"/>
              <a:t>Hayden</a:t>
            </a:r>
            <a:r>
              <a:rPr lang="el-GR" sz="2400" dirty="0"/>
              <a:t> </a:t>
            </a:r>
            <a:r>
              <a:rPr lang="el-GR" sz="2400" dirty="0" err="1"/>
              <a:t>White</a:t>
            </a:r>
            <a:r>
              <a:rPr lang="el-GR" sz="2400" dirty="0"/>
              <a:t>: Η ιστορία ως έπος, ως τραγωδία, ως κωμωδία, ως </a:t>
            </a:r>
            <a:r>
              <a:rPr lang="el-GR" sz="2400" dirty="0" smtClean="0"/>
              <a:t>σάτιρα</a:t>
            </a:r>
            <a:r>
              <a:rPr lang="en-US" sz="2400" dirty="0" smtClean="0"/>
              <a:t>.</a:t>
            </a:r>
            <a:endParaRPr lang="el-GR" sz="2400"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92972" cy="1143000"/>
          </a:xfrm>
        </p:spPr>
        <p:txBody>
          <a:bodyPr>
            <a:normAutofit fontScale="90000"/>
          </a:bodyPr>
          <a:lstStyle/>
          <a:p>
            <a:r>
              <a:rPr lang="el-GR" dirty="0"/>
              <a:t>Η ιστορία ως χρονικό, ως επιστήμη, ιστορική συνείδηση,  η δημόσια ιστορία, η ιστορική κουλτούρα</a:t>
            </a:r>
          </a:p>
        </p:txBody>
      </p:sp>
      <p:sp>
        <p:nvSpPr>
          <p:cNvPr id="3" name="Content Placeholder 2"/>
          <p:cNvSpPr>
            <a:spLocks noGrp="1"/>
          </p:cNvSpPr>
          <p:nvPr>
            <p:ph idx="1"/>
          </p:nvPr>
        </p:nvSpPr>
        <p:spPr>
          <a:xfrm>
            <a:off x="539552" y="2348880"/>
            <a:ext cx="4104456" cy="1080120"/>
          </a:xfrm>
        </p:spPr>
        <p:txBody>
          <a:bodyPr>
            <a:noAutofit/>
          </a:bodyPr>
          <a:lstStyle/>
          <a:p>
            <a:pPr marL="0">
              <a:spcBef>
                <a:spcPts val="0"/>
              </a:spcBef>
            </a:pPr>
            <a:r>
              <a:rPr lang="el-GR" sz="2400" dirty="0"/>
              <a:t>Η εμπειρία μας αναγκάζει σε προσαρμογές, αλλά όχι άμεσα. Αναγκαζόμαστε να στοχαστούμε το παρελθόν, για να   προσανατολιστούμε, να αποκτήσουμε μια προοπτική. Στην προοπτική αυτή τοποθετούμε τις προσαρμογές μας. </a:t>
            </a:r>
          </a:p>
        </p:txBody>
      </p:sp>
      <p:pic>
        <p:nvPicPr>
          <p:cNvPr id="4" name="Εικόνα 3"/>
          <p:cNvPicPr>
            <a:picLocks noChangeAspect="1"/>
          </p:cNvPicPr>
          <p:nvPr/>
        </p:nvPicPr>
        <p:blipFill>
          <a:blip r:embed="rId3"/>
          <a:stretch>
            <a:fillRect/>
          </a:stretch>
        </p:blipFill>
        <p:spPr>
          <a:xfrm>
            <a:off x="5148064" y="2564904"/>
            <a:ext cx="3133479" cy="2752853"/>
          </a:xfrm>
          <a:prstGeom prst="rect">
            <a:avLst/>
          </a:prstGeom>
          <a:ln>
            <a:solidFill>
              <a:schemeClr val="tx1"/>
            </a:solidFill>
          </a:ln>
        </p:spPr>
      </p:pic>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Κίνητρα →</a:t>
            </a:r>
            <a:r>
              <a:rPr lang="el-GR" dirty="0" err="1"/>
              <a:t>Αντίληψη→Ερμηνεία</a:t>
            </a:r>
            <a:r>
              <a:rPr lang="el-GR" dirty="0"/>
              <a:t> →</a:t>
            </a:r>
            <a:r>
              <a:rPr lang="el-GR" dirty="0" smtClean="0"/>
              <a:t>Προσανατολισμός 1</a:t>
            </a:r>
            <a:endParaRPr lang="el-GR" dirty="0"/>
          </a:p>
        </p:txBody>
      </p:sp>
      <p:pic>
        <p:nvPicPr>
          <p:cNvPr id="4" name="Θέση περιεχομένου 3"/>
          <p:cNvPicPr>
            <a:picLocks noGrp="1" noChangeAspect="1"/>
          </p:cNvPicPr>
          <p:nvPr>
            <p:ph idx="1"/>
          </p:nvPr>
        </p:nvPicPr>
        <p:blipFill>
          <a:blip r:embed="rId3"/>
          <a:stretch>
            <a:fillRect/>
          </a:stretch>
        </p:blipFill>
        <p:spPr>
          <a:xfrm>
            <a:off x="2123728" y="1916832"/>
            <a:ext cx="4968186" cy="4145826"/>
          </a:xfrm>
          <a:prstGeom prst="rect">
            <a:avLst/>
          </a:prstGeom>
          <a:ln>
            <a:solidFill>
              <a:schemeClr val="tx1"/>
            </a:solidFill>
          </a:ln>
        </p:spPr>
      </p:pic>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464495"/>
          </a:xfrm>
        </p:spPr>
        <p:txBody>
          <a:bodyPr>
            <a:noAutofit/>
          </a:bodyPr>
          <a:lstStyle/>
          <a:p>
            <a:pPr marL="0"/>
            <a:r>
              <a:rPr lang="el-GR" sz="2400" dirty="0" smtClean="0"/>
              <a:t>Το </a:t>
            </a:r>
            <a:r>
              <a:rPr lang="el-GR" sz="2400" dirty="0"/>
              <a:t>παρελθόν, αυτό καθαυτό δεν είναι ιστορία. Γίνεται ιστορία στο βαθμό που εντάσσεται σε μια προοπτική, η οποία το συνδέει με το παρόν και το μέλλον. Εδώ είναι το σημείο στο οποίο γεννώνται τα βασικά ερωτήματα, «</a:t>
            </a:r>
            <a:r>
              <a:rPr lang="el-GR" sz="2400" dirty="0" smtClean="0"/>
              <a:t>τί </a:t>
            </a:r>
            <a:r>
              <a:rPr lang="el-GR" sz="2400" dirty="0"/>
              <a:t>είναι η ιστορία». Με αυτή την έννοια, η θεωρία της ιστορίας είναι μέρος της ίδιας της δουλειάς των ιστορικών.  </a:t>
            </a:r>
          </a:p>
          <a:p>
            <a:pPr marL="0"/>
            <a:r>
              <a:rPr lang="el-GR" sz="2400" dirty="0"/>
              <a:t>Καθώς αλλάζουν τα ερεθίσματα του παρόντος, αλλάζουν τα ερωτήματα στο παρελθόν.  Αλλάζουν τα ερμηνευτικά πλαίσια: π.χ. εκμοντερνισμός των κοινωνιών, ταξική πάλη, εθνική </a:t>
            </a:r>
            <a:r>
              <a:rPr lang="el-GR" sz="2400" dirty="0" smtClean="0"/>
              <a:t>ολοκλήρωση</a:t>
            </a:r>
            <a:r>
              <a:rPr lang="en-US" sz="2400" dirty="0" smtClean="0"/>
              <a:t>.</a:t>
            </a:r>
            <a:endParaRPr lang="el-GR" sz="2400" dirty="0"/>
          </a:p>
          <a:p>
            <a:pPr marL="0"/>
            <a:r>
              <a:rPr lang="el-GR" sz="2400" dirty="0"/>
              <a:t>Τα ερμηνευτικά πλαίσια προσδιορίζουν την έρευνα, και η έρευνα τα θέτει σε δοκιμασία. Αυτή είναι η πορεία της </a:t>
            </a:r>
            <a:r>
              <a:rPr lang="el-GR" sz="2400" dirty="0" smtClean="0"/>
              <a:t>επιστήμης</a:t>
            </a:r>
            <a:r>
              <a:rPr lang="en-US" sz="2400" dirty="0" smtClean="0"/>
              <a:t>.</a:t>
            </a:r>
            <a:r>
              <a:rPr lang="el-GR" sz="2400" dirty="0" smtClean="0"/>
              <a:t> </a:t>
            </a:r>
            <a:endParaRPr lang="el-GR" sz="2400" dirty="0"/>
          </a:p>
        </p:txBody>
      </p:sp>
      <p:sp>
        <p:nvSpPr>
          <p:cNvPr id="4" name="Title 1"/>
          <p:cNvSpPr>
            <a:spLocks noGrp="1"/>
          </p:cNvSpPr>
          <p:nvPr>
            <p:ph type="title"/>
          </p:nvPr>
        </p:nvSpPr>
        <p:spPr>
          <a:xfrm>
            <a:off x="457200" y="197768"/>
            <a:ext cx="8229600" cy="1143000"/>
          </a:xfrm>
        </p:spPr>
        <p:txBody>
          <a:bodyPr>
            <a:normAutofit fontScale="90000"/>
          </a:bodyPr>
          <a:lstStyle/>
          <a:p>
            <a:r>
              <a:rPr lang="el-GR" dirty="0"/>
              <a:t>Κίνητρα →</a:t>
            </a:r>
            <a:r>
              <a:rPr lang="el-GR" dirty="0" err="1"/>
              <a:t>Αντίληψη→Ερμηνεία</a:t>
            </a:r>
            <a:r>
              <a:rPr lang="el-GR" dirty="0"/>
              <a:t> →</a:t>
            </a:r>
            <a:r>
              <a:rPr lang="el-GR" dirty="0" smtClean="0"/>
              <a:t>Προσανατολισμός 2</a:t>
            </a:r>
            <a:endParaRPr lang="el-GR"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Ανάγκη προσανατολισμού →Ερμηνευτικά πλαίσια →Επιλογή και </a:t>
            </a:r>
            <a:r>
              <a:rPr lang="el-GR" dirty="0" smtClean="0"/>
              <a:t>αξιοποίηση </a:t>
            </a:r>
            <a:r>
              <a:rPr lang="el-GR" dirty="0"/>
              <a:t>πηγών</a:t>
            </a:r>
          </a:p>
        </p:txBody>
      </p:sp>
      <p:pic>
        <p:nvPicPr>
          <p:cNvPr id="4" name="Θέση περιεχομένου 3"/>
          <p:cNvPicPr>
            <a:picLocks noGrp="1" noChangeAspect="1"/>
          </p:cNvPicPr>
          <p:nvPr>
            <p:ph idx="1"/>
          </p:nvPr>
        </p:nvPicPr>
        <p:blipFill>
          <a:blip r:embed="rId3"/>
          <a:stretch>
            <a:fillRect/>
          </a:stretch>
        </p:blipFill>
        <p:spPr>
          <a:xfrm>
            <a:off x="2292791" y="2204864"/>
            <a:ext cx="4295433" cy="3790388"/>
          </a:xfrm>
          <a:prstGeom prst="rect">
            <a:avLst/>
          </a:prstGeom>
        </p:spPr>
      </p:pic>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TotalTime>
  <Words>1021</Words>
  <Application>Microsoft Office PowerPoint</Application>
  <PresentationFormat>On-screen Show (4:3)</PresentationFormat>
  <Paragraphs>132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Wingdings</vt:lpstr>
      <vt:lpstr>Θέμα του Office</vt:lpstr>
      <vt:lpstr>II29 Θεωρία της Ιστορίας</vt:lpstr>
      <vt:lpstr>Μετα-ιστορία</vt:lpstr>
      <vt:lpstr>Ποιητική της ιστορίας</vt:lpstr>
      <vt:lpstr>Η «κατασκευή» της Ιστορίας</vt:lpstr>
      <vt:lpstr>H γλωσσική κατασκευή </vt:lpstr>
      <vt:lpstr>Η ιστορία ως χρονικό, ως επιστήμη, ιστορική συνείδηση,  η δημόσια ιστορία, η ιστορική κουλτούρα</vt:lpstr>
      <vt:lpstr>Κίνητρα →Αντίληψη→Ερμηνεία →Προσανατολισμός 1</vt:lpstr>
      <vt:lpstr>Κίνητρα →Αντίληψη→Ερμηνεία →Προσανατολισμός 2</vt:lpstr>
      <vt:lpstr>Ανάγκη προσανατολισμού →Ερμηνευτικά πλαίσια →Επιλογή και αξιοποίηση πηγών</vt:lpstr>
      <vt:lpstr>Μορφές αναπαράστασης και λειτουργία της ιστορικής γνώσης</vt:lpstr>
      <vt:lpstr>Η λειτουργία της ιστορικής γνώσης</vt:lpstr>
      <vt:lpstr>Η λειτουργία της ιστορικής γνώσης</vt:lpstr>
      <vt:lpstr>Ιστορία και ζωή &gt;&gt;&gt; Ιστορική κουλτούρα </vt:lpstr>
      <vt:lpstr>Η ιστορική συνείδηση = ερμηνεύουμε το παρελθόν, καταλαβαίνουμε το παρόν και τί προσδοκούμε /  ή φοβόμαστε στο μέλλον </vt:lpstr>
      <vt:lpstr>Στρατηγική της απόκτησης γνώσης</vt:lpstr>
      <vt:lpstr>Στρατηγική της αισθητικής</vt:lpstr>
      <vt:lpstr>Στρατηγική της ρητορικής. Ιστορική επικοινωνία</vt:lpstr>
      <vt:lpstr>Μνημονικές πολιτικές (πολιτισμική μνήμη) και σχηματισμός ταυτοτήτων 1</vt:lpstr>
      <vt:lpstr>Μνημονικές πολιτικές (πολιτισμική μνήμη) και σχηματισμός ταυτοτήτων 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204</cp:revision>
  <dcterms:created xsi:type="dcterms:W3CDTF">2012-09-06T09:03:05Z</dcterms:created>
  <dcterms:modified xsi:type="dcterms:W3CDTF">2015-01-21T22:06:40Z</dcterms:modified>
</cp:coreProperties>
</file>