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sldIdLst>
    <p:sldId id="331" r:id="rId3"/>
    <p:sldId id="308" r:id="rId4"/>
    <p:sldId id="319" r:id="rId5"/>
    <p:sldId id="320" r:id="rId6"/>
    <p:sldId id="321" r:id="rId7"/>
    <p:sldId id="322" r:id="rId8"/>
    <p:sldId id="323" r:id="rId9"/>
    <p:sldId id="324" r:id="rId10"/>
    <p:sldId id="326" r:id="rId11"/>
    <p:sldId id="328" r:id="rId12"/>
    <p:sldId id="329" r:id="rId13"/>
    <p:sldId id="330" r:id="rId14"/>
    <p:sldId id="290" r:id="rId15"/>
    <p:sldId id="295" r:id="rId16"/>
    <p:sldId id="332" r:id="rId17"/>
    <p:sldId id="333" r:id="rId18"/>
    <p:sldId id="334" r:id="rId19"/>
    <p:sldId id="335" r:id="rId20"/>
    <p:sldId id="293" r:id="rId21"/>
  </p:sldIdLst>
  <p:sldSz cx="9144000" cy="6858000" type="screen4x3"/>
  <p:notesSz cx="6858000" cy="9144000"/>
  <p:custDataLst>
    <p:tags r:id="rId2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19"/>
            <p14:sldId id="320"/>
            <p14:sldId id="321"/>
            <p14:sldId id="322"/>
            <p14:sldId id="323"/>
            <p14:sldId id="324"/>
            <p14:sldId id="326"/>
            <p14:sldId id="328"/>
            <p14:sldId id="329"/>
            <p14:sldId id="330"/>
            <p14:sldId id="290"/>
            <p14:sldId id="295"/>
            <p14:sldId id="332"/>
            <p14:sldId id="333"/>
            <p14:sldId id="334"/>
            <p14:sldId id="335"/>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9314" autoAdjust="0"/>
  </p:normalViewPr>
  <p:slideViewPr>
    <p:cSldViewPr>
      <p:cViewPr varScale="1">
        <p:scale>
          <a:sx n="57" d="100"/>
          <a:sy n="57" d="100"/>
        </p:scale>
        <p:origin x="-2532" y="-78"/>
      </p:cViewPr>
      <p:guideLst>
        <p:guide orient="horz" pos="2160"/>
        <p:guide pos="2880"/>
      </p:guideLst>
    </p:cSldViewPr>
  </p:slideViewPr>
  <p:outlineViewPr>
    <p:cViewPr>
      <p:scale>
        <a:sx n="33" d="100"/>
        <a:sy n="33" d="100"/>
      </p:scale>
      <p:origin x="0" y="1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www.art-book.gr/full_product1.php?prod_id=425-%CE%9C%CE%91-%CE%95%CE%9B-04" TargetMode="Externa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802520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a:t>
            </a:r>
            <a:r>
              <a:rPr lang="el-GR" dirty="0" smtClean="0"/>
              <a:t>ανάγνωση (2/2)</a:t>
            </a:r>
            <a:endParaRPr lang="en-US" dirty="0"/>
          </a:p>
        </p:txBody>
      </p:sp>
      <p:sp>
        <p:nvSpPr>
          <p:cNvPr id="3" name="Θέση περιεχομένου 2"/>
          <p:cNvSpPr>
            <a:spLocks noGrp="1"/>
          </p:cNvSpPr>
          <p:nvPr>
            <p:ph sz="half" idx="1"/>
          </p:nvPr>
        </p:nvSpPr>
        <p:spPr/>
        <p:txBody>
          <a:bodyPr>
            <a:noAutofit/>
          </a:bodyPr>
          <a:lstStyle/>
          <a:p>
            <a:pPr marL="0" indent="0">
              <a:lnSpc>
                <a:spcPct val="110000"/>
              </a:lnSpc>
              <a:buNone/>
            </a:pPr>
            <a:r>
              <a:rPr lang="el-GR" sz="2700" dirty="0" smtClean="0"/>
              <a:t>Κάθε ομάδα πήρες επίσης </a:t>
            </a:r>
            <a:r>
              <a:rPr lang="el-GR" sz="2700" dirty="0"/>
              <a:t>έ</a:t>
            </a:r>
            <a:r>
              <a:rPr lang="el-GR" sz="2700" dirty="0" smtClean="0"/>
              <a:t>να μεγάλο </a:t>
            </a:r>
            <a:r>
              <a:rPr lang="el-GR" sz="2700" dirty="0"/>
              <a:t>χαρτόνι στο οποίο θα σχεδίαζαν ένα δέντρο και θα έπρεπε να κολλήσουν το υλικό τους δημιουργώντας μια συγκεκριμένη εποχή. </a:t>
            </a:r>
          </a:p>
          <a:p>
            <a:pPr>
              <a:lnSpc>
                <a:spcPct val="110000"/>
              </a:lnSpc>
            </a:pPr>
            <a:endParaRPr lang="en-US" sz="2700" dirty="0"/>
          </a:p>
        </p:txBody>
      </p:sp>
      <p:sp>
        <p:nvSpPr>
          <p:cNvPr id="4" name="Θέση περιεχομένου 3"/>
          <p:cNvSpPr>
            <a:spLocks noGrp="1"/>
          </p:cNvSpPr>
          <p:nvPr>
            <p:ph sz="half" idx="2"/>
          </p:nvPr>
        </p:nvSpPr>
        <p:spPr/>
        <p:txBody>
          <a:bodyPr>
            <a:noAutofit/>
          </a:bodyPr>
          <a:lstStyle/>
          <a:p>
            <a:pPr marL="0" indent="0">
              <a:buNone/>
            </a:pPr>
            <a:r>
              <a:rPr lang="el-GR" sz="2700" dirty="0"/>
              <a:t>Συγχρόνως στην αριστερή πάνω γωνιά του χαρτονιού υπήρχε ένα ορθογώνιο περίγραμμα όπου τα παιδιά θα ζωγράφιζαν τη λυπημένη ή χαρούμενη Δήμητρα. Ανάλογα με αυτήν θα επέλεγαν και τα κατάλληλα υλικά για το δέντρο τους.</a:t>
            </a:r>
            <a:endParaRPr lang="en-US" sz="2700" dirty="0"/>
          </a:p>
        </p:txBody>
      </p:sp>
    </p:spTree>
    <p:custDataLst>
      <p:tags r:id="rId1"/>
    </p:custDataLst>
    <p:extLst>
      <p:ext uri="{BB962C8B-B14F-4D97-AF65-F5344CB8AC3E}">
        <p14:creationId xmlns:p14="http://schemas.microsoft.com/office/powerpoint/2010/main" val="364111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έργα των παιδιών (1/2)</a:t>
            </a:r>
            <a:endParaRPr lang="en-US" dirty="0"/>
          </a:p>
        </p:txBody>
      </p:sp>
      <p:pic>
        <p:nvPicPr>
          <p:cNvPr id="5" name="4 - Θέση περιεχομένου" descr="Δέντρο που δημιούργησαν τα παιδιά."/>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80288" y="1602327"/>
            <a:ext cx="3392424" cy="4521708"/>
          </a:xfrm>
        </p:spPr>
      </p:pic>
      <p:pic>
        <p:nvPicPr>
          <p:cNvPr id="6" name="5 - Θέση περιεχομένου" descr="Δέντρο που δημιούργησαν τα παιδιά."/>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4971288" y="1602327"/>
            <a:ext cx="3392424" cy="4521708"/>
          </a:xfrm>
        </p:spPr>
      </p:pic>
    </p:spTree>
    <p:custDataLst>
      <p:tags r:id="rId1"/>
    </p:custDataLst>
    <p:extLst>
      <p:ext uri="{BB962C8B-B14F-4D97-AF65-F5344CB8AC3E}">
        <p14:creationId xmlns:p14="http://schemas.microsoft.com/office/powerpoint/2010/main" val="3708273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έργα των </a:t>
            </a:r>
            <a:r>
              <a:rPr lang="el-GR" dirty="0" smtClean="0"/>
              <a:t>παιδιών (2/2)</a:t>
            </a:r>
            <a:endParaRPr lang="en-US" dirty="0"/>
          </a:p>
        </p:txBody>
      </p:sp>
      <p:pic>
        <p:nvPicPr>
          <p:cNvPr id="5" name="4 - Θέση περιεχομένου" descr="Δέντρο που δημιούργησαν τα παιδιά."/>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780288" y="1602327"/>
            <a:ext cx="3392424" cy="4521708"/>
          </a:xfrm>
        </p:spPr>
      </p:pic>
      <p:pic>
        <p:nvPicPr>
          <p:cNvPr id="6" name="5 - Θέση περιεχομένου" descr="Δέντρο που δημιούργησαν τα παιδιά."/>
          <p:cNvPicPr>
            <a:picLocks noGrp="1" noChangeAspect="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4971288" y="1602327"/>
            <a:ext cx="3392424" cy="4521708"/>
          </a:xfrm>
        </p:spPr>
      </p:pic>
    </p:spTree>
    <p:custDataLst>
      <p:tags r:id="rId1"/>
    </p:custDataLst>
    <p:extLst>
      <p:ext uri="{BB962C8B-B14F-4D97-AF65-F5344CB8AC3E}">
        <p14:creationId xmlns:p14="http://schemas.microsoft.com/office/powerpoint/2010/main" val="390361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3004745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Άντρη Σταύρου</a:t>
            </a:r>
            <a:r>
              <a:rPr lang="en-GB"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Μυθολογία. Δήμητρα».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8956389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7870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961082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a:t>Εικόνα 1: Σελίδα του βιβλίου </a:t>
            </a:r>
            <a:r>
              <a:rPr lang="el-GR" sz="2000" dirty="0" smtClean="0"/>
              <a:t>«</a:t>
            </a:r>
            <a:r>
              <a:rPr lang="el-GR" sz="2000" dirty="0" smtClean="0">
                <a:hlinkClick r:id="rId4"/>
              </a:rPr>
              <a:t>Η </a:t>
            </a:r>
            <a:r>
              <a:rPr lang="el-GR" sz="2000" dirty="0">
                <a:hlinkClick r:id="rId4"/>
              </a:rPr>
              <a:t>αρπαγή της Περσεφόνης: Δήμητρα </a:t>
            </a:r>
            <a:r>
              <a:rPr lang="el-GR" sz="2000" dirty="0" smtClean="0">
                <a:hlinkClick r:id="rId4"/>
              </a:rPr>
              <a:t>– Άρτεμις</a:t>
            </a:r>
            <a:r>
              <a:rPr lang="el-GR" sz="2000" dirty="0" smtClean="0"/>
              <a:t>» </a:t>
            </a:r>
            <a:r>
              <a:rPr lang="el-GR" sz="2000" dirty="0"/>
              <a:t>/ διασκευή Μενέλαος Στεφανίδης · εικονογράφηση Γιάννης Στεφανίδης. - 8η </a:t>
            </a:r>
            <a:r>
              <a:rPr lang="el-GR" sz="2000" dirty="0" err="1"/>
              <a:t>έκδ</a:t>
            </a:r>
            <a:r>
              <a:rPr lang="el-GR" sz="2000" dirty="0"/>
              <a:t>. - Αθήνα: Σίγμα, 1993</a:t>
            </a:r>
            <a:r>
              <a:rPr lang="el-GR" sz="2000" dirty="0" smtClean="0"/>
              <a:t>.</a:t>
            </a:r>
            <a:r>
              <a:rPr lang="en-GB" sz="2000" dirty="0" smtClean="0"/>
              <a:t> </a:t>
            </a:r>
            <a:r>
              <a:rPr lang="en-US" sz="2000" dirty="0" smtClean="0"/>
              <a:t>Art-Book.</a:t>
            </a:r>
            <a:endParaRPr lang="el-GR" sz="2000" dirty="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9" name="Ορθογώνιο 8"/>
          <p:cNvSpPr/>
          <p:nvPr/>
        </p:nvSpPr>
        <p:spPr>
          <a:xfrm>
            <a:off x="467544" y="1656000"/>
            <a:ext cx="2880320" cy="830997"/>
          </a:xfrm>
          <a:prstGeom prst="rect">
            <a:avLst/>
          </a:prstGeom>
        </p:spPr>
        <p:txBody>
          <a:bodyPr wrap="square">
            <a:spAutoFit/>
          </a:bodyPr>
          <a:lstStyle/>
          <a:p>
            <a:r>
              <a:rPr lang="el-GR" sz="2400" b="1" dirty="0"/>
              <a:t>Διδακτική </a:t>
            </a:r>
            <a:r>
              <a:rPr lang="el-GR" sz="2400" b="1" dirty="0" smtClean="0"/>
              <a:t>πρακτική</a:t>
            </a:r>
            <a:r>
              <a:rPr lang="en-GB" sz="2400" dirty="0" smtClean="0"/>
              <a:t>:</a:t>
            </a:r>
            <a:r>
              <a:rPr lang="el-GR" sz="2400" dirty="0" smtClean="0"/>
              <a:t> </a:t>
            </a:r>
            <a:endParaRPr lang="el-GR" sz="2400" dirty="0"/>
          </a:p>
          <a:p>
            <a:r>
              <a:rPr lang="el-GR" sz="2400" dirty="0" smtClean="0"/>
              <a:t>ΑΝΤΡΗ ΣΤΑΥΡΟΥ.</a:t>
            </a:r>
            <a:endParaRPr lang="el-GR" sz="2400" dirty="0"/>
          </a:p>
        </p:txBody>
      </p:sp>
      <p:sp>
        <p:nvSpPr>
          <p:cNvPr id="13" name="Ορθογώνιο 12"/>
          <p:cNvSpPr/>
          <p:nvPr/>
        </p:nvSpPr>
        <p:spPr>
          <a:xfrm>
            <a:off x="3635896" y="1656000"/>
            <a:ext cx="2664296" cy="830997"/>
          </a:xfrm>
          <a:prstGeom prst="rect">
            <a:avLst/>
          </a:prstGeom>
        </p:spPr>
        <p:txBody>
          <a:bodyPr wrap="square">
            <a:spAutoFit/>
          </a:bodyPr>
          <a:lstStyle/>
          <a:p>
            <a:pPr>
              <a:spcBef>
                <a:spcPts val="1000"/>
              </a:spcBef>
            </a:pPr>
            <a:r>
              <a:rPr lang="el-GR" sz="2400" b="1" dirty="0"/>
              <a:t>Μυθολογικό θέμα</a:t>
            </a:r>
            <a:r>
              <a:rPr lang="el-GR" sz="2400" dirty="0"/>
              <a:t>: </a:t>
            </a:r>
          </a:p>
          <a:p>
            <a:r>
              <a:rPr lang="el-GR" altLang="en-US" sz="2400" dirty="0"/>
              <a:t>Η Θεά </a:t>
            </a:r>
            <a:r>
              <a:rPr lang="el-GR" altLang="en-US" sz="2400" dirty="0" smtClean="0"/>
              <a:t>Δήμητρα.</a:t>
            </a:r>
            <a:endParaRPr lang="el-GR" altLang="en-US" sz="2400" dirty="0"/>
          </a:p>
        </p:txBody>
      </p:sp>
      <p:sp>
        <p:nvSpPr>
          <p:cNvPr id="7" name="Θέση περιεχομένου 6"/>
          <p:cNvSpPr>
            <a:spLocks noGrp="1"/>
          </p:cNvSpPr>
          <p:nvPr>
            <p:ph idx="1"/>
          </p:nvPr>
        </p:nvSpPr>
        <p:spPr>
          <a:xfrm>
            <a:off x="467544" y="2636912"/>
            <a:ext cx="8280920" cy="3528392"/>
          </a:xfrm>
        </p:spPr>
        <p:txBody>
          <a:bodyPr>
            <a:noAutofit/>
          </a:bodyPr>
          <a:lstStyle/>
          <a:p>
            <a:pPr marL="0" indent="0">
              <a:spcBef>
                <a:spcPts val="1000"/>
              </a:spcBef>
              <a:buNone/>
            </a:pPr>
            <a:r>
              <a:rPr lang="el-GR" altLang="en-US" sz="2400" b="1" dirty="0" smtClean="0"/>
              <a:t>Βιβλία</a:t>
            </a:r>
            <a:r>
              <a:rPr lang="el-GR" altLang="en-US" sz="2400" dirty="0" smtClean="0"/>
              <a:t>: </a:t>
            </a:r>
            <a:r>
              <a:rPr lang="el-GR" sz="2400" dirty="0" err="1" smtClean="0"/>
              <a:t>Ζαραμπούκα</a:t>
            </a:r>
            <a:r>
              <a:rPr lang="el-GR" sz="2400" dirty="0" smtClean="0"/>
              <a:t>, Σοφία. Μυθολογία 4: </a:t>
            </a:r>
            <a:r>
              <a:rPr lang="el-GR" sz="2400" b="1" dirty="0" smtClean="0"/>
              <a:t>Ο Ερμής, ο Πλούτωνας, η Περσεφόνη, η Δήμητρα και ο Διόνυσος </a:t>
            </a:r>
            <a:r>
              <a:rPr lang="el-GR" sz="2400" dirty="0" smtClean="0"/>
              <a:t>/ Σοφία </a:t>
            </a:r>
            <a:r>
              <a:rPr lang="el-GR" sz="2400" dirty="0" err="1" smtClean="0"/>
              <a:t>Ζαραμπούκα</a:t>
            </a:r>
            <a:r>
              <a:rPr lang="el-GR" sz="2400" dirty="0" smtClean="0"/>
              <a:t> · εικονογράφηση Σοφία </a:t>
            </a:r>
            <a:r>
              <a:rPr lang="el-GR" sz="2400" dirty="0" err="1" smtClean="0"/>
              <a:t>Ζαραμπούκα</a:t>
            </a:r>
            <a:r>
              <a:rPr lang="el-GR" sz="2400" dirty="0" smtClean="0"/>
              <a:t> · επιμέλεια </a:t>
            </a:r>
            <a:r>
              <a:rPr lang="el-GR" sz="2400" dirty="0" err="1" smtClean="0"/>
              <a:t>Μάρω</a:t>
            </a:r>
            <a:r>
              <a:rPr lang="el-GR" sz="2400" dirty="0" smtClean="0"/>
              <a:t> Δούκα, Κατερίνα </a:t>
            </a:r>
            <a:r>
              <a:rPr lang="el-GR" sz="2400" dirty="0" err="1" smtClean="0"/>
              <a:t>Σβολοπούλου</a:t>
            </a:r>
            <a:r>
              <a:rPr lang="el-GR" sz="2400" dirty="0" smtClean="0"/>
              <a:t>. - 12η </a:t>
            </a:r>
            <a:r>
              <a:rPr lang="el-GR" sz="2400" dirty="0" err="1" smtClean="0"/>
              <a:t>έκδ</a:t>
            </a:r>
            <a:r>
              <a:rPr lang="el-GR" sz="2400" dirty="0" smtClean="0"/>
              <a:t>. - Αθήνα : Κέδρος, 1998.</a:t>
            </a:r>
          </a:p>
          <a:p>
            <a:pPr marL="0" indent="0">
              <a:spcBef>
                <a:spcPts val="1000"/>
              </a:spcBef>
              <a:buNone/>
            </a:pPr>
            <a:r>
              <a:rPr lang="el-GR" sz="2400" b="1" dirty="0" smtClean="0"/>
              <a:t>Η αρπαγή της Περσεφόνης: Δήμητρα - Άρτεμις</a:t>
            </a:r>
            <a:r>
              <a:rPr lang="el-GR" sz="2400" dirty="0" smtClean="0"/>
              <a:t> / διασκευή Μενέλαος Στεφανίδης · εικονογράφηση Γιάννης Στεφανίδης. - 8η </a:t>
            </a:r>
            <a:r>
              <a:rPr lang="el-GR" sz="2400" dirty="0" err="1" smtClean="0"/>
              <a:t>έκδ</a:t>
            </a:r>
            <a:r>
              <a:rPr lang="el-GR" sz="2400" dirty="0" smtClean="0"/>
              <a:t>. - Αθήνα: Σίγμα, 1993.</a:t>
            </a:r>
            <a:endParaRPr lang="en-GB" sz="2400" dirty="0"/>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τη δραστηριότητα</a:t>
            </a:r>
            <a:endParaRPr lang="en-US" dirty="0"/>
          </a:p>
        </p:txBody>
      </p:sp>
      <p:sp>
        <p:nvSpPr>
          <p:cNvPr id="4" name="Θέση περιεχομένου 3"/>
          <p:cNvSpPr>
            <a:spLocks noGrp="1"/>
          </p:cNvSpPr>
          <p:nvPr>
            <p:ph sz="half" idx="1"/>
          </p:nvPr>
        </p:nvSpPr>
        <p:spPr/>
        <p:txBody>
          <a:bodyPr>
            <a:noAutofit/>
          </a:bodyPr>
          <a:lstStyle/>
          <a:p>
            <a:r>
              <a:rPr lang="el-GR" sz="2600" dirty="0"/>
              <a:t>Μαθαίνουμε για τη Θεά Δήμητρα (ποια ήταν, ποια είναι τα σύμβολα της) με αφορμή το όνομα ενός κοριτσιού </a:t>
            </a:r>
            <a:r>
              <a:rPr lang="el-GR" sz="2600" dirty="0" smtClean="0"/>
              <a:t>από </a:t>
            </a:r>
            <a:r>
              <a:rPr lang="el-GR" sz="2600" dirty="0"/>
              <a:t>την τάξη που τη λένε Δήμητρα. </a:t>
            </a:r>
          </a:p>
          <a:p>
            <a:r>
              <a:rPr lang="el-GR" sz="2600" dirty="0"/>
              <a:t>Σύνδεση </a:t>
            </a:r>
            <a:r>
              <a:rPr lang="el-GR" sz="2600" dirty="0" smtClean="0"/>
              <a:t>της </a:t>
            </a:r>
            <a:r>
              <a:rPr lang="el-GR" sz="2600" dirty="0"/>
              <a:t>συναισθηματικής κατάστασης της Θεάς με τις εποχές του χρόνου</a:t>
            </a:r>
            <a:r>
              <a:rPr lang="el-GR" sz="2600" dirty="0" smtClean="0"/>
              <a:t>.</a:t>
            </a:r>
            <a:endParaRPr lang="el-GR" sz="2600" dirty="0"/>
          </a:p>
        </p:txBody>
      </p:sp>
      <p:pic>
        <p:nvPicPr>
          <p:cNvPr id="6" name="Picture 4" descr="[DECORATIVE]"/>
          <p:cNvPicPr>
            <a:picLocks noGrp="1" noChangeAspect="1" noChangeArrowheads="1"/>
          </p:cNvPicPr>
          <p:nvPr>
            <p:ph sz="half" idx="2"/>
          </p:nvPr>
        </p:nvPicPr>
        <p:blipFill>
          <a:blip r:embed="rId3"/>
          <a:srcRect/>
          <a:stretch>
            <a:fillRect/>
          </a:stretch>
        </p:blipFill>
        <p:spPr bwMode="auto">
          <a:xfrm>
            <a:off x="4644008" y="1772816"/>
            <a:ext cx="4038600" cy="3467849"/>
          </a:xfrm>
          <a:prstGeom prst="rect">
            <a:avLst/>
          </a:prstGeom>
          <a:noFill/>
        </p:spPr>
      </p:pic>
      <p:sp>
        <p:nvSpPr>
          <p:cNvPr id="5" name="TextBox 4"/>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31442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Πριν την ανάγνωση (1/2)</a:t>
            </a:r>
            <a:endParaRPr lang="en-US" dirty="0"/>
          </a:p>
        </p:txBody>
      </p:sp>
      <p:sp>
        <p:nvSpPr>
          <p:cNvPr id="3" name="Θέση περιεχομένου 2"/>
          <p:cNvSpPr>
            <a:spLocks noGrp="1"/>
          </p:cNvSpPr>
          <p:nvPr>
            <p:ph sz="half" idx="1"/>
          </p:nvPr>
        </p:nvSpPr>
        <p:spPr/>
        <p:txBody>
          <a:bodyPr/>
          <a:lstStyle/>
          <a:p>
            <a:pPr marL="0" indent="0">
              <a:buNone/>
            </a:pPr>
            <a:r>
              <a:rPr lang="el-GR" dirty="0"/>
              <a:t>Με αφορμή ένα κορίτσι που λέγεται Δήμητρα, δίνουμε την ετυμολογία της λέξης. </a:t>
            </a:r>
            <a:endParaRPr lang="el-GR" dirty="0" smtClean="0"/>
          </a:p>
          <a:p>
            <a:pPr marL="0" indent="0">
              <a:buNone/>
            </a:pPr>
            <a:r>
              <a:rPr lang="el-GR" dirty="0" smtClean="0"/>
              <a:t>«</a:t>
            </a:r>
            <a:r>
              <a:rPr lang="el-GR" dirty="0"/>
              <a:t>Προέρχεται από την πολύ παλιά αρχαία λέξη </a:t>
            </a:r>
            <a:r>
              <a:rPr lang="el-GR" dirty="0" smtClean="0"/>
              <a:t>«Δη» </a:t>
            </a:r>
            <a:r>
              <a:rPr lang="el-GR" dirty="0"/>
              <a:t>που σημαίνει </a:t>
            </a:r>
            <a:r>
              <a:rPr lang="el-GR" dirty="0" smtClean="0"/>
              <a:t>«γη» </a:t>
            </a:r>
            <a:r>
              <a:rPr lang="el-GR" dirty="0"/>
              <a:t>και τη λέξη </a:t>
            </a:r>
            <a:r>
              <a:rPr lang="el-GR" dirty="0" smtClean="0"/>
              <a:t>«μήτρα» </a:t>
            </a:r>
            <a:r>
              <a:rPr lang="el-GR" dirty="0"/>
              <a:t>που σχετίζεται με τη μητέρα</a:t>
            </a:r>
            <a:r>
              <a:rPr lang="el-GR" dirty="0" smtClean="0"/>
              <a:t>.» </a:t>
            </a:r>
            <a:endParaRPr lang="en-US" dirty="0"/>
          </a:p>
        </p:txBody>
      </p:sp>
      <p:pic>
        <p:nvPicPr>
          <p:cNvPr id="5" name="5 - Θέση περιεχομένου" descr="Η νηπιαγωγός δείχνει στον πίνακα."/>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7076" cy="36724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5995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Πριν την ανάγνωση (2/2)</a:t>
            </a:r>
            <a:endParaRPr lang="en-US" dirty="0"/>
          </a:p>
        </p:txBody>
      </p:sp>
      <p:sp>
        <p:nvSpPr>
          <p:cNvPr id="3" name="Θέση περιεχομένου 2"/>
          <p:cNvSpPr>
            <a:spLocks noGrp="1"/>
          </p:cNvSpPr>
          <p:nvPr>
            <p:ph sz="half" idx="1"/>
          </p:nvPr>
        </p:nvSpPr>
        <p:spPr/>
        <p:txBody>
          <a:bodyPr/>
          <a:lstStyle/>
          <a:p>
            <a:pPr marL="0" indent="0">
              <a:buNone/>
            </a:pPr>
            <a:r>
              <a:rPr lang="el-GR" dirty="0"/>
              <a:t>Παρατηρήσαμε εικόνες τις θεάς, είδαμε τα σύμβολά της και καταλάβαμε γιατί το όνομά της σημαίνει Γη Μητέρα. Είναι η θεά της Γεωργίας. </a:t>
            </a:r>
            <a:endParaRPr lang="en-US" dirty="0"/>
          </a:p>
        </p:txBody>
      </p:sp>
      <p:pic>
        <p:nvPicPr>
          <p:cNvPr id="5" name="4 - Θέση περιεχομένου" descr="Η νηπιαγωγός δείχνει εικόνες."/>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860032" y="1772816"/>
            <a:ext cx="3744416" cy="3908242"/>
          </a:xfrm>
        </p:spPr>
      </p:pic>
    </p:spTree>
    <p:custDataLst>
      <p:tags r:id="rId1"/>
    </p:custDataLst>
    <p:extLst>
      <p:ext uri="{BB962C8B-B14F-4D97-AF65-F5344CB8AC3E}">
        <p14:creationId xmlns:p14="http://schemas.microsoft.com/office/powerpoint/2010/main" val="244296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n-US" dirty="0"/>
          </a:p>
        </p:txBody>
      </p:sp>
      <p:sp>
        <p:nvSpPr>
          <p:cNvPr id="3" name="Θέση περιεχομένου 2"/>
          <p:cNvSpPr>
            <a:spLocks noGrp="1"/>
          </p:cNvSpPr>
          <p:nvPr>
            <p:ph sz="half" idx="1"/>
          </p:nvPr>
        </p:nvSpPr>
        <p:spPr>
          <a:xfrm>
            <a:off x="457200" y="1600200"/>
            <a:ext cx="3754760" cy="4525963"/>
          </a:xfrm>
        </p:spPr>
        <p:txBody>
          <a:bodyPr/>
          <a:lstStyle/>
          <a:p>
            <a:pPr marL="0" indent="0">
              <a:buNone/>
            </a:pPr>
            <a:r>
              <a:rPr lang="el-GR" dirty="0"/>
              <a:t>Μια μέρα όμως, κάτι συνέβη στη Θεά </a:t>
            </a:r>
            <a:r>
              <a:rPr lang="el-GR" dirty="0" smtClean="0"/>
              <a:t>Δήμητρα…</a:t>
            </a:r>
            <a:endParaRPr lang="el-GR" dirty="0"/>
          </a:p>
          <a:p>
            <a:pPr marL="0" indent="0">
              <a:buNone/>
            </a:pPr>
            <a:r>
              <a:rPr lang="el-GR" dirty="0" smtClean="0"/>
              <a:t>Και </a:t>
            </a:r>
            <a:r>
              <a:rPr lang="el-GR" dirty="0"/>
              <a:t>ξεκινούμε την ανάγνωση του μύθου της Δήμητρας και της Περσεφόνης.</a:t>
            </a:r>
            <a:endParaRPr lang="en-US" dirty="0"/>
          </a:p>
        </p:txBody>
      </p:sp>
      <p:pic>
        <p:nvPicPr>
          <p:cNvPr id="3075" name="Picture 3" descr="Η νηπιαγωγός διαβάζει το βιβλίο."/>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450498" y="1772816"/>
            <a:ext cx="422872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14600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την ανάγνωση (1/2)</a:t>
            </a:r>
            <a:endParaRPr lang="en-US" dirty="0"/>
          </a:p>
        </p:txBody>
      </p:sp>
      <p:sp>
        <p:nvSpPr>
          <p:cNvPr id="3" name="Θέση περιεχομένου 2"/>
          <p:cNvSpPr>
            <a:spLocks noGrp="1"/>
          </p:cNvSpPr>
          <p:nvPr>
            <p:ph sz="half" idx="1"/>
          </p:nvPr>
        </p:nvSpPr>
        <p:spPr>
          <a:xfrm>
            <a:off x="457200" y="1600200"/>
            <a:ext cx="3394720" cy="4525963"/>
          </a:xfrm>
        </p:spPr>
        <p:txBody>
          <a:bodyPr>
            <a:noAutofit/>
          </a:bodyPr>
          <a:lstStyle/>
          <a:p>
            <a:pPr marL="0" indent="0">
              <a:buNone/>
            </a:pPr>
            <a:r>
              <a:rPr lang="el-GR" dirty="0"/>
              <a:t>Κατά τη διάρκεια της ανάγνωσης ρωτώ τα παιδιά να μου πουν τι βλέπουν στις εικόνες, πώς φαίνεται η Θεά Δήμητρα, αν είναι χαρούμενη ή λυπημένη, πώς είναι η φύση γύρω της και γιατί άραγε.</a:t>
            </a:r>
            <a:br>
              <a:rPr lang="el-GR" dirty="0"/>
            </a:br>
            <a:endParaRPr lang="en-US" dirty="0"/>
          </a:p>
        </p:txBody>
      </p:sp>
      <p:pic>
        <p:nvPicPr>
          <p:cNvPr id="4098" name="Picture 2" descr="Η νηπιαγωγός διαβάζει το βιβλίο και συζητά με τα παιδιά."/>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211960" y="1772816"/>
            <a:ext cx="4508790"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3643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Κατά την ανάγνωση </a:t>
            </a:r>
            <a:r>
              <a:rPr lang="el-GR" dirty="0" smtClean="0"/>
              <a:t>(2/2)</a:t>
            </a:r>
            <a:endParaRPr lang="en-US" dirty="0"/>
          </a:p>
        </p:txBody>
      </p:sp>
      <p:sp>
        <p:nvSpPr>
          <p:cNvPr id="3" name="Θέση περιεχομένου 2"/>
          <p:cNvSpPr>
            <a:spLocks noGrp="1"/>
          </p:cNvSpPr>
          <p:nvPr>
            <p:ph sz="half" idx="1"/>
          </p:nvPr>
        </p:nvSpPr>
        <p:spPr>
          <a:xfrm>
            <a:off x="457200" y="1600200"/>
            <a:ext cx="4186808" cy="4525963"/>
          </a:xfrm>
        </p:spPr>
        <p:txBody>
          <a:bodyPr>
            <a:noAutofit/>
          </a:bodyPr>
          <a:lstStyle/>
          <a:p>
            <a:pPr marL="0" indent="0">
              <a:buNone/>
            </a:pPr>
            <a:r>
              <a:rPr lang="el-GR" sz="2600" dirty="0"/>
              <a:t>Ταυτόχρονα κολλάμε και τη </a:t>
            </a:r>
            <a:r>
              <a:rPr lang="el-GR" sz="2600" dirty="0" err="1"/>
              <a:t>φατσούλα</a:t>
            </a:r>
            <a:r>
              <a:rPr lang="el-GR" sz="2600" dirty="0"/>
              <a:t> συναισθήματος (που έχει </a:t>
            </a:r>
            <a:r>
              <a:rPr lang="el-GR" sz="2600" dirty="0" smtClean="0"/>
              <a:t>χρησιμοποιηθεί ξανά σε άλλη δραστηριότητα</a:t>
            </a:r>
            <a:r>
              <a:rPr lang="el-GR" sz="2600" dirty="0"/>
              <a:t>) </a:t>
            </a:r>
            <a:r>
              <a:rPr lang="el-GR" sz="2600" dirty="0" smtClean="0"/>
              <a:t>και συζητάμε </a:t>
            </a:r>
            <a:r>
              <a:rPr lang="el-GR" sz="2600" dirty="0"/>
              <a:t>τη συναισθηματική κατάσταση της Θεάς. Συγχρόνως προσπαθούμε να μαντέψουμε πώς θα είναι η φύση όταν η θεά αισθάνεται </a:t>
            </a:r>
            <a:r>
              <a:rPr lang="el-GR" sz="2600" dirty="0" smtClean="0"/>
              <a:t>έτσι.</a:t>
            </a:r>
            <a:endParaRPr lang="en-US" sz="2600" dirty="0"/>
          </a:p>
        </p:txBody>
      </p:sp>
      <p:pic>
        <p:nvPicPr>
          <p:cNvPr id="6" name="4 - Θέση περιεχομένου" descr="Σελίδες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971288" y="1602327"/>
            <a:ext cx="3392424" cy="4521708"/>
          </a:xfrm>
        </p:spPr>
      </p:pic>
    </p:spTree>
    <p:custDataLst>
      <p:tags r:id="rId1"/>
    </p:custDataLst>
    <p:extLst>
      <p:ext uri="{BB962C8B-B14F-4D97-AF65-F5344CB8AC3E}">
        <p14:creationId xmlns:p14="http://schemas.microsoft.com/office/powerpoint/2010/main" val="97867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t>Μετά την ανάγνωση (1/2)</a:t>
            </a:r>
            <a:endParaRPr lang="en-US" dirty="0"/>
          </a:p>
        </p:txBody>
      </p:sp>
      <p:sp>
        <p:nvSpPr>
          <p:cNvPr id="3" name="Θέση περιεχομένου 2"/>
          <p:cNvSpPr>
            <a:spLocks noGrp="1"/>
          </p:cNvSpPr>
          <p:nvPr>
            <p:ph sz="half" idx="1"/>
          </p:nvPr>
        </p:nvSpPr>
        <p:spPr/>
        <p:txBody>
          <a:bodyPr>
            <a:noAutofit/>
          </a:bodyPr>
          <a:lstStyle/>
          <a:p>
            <a:pPr marL="0" indent="0">
              <a:spcBef>
                <a:spcPts val="0"/>
              </a:spcBef>
              <a:buNone/>
            </a:pPr>
            <a:r>
              <a:rPr lang="el-GR" sz="2600" dirty="0"/>
              <a:t>Στη συνέχεια χωριστήκαμε σε 4 ομάδες. Κάθε ομάδα πήρε </a:t>
            </a:r>
            <a:r>
              <a:rPr lang="el-GR" sz="2600" dirty="0" smtClean="0"/>
              <a:t>συγκεκριμένα </a:t>
            </a:r>
            <a:r>
              <a:rPr lang="el-GR" sz="2600" dirty="0"/>
              <a:t>υλικά (ξυλάκια με βαμβάκι, πράσινα φύλλα με άνθη, πράσινα φύλλα με ξηρούς καρπούς και φλούδα από πορτοκάλι, κίτρινα και καφέ φύλλα). </a:t>
            </a:r>
            <a:endParaRPr lang="en-US" sz="2600" dirty="0"/>
          </a:p>
        </p:txBody>
      </p:sp>
      <p:pic>
        <p:nvPicPr>
          <p:cNvPr id="8" name="7 - Θέση περιεχομένου" descr="Υλικά για τη δραστηριότητα."/>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772816"/>
            <a:ext cx="4038600" cy="302438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99398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 name="ZHAW.ACCESSIBILITYADDIN.CHECKTIMEDATE" val="10/29/2015 12:45:12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3,7,"/>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4,9,13,7,"/>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6,5,"/>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815E0EA-FEAA-4863-9B4C-09381E5702B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2080</TotalTime>
  <Words>813</Words>
  <Application>Microsoft Office PowerPoint</Application>
  <PresentationFormat>On-screen Show (4:3)</PresentationFormat>
  <Paragraphs>72</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vt:lpstr>
      <vt:lpstr>Πριν την ανάγνωση (1/2)</vt:lpstr>
      <vt:lpstr>Πριν την ανάγνωση (2/2)</vt:lpstr>
      <vt:lpstr>Ανάγνωση του βιβλίου</vt:lpstr>
      <vt:lpstr>Κατά την ανάγνωση (1/2)</vt:lpstr>
      <vt:lpstr>Κατά την ανάγνωση (2/2)</vt:lpstr>
      <vt:lpstr>Μετά την ανάγνωση (1/2)</vt:lpstr>
      <vt:lpstr>Μετά την ανάγνωση (2/2)</vt:lpstr>
      <vt:lpstr>Τα έργα των παιδιών (1/2)</vt:lpstr>
      <vt:lpstr>Τα έργα των παιδιών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Δήμητρα</dc:title>
  <dc:subject>Το Εικονογραφημένο Βιβλίο στην Προσχολική Εκπαίδευση</dc:subject>
  <dc:creator> Αγγελική Γιαννικοπούλου</dc:creator>
  <cp:lastModifiedBy>Smaragda Papadopoulou</cp:lastModifiedBy>
  <cp:revision>226</cp:revision>
  <dcterms:created xsi:type="dcterms:W3CDTF">2012-09-06T09:03:05Z</dcterms:created>
  <dcterms:modified xsi:type="dcterms:W3CDTF">2015-10-28T22:45:25Z</dcterms:modified>
  <cp:category>Λογοτεχνικά Είδη</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D7144F5F-C159-4675-B8C9-20E8FAFAAC3A</vt:lpwstr>
  </property>
  <property fmtid="{D5CDD505-2E9C-101B-9397-08002B2CF9AE}" pid="3" name="ArticulatePath">
    <vt:lpwstr>New_Αθηνά και Ποσειδώνας, Χρόνη</vt:lpwstr>
  </property>
</Properties>
</file>