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sldIdLst>
    <p:sldId id="331" r:id="rId3"/>
    <p:sldId id="308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290" r:id="rId12"/>
    <p:sldId id="295" r:id="rId13"/>
    <p:sldId id="299" r:id="rId14"/>
    <p:sldId id="332" r:id="rId15"/>
    <p:sldId id="333" r:id="rId16"/>
    <p:sldId id="334" r:id="rId17"/>
    <p:sldId id="293" r:id="rId18"/>
  </p:sldIdLst>
  <p:sldSz cx="9144000" cy="6858000" type="screen4x3"/>
  <p:notesSz cx="6858000" cy="9144000"/>
  <p:custDataLst>
    <p:tags r:id="rId2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31"/>
            <p14:sldId id="308"/>
            <p14:sldId id="324"/>
            <p14:sldId id="325"/>
            <p14:sldId id="326"/>
            <p14:sldId id="327"/>
            <p14:sldId id="328"/>
            <p14:sldId id="329"/>
            <p14:sldId id="330"/>
            <p14:sldId id="290"/>
            <p14:sldId id="295"/>
            <p14:sldId id="299"/>
            <p14:sldId id="332"/>
            <p14:sldId id="333"/>
            <p14:sldId id="33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57" d="100"/>
          <a:sy n="57" d="100"/>
        </p:scale>
        <p:origin x="-32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6" name="Picture 5" descr="[DECORATIVE]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7" name="Picture 6" descr="[DECORATIVE]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9" name="Picture 8" descr="[DECORATIVE]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ECD5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hyperlink" Target="%5b1%5d%20http:/creativecommons.org/licenses/by-nc-sa/4.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net.gr/book/127153/Abedi,_Isabel/%CE%93%CE%B9%CE%BF%CF%8D%CF%80%CE%B9,_%CE%BA%CE%AD%CF%81%CE%B4%CE%B9%CF%83%CE%B1!_%CE%9A%CF%81%CE%AF%CE%BC%CE%B1_%CE%AD%CF%87%CE%B1%CF%83%CE%B1!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blionet.gr/book/157653/Cali,_Davide/%CE%9F_%CE%B5%CF%87%CE%B8%CF%81%CF%8C%CF%82" TargetMode="External"/><Relationship Id="rId5" Type="http://schemas.openxmlformats.org/officeDocument/2006/relationships/hyperlink" Target="http://www.biblionet.gr/book/15153/Grindley,_Sally/%CE%A4%CE%B9_%CE%B8%CE%B1_%CE%BA%CE%AC%CE%BD%CF%89_%CF%87%CF%89%CF%81%CE%AF%CF%82_%CE%B5%CF%83%CE%AD%CE%BD%CE%B1;" TargetMode="External"/><Relationship Id="rId4" Type="http://schemas.openxmlformats.org/officeDocument/2006/relationships/hyperlink" Target="http://www.biblionet.gr/book/84269/%CE%A4%CF%81%CE%B9%CE%B2%CE%B9%CE%B6%CE%AC%CF%82,_%CE%95%CF%85%CE%B3%CE%AD%CE%BD%CE%B9%CE%BF%CF%82/%CE%A4%CE%B1_%CF%84%CF%81%CE%AF%CE%B1_%CE%BC%CE%B9%CE%BA%CF%81%CE%AC_%CE%BB%CF%85%CE%BA%CE%AC%CE%BA%CE%B9%CE%B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rmAutofit/>
          </a:bodyPr>
          <a:lstStyle/>
          <a:p>
            <a:r>
              <a:rPr lang="el-GR" sz="4000" dirty="0"/>
              <a:t>Το Εικονογραφημένο Βιβλίο στην Προσχολική Εκπαίδευση</a:t>
            </a:r>
            <a:endParaRPr lang="el-GR" sz="4000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1.1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Συναισθήματα</a:t>
            </a:r>
            <a:endParaRPr lang="en-GB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Αγγελική Γιαννικοπούλου</a:t>
            </a:r>
          </a:p>
          <a:p>
            <a:r>
              <a:rPr lang="el-GR" sz="2800" dirty="0" smtClean="0"/>
              <a:t>Τμήμα </a:t>
            </a:r>
            <a:r>
              <a:rPr lang="el-GR" sz="2800" dirty="0"/>
              <a:t>Εκπαίδευσης και Αγωγής στην Προσχολική Ηλικία (ΤΕΑΠΗ)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30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Αγγελική </a:t>
            </a:r>
            <a:r>
              <a:rPr lang="el-GR" sz="2000" dirty="0" err="1" smtClean="0"/>
              <a:t>Γιαννικοπούλου</a:t>
            </a:r>
            <a:r>
              <a:rPr lang="el-GR" sz="2000" dirty="0" smtClean="0"/>
              <a:t> 2015. </a:t>
            </a:r>
            <a:r>
              <a:rPr lang="el-GR" sz="2000" dirty="0"/>
              <a:t>Σοφία </a:t>
            </a:r>
            <a:r>
              <a:rPr lang="el-GR" sz="2000" dirty="0" err="1" smtClean="0"/>
              <a:t>Μιχαλοπούλου</a:t>
            </a:r>
            <a:r>
              <a:rPr lang="el-GR" sz="2000" smtClean="0"/>
              <a:t>, Αγγελική </a:t>
            </a:r>
            <a:r>
              <a:rPr lang="el-GR" sz="2000" dirty="0" err="1" smtClean="0"/>
              <a:t>Γιαννικοπούλου</a:t>
            </a:r>
            <a:r>
              <a:rPr lang="el-GR" sz="2000" dirty="0"/>
              <a:t>. «Το Εικονογραφημένο Βιβλίο στην Προσχολική </a:t>
            </a:r>
            <a:r>
              <a:rPr lang="el-GR" sz="2000" dirty="0" smtClean="0"/>
              <a:t>Εκπαίδευση. Συναισθήματα</a:t>
            </a:r>
            <a:r>
              <a:rPr lang="el-GR" sz="2000" dirty="0"/>
              <a:t>. Γιούπι, κέρδισα! Κρίμα έχασα</a:t>
            </a:r>
            <a:r>
              <a:rPr lang="el-GR" sz="2000" dirty="0" smtClean="0"/>
              <a:t>!».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διεύθυνση: </a:t>
            </a:r>
            <a:r>
              <a:rPr lang="en-GB" sz="2000" dirty="0">
                <a:hlinkClick r:id="rId3" tooltip="Ανοιχτό Μάθημα: Το Εικονογραφημένο Βιβλίο στην Προσχολική Εκπαίδευση"/>
              </a:rPr>
              <a:t>http://opencourses.uoa.gr/courses/ECD5/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209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</a:t>
            </a:r>
            <a:r>
              <a:rPr lang="el-GR" sz="2000" dirty="0" smtClean="0"/>
              <a:t>Έκδοση. 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</a:t>
            </a:r>
            <a:r>
              <a:rPr lang="el-GR" dirty="0" smtClean="0"/>
              <a:t>τη </a:t>
            </a:r>
            <a:r>
              <a:rPr lang="el-GR" dirty="0"/>
              <a:t>χρήση του έργου, για </a:t>
            </a:r>
            <a:r>
              <a:rPr lang="el-GR" dirty="0" smtClean="0"/>
              <a:t>τον </a:t>
            </a:r>
            <a:r>
              <a:rPr lang="el-GR" dirty="0"/>
              <a:t>διανομέα του έργου και </a:t>
            </a:r>
            <a:r>
              <a:rPr lang="el-GR" dirty="0" err="1" smtClean="0"/>
              <a:t>αδειοδόχο</a:t>
            </a:r>
            <a:r>
              <a:rPr lang="el-GR" dirty="0" smtClean="0"/>
              <a:t>.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</a:t>
            </a:r>
            <a:r>
              <a:rPr lang="el-GR" dirty="0" smtClean="0"/>
              <a:t>έργο.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</a:t>
            </a:r>
            <a:r>
              <a:rPr lang="el-GR" dirty="0" smtClean="0"/>
              <a:t>στον </a:t>
            </a:r>
            <a:r>
              <a:rPr lang="el-GR" dirty="0"/>
              <a:t>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τόπο.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34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Αν</a:t>
            </a:r>
            <a:r>
              <a:rPr lang="en-US" sz="2000" dirty="0" smtClean="0"/>
              <a:t>α</a:t>
            </a:r>
            <a:r>
              <a:rPr lang="el-GR" sz="2000" dirty="0" smtClean="0"/>
              <a:t>φοράς,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</a:t>
            </a:r>
            <a:r>
              <a:rPr lang="el-GR" sz="2000" dirty="0" err="1" smtClean="0"/>
              <a:t>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 Σημειωμάτων,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</a:t>
            </a:r>
            <a:r>
              <a:rPr lang="el-GR" sz="2000" dirty="0" smtClean="0"/>
              <a:t>),</a:t>
            </a:r>
            <a:endParaRPr lang="el-GR" sz="2000" dirty="0"/>
          </a:p>
          <a:p>
            <a:pPr marL="0" indent="0">
              <a:buNone/>
            </a:pPr>
            <a:r>
              <a:rPr lang="el-GR" sz="2400" dirty="0"/>
              <a:t>μαζί με τους </a:t>
            </a:r>
            <a:r>
              <a:rPr lang="el-GR" sz="2400" dirty="0" smtClean="0"/>
              <a:t>συνοδευτικούς </a:t>
            </a:r>
            <a:r>
              <a:rPr lang="el-GR" sz="2400" dirty="0" err="1" smtClean="0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88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</a:p>
          <a:p>
            <a:pPr marL="0" indent="0">
              <a:buNone/>
            </a:pPr>
            <a:r>
              <a:rPr lang="el-GR" sz="2000" dirty="0"/>
              <a:t>Εικόνα 1: Εξώφυλλο του βιβλίου «</a:t>
            </a:r>
            <a:r>
              <a:rPr lang="el-GR" sz="2000" u="sng" dirty="0">
                <a:hlinkClick r:id="rId3"/>
              </a:rPr>
              <a:t>Γιούπι, κέρδισα! Κρίμα έχασα! : Μια ιστορία για νικητές και για χαμένους</a:t>
            </a:r>
            <a:r>
              <a:rPr lang="el-GR" sz="2000" dirty="0"/>
              <a:t>» / </a:t>
            </a:r>
            <a:r>
              <a:rPr lang="el-GR" sz="2000" dirty="0" err="1"/>
              <a:t>Ισαμπέλ</a:t>
            </a:r>
            <a:r>
              <a:rPr lang="el-GR" sz="2000" dirty="0"/>
              <a:t> </a:t>
            </a:r>
            <a:r>
              <a:rPr lang="el-GR" sz="2000" dirty="0" err="1"/>
              <a:t>Αμπεντί</a:t>
            </a:r>
            <a:r>
              <a:rPr lang="el-GR" sz="2000" dirty="0"/>
              <a:t> · μετάφραση Εύα </a:t>
            </a:r>
            <a:r>
              <a:rPr lang="el-GR" sz="2000" dirty="0" err="1"/>
              <a:t>Γκορτζή</a:t>
            </a:r>
            <a:r>
              <a:rPr lang="el-GR" sz="2000" dirty="0"/>
              <a:t> · εικονογράφηση </a:t>
            </a:r>
            <a:r>
              <a:rPr lang="el-GR" sz="2000" dirty="0" err="1"/>
              <a:t>Σίλβιο</a:t>
            </a:r>
            <a:r>
              <a:rPr lang="el-GR" sz="2000" dirty="0"/>
              <a:t> </a:t>
            </a:r>
            <a:r>
              <a:rPr lang="el-GR" sz="2000" dirty="0" err="1"/>
              <a:t>Νόυεντορφ</a:t>
            </a:r>
            <a:r>
              <a:rPr lang="el-GR" sz="2000" dirty="0"/>
              <a:t>. - 1η </a:t>
            </a:r>
            <a:r>
              <a:rPr lang="el-GR" sz="2000" dirty="0" err="1"/>
              <a:t>έκδ</a:t>
            </a:r>
            <a:r>
              <a:rPr lang="el-GR" sz="2000" dirty="0"/>
              <a:t>. - Αθήνα: Εκδόσεις Πατάκη, 2008.</a:t>
            </a:r>
          </a:p>
          <a:p>
            <a:pPr marL="0" indent="0">
              <a:buNone/>
            </a:pPr>
            <a:r>
              <a:rPr lang="el-GR" sz="2000" dirty="0" smtClean="0"/>
              <a:t>Εικόνα 2: Εξώφυλλα των βιβλίων: </a:t>
            </a:r>
          </a:p>
          <a:p>
            <a:pPr marL="0" indent="0">
              <a:buNone/>
            </a:pPr>
            <a:r>
              <a:rPr lang="el-GR" sz="2000" dirty="0" smtClean="0"/>
              <a:t>«</a:t>
            </a:r>
            <a:r>
              <a:rPr lang="el-GR" sz="2000" dirty="0" smtClean="0">
                <a:hlinkClick r:id="rId4"/>
              </a:rPr>
              <a:t>Τα </a:t>
            </a:r>
            <a:r>
              <a:rPr lang="el-GR" sz="2000" dirty="0">
                <a:hlinkClick r:id="rId4"/>
              </a:rPr>
              <a:t>τρία μικρά </a:t>
            </a:r>
            <a:r>
              <a:rPr lang="el-GR" sz="2000" dirty="0" err="1" smtClean="0">
                <a:hlinkClick r:id="rId4"/>
              </a:rPr>
              <a:t>λυκάκια</a:t>
            </a:r>
            <a:r>
              <a:rPr lang="el-GR" sz="2000" dirty="0" smtClean="0"/>
              <a:t>»/ </a:t>
            </a:r>
            <a:r>
              <a:rPr lang="el-GR" sz="2000" dirty="0"/>
              <a:t>Ευγένιος </a:t>
            </a:r>
            <a:r>
              <a:rPr lang="el-GR" sz="2000" dirty="0" err="1"/>
              <a:t>Τριβιζάς</a:t>
            </a:r>
            <a:r>
              <a:rPr lang="el-GR" sz="2000" dirty="0"/>
              <a:t> · εικονογράφηση </a:t>
            </a:r>
            <a:r>
              <a:rPr lang="el-GR" sz="2000" dirty="0" err="1"/>
              <a:t>Helen</a:t>
            </a:r>
            <a:r>
              <a:rPr lang="el-GR" sz="2000" dirty="0"/>
              <a:t> </a:t>
            </a:r>
            <a:r>
              <a:rPr lang="el-GR" sz="2000" dirty="0" err="1"/>
              <a:t>Oxenbury</a:t>
            </a:r>
            <a:r>
              <a:rPr lang="el-GR" sz="2000" dirty="0"/>
              <a:t>. - Αθήνα : Ελληνικά Γράμματα, 2003</a:t>
            </a:r>
            <a:r>
              <a:rPr lang="el-GR" sz="2000" dirty="0" smtClean="0"/>
              <a:t>.</a:t>
            </a:r>
            <a:endParaRPr lang="en-GB" sz="2000" dirty="0" smtClean="0"/>
          </a:p>
          <a:p>
            <a:pPr marL="0" indent="0">
              <a:buNone/>
            </a:pPr>
            <a:r>
              <a:rPr lang="el-GR" sz="2000" dirty="0" smtClean="0"/>
              <a:t>«</a:t>
            </a:r>
            <a:r>
              <a:rPr lang="el-GR" sz="2000" dirty="0" smtClean="0">
                <a:hlinkClick r:id="rId5"/>
              </a:rPr>
              <a:t>Τι </a:t>
            </a:r>
            <a:r>
              <a:rPr lang="el-GR" sz="2000" dirty="0">
                <a:hlinkClick r:id="rId5"/>
              </a:rPr>
              <a:t>θα κάνω χωρίς εσένα</a:t>
            </a:r>
            <a:r>
              <a:rPr lang="el-GR" sz="2000" dirty="0" smtClean="0">
                <a:hlinkClick r:id="rId5"/>
              </a:rPr>
              <a:t>;</a:t>
            </a:r>
            <a:r>
              <a:rPr lang="el-GR" sz="2000" dirty="0" smtClean="0"/>
              <a:t>» / </a:t>
            </a:r>
            <a:r>
              <a:rPr lang="el-GR" sz="2000" dirty="0" err="1"/>
              <a:t>Sally</a:t>
            </a:r>
            <a:r>
              <a:rPr lang="el-GR" sz="2000" dirty="0"/>
              <a:t> </a:t>
            </a:r>
            <a:r>
              <a:rPr lang="el-GR" sz="2000" dirty="0" err="1"/>
              <a:t>Grindley</a:t>
            </a:r>
            <a:r>
              <a:rPr lang="el-GR" sz="2000" dirty="0"/>
              <a:t> · εικονογράφηση </a:t>
            </a:r>
            <a:r>
              <a:rPr lang="el-GR" sz="2000" dirty="0" err="1"/>
              <a:t>Penny</a:t>
            </a:r>
            <a:r>
              <a:rPr lang="el-GR" sz="2000" dirty="0"/>
              <a:t> </a:t>
            </a:r>
            <a:r>
              <a:rPr lang="el-GR" sz="2000" dirty="0" err="1"/>
              <a:t>Dann</a:t>
            </a:r>
            <a:r>
              <a:rPr lang="el-GR" sz="2000" dirty="0"/>
              <a:t> · μετάφραση Άννα </a:t>
            </a:r>
            <a:r>
              <a:rPr lang="el-GR" sz="2000" dirty="0" err="1"/>
              <a:t>Παπασταύρου</a:t>
            </a:r>
            <a:r>
              <a:rPr lang="el-GR" sz="2000" dirty="0"/>
              <a:t>. - Αθήνα : Εκδόσεις Παπαδόπουλος, </a:t>
            </a:r>
            <a:r>
              <a:rPr lang="el-GR" sz="2000" dirty="0" smtClean="0"/>
              <a:t>1999.</a:t>
            </a:r>
          </a:p>
          <a:p>
            <a:pPr marL="0" indent="0">
              <a:buNone/>
            </a:pPr>
            <a:r>
              <a:rPr lang="el-GR" sz="2000" dirty="0" smtClean="0"/>
              <a:t>«</a:t>
            </a:r>
            <a:r>
              <a:rPr lang="el-GR" sz="2000" dirty="0" smtClean="0">
                <a:hlinkClick r:id="rId6"/>
              </a:rPr>
              <a:t>Ο εχθρός</a:t>
            </a:r>
            <a:r>
              <a:rPr lang="el-GR" sz="2000" dirty="0" smtClean="0"/>
              <a:t>»/ </a:t>
            </a:r>
            <a:r>
              <a:rPr lang="el-GR" sz="2000" dirty="0" err="1"/>
              <a:t>Νταβίντε</a:t>
            </a:r>
            <a:r>
              <a:rPr lang="el-GR" sz="2000" dirty="0"/>
              <a:t> Καλί · μετάφραση Φίλιππος </a:t>
            </a:r>
            <a:r>
              <a:rPr lang="el-GR" sz="2000" dirty="0" err="1"/>
              <a:t>Μανδηλαράς</a:t>
            </a:r>
            <a:r>
              <a:rPr lang="el-GR" sz="2000" dirty="0"/>
              <a:t> · εικονογράφηση Σερζ Μπλοκ. - 1η </a:t>
            </a:r>
            <a:r>
              <a:rPr lang="el-GR" sz="2000" dirty="0" err="1"/>
              <a:t>έκδ</a:t>
            </a:r>
            <a:r>
              <a:rPr lang="el-GR" sz="2000" dirty="0"/>
              <a:t>. - Αθήνα : Εκδόσεις Πατάκη, 2011. 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Διδακτική Πρακτική</a:t>
            </a:r>
            <a:endParaRPr lang="en-GB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Διδακτική </a:t>
            </a:r>
            <a:r>
              <a:rPr lang="el-GR" sz="2400" b="1" dirty="0" smtClean="0"/>
              <a:t>πρακτική</a:t>
            </a:r>
            <a:r>
              <a:rPr lang="en-GB" sz="24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Σοφία </a:t>
            </a:r>
            <a:r>
              <a:rPr lang="el-GR" sz="2400" dirty="0" err="1" smtClean="0"/>
              <a:t>Μιχαλοπούλου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l-GR" sz="2400" b="1" dirty="0" smtClean="0"/>
              <a:t>Βιβλίο</a:t>
            </a:r>
            <a:r>
              <a:rPr lang="el-GR" sz="2400" dirty="0" smtClean="0"/>
              <a:t>: </a:t>
            </a:r>
            <a:r>
              <a:rPr lang="el-GR" sz="2400" dirty="0" err="1"/>
              <a:t>Abedi</a:t>
            </a:r>
            <a:r>
              <a:rPr lang="el-GR" sz="2400" dirty="0"/>
              <a:t>, </a:t>
            </a:r>
            <a:r>
              <a:rPr lang="el-GR" sz="2400" dirty="0" err="1"/>
              <a:t>Isabel</a:t>
            </a:r>
            <a:r>
              <a:rPr lang="el-GR" sz="2400" dirty="0"/>
              <a:t>. </a:t>
            </a:r>
            <a:r>
              <a:rPr lang="el-GR" sz="2400" b="1" dirty="0" smtClean="0"/>
              <a:t>Γιούπι</a:t>
            </a:r>
            <a:r>
              <a:rPr lang="el-GR" sz="2400" b="1" dirty="0"/>
              <a:t>, κέρδισα! Κρίμα έχασα</a:t>
            </a:r>
            <a:r>
              <a:rPr lang="el-GR" sz="2400" b="1" dirty="0" smtClean="0"/>
              <a:t>!</a:t>
            </a:r>
            <a:r>
              <a:rPr lang="en-GB" sz="2400" b="1" dirty="0" smtClean="0"/>
              <a:t> </a:t>
            </a:r>
            <a:r>
              <a:rPr lang="el-GR" sz="2400" dirty="0" smtClean="0"/>
              <a:t>: </a:t>
            </a:r>
            <a:r>
              <a:rPr lang="el-GR" sz="2400" b="1" dirty="0"/>
              <a:t>Μια ιστορία για νικητές και για χαμένους </a:t>
            </a:r>
            <a:r>
              <a:rPr lang="el-GR" sz="2400" dirty="0"/>
              <a:t>/ </a:t>
            </a:r>
            <a:r>
              <a:rPr lang="el-GR" sz="2400" dirty="0" err="1"/>
              <a:t>Ισαμπέλ</a:t>
            </a:r>
            <a:r>
              <a:rPr lang="el-GR" sz="2400" dirty="0"/>
              <a:t> </a:t>
            </a:r>
            <a:r>
              <a:rPr lang="el-GR" sz="2400" dirty="0" err="1"/>
              <a:t>Αμπεντί</a:t>
            </a:r>
            <a:r>
              <a:rPr lang="el-GR" sz="2400" dirty="0"/>
              <a:t> · μετάφραση Εύα </a:t>
            </a:r>
            <a:r>
              <a:rPr lang="el-GR" sz="2400" dirty="0" err="1"/>
              <a:t>Γκορτζή</a:t>
            </a:r>
            <a:r>
              <a:rPr lang="el-GR" sz="2400" dirty="0"/>
              <a:t> · εικονογράφηση Σίλβιο </a:t>
            </a:r>
            <a:r>
              <a:rPr lang="el-GR" sz="2400" dirty="0" err="1"/>
              <a:t>Νόυεντορφ</a:t>
            </a:r>
            <a:r>
              <a:rPr lang="el-GR" sz="2400" dirty="0"/>
              <a:t>. - 1η </a:t>
            </a:r>
            <a:r>
              <a:rPr lang="el-GR" sz="2400" dirty="0" err="1"/>
              <a:t>έκδ</a:t>
            </a:r>
            <a:r>
              <a:rPr lang="el-GR" sz="2400" dirty="0"/>
              <a:t>. - </a:t>
            </a:r>
            <a:r>
              <a:rPr lang="el-GR" sz="2400" dirty="0" smtClean="0"/>
              <a:t>Αθήνα: </a:t>
            </a:r>
            <a:r>
              <a:rPr lang="el-GR" sz="2400" dirty="0"/>
              <a:t>Εκδόσεις Πατάκη, 2008.</a:t>
            </a:r>
            <a:endParaRPr lang="en-GB" sz="2400" dirty="0"/>
          </a:p>
        </p:txBody>
      </p:sp>
      <p:pic>
        <p:nvPicPr>
          <p:cNvPr id="1026" name="Picture 2" descr="Εξώφυλλο Βιβλίου: Γιούπι, κέρδισα! Κρίμα έχασα!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134071" cy="41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16251" y="5517232"/>
            <a:ext cx="47217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b="1" dirty="0" smtClean="0">
                <a:latin typeface="+mj-lt"/>
              </a:rPr>
              <a:t>[1]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Ανάγνωση του βιβλίου 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>
                <a:latin typeface="Calibri" pitchFamily="34" charset="0"/>
              </a:rPr>
              <a:t>Έγινε ανάγνωση του βιβλίου και στη συνέχεια συζητήσαμε με τα παιδιά τα συναισθήματα και των δύο ηρώων. </a:t>
            </a:r>
          </a:p>
          <a:p>
            <a:r>
              <a:rPr lang="el-GR" sz="2400" dirty="0">
                <a:latin typeface="Calibri" pitchFamily="34" charset="0"/>
              </a:rPr>
              <a:t>Πώς πιστεύεται ότι αισθάνεται το </a:t>
            </a:r>
            <a:r>
              <a:rPr lang="el-GR" sz="2400" dirty="0" smtClean="0">
                <a:latin typeface="Calibri" pitchFamily="34" charset="0"/>
              </a:rPr>
              <a:t>κατσικάκι;</a:t>
            </a:r>
            <a:endParaRPr lang="en-GB" sz="2400" dirty="0" smtClean="0">
              <a:latin typeface="Calibri" pitchFamily="34" charset="0"/>
            </a:endParaRPr>
          </a:p>
          <a:p>
            <a:pPr lvl="1"/>
            <a:r>
              <a:rPr lang="el-GR" dirty="0" smtClean="0">
                <a:latin typeface="Calibri" pitchFamily="34" charset="0"/>
              </a:rPr>
              <a:t>Είναι </a:t>
            </a:r>
            <a:r>
              <a:rPr lang="el-GR" dirty="0">
                <a:latin typeface="Calibri" pitchFamily="34" charset="0"/>
              </a:rPr>
              <a:t>ενθουσιασμένο γιατί κέρδισε σε όλα τα παιχνίδια.</a:t>
            </a:r>
          </a:p>
          <a:p>
            <a:r>
              <a:rPr lang="el-GR" sz="2400" dirty="0">
                <a:latin typeface="Calibri" pitchFamily="34" charset="0"/>
              </a:rPr>
              <a:t>Και το χηνάκι;</a:t>
            </a:r>
          </a:p>
          <a:p>
            <a:pPr lvl="1"/>
            <a:r>
              <a:rPr lang="el-GR" dirty="0">
                <a:latin typeface="Calibri" pitchFamily="34" charset="0"/>
              </a:rPr>
              <a:t>Είναι στεναχωρημένο γιατί έχασε.</a:t>
            </a:r>
          </a:p>
          <a:p>
            <a:endParaRPr lang="en-GB" sz="2400" dirty="0"/>
          </a:p>
        </p:txBody>
      </p:sp>
      <p:pic>
        <p:nvPicPr>
          <p:cNvPr id="5" name="7 - Θέση περιεχομένου" descr="Η Νηπιαγωγός διαβάζει το βιβλίο.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1772816"/>
            <a:ext cx="3394720" cy="3398543"/>
          </a:xfrm>
        </p:spPr>
      </p:pic>
    </p:spTree>
    <p:extLst>
      <p:ext uri="{BB962C8B-B14F-4D97-AF65-F5344CB8AC3E}">
        <p14:creationId xmlns:p14="http://schemas.microsoft.com/office/powerpoint/2010/main" val="168807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Χωρισμός σε Ομάδες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Στη </a:t>
            </a:r>
            <a:r>
              <a:rPr lang="el-GR" dirty="0"/>
              <a:t>συνέχεια χωριστήκαμε σε 3 ομάδες και κάθε ομάδα ανέλαβε ένα βιβλίο που ήδη γνώριζαν καλά τα παιδιά. </a:t>
            </a:r>
          </a:p>
          <a:p>
            <a:endParaRPr lang="en-GB" dirty="0"/>
          </a:p>
        </p:txBody>
      </p:sp>
      <p:pic>
        <p:nvPicPr>
          <p:cNvPr id="8" name="Content Placeholder 7" descr="Εξώφυλλα βιβλίων.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700287"/>
            <a:ext cx="4038600" cy="4325789"/>
          </a:xfrm>
        </p:spPr>
      </p:pic>
      <p:sp>
        <p:nvSpPr>
          <p:cNvPr id="5" name="TextBox 4"/>
          <p:cNvSpPr txBox="1"/>
          <p:nvPr/>
        </p:nvSpPr>
        <p:spPr>
          <a:xfrm>
            <a:off x="7916251" y="5661248"/>
            <a:ext cx="47217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b="1" dirty="0" smtClean="0">
                <a:latin typeface="+mj-lt"/>
              </a:rPr>
              <a:t>[2]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588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Συζήτηση για τα συναισθήματα των ηρώων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Αφού χωρίστηκαν οι ομάδες σε </a:t>
            </a:r>
            <a:r>
              <a:rPr lang="el-GR" dirty="0" err="1"/>
              <a:t>υπο</a:t>
            </a:r>
            <a:r>
              <a:rPr lang="el-GR" dirty="0"/>
              <a:t>-ομάδες συζητήσαμε με τα παιδιά για τα συναισθήματα των ηρώων. </a:t>
            </a:r>
            <a:endParaRPr lang="el-GR" dirty="0" smtClean="0"/>
          </a:p>
          <a:p>
            <a:r>
              <a:rPr lang="el-GR" dirty="0" smtClean="0"/>
              <a:t>Στη </a:t>
            </a:r>
            <a:r>
              <a:rPr lang="el-GR" dirty="0"/>
              <a:t>συνέχεια αποφασίστηκε κάθε υποομάδα να ζωγραφίσει τα συναισθήματα μιας εκ των δύο πλευρών.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667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Ομάδα 1: «Τα Τρία </a:t>
            </a:r>
            <a:r>
              <a:rPr lang="el-GR" dirty="0" err="1" smtClean="0"/>
              <a:t>Λυκάκια</a:t>
            </a:r>
            <a:r>
              <a:rPr lang="el-GR" dirty="0" smtClean="0"/>
              <a:t>»</a:t>
            </a:r>
            <a:endParaRPr lang="en-GB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457200" y="1574253"/>
            <a:ext cx="4040188" cy="1135841"/>
          </a:xfrm>
        </p:spPr>
        <p:txBody>
          <a:bodyPr anchor="t">
            <a:normAutofit/>
          </a:bodyPr>
          <a:lstStyle/>
          <a:p>
            <a:r>
              <a:rPr lang="el-GR" sz="2200" b="0" dirty="0">
                <a:latin typeface="Calibri" pitchFamily="34" charset="0"/>
              </a:rPr>
              <a:t>Τα τρία </a:t>
            </a:r>
            <a:r>
              <a:rPr lang="el-GR" sz="2200" b="0" dirty="0" err="1">
                <a:latin typeface="Calibri" pitchFamily="34" charset="0"/>
              </a:rPr>
              <a:t>λυκάκια</a:t>
            </a:r>
            <a:r>
              <a:rPr lang="el-GR" sz="2200" b="0" dirty="0">
                <a:latin typeface="Calibri" pitchFamily="34" charset="0"/>
              </a:rPr>
              <a:t> νιώθουν λύπη γιατί θέλει να τα πιάσει το γουρούνι.</a:t>
            </a:r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1135840"/>
          </a:xfrm>
        </p:spPr>
        <p:txBody>
          <a:bodyPr anchor="t">
            <a:normAutofit fontScale="92500"/>
          </a:bodyPr>
          <a:lstStyle/>
          <a:p>
            <a:r>
              <a:rPr lang="el-GR" b="0" dirty="0">
                <a:latin typeface="Calibri" pitchFamily="34" charset="0"/>
              </a:rPr>
              <a:t>Το κακό γουρούνι νιώθει θυμό γιατί θέλει να σπάσει το σπιτάκι και να φάει τα τρία </a:t>
            </a:r>
            <a:r>
              <a:rPr lang="el-GR" b="0" dirty="0" err="1" smtClean="0">
                <a:latin typeface="Calibri" pitchFamily="34" charset="0"/>
              </a:rPr>
              <a:t>λυκάκια</a:t>
            </a:r>
            <a:r>
              <a:rPr lang="el-GR" b="0" dirty="0" smtClean="0">
                <a:latin typeface="Calibri" pitchFamily="34" charset="0"/>
              </a:rPr>
              <a:t>.</a:t>
            </a:r>
            <a:endParaRPr lang="el-GR" b="0" dirty="0">
              <a:latin typeface="Calibri" pitchFamily="34" charset="0"/>
            </a:endParaRPr>
          </a:p>
        </p:txBody>
      </p:sp>
      <p:pic>
        <p:nvPicPr>
          <p:cNvPr id="10" name="4 - Θέση περιεχομένου" descr="Ζωγραφιά παιδιών.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710095"/>
            <a:ext cx="4040188" cy="288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5 - Θέση περιεχομένου" descr="Ζωγραφιά παιδιών.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723565"/>
            <a:ext cx="4041775" cy="286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978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Ομάδα </a:t>
            </a:r>
            <a:r>
              <a:rPr lang="el-GR" dirty="0" smtClean="0"/>
              <a:t>2: </a:t>
            </a:r>
            <a:r>
              <a:rPr lang="el-GR" dirty="0"/>
              <a:t>«</a:t>
            </a:r>
            <a:r>
              <a:rPr lang="el-GR" dirty="0" smtClean="0"/>
              <a:t>Τι θα κάνω χωρίς εσένα»</a:t>
            </a:r>
            <a:endParaRPr lang="en-GB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825316"/>
          </a:xfrm>
        </p:spPr>
        <p:txBody>
          <a:bodyPr>
            <a:normAutofit fontScale="92500"/>
          </a:bodyPr>
          <a:lstStyle/>
          <a:p>
            <a:r>
              <a:rPr lang="el-GR" b="0" dirty="0">
                <a:latin typeface="Calibri" pitchFamily="34" charset="0"/>
              </a:rPr>
              <a:t>Τα αδέλφια της που της πετάνε χιονόμπαλες και γελάνε</a:t>
            </a:r>
            <a:r>
              <a:rPr lang="el-GR" b="0" dirty="0" smtClean="0">
                <a:latin typeface="Calibri" pitchFamily="34" charset="0"/>
              </a:rPr>
              <a:t>.</a:t>
            </a:r>
            <a:endParaRPr lang="el-GR" b="0" dirty="0">
              <a:latin typeface="Calibri" pitchFamily="34" charset="0"/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3"/>
            <a:ext cx="4041775" cy="1149873"/>
          </a:xfrm>
        </p:spPr>
        <p:txBody>
          <a:bodyPr anchor="t">
            <a:noAutofit/>
          </a:bodyPr>
          <a:lstStyle/>
          <a:p>
            <a:r>
              <a:rPr lang="el-GR" sz="2200" b="0" dirty="0">
                <a:latin typeface="Calibri" pitchFamily="34" charset="0"/>
              </a:rPr>
              <a:t>Η αλεπού νιώθει λυπημένη, δυστυχισμένη και στεναχωρημένη επειδή την κορόιδευαν τα αδερφάκια της</a:t>
            </a:r>
            <a:r>
              <a:rPr lang="el-GR" sz="2200" b="0" dirty="0" smtClean="0">
                <a:latin typeface="Calibri" pitchFamily="34" charset="0"/>
              </a:rPr>
              <a:t>.</a:t>
            </a:r>
            <a:endParaRPr lang="el-GR" sz="2200" b="0" dirty="0">
              <a:latin typeface="Calibri" pitchFamily="34" charset="0"/>
            </a:endParaRPr>
          </a:p>
        </p:txBody>
      </p:sp>
      <p:pic>
        <p:nvPicPr>
          <p:cNvPr id="7" name="4 - Θέση περιεχομένου" descr="Ζωγραφιά παιδιών.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1663" y="3140969"/>
            <a:ext cx="4040188" cy="2859134"/>
          </a:xfrm>
        </p:spPr>
      </p:pic>
      <p:pic>
        <p:nvPicPr>
          <p:cNvPr id="8" name="5 - Θέση περιεχομένου" descr="Ζωγραφιά παιδιών.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4787860" y="3140968"/>
            <a:ext cx="3903403" cy="2859135"/>
          </a:xfrm>
        </p:spPr>
      </p:pic>
    </p:spTree>
    <p:extLst>
      <p:ext uri="{BB962C8B-B14F-4D97-AF65-F5344CB8AC3E}">
        <p14:creationId xmlns:p14="http://schemas.microsoft.com/office/powerpoint/2010/main" val="70758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Ομάδα </a:t>
            </a:r>
            <a:r>
              <a:rPr lang="el-GR" dirty="0" smtClean="0"/>
              <a:t>3: «Ο εχθρός»</a:t>
            </a:r>
            <a:endParaRPr lang="en-GB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1043696"/>
          </a:xfrm>
        </p:spPr>
        <p:txBody>
          <a:bodyPr>
            <a:normAutofit fontScale="92500" lnSpcReduction="10000"/>
          </a:bodyPr>
          <a:lstStyle/>
          <a:p>
            <a:r>
              <a:rPr lang="el-GR" b="0" dirty="0">
                <a:latin typeface="Calibri" pitchFamily="34" charset="0"/>
              </a:rPr>
              <a:t>Ο στρατιώτης είναι χαρούμενος γιατί σταμάτησε ο πόλεμος και γιατί άναψε η φωτιά</a:t>
            </a:r>
            <a:r>
              <a:rPr lang="el-GR" b="0" dirty="0" smtClean="0">
                <a:latin typeface="Calibri" pitchFamily="34" charset="0"/>
              </a:rPr>
              <a:t>.</a:t>
            </a:r>
            <a:endParaRPr lang="el-GR" b="0" dirty="0">
              <a:latin typeface="Calibri" pitchFamily="34" charset="0"/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1043696"/>
          </a:xfrm>
        </p:spPr>
        <p:txBody>
          <a:bodyPr>
            <a:noAutofit/>
          </a:bodyPr>
          <a:lstStyle/>
          <a:p>
            <a:r>
              <a:rPr lang="el-GR" sz="2200" b="0" dirty="0">
                <a:latin typeface="Calibri" pitchFamily="34" charset="0"/>
              </a:rPr>
              <a:t>Ο στρατιώτης είναι χαρούμενος γιατί δεν σκότωσε τον άλλο στρατιώτη</a:t>
            </a:r>
            <a:r>
              <a:rPr lang="el-GR" sz="2200" b="0" dirty="0" smtClean="0">
                <a:latin typeface="Calibri" pitchFamily="34" charset="0"/>
              </a:rPr>
              <a:t>.</a:t>
            </a:r>
            <a:endParaRPr lang="el-GR" sz="2200" b="0" dirty="0">
              <a:latin typeface="Calibri" pitchFamily="34" charset="0"/>
            </a:endParaRPr>
          </a:p>
        </p:txBody>
      </p:sp>
      <p:pic>
        <p:nvPicPr>
          <p:cNvPr id="7" name="4 - Θέση περιεχομένου" descr="Ζωγραφιά παιδιών.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944428"/>
            <a:ext cx="3610744" cy="2745009"/>
          </a:xfrm>
        </p:spPr>
      </p:pic>
      <p:pic>
        <p:nvPicPr>
          <p:cNvPr id="8" name="5 - Θέση περιεχομένου" descr="Ζωγραφιά παιδιών.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5025" y="2924944"/>
            <a:ext cx="3637801" cy="2764493"/>
          </a:xfrm>
        </p:spPr>
      </p:pic>
    </p:spTree>
    <p:extLst>
      <p:ext uri="{BB962C8B-B14F-4D97-AF65-F5344CB8AC3E}">
        <p14:creationId xmlns:p14="http://schemas.microsoft.com/office/powerpoint/2010/main" val="321157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 pitchFamily="34" charset="0"/>
              </a:rPr>
              <a:t>Το τελικό αποτέλεσμα</a:t>
            </a:r>
            <a:endParaRPr lang="en-GB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78696" cy="4525963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latin typeface="Calibri" pitchFamily="34" charset="0"/>
              </a:rPr>
              <a:t>Κολλήσαμε </a:t>
            </a:r>
            <a:r>
              <a:rPr lang="el-GR" dirty="0">
                <a:latin typeface="Calibri" pitchFamily="34" charset="0"/>
              </a:rPr>
              <a:t>τις ζωγραφιές της ίδιας ιστορίας </a:t>
            </a:r>
            <a:r>
              <a:rPr lang="el-GR" dirty="0" smtClean="0">
                <a:latin typeface="Calibri" pitchFamily="34" charset="0"/>
              </a:rPr>
              <a:t>τη μια </a:t>
            </a:r>
            <a:r>
              <a:rPr lang="el-GR" dirty="0">
                <a:latin typeface="Calibri" pitchFamily="34" charset="0"/>
              </a:rPr>
              <a:t>πίσω από την άλλη και τις κρεμάσαμε στο ύψος των παιδιών ώστε να μπορούν να τις διαβάζουν όποτε θέλουν.</a:t>
            </a:r>
          </a:p>
          <a:p>
            <a:endParaRPr lang="en-GB" dirty="0"/>
          </a:p>
        </p:txBody>
      </p:sp>
      <p:pic>
        <p:nvPicPr>
          <p:cNvPr id="9" name="13 - Θέση περιεχομένου" descr="Η τελική σύνθεση.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928" y="1600200"/>
            <a:ext cx="4608512" cy="4216469"/>
          </a:xfrm>
        </p:spPr>
      </p:pic>
    </p:spTree>
    <p:extLst>
      <p:ext uri="{BB962C8B-B14F-4D97-AF65-F5344CB8AC3E}">
        <p14:creationId xmlns:p14="http://schemas.microsoft.com/office/powerpoint/2010/main" val="21890475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0/29/2015 1:01:50 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7,2,3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7,1026,5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8,5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7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792EDFC8-4FF5-4898-8E28-2383E2741A58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752</Words>
  <Application>Microsoft Office PowerPoint</Application>
  <PresentationFormat>On-screen Show (4:3)</PresentationFormat>
  <Paragraphs>74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Θέμα του Office</vt:lpstr>
      <vt:lpstr>Το Εικονογραφημένο Βιβλίο στην Προσχολική Εκπαίδευση</vt:lpstr>
      <vt:lpstr>Διδακτική Πρακτική</vt:lpstr>
      <vt:lpstr>Ανάγνωση του βιβλίου </vt:lpstr>
      <vt:lpstr>Χωρισμός σε Ομάδες</vt:lpstr>
      <vt:lpstr>Συζήτηση για τα συναισθήματα των ηρώων</vt:lpstr>
      <vt:lpstr>Ομάδα 1: «Τα Τρία Λυκάκια»</vt:lpstr>
      <vt:lpstr>Ομάδα 2: «Τι θα κάνω χωρίς εσένα»</vt:lpstr>
      <vt:lpstr>Ομάδα 3: «Ο εχθρός»</vt:lpstr>
      <vt:lpstr>Το τελικό αποτέλεσμα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Γιούπι, κέρδισα! Κρίμα έχασα</dc:title>
  <dc:subject>Το Εικονογραφημένο Βιβλίο στην Προσχολική Εκπαίδευση</dc:subject>
  <dc:creator> Αγγελική Γιαννικοπούλου</dc:creator>
  <cp:lastModifiedBy>Smaragda Papadopoulou</cp:lastModifiedBy>
  <cp:revision>197</cp:revision>
  <dcterms:created xsi:type="dcterms:W3CDTF">2012-09-06T09:03:05Z</dcterms:created>
  <dcterms:modified xsi:type="dcterms:W3CDTF">2015-10-28T23:05:44Z</dcterms:modified>
  <cp:category>Συναισθήματα</cp:category>
</cp:coreProperties>
</file>