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sldIdLst>
    <p:sldId id="316" r:id="rId3"/>
    <p:sldId id="306" r:id="rId4"/>
    <p:sldId id="302" r:id="rId5"/>
    <p:sldId id="303" r:id="rId6"/>
    <p:sldId id="307" r:id="rId7"/>
    <p:sldId id="308" r:id="rId8"/>
    <p:sldId id="309" r:id="rId9"/>
    <p:sldId id="319" r:id="rId10"/>
    <p:sldId id="310" r:id="rId11"/>
    <p:sldId id="312" r:id="rId12"/>
    <p:sldId id="314" r:id="rId13"/>
    <p:sldId id="280" r:id="rId14"/>
    <p:sldId id="290" r:id="rId15"/>
    <p:sldId id="295" r:id="rId16"/>
    <p:sldId id="317" r:id="rId17"/>
    <p:sldId id="318" r:id="rId18"/>
    <p:sldId id="291" r:id="rId19"/>
    <p:sldId id="294" r:id="rId20"/>
    <p:sldId id="293" r:id="rId21"/>
  </p:sldIdLst>
  <p:sldSz cx="9144000" cy="6858000" type="screen4x3"/>
  <p:notesSz cx="6858000" cy="9144000"/>
  <p:custDataLst>
    <p:tags r:id="rId2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16"/>
            <p14:sldId id="306"/>
            <p14:sldId id="302"/>
            <p14:sldId id="303"/>
            <p14:sldId id="307"/>
            <p14:sldId id="308"/>
            <p14:sldId id="309"/>
            <p14:sldId id="319"/>
            <p14:sldId id="310"/>
            <p14:sldId id="312"/>
            <p14:sldId id="314"/>
            <p14:sldId id="280"/>
            <p14:sldId id="290"/>
            <p14:sldId id="295"/>
            <p14:sldId id="317"/>
            <p14:sldId id="318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77" autoAdjust="0"/>
    <p:restoredTop sz="91513" autoAdjust="0"/>
  </p:normalViewPr>
  <p:slideViewPr>
    <p:cSldViewPr>
      <p:cViewPr varScale="1">
        <p:scale>
          <a:sx n="88" d="100"/>
          <a:sy n="88" d="100"/>
        </p:scale>
        <p:origin x="96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22/9/2015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8451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429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779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7618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775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 </a:t>
            </a:r>
            <a:r>
              <a:rPr lang="de-DE" dirty="0" smtClean="0"/>
              <a:t>Barclay, Philipper, S. 11; Das große Bibellexikon, Band 3, S. 1196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372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 </a:t>
            </a:r>
            <a:r>
              <a:rPr lang="de-DE" dirty="0" smtClean="0"/>
              <a:t>(357) DE Dietrich, Macht meine Freude vollkommen, S. 7; Barclay schreibt 368 v. Chr.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2179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 </a:t>
            </a:r>
            <a:r>
              <a:rPr lang="de-DE" dirty="0" smtClean="0"/>
              <a:t>R. Wagner, Kurzbibelschule, S. 489, </a:t>
            </a:r>
            <a:r>
              <a:rPr lang="de-DE" dirty="0" err="1" smtClean="0"/>
              <a:t>Rienecker</a:t>
            </a:r>
            <a:r>
              <a:rPr lang="de-DE" dirty="0" smtClean="0"/>
              <a:t>, Lexikon zur Bibel, Spalte 1073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3234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 </a:t>
            </a:r>
            <a:r>
              <a:rPr lang="de-DE" dirty="0" smtClean="0"/>
              <a:t>R. Wagner, Kurzbibelschule, S. 489, </a:t>
            </a:r>
            <a:r>
              <a:rPr lang="de-DE" dirty="0" err="1" smtClean="0"/>
              <a:t>Rienecker</a:t>
            </a:r>
            <a:r>
              <a:rPr lang="de-DE" dirty="0" smtClean="0"/>
              <a:t>, Lexikon zur Bibel, Spalte 1073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0442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 </a:t>
            </a:r>
            <a:r>
              <a:rPr lang="de-DE" dirty="0" smtClean="0"/>
              <a:t>R. Wagner, Kurzbibelschule, S. 489, </a:t>
            </a:r>
            <a:r>
              <a:rPr lang="de-DE" dirty="0" err="1" smtClean="0"/>
              <a:t>Rienecker</a:t>
            </a:r>
            <a:r>
              <a:rPr lang="de-DE" dirty="0" smtClean="0"/>
              <a:t>, Lexikon zur Bibel, Spalte 1073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0252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7247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94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Παύλος - Φίλιπποι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Παύλος - Φίλιπποι</a:t>
            </a:r>
          </a:p>
        </p:txBody>
      </p:sp>
      <p:pic>
        <p:nvPicPr>
          <p:cNvPr id="6" name="Picture 5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Παύλος - Φίλιπποι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Παύλος - Φίλιπποι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Παύλος - Φίλιπποι</a:t>
            </a:r>
          </a:p>
        </p:txBody>
      </p:sp>
      <p:pic>
        <p:nvPicPr>
          <p:cNvPr id="5" name="Picture 4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Παύλος - Φίλιπποι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Παύλος - Φίλιπποι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boom.com/presentations/182705/%CE%A3%CF%84%CE%B1-%CE%92%CE%AE%CE%BC%CE%B1%CF%84%CE%B1-%CF%84%CE%BF%CF%85-%CE%91%CF%80%CE%BF%CF%83%CF%84%CF%8C%CE%BB%CE%BF%CF%85-%CE%A0%CE%B1%CF%8D%CE%BB%CE%BF%CF%85-In-the-Footsteps-of-St.Pau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SOCTHEOL144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hyperlink" Target="http://opencourses.uoa.gr/courses/SOCTHEOL2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hyperlink" Target="%5b1%5d%20http:/creativecommons.org/licenses/by-nc-sa/4.0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hyperlink" Target="https://c2.staticflickr.com/4/3137/2833472034_512fa2d59d_b.jpg" TargetMode="External"/><Relationship Id="rId4" Type="http://schemas.openxmlformats.org/officeDocument/2006/relationships/hyperlink" Target="http://images.slideplayer.org/1/660108/slides/slide_8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rmAutofit/>
          </a:bodyPr>
          <a:lstStyle/>
          <a:p>
            <a:r>
              <a:rPr lang="el-GR" altLang="el-GR" sz="4200" dirty="0" smtClean="0">
                <a:solidFill>
                  <a:srgbClr val="5075BC"/>
                </a:solidFill>
              </a:rPr>
              <a:t>Ερμηνεία των Πράξεων </a:t>
            </a:r>
            <a:r>
              <a:rPr lang="el-GR" altLang="el-GR" sz="4200" dirty="0">
                <a:solidFill>
                  <a:srgbClr val="5075BC"/>
                </a:solidFill>
              </a:rPr>
              <a:t>των Αποστόλων</a:t>
            </a:r>
            <a:endParaRPr lang="el-GR" sz="4200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alt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alt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1.4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Παύλος - Φίλιπποι</a:t>
            </a:r>
          </a:p>
          <a:p>
            <a:endParaRPr lang="en-US" sz="2800" dirty="0" smtClean="0"/>
          </a:p>
          <a:p>
            <a:r>
              <a:rPr lang="el-GR" sz="2800" dirty="0" smtClean="0"/>
              <a:t>Σωτήριος Δεσπότης</a:t>
            </a:r>
            <a:endParaRPr lang="el-GR" sz="2800" dirty="0"/>
          </a:p>
          <a:p>
            <a:r>
              <a:rPr lang="el-GR" sz="2800" dirty="0"/>
              <a:t>Θεολογική </a:t>
            </a:r>
            <a:r>
              <a:rPr lang="el-GR" sz="2800" dirty="0" smtClean="0"/>
              <a:t>Σχολή</a:t>
            </a:r>
            <a:endParaRPr lang="en-US" sz="2800" dirty="0" smtClean="0"/>
          </a:p>
          <a:p>
            <a:r>
              <a:rPr lang="el-GR" sz="2800" dirty="0"/>
              <a:t>Τμήμα Κοινωνικής Θεολογίας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7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Θεοί [2]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Η λατρεία της εξαιρετικά δημοφιλούς στο γυναικείο πληθυσμό κυνηγού θεάς </a:t>
            </a:r>
            <a:r>
              <a:rPr lang="el-GR" altLang="el-GR" sz="2800" b="1" dirty="0"/>
              <a:t>Αρτέμιδος - </a:t>
            </a:r>
            <a:r>
              <a:rPr lang="en-US" altLang="el-GR" sz="2800" b="1" dirty="0"/>
              <a:t>Diana</a:t>
            </a:r>
            <a:r>
              <a:rPr lang="el-GR" altLang="el-GR" sz="2800" b="1" dirty="0"/>
              <a:t>. </a:t>
            </a:r>
            <a:r>
              <a:rPr lang="el-GR" altLang="el-GR" sz="2800" dirty="0"/>
              <a:t>Η συγκεκριμένη αποτελούσε το πρότυπο της ιδανικής γυναίκας αφού παρότι παρθένος συνδέθηκε με το γάμο και τη μητρότητα και έφερε το επίθετο </a:t>
            </a:r>
            <a:r>
              <a:rPr lang="el-GR" altLang="el-GR" sz="2800" i="1" dirty="0"/>
              <a:t>Λοχεία</a:t>
            </a:r>
            <a:r>
              <a:rPr lang="el-GR" altLang="el-GR" sz="2800" dirty="0"/>
              <a:t>. Ταυτίστηκε μάλιστα με την </a:t>
            </a:r>
            <a:r>
              <a:rPr lang="el-GR" altLang="el-GR" sz="2800" i="1" dirty="0" err="1"/>
              <a:t>Ειλευθυία</a:t>
            </a:r>
            <a:r>
              <a:rPr lang="el-GR" altLang="el-GR" sz="2800" dirty="0"/>
              <a:t>, αλλά και τη θρακική χθόνια θεότητα </a:t>
            </a:r>
            <a:r>
              <a:rPr lang="el-GR" altLang="el-GR" sz="2800" b="1" dirty="0" err="1"/>
              <a:t>Βενδίς</a:t>
            </a:r>
            <a:r>
              <a:rPr lang="el-GR" altLang="el-GR" sz="2800" dirty="0"/>
              <a:t> που ήταν αγαπητή στο Στρυμόνα. </a:t>
            </a:r>
            <a:endParaRPr lang="de-DE" altLang="el-GR" sz="2800" dirty="0"/>
          </a:p>
        </p:txBody>
      </p:sp>
    </p:spTree>
    <p:extLst>
      <p:ext uri="{BB962C8B-B14F-4D97-AF65-F5344CB8AC3E}">
        <p14:creationId xmlns:p14="http://schemas.microsoft.com/office/powerpoint/2010/main" val="19055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Πληροφορίες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spcBef>
                <a:spcPts val="600"/>
              </a:spcBef>
              <a:buFontTx/>
              <a:buNone/>
            </a:pPr>
            <a:r>
              <a:rPr lang="el-GR" altLang="el-GR" sz="2000" dirty="0" smtClean="0"/>
              <a:t>ΔΕΙΤΕ </a:t>
            </a:r>
            <a:r>
              <a:rPr lang="el-GR" altLang="el-GR" sz="2000" dirty="0"/>
              <a:t>ΤΟ ΟΔΟΙΠΟΡΙΚΟ ΜΑΣ </a:t>
            </a:r>
            <a:r>
              <a:rPr lang="el-GR" altLang="el-GR" sz="2000" dirty="0" smtClean="0"/>
              <a:t>ΣΤΑ </a:t>
            </a:r>
            <a:r>
              <a:rPr lang="el-GR" altLang="el-GR" sz="2000" dirty="0"/>
              <a:t>ΒΗΜΑΤΑ ΤΟΥ ΑΠ. ΠΑΥΛΟΥ ΤΗΝ ΑΝΟΙΞΗ ΤΟΥ 2010 ΜΕ </a:t>
            </a:r>
            <a:r>
              <a:rPr lang="el-GR" altLang="el-GR" sz="2000" dirty="0" smtClean="0"/>
              <a:t>ΠΟΛΥ </a:t>
            </a:r>
            <a:r>
              <a:rPr lang="el-GR" altLang="el-GR" sz="2000" dirty="0"/>
              <a:t>ΦΩΤΟΓΡΑΦΙΚΟ ΥΛΙΚΟ </a:t>
            </a:r>
          </a:p>
          <a:p>
            <a:pPr algn="ctr">
              <a:spcBef>
                <a:spcPts val="600"/>
              </a:spcBef>
              <a:buFontTx/>
              <a:buNone/>
            </a:pPr>
            <a:endParaRPr lang="el-GR" altLang="el-GR" sz="2000" dirty="0"/>
          </a:p>
          <a:p>
            <a:pPr algn="ctr">
              <a:spcBef>
                <a:spcPts val="600"/>
              </a:spcBef>
              <a:buFontTx/>
              <a:buNone/>
            </a:pPr>
            <a:r>
              <a:rPr lang="el-GR" altLang="el-GR" sz="2000" dirty="0"/>
              <a:t>ΣΤΗΝ ΙΣΤΟΣΕΛΙΔΑ</a:t>
            </a:r>
          </a:p>
          <a:p>
            <a:pPr algn="ctr">
              <a:spcBef>
                <a:spcPts val="600"/>
              </a:spcBef>
              <a:buFontTx/>
              <a:buNone/>
            </a:pPr>
            <a:endParaRPr lang="el-GR" altLang="el-GR" sz="2000" dirty="0"/>
          </a:p>
          <a:p>
            <a:pPr algn="ctr">
              <a:spcBef>
                <a:spcPts val="600"/>
              </a:spcBef>
              <a:buFontTx/>
              <a:buNone/>
            </a:pPr>
            <a:r>
              <a:rPr lang="de-DE" altLang="el-GR" sz="2000" dirty="0">
                <a:hlinkClick r:id="rId3"/>
              </a:rPr>
              <a:t>http://www.slideboom.com/presentations/182705/%CE%A3%CF%84%CE%B1-%CE%92%CE%AE%CE%BC%CE%B1%CF%84%CE%B1-%CF%84%CE%BF%CF%85-%CE%91%CF%80%CE%BF%CF%83%CF%84%CF%8C%CE%BB%CE%BF%CF%85-%</a:t>
            </a:r>
            <a:r>
              <a:rPr lang="de-DE" altLang="el-GR" sz="2000" dirty="0" smtClean="0">
                <a:hlinkClick r:id="rId3"/>
              </a:rPr>
              <a:t>CE%A0%CE%B1%CF%8D%CE%BB%CE%BF%CF%85-In-the-Footsteps-of-St.Paul</a:t>
            </a:r>
            <a:r>
              <a:rPr lang="de-DE" altLang="el-GR" sz="2000" dirty="0" smtClean="0"/>
              <a:t> </a:t>
            </a:r>
            <a:endParaRPr lang="de-DE" altLang="el-GR" sz="2000" dirty="0"/>
          </a:p>
        </p:txBody>
      </p:sp>
    </p:spTree>
    <p:extLst>
      <p:ext uri="{BB962C8B-B14F-4D97-AF65-F5344CB8AC3E}">
        <p14:creationId xmlns:p14="http://schemas.microsoft.com/office/powerpoint/2010/main" val="25620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200" dirty="0">
                <a:solidFill>
                  <a:srgbClr val="5075BC"/>
                </a:solidFill>
              </a:rPr>
              <a:t>Τέλος</a:t>
            </a:r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</a:t>
            </a:r>
            <a:r>
              <a:rPr lang="el-GR" sz="2000" dirty="0" smtClean="0"/>
              <a:t>1.0.</a:t>
            </a:r>
          </a:p>
          <a:p>
            <a:pPr marL="0" indent="0">
              <a:buNone/>
            </a:pPr>
            <a:r>
              <a:rPr lang="el-GR" sz="2000" dirty="0" smtClean="0"/>
              <a:t>Έχουν </a:t>
            </a:r>
            <a:r>
              <a:rPr lang="el-GR" sz="2000" dirty="0"/>
              <a:t>προηγηθεί οι κάτωθι εκδόσεις:</a:t>
            </a:r>
          </a:p>
          <a:p>
            <a:r>
              <a:rPr lang="el-GR" sz="2000" dirty="0"/>
              <a:t>Έκδοση </a:t>
            </a:r>
            <a:r>
              <a:rPr lang="el-GR" sz="2000" dirty="0" smtClean="0"/>
              <a:t>διαθέσιμη εδώ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http://eclass.uoa.gr/courses/SOCTHEOL144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  <a:r>
              <a:rPr lang="el-GR" sz="2000" dirty="0" smtClean="0"/>
              <a:t> </a:t>
            </a:r>
            <a:endParaRPr lang="el-GR" sz="20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534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Copyright</a:t>
            </a:r>
            <a:r>
              <a:rPr lang="el-GR" sz="2000" dirty="0"/>
              <a:t> </a:t>
            </a:r>
            <a:r>
              <a:rPr lang="el-GR" sz="2000" dirty="0" err="1"/>
              <a:t>Εθνικόν</a:t>
            </a:r>
            <a:r>
              <a:rPr lang="el-GR" sz="2000" dirty="0"/>
              <a:t> και </a:t>
            </a:r>
            <a:r>
              <a:rPr lang="el-GR" sz="2000" dirty="0" err="1"/>
              <a:t>Καποδιστριακόν</a:t>
            </a:r>
            <a:r>
              <a:rPr lang="el-GR" sz="2000" dirty="0"/>
              <a:t>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Αθηνών, Σωτήριος </a:t>
            </a:r>
            <a:r>
              <a:rPr lang="el-GR" sz="2000" dirty="0" smtClean="0"/>
              <a:t>Δεσπότης </a:t>
            </a:r>
            <a:r>
              <a:rPr lang="en-US" sz="2000" dirty="0" smtClean="0"/>
              <a:t>2015</a:t>
            </a:r>
            <a:r>
              <a:rPr lang="el-GR" sz="2000" dirty="0" smtClean="0"/>
              <a:t>.</a:t>
            </a:r>
            <a:r>
              <a:rPr lang="en-US" sz="2000" dirty="0" smtClean="0"/>
              <a:t> </a:t>
            </a:r>
            <a:r>
              <a:rPr lang="el-GR" sz="2000" dirty="0"/>
              <a:t>Σωτήριος </a:t>
            </a:r>
            <a:r>
              <a:rPr lang="el-GR" sz="2000" dirty="0" smtClean="0"/>
              <a:t>Δεσπότης</a:t>
            </a:r>
            <a:r>
              <a:rPr lang="en-US" sz="2000" dirty="0" smtClean="0"/>
              <a:t>.</a:t>
            </a:r>
            <a:r>
              <a:rPr lang="el-GR" sz="2000" dirty="0" smtClean="0"/>
              <a:t> «Ερμηνεία των Πράξεων των Αποστόλων. Ενότητα</a:t>
            </a:r>
            <a:r>
              <a:rPr lang="en-US" sz="2000" dirty="0" smtClean="0"/>
              <a:t> </a:t>
            </a:r>
            <a:r>
              <a:rPr lang="en-US" sz="2000" dirty="0" smtClean="0"/>
              <a:t>1.4</a:t>
            </a:r>
            <a:r>
              <a:rPr lang="el-GR" sz="2000" dirty="0" smtClean="0"/>
              <a:t>: </a:t>
            </a:r>
            <a:r>
              <a:rPr lang="el-GR" sz="2000" dirty="0"/>
              <a:t>Παύλος - </a:t>
            </a:r>
            <a:r>
              <a:rPr lang="el-GR" sz="2000" dirty="0" smtClean="0"/>
              <a:t>Φίλιπποι». Έκδοση: 1.0. Αθήνα 2015. Διαθέσιμο από τη δικτυακή διεύθυνση: </a:t>
            </a:r>
            <a:r>
              <a:rPr lang="en-US" sz="2000" dirty="0">
                <a:hlinkClick r:id="rId4"/>
              </a:rPr>
              <a:t>http://opencourses.uoa.gr/courses/SOCTHEOL2</a:t>
            </a:r>
            <a:r>
              <a:rPr lang="en-US" sz="2000" dirty="0" smtClean="0">
                <a:hlinkClick r:id="rId4"/>
              </a:rPr>
              <a:t>/</a:t>
            </a:r>
            <a:r>
              <a:rPr lang="el-GR" sz="2000" dirty="0" smtClean="0"/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924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Εικόνα 1</a:t>
            </a:r>
            <a:r>
              <a:rPr lang="en-US" sz="2000" dirty="0" smtClean="0"/>
              <a:t>: </a:t>
            </a:r>
            <a:r>
              <a:rPr lang="el-GR" sz="2000" dirty="0" smtClean="0"/>
              <a:t>Γεωγραφική θέση Φιλίππων.</a:t>
            </a:r>
            <a:r>
              <a:rPr lang="en-US" sz="2000" dirty="0" smtClean="0"/>
              <a:t> Copyrighted</a:t>
            </a:r>
            <a:r>
              <a:rPr lang="en-US" sz="2000" dirty="0"/>
              <a:t>.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images.slideplayer.org/1/660108/slides/slide_8.jpg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2: </a:t>
            </a:r>
            <a:r>
              <a:rPr lang="el-GR" sz="2000" dirty="0"/>
              <a:t>Ερείπια </a:t>
            </a:r>
            <a:r>
              <a:rPr lang="el-GR" sz="2000" dirty="0" smtClean="0"/>
              <a:t>Φιλίππων. </a:t>
            </a:r>
            <a:r>
              <a:rPr lang="en-US" sz="2000" dirty="0"/>
              <a:t>Public domain. </a:t>
            </a: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c2.staticflickr.com/4/3137/2833472034_512fa2d59d_b.jpg</a:t>
            </a:r>
            <a:r>
              <a:rPr lang="en-US" sz="2000" dirty="0" smtClean="0"/>
              <a:t> </a:t>
            </a:r>
            <a:endParaRPr lang="el-GR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26064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5075B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Σημείωμα Χρήσης Έργων Τρίτων </a:t>
            </a:r>
            <a:endParaRPr lang="el-GR" dirty="0"/>
          </a:p>
        </p:txBody>
      </p:sp>
      <p:sp>
        <p:nvSpPr>
          <p:cNvPr id="7" name="Τίτλος 6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Σημείωμα Χρήσης Έργων Τρίτων </a:t>
            </a:r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ΦΙΛΙΠΠΟΙ-Γεωγραφική θέση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4" descr="Philippi Kar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268760"/>
            <a:ext cx="72009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[DECORATIVE]"/>
          <p:cNvSpPr>
            <a:spLocks noChangeArrowheads="1"/>
          </p:cNvSpPr>
          <p:nvPr/>
        </p:nvSpPr>
        <p:spPr bwMode="auto">
          <a:xfrm rot="11535849">
            <a:off x="3148013" y="1471960"/>
            <a:ext cx="1624012" cy="341313"/>
          </a:xfrm>
          <a:prstGeom prst="leftArrow">
            <a:avLst>
              <a:gd name="adj1" fmla="val 50000"/>
              <a:gd name="adj2" fmla="val 118953"/>
            </a:avLst>
          </a:prstGeom>
          <a:solidFill>
            <a:srgbClr val="5075B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rgbClr val="FFFF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9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818188" y="1464023"/>
            <a:ext cx="2016125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rgbClr val="FFFF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3200" dirty="0">
                <a:solidFill>
                  <a:schemeClr val="tx1"/>
                </a:solidFill>
                <a:latin typeface="Arial" panose="020B0604020202020204" pitchFamily="34" charset="0"/>
              </a:rPr>
              <a:t>Φίλιπποι</a:t>
            </a:r>
            <a:endParaRPr lang="de-DE" altLang="el-GR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8106668" y="6109941"/>
            <a:ext cx="288032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pPr algn="ctr"/>
            <a:r>
              <a:rPr lang="en-US" dirty="0"/>
              <a:t>1</a:t>
            </a:r>
            <a:endParaRPr lang="el-G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70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ΦΙΛΙΠΠΟΙ-Ιστορία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00050" lvl="2" indent="0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l-GR" altLang="el-GR" sz="2600" dirty="0"/>
              <a:t>Οι απόστολοι επιβιβαζόμενοι για πρώτη φορά σε καράβι από την ανάληψη της β’ περιοδείας και μάλιστα στο Αιγαίο, κάλυψαν τη διαδρομή των 231 χλμ. από την Τρωάδα στη </a:t>
            </a:r>
            <a:r>
              <a:rPr lang="el-GR" altLang="el-GR" sz="2600" i="1" dirty="0"/>
              <a:t>Νεάπολη εν Θράκη</a:t>
            </a:r>
            <a:r>
              <a:rPr lang="el-GR" altLang="el-GR" sz="2600" dirty="0"/>
              <a:t> ή </a:t>
            </a:r>
            <a:r>
              <a:rPr lang="el-GR" altLang="el-GR" sz="2600" i="1" dirty="0"/>
              <a:t>προς </a:t>
            </a:r>
            <a:r>
              <a:rPr lang="el-GR" altLang="el-GR" sz="2600" i="1" dirty="0" err="1"/>
              <a:t>Αντισσάραν</a:t>
            </a:r>
            <a:r>
              <a:rPr lang="el-GR" altLang="el-GR" sz="2600" i="1" dirty="0"/>
              <a:t> </a:t>
            </a:r>
            <a:r>
              <a:rPr lang="el-GR" altLang="el-GR" sz="2600" dirty="0"/>
              <a:t> σε δύο μέρες καθώς ο καιρός ήταν προφανώς ευνοϊκός συντελώντας έτσι και αυτός στην άμεση εκπλήρωση της πρόσκλησης </a:t>
            </a:r>
            <a:r>
              <a:rPr lang="el-GR" altLang="el-GR" sz="2600" dirty="0" smtClean="0"/>
              <a:t>που απευθύνθηκε </a:t>
            </a:r>
            <a:r>
              <a:rPr lang="el-GR" altLang="el-GR" sz="2600" dirty="0"/>
              <a:t>στον Π. </a:t>
            </a:r>
          </a:p>
          <a:p>
            <a:pPr marL="360000" indent="-360000">
              <a:lnSpc>
                <a:spcPct val="90000"/>
              </a:lnSpc>
              <a:spcBef>
                <a:spcPts val="600"/>
              </a:spcBef>
            </a:pPr>
            <a:r>
              <a:rPr lang="el-GR" altLang="el-GR" sz="2600" dirty="0"/>
              <a:t>Η πόλις των Φιλίππων ιδρύθηκε από τον Αθηναίο εξόριστο Καλλίστρατο</a:t>
            </a:r>
            <a:r>
              <a:rPr lang="de-DE" altLang="el-GR" sz="2600" dirty="0"/>
              <a:t>.</a:t>
            </a:r>
          </a:p>
          <a:p>
            <a:pPr marL="360000" indent="-360000">
              <a:lnSpc>
                <a:spcPct val="90000"/>
              </a:lnSpc>
              <a:spcBef>
                <a:spcPts val="600"/>
              </a:spcBef>
            </a:pPr>
            <a:r>
              <a:rPr lang="el-GR" altLang="el-GR" sz="2600" dirty="0"/>
              <a:t>Το θρακικό χωριό ονομάστηκε </a:t>
            </a:r>
            <a:r>
              <a:rPr lang="el-GR" altLang="el-GR" sz="2600" i="1" dirty="0" err="1"/>
              <a:t>Κρηνίδες</a:t>
            </a:r>
            <a:r>
              <a:rPr lang="el-GR" altLang="el-GR" sz="2600" i="1" dirty="0"/>
              <a:t> </a:t>
            </a:r>
            <a:r>
              <a:rPr lang="el-GR" altLang="el-GR" sz="2600" dirty="0"/>
              <a:t>(από τις πλούσιες πηγές</a:t>
            </a:r>
            <a:r>
              <a:rPr lang="el-GR" altLang="el-GR" sz="2600" dirty="0" smtClean="0"/>
              <a:t>).</a:t>
            </a:r>
            <a:endParaRPr lang="de-DE" altLang="el-GR" sz="2600" dirty="0"/>
          </a:p>
        </p:txBody>
      </p:sp>
    </p:spTree>
    <p:extLst>
      <p:ext uri="{BB962C8B-B14F-4D97-AF65-F5344CB8AC3E}">
        <p14:creationId xmlns:p14="http://schemas.microsoft.com/office/powerpoint/2010/main" val="30377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ΦΙΛΙΠΠΟΙ-Ιστορία [2]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altLang="el-GR" sz="3000" dirty="0"/>
              <a:t>357 </a:t>
            </a:r>
            <a:r>
              <a:rPr lang="el-GR" altLang="el-GR" sz="3000" dirty="0"/>
              <a:t>π</a:t>
            </a:r>
            <a:r>
              <a:rPr lang="de-DE" altLang="el-GR" sz="3000" dirty="0"/>
              <a:t>. </a:t>
            </a:r>
            <a:r>
              <a:rPr lang="el-GR" altLang="el-GR" sz="3000" dirty="0"/>
              <a:t>Χ</a:t>
            </a:r>
            <a:r>
              <a:rPr lang="de-DE" altLang="el-GR" sz="3000" dirty="0"/>
              <a:t>. </a:t>
            </a:r>
            <a:r>
              <a:rPr lang="el-GR" altLang="el-GR" sz="3000" dirty="0"/>
              <a:t>η πόλη καταλήφθηκε από τον Φίλιππο τον Β’, τον πατέρα του </a:t>
            </a:r>
            <a:r>
              <a:rPr lang="el-GR" altLang="el-GR" sz="3000" dirty="0" err="1"/>
              <a:t>Μεγ</a:t>
            </a:r>
            <a:r>
              <a:rPr lang="el-GR" altLang="el-GR" sz="3000" dirty="0"/>
              <a:t>. Αλεξάνδρου και επανιδρύθηκε</a:t>
            </a:r>
            <a:r>
              <a:rPr lang="de-DE" altLang="el-GR" sz="3000" dirty="0"/>
              <a:t>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l-GR" altLang="el-GR" dirty="0"/>
              <a:t>Το νέο της όνομα</a:t>
            </a:r>
            <a:r>
              <a:rPr lang="de-DE" altLang="el-GR" dirty="0"/>
              <a:t>: </a:t>
            </a:r>
            <a:r>
              <a:rPr lang="el-GR" altLang="el-GR" dirty="0"/>
              <a:t>Φίλιπποι</a:t>
            </a:r>
            <a:r>
              <a:rPr lang="de-DE" altLang="el-GR" dirty="0"/>
              <a:t>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l-GR" altLang="el-GR" dirty="0"/>
              <a:t>Η πόλη </a:t>
            </a:r>
            <a:r>
              <a:rPr lang="el-GR" altLang="el-GR" dirty="0" err="1"/>
              <a:t>ξανατειχίστηκε</a:t>
            </a:r>
            <a:r>
              <a:rPr lang="de-DE" altLang="el-GR" dirty="0"/>
              <a:t>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l-GR" altLang="el-GR" dirty="0"/>
              <a:t>Ο Φίλιππος εκμεταλλεύτηκε τα μεταλλεία χρυσού κι αργύρου</a:t>
            </a:r>
            <a:r>
              <a:rPr lang="de-DE" altLang="el-GR" dirty="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l-GR" altLang="el-GR" sz="3000" dirty="0"/>
              <a:t>Μετά την εξάντληση των κοιτασμάτων η πόλη παρακμάζει. </a:t>
            </a:r>
            <a:endParaRPr lang="de-DE" altLang="el-GR" sz="3000" dirty="0"/>
          </a:p>
        </p:txBody>
      </p:sp>
    </p:spTree>
    <p:extLst>
      <p:ext uri="{BB962C8B-B14F-4D97-AF65-F5344CB8AC3E}">
        <p14:creationId xmlns:p14="http://schemas.microsoft.com/office/powerpoint/2010/main" val="38310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ΦΙΛΙΠΠΟΙ-Ιστορία </a:t>
            </a:r>
            <a:r>
              <a:rPr lang="el-GR" dirty="0" smtClean="0"/>
              <a:t>[3]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de-DE" altLang="el-GR" sz="2300" dirty="0"/>
              <a:t>167</a:t>
            </a:r>
            <a:r>
              <a:rPr lang="el-GR" altLang="el-GR" sz="2300" dirty="0"/>
              <a:t> </a:t>
            </a:r>
            <a:r>
              <a:rPr lang="el-GR" altLang="el-GR" sz="2300" dirty="0" err="1"/>
              <a:t>π.Χ</a:t>
            </a:r>
            <a:r>
              <a:rPr lang="de-DE" altLang="el-GR" sz="2300" dirty="0"/>
              <a:t>. </a:t>
            </a:r>
            <a:r>
              <a:rPr lang="el-GR" altLang="el-GR" sz="2300" dirty="0"/>
              <a:t>η πόλη εντάσσεται στη Ρωμαϊκή Αυτοκρατορία, ενώ απ’ αυτήν διέρχεται η ΕΓΝΑΤΙΑ που ενώνει την Ανατολή με τη Δύση</a:t>
            </a:r>
            <a:r>
              <a:rPr lang="de-DE" altLang="el-GR" sz="2300" dirty="0"/>
              <a:t>.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de-DE" altLang="el-GR" sz="2300" dirty="0"/>
              <a:t>42</a:t>
            </a:r>
            <a:r>
              <a:rPr lang="el-GR" altLang="el-GR" sz="2300" dirty="0"/>
              <a:t> π.Χ. Διεξάγεται η κοσμοϊστορικής σημασίας μάχη: τα στρατεύματα της τριανδρίας, με αρχηγό κατεξοχήν τον 40χρονο Αντώνιο, ο οποίος συνοδευόταν από τον 20χρονο τότε </a:t>
            </a:r>
            <a:r>
              <a:rPr lang="el-GR" altLang="el-GR" sz="2300" dirty="0" err="1"/>
              <a:t>Οκταβιανό</a:t>
            </a:r>
            <a:r>
              <a:rPr lang="el-GR" altLang="el-GR" sz="2300" dirty="0"/>
              <a:t>, νικούν τους δημοκράτες Βρούτο και Κάσιο.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l-GR" altLang="el-GR" sz="2300" dirty="0"/>
              <a:t>Η πόλη ανακηρύσσεται </a:t>
            </a:r>
            <a:r>
              <a:rPr lang="el-GR" altLang="el-GR" sz="2300" i="1" dirty="0"/>
              <a:t>στρατιωτική αποικία</a:t>
            </a:r>
            <a:r>
              <a:rPr lang="el-GR" altLang="el-GR" sz="2300" dirty="0"/>
              <a:t> με το όνομα </a:t>
            </a:r>
            <a:r>
              <a:rPr lang="el-GR" altLang="el-GR" sz="2300" dirty="0" err="1"/>
              <a:t>Colonia</a:t>
            </a:r>
            <a:r>
              <a:rPr lang="el-GR" altLang="el-GR" sz="2300" dirty="0"/>
              <a:t> </a:t>
            </a:r>
            <a:r>
              <a:rPr lang="el-GR" altLang="el-GR" sz="2300" dirty="0" err="1"/>
              <a:t>Victrix</a:t>
            </a:r>
            <a:r>
              <a:rPr lang="el-GR" altLang="el-GR" sz="2300" dirty="0"/>
              <a:t> </a:t>
            </a:r>
            <a:r>
              <a:rPr lang="el-GR" altLang="el-GR" sz="2300" dirty="0" err="1"/>
              <a:t>Philip</a:t>
            </a:r>
            <a:r>
              <a:rPr lang="en-US" altLang="el-GR" sz="2300" dirty="0"/>
              <a:t>p</a:t>
            </a:r>
            <a:r>
              <a:rPr lang="el-GR" altLang="el-GR" sz="2300" dirty="0" err="1"/>
              <a:t>ensium</a:t>
            </a:r>
            <a:r>
              <a:rPr lang="el-GR" altLang="el-GR" sz="2300" dirty="0"/>
              <a:t> (= φιλιππική </a:t>
            </a:r>
            <a:r>
              <a:rPr lang="el-GR" altLang="el-GR" sz="2300" dirty="0" err="1"/>
              <a:t>κολωνία</a:t>
            </a:r>
            <a:r>
              <a:rPr lang="el-GR" altLang="el-GR" sz="2300" dirty="0"/>
              <a:t> νίκης</a:t>
            </a:r>
            <a:r>
              <a:rPr lang="el-GR" altLang="el-GR" sz="2300" dirty="0" smtClean="0"/>
              <a:t>).</a:t>
            </a:r>
            <a:endParaRPr lang="el-GR" altLang="el-GR" sz="2300" dirty="0"/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l-GR" altLang="el-GR" sz="2300" dirty="0"/>
              <a:t>Ο </a:t>
            </a:r>
            <a:r>
              <a:rPr lang="el-GR" altLang="el-GR" sz="2300" dirty="0" err="1"/>
              <a:t>Οκτάβιος</a:t>
            </a:r>
            <a:r>
              <a:rPr lang="el-GR" altLang="el-GR" sz="2300" dirty="0"/>
              <a:t> (ο επονομασθείς </a:t>
            </a:r>
            <a:r>
              <a:rPr lang="el-GR" altLang="el-GR" sz="2300" i="1" dirty="0"/>
              <a:t>Αύγουστος</a:t>
            </a:r>
            <a:r>
              <a:rPr lang="el-GR" altLang="el-GR" sz="2300" dirty="0"/>
              <a:t>) μετά τη νίκη του επί του Αντωνίου στο Άκτιο, θέλοντας να εξαλείψει την ανάμνηση του πρώην ισχυρού συμμάχου του ονομάζει την πόλη </a:t>
            </a:r>
            <a:r>
              <a:rPr lang="en-US" altLang="el-GR" sz="2300" b="1" dirty="0"/>
              <a:t>Colonia Augusta Julia </a:t>
            </a:r>
            <a:r>
              <a:rPr lang="en-US" altLang="el-GR" sz="2300" b="1" dirty="0" err="1"/>
              <a:t>Philippensis</a:t>
            </a:r>
            <a:r>
              <a:rPr lang="en-US" altLang="el-GR" sz="2300" b="1" dirty="0"/>
              <a:t> </a:t>
            </a:r>
            <a:r>
              <a:rPr lang="el-GR" altLang="el-GR" sz="2300" dirty="0"/>
              <a:t>(</a:t>
            </a:r>
            <a:r>
              <a:rPr lang="en-US" altLang="el-GR" sz="2300" i="1" dirty="0" err="1"/>
              <a:t>iussu</a:t>
            </a:r>
            <a:r>
              <a:rPr lang="en-US" altLang="el-GR" sz="2300" i="1" dirty="0"/>
              <a:t> </a:t>
            </a:r>
            <a:r>
              <a:rPr lang="en-US" altLang="el-GR" sz="2300" i="1" dirty="0" err="1"/>
              <a:t>Augusti</a:t>
            </a:r>
            <a:r>
              <a:rPr lang="el-GR" altLang="el-GR" sz="2300" i="1" dirty="0"/>
              <a:t> =</a:t>
            </a:r>
            <a:r>
              <a:rPr lang="el-GR" altLang="el-GR" sz="2300" b="1" dirty="0"/>
              <a:t> </a:t>
            </a:r>
            <a:r>
              <a:rPr lang="el-GR" altLang="el-GR" sz="2300" dirty="0"/>
              <a:t>που ιδρύθηκε κατόπιν εντολής του Αυγούστου).</a:t>
            </a:r>
            <a:r>
              <a:rPr lang="el-GR" altLang="el-GR" sz="2300" b="1" dirty="0"/>
              <a:t> </a:t>
            </a:r>
            <a:endParaRPr lang="el-GR" altLang="el-GR" sz="2300" dirty="0"/>
          </a:p>
        </p:txBody>
      </p:sp>
    </p:spTree>
    <p:extLst>
      <p:ext uri="{BB962C8B-B14F-4D97-AF65-F5344CB8AC3E}">
        <p14:creationId xmlns:p14="http://schemas.microsoft.com/office/powerpoint/2010/main" val="57819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ΦΙΛΙΠΠΟΙ-Ιστορία </a:t>
            </a:r>
            <a:r>
              <a:rPr lang="el-GR" dirty="0" smtClean="0"/>
              <a:t>[4]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el-GR" altLang="el-GR" sz="2200" dirty="0"/>
              <a:t>Εγκαταστάθηκαν Ρωμαίοι βετεράνοι (πολίτες της Ρώμης) ενώ κυριαρχεί η λατινική </a:t>
            </a:r>
            <a:r>
              <a:rPr lang="el-GR" altLang="el-GR" sz="2200" dirty="0" smtClean="0"/>
              <a:t>γλώσσα.</a:t>
            </a:r>
            <a:endParaRPr lang="el-GR" altLang="el-GR" sz="2200" dirty="0"/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el-GR" altLang="el-GR" sz="2200" dirty="0"/>
              <a:t>Ζουν επίσης εξελληνισμένοι </a:t>
            </a:r>
            <a:r>
              <a:rPr lang="el-GR" altLang="el-GR" sz="2200" dirty="0" smtClean="0"/>
              <a:t>Θράκες.</a:t>
            </a:r>
            <a:endParaRPr lang="el-GR" altLang="el-GR" sz="2200" dirty="0"/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el-GR" altLang="el-GR" sz="2200" dirty="0"/>
              <a:t>Λίγοι Ιουδαίοι χωρίς Συναγωγή</a:t>
            </a:r>
            <a:r>
              <a:rPr lang="de-DE" altLang="el-GR" sz="2200" dirty="0"/>
              <a:t>.</a:t>
            </a:r>
            <a:endParaRPr lang="el-GR" altLang="el-GR" sz="2200" dirty="0"/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el-GR" altLang="el-GR" sz="2000" dirty="0"/>
              <a:t>Η </a:t>
            </a:r>
            <a:r>
              <a:rPr lang="el-GR" altLang="el-GR" sz="2000" b="1" dirty="0"/>
              <a:t>διοίκηση</a:t>
            </a:r>
            <a:r>
              <a:rPr lang="el-GR" altLang="el-GR" sz="2000" dirty="0"/>
              <a:t> είναι λατινική καθώς τα σπουδαιότερα αξιώματα καταλαμβάνονται από δύο πρόσωπα: </a:t>
            </a:r>
            <a:r>
              <a:rPr lang="el-GR" altLang="el-GR" sz="2000" b="1" dirty="0"/>
              <a:t>δύο δημάρχους</a:t>
            </a:r>
            <a:r>
              <a:rPr lang="el-GR" altLang="el-GR" sz="2000" dirty="0"/>
              <a:t> (</a:t>
            </a:r>
            <a:r>
              <a:rPr lang="en-US" altLang="el-GR" sz="2000" dirty="0" err="1"/>
              <a:t>duum</a:t>
            </a:r>
            <a:r>
              <a:rPr lang="en-US" altLang="el-GR" sz="2000" dirty="0"/>
              <a:t> </a:t>
            </a:r>
            <a:r>
              <a:rPr lang="en-US" altLang="el-GR" sz="2000" dirty="0" err="1"/>
              <a:t>viri</a:t>
            </a:r>
            <a:r>
              <a:rPr lang="en-US" altLang="el-GR" sz="2000" dirty="0"/>
              <a:t> </a:t>
            </a:r>
            <a:r>
              <a:rPr lang="en-US" altLang="el-GR" sz="2000" dirty="0" err="1"/>
              <a:t>iure</a:t>
            </a:r>
            <a:r>
              <a:rPr lang="en-US" altLang="el-GR" sz="2000" dirty="0"/>
              <a:t> </a:t>
            </a:r>
            <a:r>
              <a:rPr lang="en-US" altLang="el-GR" sz="2000" dirty="0" err="1"/>
              <a:t>dicundo</a:t>
            </a:r>
            <a:r>
              <a:rPr lang="el-GR" altLang="el-GR" sz="2000" dirty="0"/>
              <a:t>), οι οποίοι ίσως ονομάζονταν </a:t>
            </a:r>
            <a:r>
              <a:rPr lang="el-GR" altLang="el-GR" sz="2000" i="1" dirty="0"/>
              <a:t>στρατηγοί</a:t>
            </a:r>
            <a:r>
              <a:rPr lang="el-GR" altLang="el-GR" sz="2000" dirty="0"/>
              <a:t> και αντιστοιχούσαν στους </a:t>
            </a:r>
            <a:r>
              <a:rPr lang="el-GR" altLang="el-GR" sz="2000" dirty="0" err="1"/>
              <a:t>λατίνους</a:t>
            </a:r>
            <a:r>
              <a:rPr lang="el-GR" altLang="el-GR" sz="2000" dirty="0"/>
              <a:t> </a:t>
            </a:r>
            <a:r>
              <a:rPr lang="el-GR" altLang="el-GR" sz="2000" i="1" dirty="0"/>
              <a:t>πραίτορες</a:t>
            </a:r>
            <a:r>
              <a:rPr lang="el-GR" altLang="el-GR" sz="2000" dirty="0"/>
              <a:t>, προΐστανται στο </a:t>
            </a:r>
            <a:r>
              <a:rPr lang="el-GR" altLang="el-GR" sz="2000" b="1" dirty="0"/>
              <a:t>Συμβούλιο </a:t>
            </a:r>
            <a:r>
              <a:rPr lang="el-GR" altLang="el-GR" sz="2000" dirty="0"/>
              <a:t>που απαρτίζουν (άγνωστο πόσοι) </a:t>
            </a:r>
            <a:r>
              <a:rPr lang="en-US" altLang="el-GR" sz="2000" dirty="0" err="1"/>
              <a:t>decuriones</a:t>
            </a:r>
            <a:r>
              <a:rPr lang="el-GR" altLang="el-GR" sz="2000" dirty="0"/>
              <a:t>/</a:t>
            </a:r>
            <a:r>
              <a:rPr lang="el-GR" altLang="el-GR" sz="2000" i="1" dirty="0"/>
              <a:t>άρχοντες</a:t>
            </a:r>
            <a:r>
              <a:rPr lang="el-GR" altLang="el-GR" sz="2000" dirty="0"/>
              <a:t> (</a:t>
            </a:r>
            <a:r>
              <a:rPr lang="el-GR" altLang="el-GR" sz="2000" dirty="0" err="1"/>
              <a:t>μάγιστροι</a:t>
            </a:r>
            <a:r>
              <a:rPr lang="el-GR" altLang="el-GR" sz="2000" dirty="0"/>
              <a:t>). Αυτό σύμφωνα με το ρωμαϊκό δίκαιο λαμβάνει τις κρίσιμες αποφάσεις. Οι στρατηγοί έχουν το δικαίωμα της δικαστικής κρίσης και διαθέτουν ραβδούχους (</a:t>
            </a:r>
            <a:r>
              <a:rPr lang="en-US" altLang="el-GR" sz="2000" dirty="0" err="1"/>
              <a:t>Liktores</a:t>
            </a:r>
            <a:r>
              <a:rPr lang="el-GR" altLang="el-GR" sz="2000" dirty="0"/>
              <a:t>) που προηγούνται κατά τις δημόσιες εμφανίσεις τους, κρατώντας </a:t>
            </a:r>
            <a:r>
              <a:rPr lang="el-GR" altLang="el-GR" sz="2000" i="1" dirty="0"/>
              <a:t>μαστίγιο και </a:t>
            </a:r>
            <a:r>
              <a:rPr lang="el-GR" altLang="el-GR" sz="2000" i="1" dirty="0" err="1"/>
              <a:t>πέλεκυ</a:t>
            </a:r>
            <a:r>
              <a:rPr lang="el-GR" altLang="el-GR" sz="2000" dirty="0"/>
              <a:t> για να παραμερίζουν τον όχλο (</a:t>
            </a:r>
            <a:r>
              <a:rPr lang="en-US" altLang="el-GR" sz="2000" dirty="0" err="1"/>
              <a:t>plebem</a:t>
            </a:r>
            <a:r>
              <a:rPr lang="en-US" altLang="el-GR" sz="2000" dirty="0"/>
              <a:t> </a:t>
            </a:r>
            <a:r>
              <a:rPr lang="en-US" altLang="el-GR" sz="2000" dirty="0" err="1"/>
              <a:t>summovere</a:t>
            </a:r>
            <a:r>
              <a:rPr lang="el-GR" altLang="el-GR" sz="2000" dirty="0"/>
              <a:t>) και να επιβάλουν τον σεβασμό. Οι πολίτες των Φ. είναι μάλιστα και πολίτες της Ρώμης, εγγεγραμμένοι στην πλειονότητά τους στη φυλή/ </a:t>
            </a:r>
            <a:r>
              <a:rPr lang="en-US" altLang="el-GR" sz="2000" b="1" dirty="0" err="1"/>
              <a:t>tribus</a:t>
            </a:r>
            <a:r>
              <a:rPr lang="en-US" altLang="el-GR" sz="2000" b="1" dirty="0"/>
              <a:t> </a:t>
            </a:r>
            <a:r>
              <a:rPr lang="en-US" altLang="el-GR" sz="2000" b="1" dirty="0" err="1"/>
              <a:t>Voltinia</a:t>
            </a:r>
            <a:r>
              <a:rPr lang="el-GR" altLang="el-GR" sz="2000" dirty="0"/>
              <a:t>, γι’ αυτό και η φράση απαντά σε ογδόντα και πλέον επιγραφές της πόλης. </a:t>
            </a:r>
          </a:p>
        </p:txBody>
      </p:sp>
    </p:spTree>
    <p:extLst>
      <p:ext uri="{BB962C8B-B14F-4D97-AF65-F5344CB8AC3E}">
        <p14:creationId xmlns:p14="http://schemas.microsoft.com/office/powerpoint/2010/main" val="33656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ΦΙΛΙΠΠΟΙ-Ιστορία </a:t>
            </a:r>
            <a:r>
              <a:rPr lang="el-GR" dirty="0" smtClean="0"/>
              <a:t>[5]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l-GR" altLang="el-GR" sz="2200" dirty="0"/>
              <a:t>Συνιστώντας οι Φ. τη </a:t>
            </a:r>
            <a:r>
              <a:rPr lang="el-GR" altLang="el-GR" sz="2200" i="1" dirty="0"/>
              <a:t>θύρα της Ευρώπης προς την Ασία</a:t>
            </a:r>
            <a:r>
              <a:rPr lang="el-GR" altLang="el-GR" sz="2200" b="1" dirty="0"/>
              <a:t> </a:t>
            </a:r>
            <a:r>
              <a:rPr lang="el-GR" altLang="el-GR" sz="2200" dirty="0"/>
              <a:t>(</a:t>
            </a:r>
            <a:r>
              <a:rPr lang="en-US" altLang="el-GR" sz="2200" dirty="0"/>
              <a:t>A</a:t>
            </a:r>
            <a:r>
              <a:rPr lang="el-GR" altLang="el-GR" sz="2200" dirty="0" err="1"/>
              <a:t>ππιανός</a:t>
            </a:r>
            <a:r>
              <a:rPr lang="el-GR" altLang="el-GR" sz="2200" dirty="0"/>
              <a:t>, </a:t>
            </a:r>
            <a:r>
              <a:rPr lang="el-GR" altLang="el-GR" sz="2200" i="1" dirty="0"/>
              <a:t>Εμφύλιοι </a:t>
            </a:r>
            <a:r>
              <a:rPr lang="el-GR" altLang="el-GR" sz="2200" dirty="0"/>
              <a:t>4.106) και ευρισκόμενοι παρά την Εγνατία με πρόσβαση σε λιμάνι, δίπλα σε πηγές και την καλλιεργήσιμη πεδιάδα του </a:t>
            </a:r>
            <a:r>
              <a:rPr lang="el-GR" altLang="el-GR" sz="2200" dirty="0" err="1"/>
              <a:t>Δάτου</a:t>
            </a:r>
            <a:r>
              <a:rPr lang="el-GR" altLang="el-GR" sz="2200" dirty="0"/>
              <a:t> που αρδευόταν από τον Στρυμόνα και το Νέστο, γρήγορα αναδείχθηκαν σε </a:t>
            </a:r>
            <a:r>
              <a:rPr lang="el-GR" altLang="el-GR" sz="2200" b="1" dirty="0"/>
              <a:t>σημαντικό οικονομικό και εμπορικό κέντρο </a:t>
            </a:r>
            <a:r>
              <a:rPr lang="el-GR" altLang="el-GR" sz="2200" dirty="0"/>
              <a:t>με κτήρια που δέσποζαν στη σχετικά μικρή Αγορά - </a:t>
            </a:r>
            <a:r>
              <a:rPr lang="el-GR" altLang="el-GR" sz="2200" dirty="0" err="1"/>
              <a:t>Forum</a:t>
            </a:r>
            <a:r>
              <a:rPr lang="el-GR" altLang="el-GR" sz="2200" dirty="0"/>
              <a:t> (100 Χ 50 μέτρα): δύο κορινθιακοί Ναοί β. ανατολικά και β. δυτικά (της Αγοράς) με αγάλματα της </a:t>
            </a:r>
            <a:r>
              <a:rPr lang="en-US" altLang="el-GR" sz="2200" dirty="0" err="1"/>
              <a:t>Faustina</a:t>
            </a:r>
            <a:r>
              <a:rPr lang="el-GR" altLang="el-GR" sz="2200" dirty="0"/>
              <a:t> και του </a:t>
            </a:r>
            <a:r>
              <a:rPr lang="en-US" altLang="el-GR" sz="2200" dirty="0"/>
              <a:t>Genius</a:t>
            </a:r>
            <a:r>
              <a:rPr lang="el-GR" altLang="el-GR" sz="2200" dirty="0"/>
              <a:t> της Κολωνίας, βιβλιοθήκη στα ανατολικά, διοικητικά γραφεία στα δυτικά, υδραγωγείο, παλαίστρα και πολλά ιερά. 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l-GR" altLang="el-GR" sz="2200" dirty="0"/>
              <a:t>Το </a:t>
            </a:r>
            <a:r>
              <a:rPr lang="el-GR" altLang="el-GR" sz="2200" dirty="0" err="1"/>
              <a:t>Παγγαίο</a:t>
            </a:r>
            <a:r>
              <a:rPr lang="el-GR" altLang="el-GR" sz="2200" dirty="0"/>
              <a:t> ήταν άλλωστε γνωστό για τα χρυσωρυχεία, τα </a:t>
            </a:r>
            <a:r>
              <a:rPr lang="el-GR" altLang="el-GR" sz="2200" i="1" dirty="0"/>
              <a:t>Άσυλα</a:t>
            </a:r>
            <a:r>
              <a:rPr lang="el-GR" altLang="el-GR" sz="2200" dirty="0"/>
              <a:t> (Αππιανός, </a:t>
            </a:r>
            <a:r>
              <a:rPr lang="el-GR" altLang="el-GR" sz="2200" i="1" dirty="0" err="1"/>
              <a:t>Μιθριδατικά</a:t>
            </a:r>
            <a:r>
              <a:rPr lang="el-GR" altLang="el-GR" sz="2200" dirty="0"/>
              <a:t> 4. 106) που απέδιδαν πάνω από χίλια χρυσά τάλαντα το χρόνο Η </a:t>
            </a:r>
            <a:r>
              <a:rPr lang="el-GR" altLang="el-GR" sz="2200" i="1" dirty="0" err="1"/>
              <a:t>Σκαμπτή</a:t>
            </a:r>
            <a:r>
              <a:rPr lang="el-GR" altLang="el-GR" sz="2200" i="1" dirty="0"/>
              <a:t> ύλη</a:t>
            </a:r>
            <a:r>
              <a:rPr lang="el-GR" altLang="el-GR" sz="2200" dirty="0"/>
              <a:t> </a:t>
            </a:r>
            <a:r>
              <a:rPr lang="el-GR" altLang="el-GR" sz="2200" dirty="0" err="1"/>
              <a:t>θασιακή</a:t>
            </a:r>
            <a:r>
              <a:rPr lang="el-GR" altLang="el-GR" sz="2200" dirty="0"/>
              <a:t> αποικία με υψηλή παραγωγή χρυσού μάλλον δεν εντοπίζεται στο </a:t>
            </a:r>
            <a:r>
              <a:rPr lang="el-GR" altLang="el-GR" sz="2200" dirty="0" err="1"/>
              <a:t>Παγγαίο</a:t>
            </a:r>
            <a:r>
              <a:rPr lang="el-GR" altLang="el-GR" sz="2200" dirty="0"/>
              <a:t> αλλά στα </a:t>
            </a:r>
            <a:r>
              <a:rPr lang="el-GR" altLang="el-GR" sz="2200" dirty="0" err="1"/>
              <a:t>θασιακά</a:t>
            </a:r>
            <a:r>
              <a:rPr lang="el-GR" altLang="el-GR" sz="2200" dirty="0"/>
              <a:t> τειχισμένα </a:t>
            </a:r>
            <a:r>
              <a:rPr lang="el-GR" altLang="el-GR" sz="2200" dirty="0" err="1"/>
              <a:t>πολίσματα</a:t>
            </a:r>
            <a:r>
              <a:rPr lang="el-GR" altLang="el-GR" sz="2200" dirty="0"/>
              <a:t> ανατολικά της Καβάλας ως τον ποταμό Νέστο. </a:t>
            </a:r>
          </a:p>
        </p:txBody>
      </p:sp>
    </p:spTree>
    <p:extLst>
      <p:ext uri="{BB962C8B-B14F-4D97-AF65-F5344CB8AC3E}">
        <p14:creationId xmlns:p14="http://schemas.microsoft.com/office/powerpoint/2010/main" val="20689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ρείπια Φιλίππω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422478" cy="5617727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8457974" y="6094399"/>
            <a:ext cx="360040" cy="2160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500" dirty="0" smtClean="0"/>
              <a:t>2</a:t>
            </a:r>
            <a:endParaRPr lang="el-GR" sz="1500" dirty="0" smtClean="0"/>
          </a:p>
        </p:txBody>
      </p:sp>
      <p:sp>
        <p:nvSpPr>
          <p:cNvPr id="7" name="Τίτλος 6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05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Θεοί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Εξ επόψεως θρησκείας/λατρείας εξαιρετικά δημοφιλής ήταν η Άρτεμις και ο </a:t>
            </a:r>
            <a:r>
              <a:rPr lang="el-GR" altLang="el-GR" sz="2800" b="1" dirty="0"/>
              <a:t>Διόνυσος, </a:t>
            </a:r>
            <a:r>
              <a:rPr lang="el-GR" altLang="el-GR" sz="2800" dirty="0"/>
              <a:t>του οποίου το ελληνικό επίθετο </a:t>
            </a:r>
            <a:r>
              <a:rPr lang="el-GR" altLang="el-GR" sz="2800" i="1" dirty="0"/>
              <a:t>Βάκχος </a:t>
            </a:r>
            <a:r>
              <a:rPr lang="el-GR" altLang="el-GR" sz="2800" dirty="0"/>
              <a:t>και το θρακικό </a:t>
            </a:r>
            <a:r>
              <a:rPr lang="el-GR" altLang="el-GR" sz="2800" i="1" dirty="0"/>
              <a:t>Σαβάζιος</a:t>
            </a:r>
            <a:r>
              <a:rPr lang="el-GR" altLang="el-GR" sz="2800" dirty="0"/>
              <a:t> </a:t>
            </a:r>
            <a:r>
              <a:rPr lang="el-GR" altLang="el-GR" sz="2800" dirty="0" err="1"/>
              <a:t>συνδέεεται</a:t>
            </a:r>
            <a:r>
              <a:rPr lang="el-GR" altLang="el-GR" sz="2800" dirty="0"/>
              <a:t> με τις τελετουργικές κραυγές των πιστών του. Αυτός συγχωνεύθηκε με τον ρωμαϊκό </a:t>
            </a:r>
            <a:r>
              <a:rPr lang="en-US" altLang="el-GR" sz="2800" b="1" dirty="0"/>
              <a:t>Pater </a:t>
            </a:r>
            <a:r>
              <a:rPr lang="en-US" altLang="el-GR" sz="2800" b="1" dirty="0" err="1"/>
              <a:t>Libera</a:t>
            </a:r>
            <a:r>
              <a:rPr lang="el-GR" altLang="el-GR" sz="2800" dirty="0"/>
              <a:t> και λατρευόταν μαζί με τον </a:t>
            </a:r>
            <a:r>
              <a:rPr lang="el-GR" altLang="el-GR" sz="2800" b="1" dirty="0"/>
              <a:t>Ηρακλή, </a:t>
            </a:r>
            <a:r>
              <a:rPr lang="el-GR" altLang="el-GR" sz="2800" dirty="0"/>
              <a:t>τις Νύμφες και τον Πάνα στην κορυφή αλλά και στα σπήλαια του </a:t>
            </a:r>
            <a:r>
              <a:rPr lang="el-GR" altLang="el-GR" sz="2800" dirty="0" err="1"/>
              <a:t>Παγγαίου</a:t>
            </a:r>
            <a:r>
              <a:rPr lang="el-GR" altLang="el-GR" sz="2800" dirty="0"/>
              <a:t>, το εναλλακτικό «Άγιον Όρος» της ελληνικής </a:t>
            </a:r>
            <a:r>
              <a:rPr lang="el-GR" altLang="el-GR" sz="2800" dirty="0" smtClean="0"/>
              <a:t>μυθολογίας</a:t>
            </a:r>
            <a:r>
              <a:rPr lang="en-US" altLang="el-GR" sz="2800" dirty="0" smtClean="0"/>
              <a:t>.</a:t>
            </a:r>
            <a:endParaRPr lang="de-DE" altLang="el-GR" sz="2800" dirty="0"/>
          </a:p>
        </p:txBody>
      </p:sp>
    </p:spTree>
    <p:extLst>
      <p:ext uri="{BB962C8B-B14F-4D97-AF65-F5344CB8AC3E}">
        <p14:creationId xmlns:p14="http://schemas.microsoft.com/office/powerpoint/2010/main" val="35095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22/9/2015 14:33:0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5,7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7,2,3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8,3,4,5,2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erma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erma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7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7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F186B2C-EB40-4E9C-B83D-4CE153E581C6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1237</Words>
  <Application>Microsoft Office PowerPoint</Application>
  <PresentationFormat>Προβολή στην οθόνη (4:3)</PresentationFormat>
  <Paragraphs>105</Paragraphs>
  <Slides>19</Slides>
  <Notes>18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Θέμα του Office</vt:lpstr>
      <vt:lpstr>Ερμηνεία των Πράξεων των Αποστόλων</vt:lpstr>
      <vt:lpstr>ΦΙΛΙΠΠΟΙ-Γεωγραφική θέση</vt:lpstr>
      <vt:lpstr>ΦΙΛΙΠΠΟΙ-Ιστορία</vt:lpstr>
      <vt:lpstr>ΦΙΛΙΠΠΟΙ-Ιστορία [2]</vt:lpstr>
      <vt:lpstr>ΦΙΛΙΠΠΟΙ-Ιστορία [3]</vt:lpstr>
      <vt:lpstr>ΦΙΛΙΠΠΟΙ-Ιστορία [4]</vt:lpstr>
      <vt:lpstr>ΦΙΛΙΠΠΟΙ-Ιστορία [5]</vt:lpstr>
      <vt:lpstr>Παρουσίαση του PowerPoint</vt:lpstr>
      <vt:lpstr>Θεοί</vt:lpstr>
      <vt:lpstr>Θεοί [2]</vt:lpstr>
      <vt:lpstr>Πληροφορίες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geran</cp:lastModifiedBy>
  <cp:revision>197</cp:revision>
  <dcterms:created xsi:type="dcterms:W3CDTF">2012-09-06T09:03:05Z</dcterms:created>
  <dcterms:modified xsi:type="dcterms:W3CDTF">2015-09-22T11:34:09Z</dcterms:modified>
</cp:coreProperties>
</file>