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xml" ContentType="application/vnd.openxmlformats-officedocument.presentationml.notesSlide+xml"/>
  <Override PartName="/ppt/tags/tag77.xml" ContentType="application/vnd.openxmlformats-officedocument.presentationml.tags+xml"/>
  <Override PartName="/ppt/notesSlides/notesSlide3.xml" ContentType="application/vnd.openxmlformats-officedocument.presentationml.notesSlide+xml"/>
  <Override PartName="/ppt/tags/tag78.xml" ContentType="application/vnd.openxmlformats-officedocument.presentationml.tags+xml"/>
  <Override PartName="/ppt/notesSlides/notesSlide4.xml" ContentType="application/vnd.openxmlformats-officedocument.presentationml.notesSlide+xml"/>
  <Override PartName="/ppt/tags/tag79.xml" ContentType="application/vnd.openxmlformats-officedocument.presentationml.tags+xml"/>
  <Override PartName="/ppt/notesSlides/notesSlide5.xml" ContentType="application/vnd.openxmlformats-officedocument.presentationml.notesSlide+xml"/>
  <Override PartName="/ppt/tags/tag8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8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3"/>
  </p:notesMasterIdLst>
  <p:sldIdLst>
    <p:sldId id="359" r:id="rId3"/>
    <p:sldId id="371" r:id="rId4"/>
    <p:sldId id="372" r:id="rId5"/>
    <p:sldId id="373" r:id="rId6"/>
    <p:sldId id="374" r:id="rId7"/>
    <p:sldId id="375" r:id="rId8"/>
    <p:sldId id="379" r:id="rId9"/>
    <p:sldId id="380" r:id="rId10"/>
    <p:sldId id="378" r:id="rId11"/>
    <p:sldId id="381" r:id="rId12"/>
    <p:sldId id="382" r:id="rId13"/>
    <p:sldId id="383" r:id="rId14"/>
    <p:sldId id="384" r:id="rId15"/>
    <p:sldId id="385" r:id="rId16"/>
    <p:sldId id="386" r:id="rId17"/>
    <p:sldId id="387" r:id="rId18"/>
    <p:sldId id="388" r:id="rId19"/>
    <p:sldId id="389" r:id="rId20"/>
    <p:sldId id="390" r:id="rId21"/>
    <p:sldId id="391" r:id="rId22"/>
    <p:sldId id="392" r:id="rId23"/>
    <p:sldId id="393" r:id="rId24"/>
    <p:sldId id="394" r:id="rId25"/>
    <p:sldId id="395" r:id="rId26"/>
    <p:sldId id="396" r:id="rId27"/>
    <p:sldId id="397" r:id="rId28"/>
    <p:sldId id="398" r:id="rId29"/>
    <p:sldId id="399" r:id="rId30"/>
    <p:sldId id="400" r:id="rId31"/>
    <p:sldId id="401" r:id="rId32"/>
    <p:sldId id="402" r:id="rId33"/>
    <p:sldId id="403" r:id="rId34"/>
    <p:sldId id="404" r:id="rId35"/>
    <p:sldId id="405" r:id="rId36"/>
    <p:sldId id="406" r:id="rId37"/>
    <p:sldId id="407" r:id="rId38"/>
    <p:sldId id="408" r:id="rId39"/>
    <p:sldId id="409" r:id="rId40"/>
    <p:sldId id="410" r:id="rId41"/>
    <p:sldId id="411" r:id="rId42"/>
    <p:sldId id="412" r:id="rId43"/>
    <p:sldId id="413" r:id="rId44"/>
    <p:sldId id="414" r:id="rId45"/>
    <p:sldId id="415" r:id="rId46"/>
    <p:sldId id="416" r:id="rId47"/>
    <p:sldId id="417" r:id="rId48"/>
    <p:sldId id="418" r:id="rId49"/>
    <p:sldId id="419" r:id="rId50"/>
    <p:sldId id="420" r:id="rId51"/>
    <p:sldId id="421" r:id="rId52"/>
    <p:sldId id="422" r:id="rId53"/>
    <p:sldId id="423" r:id="rId54"/>
    <p:sldId id="424" r:id="rId55"/>
    <p:sldId id="425" r:id="rId56"/>
    <p:sldId id="426" r:id="rId57"/>
    <p:sldId id="427" r:id="rId58"/>
    <p:sldId id="428" r:id="rId59"/>
    <p:sldId id="429" r:id="rId60"/>
    <p:sldId id="430" r:id="rId61"/>
    <p:sldId id="431" r:id="rId62"/>
    <p:sldId id="432" r:id="rId63"/>
    <p:sldId id="434" r:id="rId64"/>
    <p:sldId id="435" r:id="rId65"/>
    <p:sldId id="436" r:id="rId66"/>
    <p:sldId id="437" r:id="rId67"/>
    <p:sldId id="438" r:id="rId68"/>
    <p:sldId id="439" r:id="rId69"/>
    <p:sldId id="360" r:id="rId70"/>
    <p:sldId id="361" r:id="rId71"/>
    <p:sldId id="362" r:id="rId72"/>
    <p:sldId id="363" r:id="rId73"/>
    <p:sldId id="364" r:id="rId74"/>
    <p:sldId id="370" r:id="rId75"/>
    <p:sldId id="293" r:id="rId76"/>
    <p:sldId id="440" r:id="rId77"/>
    <p:sldId id="441" r:id="rId78"/>
    <p:sldId id="442" r:id="rId79"/>
    <p:sldId id="443" r:id="rId80"/>
    <p:sldId id="444" r:id="rId81"/>
    <p:sldId id="445" r:id="rId82"/>
  </p:sldIdLst>
  <p:sldSz cx="9144000" cy="6858000" type="screen4x3"/>
  <p:notesSz cx="6858000" cy="9144000"/>
  <p:custDataLst>
    <p:tags r:id="rId8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89" autoAdjust="0"/>
    <p:restoredTop sz="99301" autoAdjust="0"/>
  </p:normalViewPr>
  <p:slideViewPr>
    <p:cSldViewPr>
      <p:cViewPr>
        <p:scale>
          <a:sx n="66" d="100"/>
          <a:sy n="66" d="100"/>
        </p:scale>
        <p:origin x="-1008" y="-2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ags" Target="tags/tag1.xml"/><Relationship Id="rId89"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71</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72</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73</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74</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παιδικό βιβλίο - Πόλεμος</a:t>
            </a: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26.xml"/><Relationship Id="rId5" Type="http://schemas.openxmlformats.org/officeDocument/2006/relationships/image" Target="../media/image20.jpeg"/><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27.xml"/><Relationship Id="rId5" Type="http://schemas.openxmlformats.org/officeDocument/2006/relationships/image" Target="../media/image18.jpe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4.xml"/><Relationship Id="rId1" Type="http://schemas.openxmlformats.org/officeDocument/2006/relationships/tags" Target="../tags/tag28.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4.xml"/><Relationship Id="rId1" Type="http://schemas.openxmlformats.org/officeDocument/2006/relationships/tags" Target="../tags/tag29.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tags" Target="../tags/tag30.xm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4.xml"/><Relationship Id="rId1" Type="http://schemas.openxmlformats.org/officeDocument/2006/relationships/tags" Target="../tags/tag31.xml"/><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tags" Target="../tags/tag32.xml"/><Relationship Id="rId5" Type="http://schemas.openxmlformats.org/officeDocument/2006/relationships/image" Target="../media/image32.jpeg"/><Relationship Id="rId4" Type="http://schemas.openxmlformats.org/officeDocument/2006/relationships/hyperlink" Target="http://4.bp.blogspot.com/-AaUNw8jOMGA/UIpIqiiHuaI/AAAAAAAAE_k/GRz1bkjPc_4/s1600/__1_~1.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4.xml"/><Relationship Id="rId1" Type="http://schemas.openxmlformats.org/officeDocument/2006/relationships/tags" Target="../tags/tag33.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4.xml"/><Relationship Id="rId1" Type="http://schemas.openxmlformats.org/officeDocument/2006/relationships/tags" Target="../tags/tag34.xml"/><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4.xml"/><Relationship Id="rId1" Type="http://schemas.openxmlformats.org/officeDocument/2006/relationships/tags" Target="../tags/tag35.xml"/><Relationship Id="rId5" Type="http://schemas.openxmlformats.org/officeDocument/2006/relationships/image" Target="../media/image38.jpe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4.xml"/><Relationship Id="rId1" Type="http://schemas.openxmlformats.org/officeDocument/2006/relationships/tags" Target="../tags/tag36.xml"/><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4.xml"/><Relationship Id="rId1" Type="http://schemas.openxmlformats.org/officeDocument/2006/relationships/tags" Target="../tags/tag37.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4.xml"/><Relationship Id="rId1" Type="http://schemas.openxmlformats.org/officeDocument/2006/relationships/tags" Target="../tags/tag38.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4.xml"/><Relationship Id="rId1" Type="http://schemas.openxmlformats.org/officeDocument/2006/relationships/tags" Target="../tags/tag3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4.xml"/><Relationship Id="rId1" Type="http://schemas.openxmlformats.org/officeDocument/2006/relationships/tags" Target="../tags/tag40.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4.xml"/><Relationship Id="rId1" Type="http://schemas.openxmlformats.org/officeDocument/2006/relationships/tags" Target="../tags/tag4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4.xml"/><Relationship Id="rId1" Type="http://schemas.openxmlformats.org/officeDocument/2006/relationships/tags" Target="../tags/tag43.xml"/></Relationships>
</file>

<file path=ppt/slides/_rels/slide3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4.xml"/><Relationship Id="rId1" Type="http://schemas.openxmlformats.org/officeDocument/2006/relationships/tags" Target="../tags/tag44.xml"/></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4.xml"/><Relationship Id="rId1" Type="http://schemas.openxmlformats.org/officeDocument/2006/relationships/tags" Target="../tags/tag45.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4.xml"/><Relationship Id="rId1" Type="http://schemas.openxmlformats.org/officeDocument/2006/relationships/tags" Target="../tags/tag46.xml"/></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4.xml"/><Relationship Id="rId1" Type="http://schemas.openxmlformats.org/officeDocument/2006/relationships/tags" Target="../tags/tag47.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4.xml"/><Relationship Id="rId1" Type="http://schemas.openxmlformats.org/officeDocument/2006/relationships/tags" Target="../tags/tag48.xml"/><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4.xml"/><Relationship Id="rId1" Type="http://schemas.openxmlformats.org/officeDocument/2006/relationships/tags" Target="../tags/tag49.xml"/><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4.xml"/><Relationship Id="rId1" Type="http://schemas.openxmlformats.org/officeDocument/2006/relationships/tags" Target="../tags/tag50.xml"/><Relationship Id="rId5" Type="http://schemas.openxmlformats.org/officeDocument/2006/relationships/image" Target="../media/image63.jpeg"/><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slideLayout" Target="../slideLayouts/slideLayout4.xml"/><Relationship Id="rId1" Type="http://schemas.openxmlformats.org/officeDocument/2006/relationships/tags" Target="../tags/tag5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4.xml"/><Relationship Id="rId1" Type="http://schemas.openxmlformats.org/officeDocument/2006/relationships/tags" Target="../tags/tag53.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4.xml"/><Relationship Id="rId1" Type="http://schemas.openxmlformats.org/officeDocument/2006/relationships/tags" Target="../tags/tag54.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9.xml"/><Relationship Id="rId1" Type="http://schemas.openxmlformats.org/officeDocument/2006/relationships/tags" Target="../tags/tag56.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slideLayout" Target="../slideLayouts/slideLayout9.xml"/><Relationship Id="rId1" Type="http://schemas.openxmlformats.org/officeDocument/2006/relationships/tags" Target="../tags/tag57.xml"/></Relationships>
</file>

<file path=ppt/slides/_rels/slide4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slideLayout" Target="../slideLayouts/slideLayout4.xml"/><Relationship Id="rId1" Type="http://schemas.openxmlformats.org/officeDocument/2006/relationships/tags" Target="../tags/tag5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16.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slideLayout" Target="../slideLayouts/slideLayout4.xml"/><Relationship Id="rId1" Type="http://schemas.openxmlformats.org/officeDocument/2006/relationships/tags" Target="../tags/tag59.xml"/></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4.xml"/><Relationship Id="rId1" Type="http://schemas.openxmlformats.org/officeDocument/2006/relationships/tags" Target="../tags/tag60.xml"/></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slideLayout" Target="../slideLayouts/slideLayout4.xml"/><Relationship Id="rId1" Type="http://schemas.openxmlformats.org/officeDocument/2006/relationships/tags" Target="../tags/tag61.xml"/></Relationships>
</file>

<file path=ppt/slides/_rels/slide5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slideLayout" Target="../slideLayouts/slideLayout4.xml"/><Relationship Id="rId1" Type="http://schemas.openxmlformats.org/officeDocument/2006/relationships/tags" Target="../tags/tag62.xml"/><Relationship Id="rId4" Type="http://schemas.openxmlformats.org/officeDocument/2006/relationships/image" Target="../media/image76.jpeg"/></Relationships>
</file>

<file path=ppt/slides/_rels/slide5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4.xml"/><Relationship Id="rId1" Type="http://schemas.openxmlformats.org/officeDocument/2006/relationships/tags" Target="../tags/tag63.xml"/></Relationships>
</file>

<file path=ppt/slides/_rels/slide5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slideLayout" Target="../slideLayouts/slideLayout4.xml"/><Relationship Id="rId1" Type="http://schemas.openxmlformats.org/officeDocument/2006/relationships/tags" Target="../tags/tag64.xml"/></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4.xml"/><Relationship Id="rId1" Type="http://schemas.openxmlformats.org/officeDocument/2006/relationships/tags" Target="../tags/tag65.xml"/><Relationship Id="rId4" Type="http://schemas.openxmlformats.org/officeDocument/2006/relationships/image" Target="../media/image80.jpeg"/></Relationships>
</file>

<file path=ppt/slides/_rels/slide5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slideLayout" Target="../slideLayouts/slideLayout4.xml"/><Relationship Id="rId1" Type="http://schemas.openxmlformats.org/officeDocument/2006/relationships/tags" Target="../tags/tag66.xml"/></Relationships>
</file>

<file path=ppt/slides/_rels/slide5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4.xml"/><Relationship Id="rId1" Type="http://schemas.openxmlformats.org/officeDocument/2006/relationships/tags" Target="../tags/tag67.xml"/></Relationships>
</file>

<file path=ppt/slides/_rels/slide5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slideLayout" Target="../slideLayouts/slideLayout4.xml"/><Relationship Id="rId1" Type="http://schemas.openxmlformats.org/officeDocument/2006/relationships/tags" Target="../tags/tag68.xml"/><Relationship Id="rId4" Type="http://schemas.openxmlformats.org/officeDocument/2006/relationships/image" Target="../media/image84.jpe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slideLayout" Target="../slideLayouts/slideLayout4.xml"/><Relationship Id="rId1" Type="http://schemas.openxmlformats.org/officeDocument/2006/relationships/tags" Target="../tags/tag69.xml"/></Relationships>
</file>

<file path=ppt/slides/_rels/slide6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4.xml"/><Relationship Id="rId1" Type="http://schemas.openxmlformats.org/officeDocument/2006/relationships/tags" Target="../tags/tag70.xml"/></Relationships>
</file>

<file path=ppt/slides/_rels/slide6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4.xml"/><Relationship Id="rId1" Type="http://schemas.openxmlformats.org/officeDocument/2006/relationships/tags" Target="../tags/tag71.xml"/></Relationships>
</file>

<file path=ppt/slides/_rels/slide6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slideLayout" Target="../slideLayouts/slideLayout4.xml"/><Relationship Id="rId1" Type="http://schemas.openxmlformats.org/officeDocument/2006/relationships/tags" Target="../tags/tag72.xml"/></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slideLayout" Target="../slideLayouts/slideLayout4.xml"/><Relationship Id="rId1" Type="http://schemas.openxmlformats.org/officeDocument/2006/relationships/tags" Target="../tags/tag73.xml"/><Relationship Id="rId4" Type="http://schemas.openxmlformats.org/officeDocument/2006/relationships/image" Target="../media/image90.jpeg"/></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4.xml"/><Relationship Id="rId1" Type="http://schemas.openxmlformats.org/officeDocument/2006/relationships/tags" Target="../tags/tag74.xml"/></Relationships>
</file>

<file path=ppt/slides/_rels/slide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slideLayout" Target="../slideLayouts/slideLayout4.xml"/><Relationship Id="rId1" Type="http://schemas.openxmlformats.org/officeDocument/2006/relationships/tags" Target="../tags/tag75.xml"/><Relationship Id="rId5" Type="http://schemas.openxmlformats.org/officeDocument/2006/relationships/image" Target="../media/image94.jpeg"/><Relationship Id="rId4" Type="http://schemas.openxmlformats.org/officeDocument/2006/relationships/image" Target="../media/image93.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76.xml"/><Relationship Id="rId4" Type="http://schemas.openxmlformats.org/officeDocument/2006/relationships/image" Target="../media/image95.jpe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7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9.xml"/><Relationship Id="rId4" Type="http://schemas.openxmlformats.org/officeDocument/2006/relationships/hyperlink" Target="http://opencourses.uoa.gr/courses/ECD3/" TargetMode="Externa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0.xml"/><Relationship Id="rId5" Type="http://schemas.openxmlformats.org/officeDocument/2006/relationships/image" Target="../media/image96.png"/><Relationship Id="rId4" Type="http://schemas.openxmlformats.org/officeDocument/2006/relationships/hyperlink" Target="%5b1%5d%20http:/creativecommons.org/licenses/by-nc-sa/4.0/" TargetMode="Externa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www.biblionet.gr/book/37425/%CE%9C%CE%B1%CF%81%CE%AF%CE%BD%CE%BF%CF%82,_%CE%93%CE%B9%CF%8E%CF%81%CE%B3%CE%BF%CF%82_-_%CE%9C%CE%B5%CE%BD%CE%AD%CE%BB%CE%B1%CE%BF%CF%82/%CE%91%CF%87!_%CE%B5%CE%B9%CF%81%CE%AE%CE%BD%CE%B7" TargetMode="External"/><Relationship Id="rId2" Type="http://schemas.openxmlformats.org/officeDocument/2006/relationships/slideLayout" Target="../slideLayouts/slideLayout2.xml"/><Relationship Id="rId1" Type="http://schemas.openxmlformats.org/officeDocument/2006/relationships/tags" Target="../tags/tag81.xml"/><Relationship Id="rId6" Type="http://schemas.openxmlformats.org/officeDocument/2006/relationships/hyperlink" Target="http://www.biblionet.gr/book/78414/%CE%91%CE%BD%CE%B1%CE%B3%CE%BD%CF%8E%CF%83%CF%84%CE%BF%CF%85,_%CE%9A%CE%B1%CF%84%CE%B5%CF%81%CE%AF%CE%BD%CE%B1/%CE%A4%CE%BF_%CE%B4%CE%AC%CF%83%CE%BF%CF%82_%CE%BC%CE%B5_%CF%84%CE%BF%CF%85%CF%82_%CE%BA%CE%B9%CF%83%CF%83%CE%BF%CF%8D%CF%82" TargetMode="External"/><Relationship Id="rId5" Type="http://schemas.openxmlformats.org/officeDocument/2006/relationships/hyperlink" Target="https://pixabay.com/en/letters-peace-war-text-colors-709651/" TargetMode="External"/><Relationship Id="rId4" Type="http://schemas.openxmlformats.org/officeDocument/2006/relationships/hyperlink" Target="http://www.biblionet.gr/book/48809/%CE%9C%CF%80%CE%AF%CE%BA%CE%BF%CF%82,_%CE%A0%CE%AD%CF%84%CF%81%CE%BF%CF%82/%CE%9D%CE%B9%CE%BA%CE%B7%CF%84%CE%B1%CF%81%CE%AC%CF%82"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biblionet.gr/book/93890/Lobel,_Anita/%CE%A0%CE%B1%CF%84%CE%AC%CF%84%CE%B5%CF%82,_%CF%80%CE%B1%CF%84%CE%AC%CF%84%CE%B5%CF%82" TargetMode="External"/><Relationship Id="rId2" Type="http://schemas.openxmlformats.org/officeDocument/2006/relationships/hyperlink" Target="http://www.biblionet.gr/book/69661/%CE%9E%CE%B5%CE%BD%CF%8C%CF%80%CE%BF%CF%85%CE%BB%CE%BF%CF%82,_%CE%93%CF%81%CE%B7%CE%B3%CF%8C%CF%81%CE%B9%CE%BF%CF%82,_1867-1951/%CE%9F_%CE%BC%CE%B9%CE%BA%CF%81%CF%8C%CF%82_%CE%9C%CE%AD%CE%B3%CE%B1%CF%82_%CE%91%CE%BB%CE%AD%CE%BE%CE%B1%CE%BD%CE%B4%CF%81%CE%BF%CF%82" TargetMode="External"/><Relationship Id="rId1" Type="http://schemas.openxmlformats.org/officeDocument/2006/relationships/slideLayout" Target="../slideLayouts/slideLayout2.xml"/><Relationship Id="rId4" Type="http://schemas.openxmlformats.org/officeDocument/2006/relationships/hyperlink" Target="http://www.biblionet.gr/book/120223/Rodari,_Gianni,_1920-1980/%CE%8C%CF%84%CE%B1%CE%BD_%CE%BF%CE%B9_%CE%BA%CE%B1%CE%BC%CF%80%CE%AC%CE%BD%CE%B5%CF%82_%CF%83%CF%84%CE%B1%CE%BC%CE%AC%CF%84%CE%B7%CF%83%CE%B1%CE%BD_%CF%84%CE%BF%CE%BD_%CF%80%CF%8C%CE%BB%CE%B5%CE%BC%CE%BF"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www.biblionet.gr/book/153498/%CE%A1%CE%BF%CF%8D%CE%B3%CE%B3%CE%BF%CF%85,_%CE%95%CE%B9%CF%81%CE%AE%CE%BD%CE%B7_%CE%94./%CE%9F_%CF%80%CF%8C%CE%BB%CE%B5%CE%BC%CE%BF%CF%82_%CF%84%CE%B7%CF%82_%CE%BC%CE%B1%CE%B3%CE%B9%CE%BA%CE%AE%CF%82_%CE%BD%CE%B5%CF%81%CE%BF%CE%BA%CE%BF%CE%BB%CE%BF%CE%BA%CF%8D%CE%B8%CE%B1%CF%82" TargetMode="External"/><Relationship Id="rId2" Type="http://schemas.openxmlformats.org/officeDocument/2006/relationships/hyperlink" Target="http://www.biblionet.gr/book/157653/Cali,_Davide/%CE%9F_%CE%B5%CF%87%CE%B8%CF%81%CF%8C%CF%82" TargetMode="External"/><Relationship Id="rId1" Type="http://schemas.openxmlformats.org/officeDocument/2006/relationships/slideLayout" Target="../slideLayouts/slideLayout2.xml"/><Relationship Id="rId5" Type="http://schemas.openxmlformats.org/officeDocument/2006/relationships/hyperlink" Target="http://www.biblionet.gr/book/112680/%CE%91%CE%BD%CE%B4%CF%81%CE%B9%CE%BA%CF%8C%CF%80%CE%BF%CF%85%CE%BB%CE%BF%CF%82,_%CE%9D%CE%B9%CE%BA%CF%8C%CE%BB%CE%B1%CF%82/%CE%A0%CE%B1%CE%B9%CF%87%CE%BD%CE%AF%CE%B4%CE%B9%CE%B1_%CE%BA%CE%B1%CE%B9_%CF%88%CE%B9%CE%BB%CE%B9%CE%BA%CE%AC" TargetMode="External"/><Relationship Id="rId4" Type="http://schemas.openxmlformats.org/officeDocument/2006/relationships/hyperlink" Target="http://www.biblionet.gr/book/149532/%CE%9A%CF%89%CE%BD%CF%83%CF%84%CE%B1%CE%BD%CF%84%CE%B9%CE%BD%CE%AF%CE%B4%CE%B7%CF%82,_%CE%93%CE%B9%CF%8E%CF%81%CE%B3%CE%BF%CF%82/%CE%9C%CE%B9%CE%B1_%CF%80%CF%8C%CE%BB%CE%B7,_%CE%BC%CE%B1_%CF%80%CE%BF%CE%B9%CE%B1_%CF%80%CF%8C%CE%BB%CE%B7"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www.biblionet.gr/book/108222/%CE%A4%CF%81%CE%B9%CE%B2%CE%B9%CE%B6%CE%AC%CF%82,_%CE%95%CF%85%CE%B3%CE%AD%CE%BD%CE%B9%CE%BF%CF%82/%CE%9F_%CF%80%CF%8C%CE%BB%CE%B5%CE%BC%CE%BF%CF%82_%CF%84%CF%89%CE%BD_%CE%9F%CF%8D%CF%86%CF%81%CF%89%CE%BD_%CE%BA%CE%B1%CE%B9_%CF%84%CF%89%CE%BD_%CE%A4%CE%B6%CE%BF%CF%8D%CF%86%CF%81%CF%89%CE%BD" TargetMode="External"/><Relationship Id="rId2" Type="http://schemas.openxmlformats.org/officeDocument/2006/relationships/hyperlink" Target="http://www.biblionet.gr/book/73281/Battut,_%C3%89ric/%CE%A0%CF%8C%CE%BB%CE%B5%CE%BC%CE%BF%CF%82_%CF%87%CF%89%CF%81%CE%AF%CF%82_%CE%B1%CE%B9%CF%84%CE%AF%CE%B1" TargetMode="External"/><Relationship Id="rId1" Type="http://schemas.openxmlformats.org/officeDocument/2006/relationships/slideLayout" Target="../slideLayouts/slideLayout2.xml"/><Relationship Id="rId6" Type="http://schemas.openxmlformats.org/officeDocument/2006/relationships/hyperlink" Target="https://commons.wikimedia.org/wiki/File:Kolokotronis01.jpg" TargetMode="External"/><Relationship Id="rId5" Type="http://schemas.openxmlformats.org/officeDocument/2006/relationships/hyperlink" Target="https://commons.wikimedia.org/wiki/File:Napoleon_in_1806.PNG" TargetMode="External"/><Relationship Id="rId4" Type="http://schemas.openxmlformats.org/officeDocument/2006/relationships/hyperlink" Target="http://www.biblionet.gr/book/185207/%CE%A0%CE%B1%CF%80%CE%B1%CE%B8%CE%B5%CE%BF%CE%B4%CE%BF%CF%8D%CE%BB%CE%BF%CF%85,_%CE%91%CE%BD%CF%84%CF%8E%CE%BD%CE%B7%CF%82/%CE%97_%CF%80%CF%8C%CE%BB%CE%B7_%CF%80%CE%BF%CF%85_%CE%AD%CE%B4%CE%B9%CF%89%CE%BE%CE%B5_%CF%84%CE%BF%CE%BD_%CF%80%CF%8C%CE%BB%CE%B5%CE%BC%CE%BF"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www.biblionet.gr/book/182701/%CE%A0%CE%B1%CF%80%CE%B1%CE%B8%CE%B5%CE%BF%CE%B4%CE%BF%CF%8D%CE%BB%CE%BF%CF%85,_%CE%91%CE%BD%CF%84%CF%8E%CE%BD%CE%B7%CF%82/%CE%9F%CE%B9_%CE%BA%CE%B1%CE%BB%CE%BF%CE%AF_%CE%BA%CE%B1%CE%B9_%CE%BF%CE%B9_%CE%BA%CE%B1%CE%BA%CE%BF%CE%AF_%CE%B9%CF%80%CF%80%CF%8C%CF%84%CE%B5%CF%82" TargetMode="External"/><Relationship Id="rId2" Type="http://schemas.openxmlformats.org/officeDocument/2006/relationships/hyperlink" Target="http://www.biblionet.gr/book/125665/%CE%A4%CF%81%CE%B9%CE%B2%CE%B9%CE%B6%CE%AC%CF%82,_%CE%95%CF%85%CE%B3%CE%AD%CE%BD%CE%B9%CE%BF%CF%82/%CE%97_%CF%86%CE%AC%CE%BB%CE%B1%CE%B9%CE%BD%CE%B1_%CF%80%CE%BF%CF%85_%CF%84%CF%81%CF%8E%CE%B5%CE%B9_%CF%84%CE%BF%CE%BD_%CF%80%CF%8C%CE%BB%CE%B5%CE%BC%CE%BF" TargetMode="External"/><Relationship Id="rId1" Type="http://schemas.openxmlformats.org/officeDocument/2006/relationships/slideLayout" Target="../slideLayouts/slideLayout2.xml"/><Relationship Id="rId6" Type="http://schemas.openxmlformats.org/officeDocument/2006/relationships/hyperlink" Target="http://www.biblionet.gr/book/138082/%CE%8C%CE%BC%CE%B7%CF%81%CE%BF%CF%82/%CE%99%CE%BB%CE%B9%CE%AC%CE%B4%CE%B1" TargetMode="External"/><Relationship Id="rId5" Type="http://schemas.openxmlformats.org/officeDocument/2006/relationships/hyperlink" Target="http://www.biblionet.gr/book/10406/%CE%8C%CE%BC%CE%B7%CF%81%CE%BF%CF%82/%CE%92%CE%B1%CF%84%CF%81%CE%B1%CF%87%CE%BF%CE%BC%CF%85%CE%BF%CE%BC%CE%B1%CF%87%CE%AF%CE%B1_%CE%9F%CE%BC%CE%AE%CF%81%CE%BF%CF%85" TargetMode="External"/><Relationship Id="rId4" Type="http://schemas.openxmlformats.org/officeDocument/2006/relationships/hyperlink" Target="http://www.biblionet.gr/book/4101/%CE%A0%CE%BF%CF%80%CF%8C%CF%86,_%CE%9D%CE%B9%CE%BA%CE%BF%CE%BB%CE%AC%CE%B9/%CE%9F%CE%B9_%CE%BC%CE%B5%CE%B3%CE%AC%CE%BB%CE%BF%CE%B9_%CF%80%CE%B1%CE%AF%CE%B6%CE%BF%CF%85%CE%BD_%CF%84%CE%BF%CE%BD_%CF%80%CF%8C%CE%BB%CE%B5%CE%BC%CE%BF,%CE%B3%CE%B9%CE%B1%CF%84%CE%AF;"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www.biblionet.gr/book/177104/%CE%A4%CF%81%CE%B9%CE%B2%CE%B9%CE%B6%CE%AC%CF%82,_%CE%95%CF%85%CE%B3%CE%AD%CE%BD%CE%B9%CE%BF%CF%82/%CE%A4%CE%BF_%CF%86%CE%B1%CE%B3%CE%BA%CF%81%CE%AF_%CE%BA%CE%B1%CE%B9_%CF%84%CE%BF_%CF%83%CE%BA%CE%BF%CF%85%CE%BC%CF%80%CF%81%CE%AF" TargetMode="External"/><Relationship Id="rId2" Type="http://schemas.openxmlformats.org/officeDocument/2006/relationships/hyperlink" Target="http://www.biblionet.gr/book/114954/%CE%9A%CE%BF%CE%BD%CF%84%CF%8C%CF%81%CE%B1,_%CE%95%CF%8D%CE%B7/%CE%A0%CE%AD%CE%BD%CF%84%CE%B5_%CF%80%CE%BF%CE%BB%CE%B5%CE%BC%CE%B9%CE%BA%CE%AD%CF%82_%CE%BC%CE%AC%CF%83%CE%BA%CE%B5%CF%82" TargetMode="External"/><Relationship Id="rId1" Type="http://schemas.openxmlformats.org/officeDocument/2006/relationships/slideLayout" Target="../slideLayouts/slideLayout2.xml"/><Relationship Id="rId6" Type="http://schemas.openxmlformats.org/officeDocument/2006/relationships/hyperlink" Target="http://www.biblionet.gr/book/77500/%CE%94%CE%B9%CE%B1%CE%BA%CE%B1%CE%B9%CE%BD%CE%B9%CF%83%CE%AC%CE%BA%CE%B7,_%CE%A0%CF%8C%CF%80%CE%B7/%CE%94%CE%B5_%CE%B8%CE%AD%CE%BB%CF%89_%CE%BC%CE%BF%CE%B2_%CE%BC%CF%8D%CF%84%CE%B7!" TargetMode="External"/><Relationship Id="rId5" Type="http://schemas.openxmlformats.org/officeDocument/2006/relationships/hyperlink" Target="http://www.biblionet.gr/book/125665/%CE%A4%CF%81%CE%B9%CE%B2%CE%B9%CE%B6%CE%AC%CF%82,_%CE%95%CF%85%CE%B3%CE%AD%CE%BD%CE%B9%CE%BF%CF%82/%CE%97_%CF%86%CE%AC%CE%BB%CE%B1%CE%B9%CE%BD%CE%B1_%CF%80%CE%BF%CF%85_%CF%84%CF%81%CF%8E%CE%B5%CE%B9_%CF%84%CE%BF%CE%BD_%CF%80%CF%8C%CE%BB%CE%B5%CE%BC%CE%BF" TargetMode="External"/><Relationship Id="rId4" Type="http://schemas.openxmlformats.org/officeDocument/2006/relationships/hyperlink" Target="http://www.biblionet.gr/book/176133/%CE%A4%CF%81%CE%B9%CE%B2%CE%B9%CE%B6%CE%AC%CF%82,_%CE%95%CF%85%CE%B3%CE%AD%CE%BD%CE%B9%CE%BF%CF%82/%CE%97_%CF%84%CE%B5%CE%BB%CE%B5%CF%85%CF%84%CE%B1%CE%AF%CE%B1_%CE%BC%CE%B1%CF%8D%CF%81%CE%B7_%CE%B3%CE%AC%CF%84%CE%B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80.xml.rels><?xml version="1.0" encoding="UTF-8" standalone="yes"?>
<Relationships xmlns="http://schemas.openxmlformats.org/package/2006/relationships"><Relationship Id="rId3" Type="http://schemas.openxmlformats.org/officeDocument/2006/relationships/hyperlink" Target="http://www.biblionet.gr/book/20008/%CE%9A%CF%85%CF%81%CE%B9%CF%84%CF%83%CF%8C%CF%80%CE%BF%CF%85%CE%BB%CE%BF%CF%82,_%CE%91%CE%BB%CE%AD%CE%BE%CE%B7%CF%82/%CE%A4%CE%BF_%CF%80%CE%B1%CF%81%CE%B1%CE%BC%CF%8D%CE%B8%CE%B9_%CE%BC%CE%B5_%CF%84%CE%B1_%CF%87%CF%81%CF%8E%CE%BC%CE%B1%CF%84%CE%B1" TargetMode="External"/><Relationship Id="rId2" Type="http://schemas.openxmlformats.org/officeDocument/2006/relationships/hyperlink" Target="http://www.biblionet.gr/book/20011/%CE%96%CE%B1%CF%81%CE%B1%CE%BC%CF%80%CE%BF%CF%8D%CE%BA%CE%B1,_%CE%A3%CE%BF%CF%86%CE%AF%CE%B1/%CE%A4%CE%BF_%CE%B2%CF%81%CF%89%CE%BC%CE%BF%CF%87%CF%8E%CF%81%CE%B9" TargetMode="External"/><Relationship Id="rId1" Type="http://schemas.openxmlformats.org/officeDocument/2006/relationships/slideLayout" Target="../slideLayouts/slideLayout2.xml"/><Relationship Id="rId6" Type="http://schemas.openxmlformats.org/officeDocument/2006/relationships/hyperlink" Target="http://www.biblionet.gr/book/117238/%CE%A4%CF%81%CE%B9%CE%B2%CE%B9%CE%B6%CE%AC%CF%82,_%CE%95%CF%85%CE%B3%CE%AD%CE%BD%CE%B9%CE%BF%CF%82/%CE%9F_%CF%80%CF%8C%CE%BB%CE%B5%CE%BC%CE%BF%CF%82_%CF%84%CE%B7%CF%82_%CE%A9%CE%BC%CE%B5%CE%B3%CE%B1%CE%B2%CE%AE%CF%84%CE%B1%CF%82" TargetMode="External"/><Relationship Id="rId5" Type="http://schemas.openxmlformats.org/officeDocument/2006/relationships/hyperlink" Target="http://www.biblionet.gr/book/121077/%CE%A4%CF%81%CE%B9%CE%B2%CE%B9%CE%B6%CE%AC%CF%82,_%CE%95%CF%85%CE%B3%CE%AD%CE%BD%CE%B9%CE%BF%CF%82/%CE%9F_%CF%80%CF%8C%CE%BB%CE%B5%CE%BC%CE%BF%CF%82_%CF%84%CE%B7%CF%82_%CF%87%CE%B1%CE%BC%CE%AD%CE%BD%CE%B7%CF%82_%CF%80%CE%B1%CE%BD%CF%84%CF%8C%CF%86%CE%BB%CE%B1%CF%82" TargetMode="External"/><Relationship Id="rId4" Type="http://schemas.openxmlformats.org/officeDocument/2006/relationships/hyperlink" Target="http://www.kedros.gr/product_info.php?manufacturers_id=&amp;products_id=809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sz="4000" dirty="0" smtClean="0"/>
              <a:t>Ιδεολογία </a:t>
            </a:r>
            <a:r>
              <a:rPr lang="el-GR" sz="4000" dirty="0"/>
              <a:t>στην Παιδική </a:t>
            </a:r>
            <a:r>
              <a:rPr lang="el-GR" sz="4000" dirty="0" smtClean="0"/>
              <a:t>Λογοτεχνία</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9: </a:t>
            </a:r>
            <a:r>
              <a:rPr lang="el-GR" sz="2800" dirty="0" smtClean="0">
                <a:latin typeface="+mj-lt"/>
                <a:ea typeface="+mj-ea"/>
                <a:cs typeface="+mj-cs"/>
              </a:rPr>
              <a:t>Ιστορία και παιδικό </a:t>
            </a:r>
            <a:r>
              <a:rPr lang="el-GR" sz="2800" dirty="0">
                <a:latin typeface="+mj-lt"/>
                <a:ea typeface="+mj-ea"/>
                <a:cs typeface="+mj-cs"/>
              </a:rPr>
              <a:t>β</a:t>
            </a:r>
            <a:r>
              <a:rPr lang="el-GR" sz="2800" dirty="0" smtClean="0">
                <a:latin typeface="+mj-lt"/>
                <a:ea typeface="+mj-ea"/>
                <a:cs typeface="+mj-cs"/>
              </a:rPr>
              <a:t>ιβλίο - Πόλεμος</a:t>
            </a:r>
            <a:endParaRPr lang="el-GR"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Άμεσο </a:t>
            </a:r>
            <a:r>
              <a:rPr lang="el-GR" dirty="0" smtClean="0"/>
              <a:t>αντιπολεμικό μήνυμα: Παράδειγμα (1/2)</a:t>
            </a:r>
            <a:endParaRPr lang="el-GR" dirty="0"/>
          </a:p>
        </p:txBody>
      </p:sp>
      <p:sp>
        <p:nvSpPr>
          <p:cNvPr id="3" name="Content Placeholder 2"/>
          <p:cNvSpPr>
            <a:spLocks noGrp="1"/>
          </p:cNvSpPr>
          <p:nvPr>
            <p:ph sz="half" idx="1"/>
          </p:nvPr>
        </p:nvSpPr>
        <p:spPr/>
        <p:txBody>
          <a:bodyPr/>
          <a:lstStyle/>
          <a:p>
            <a:pPr marL="0" indent="0">
              <a:buNone/>
            </a:pPr>
            <a:r>
              <a:rPr lang="el-GR" dirty="0"/>
              <a:t>Άμεσο είναι το αντιπολεμικό μήνυμα και στο βιβλίο του Γιώργου Μαρίνου </a:t>
            </a:r>
            <a:r>
              <a:rPr lang="el-GR" dirty="0" smtClean="0"/>
              <a:t>«Αχ</a:t>
            </a:r>
            <a:r>
              <a:rPr lang="el-GR" dirty="0"/>
              <a:t>! </a:t>
            </a:r>
            <a:r>
              <a:rPr lang="el-GR" dirty="0" smtClean="0"/>
              <a:t>Ειρήνη», </a:t>
            </a:r>
            <a:r>
              <a:rPr lang="el-GR" dirty="0"/>
              <a:t>συνδυασμένο μάλιστα με το … μαρξιστικό. </a:t>
            </a:r>
          </a:p>
        </p:txBody>
      </p:sp>
      <p:pic>
        <p:nvPicPr>
          <p:cNvPr id="5" name="Picture 3" descr="Εξώφυλλο του βιβλίου «Αχ! Ειρήνη»"/>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067670" y="1600200"/>
            <a:ext cx="3199659"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499992" y="5799274"/>
            <a:ext cx="552400" cy="360040"/>
          </a:xfrm>
          <a:prstGeom prst="rect">
            <a:avLst/>
          </a:prstGeom>
        </p:spPr>
        <p:txBody>
          <a:bodyPr vert="horz" wrap="square" lIns="91440" tIns="45720" rIns="91440" bIns="45720" rtlCol="0" anchor="ctr">
            <a:noAutofit/>
          </a:bodyPr>
          <a:lstStyle/>
          <a:p>
            <a:pPr algn="r"/>
            <a:r>
              <a:rPr lang="el-GR" b="1" dirty="0" smtClean="0">
                <a:latin typeface="+mj-lt"/>
              </a:rPr>
              <a:t>[8]</a:t>
            </a:r>
          </a:p>
        </p:txBody>
      </p:sp>
    </p:spTree>
    <p:custDataLst>
      <p:tags r:id="rId1"/>
    </p:custDataLst>
    <p:extLst>
      <p:ext uri="{BB962C8B-B14F-4D97-AF65-F5344CB8AC3E}">
        <p14:creationId xmlns:p14="http://schemas.microsoft.com/office/powerpoint/2010/main" val="3378441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Άμεσο αντιπολεμικό μήνυμα: </a:t>
            </a:r>
            <a:r>
              <a:rPr lang="el-GR" dirty="0" smtClean="0"/>
              <a:t>Παράδειγμα (2/2)</a:t>
            </a:r>
            <a:endParaRPr lang="el-GR" dirty="0"/>
          </a:p>
        </p:txBody>
      </p:sp>
      <p:sp>
        <p:nvSpPr>
          <p:cNvPr id="4" name="Content Placeholder 3"/>
          <p:cNvSpPr>
            <a:spLocks noGrp="1"/>
          </p:cNvSpPr>
          <p:nvPr>
            <p:ph sz="half" idx="2"/>
          </p:nvPr>
        </p:nvSpPr>
        <p:spPr>
          <a:xfrm>
            <a:off x="3491880" y="1600200"/>
            <a:ext cx="5194920" cy="4525963"/>
          </a:xfrm>
        </p:spPr>
        <p:txBody>
          <a:bodyPr>
            <a:normAutofit/>
          </a:bodyPr>
          <a:lstStyle/>
          <a:p>
            <a:pPr marL="0" indent="0">
              <a:buNone/>
            </a:pPr>
            <a:r>
              <a:rPr lang="el-GR" dirty="0"/>
              <a:t>Η υπόθεση: Η περιστέρα έχει καταπιεί μια σφαίρα και ο σύζυγός της προσπαθεί να τη βοηθήσει. Όμως η στρατιωτική και πολιτική ηγεσία του φέρνει διαρκώς εμπόδια. Η λύση δίνεται από τους άνεργους εργάτες που προσφέρονται να χτίσουν ένα νοσοκομείο για το λαό. </a:t>
            </a:r>
          </a:p>
          <a:p>
            <a:endParaRPr lang="el-GR" dirty="0"/>
          </a:p>
        </p:txBody>
      </p:sp>
      <p:pic>
        <p:nvPicPr>
          <p:cNvPr id="5" name="Picture 5" descr="Σελίδα του βιβλίου «Αχ! Ειρήνη»"/>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11560" y="1772816"/>
            <a:ext cx="2240280" cy="2994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339752" y="4869160"/>
            <a:ext cx="552400" cy="360040"/>
          </a:xfrm>
          <a:prstGeom prst="rect">
            <a:avLst/>
          </a:prstGeom>
        </p:spPr>
        <p:txBody>
          <a:bodyPr vert="horz" wrap="square" lIns="91440" tIns="45720" rIns="91440" bIns="45720" rtlCol="0" anchor="ctr">
            <a:noAutofit/>
          </a:bodyPr>
          <a:lstStyle/>
          <a:p>
            <a:pPr algn="r"/>
            <a:r>
              <a:rPr lang="el-GR" b="1" dirty="0" smtClean="0">
                <a:latin typeface="+mj-lt"/>
              </a:rPr>
              <a:t>[9]</a:t>
            </a:r>
          </a:p>
        </p:txBody>
      </p:sp>
    </p:spTree>
    <p:custDataLst>
      <p:tags r:id="rId1"/>
    </p:custDataLst>
    <p:extLst>
      <p:ext uri="{BB962C8B-B14F-4D97-AF65-F5344CB8AC3E}">
        <p14:creationId xmlns:p14="http://schemas.microsoft.com/office/powerpoint/2010/main" val="3866797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Άμεσος </a:t>
            </a:r>
            <a:r>
              <a:rPr lang="el-GR" dirty="0" smtClean="0"/>
              <a:t>διδακτισμός: Παράδειγμα (1/2)</a:t>
            </a:r>
            <a:endParaRPr lang="el-GR" dirty="0"/>
          </a:p>
        </p:txBody>
      </p:sp>
      <p:sp>
        <p:nvSpPr>
          <p:cNvPr id="3" name="Content Placeholder 2"/>
          <p:cNvSpPr>
            <a:spLocks noGrp="1"/>
          </p:cNvSpPr>
          <p:nvPr>
            <p:ph sz="half" idx="1"/>
          </p:nvPr>
        </p:nvSpPr>
        <p:spPr/>
        <p:txBody>
          <a:bodyPr>
            <a:noAutofit/>
          </a:bodyPr>
          <a:lstStyle/>
          <a:p>
            <a:pPr marL="0" indent="0">
              <a:buNone/>
            </a:pPr>
            <a:r>
              <a:rPr lang="el-GR" sz="2400" dirty="0"/>
              <a:t>Άμεσος διδακτισμός ενυπάρχει και στη σύγχρονη επανέκδοση κειμένων του Ξενόπουλου. Στο βιβλίο </a:t>
            </a:r>
            <a:r>
              <a:rPr lang="el-GR" sz="2400" dirty="0" smtClean="0"/>
              <a:t>«Ο </a:t>
            </a:r>
            <a:r>
              <a:rPr lang="el-GR" sz="2400" dirty="0"/>
              <a:t>μικρός Μέγας </a:t>
            </a:r>
            <a:r>
              <a:rPr lang="el-GR" sz="2400" dirty="0" smtClean="0"/>
              <a:t>Αλέξανδρος», </a:t>
            </a:r>
            <a:r>
              <a:rPr lang="el-GR" sz="2400" dirty="0"/>
              <a:t>ο ομώνυμος πιτσιρικάς είναι αρχηγός του στρατού στα παιχνίδια των παιδιών.  Κατά τη διάρκεια αυτών των παιχνιδιών οι μικροί γίνονται όλο και πιο επιθετικοί, μέχρι που στο τέλος τραυματίζονται.</a:t>
            </a:r>
          </a:p>
        </p:txBody>
      </p:sp>
      <p:pic>
        <p:nvPicPr>
          <p:cNvPr id="5" name="Picture 11" descr="Εξώφυλλο του βιβλίου «Ο μικρός Μέγας Αλέξανδρο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20072" y="1916832"/>
            <a:ext cx="2959521" cy="4012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244408" y="5517232"/>
            <a:ext cx="648072" cy="360040"/>
          </a:xfrm>
          <a:prstGeom prst="rect">
            <a:avLst/>
          </a:prstGeom>
        </p:spPr>
        <p:txBody>
          <a:bodyPr vert="horz" wrap="square" lIns="91440" tIns="45720" rIns="91440" bIns="45720" rtlCol="0" anchor="ctr">
            <a:noAutofit/>
          </a:bodyPr>
          <a:lstStyle/>
          <a:p>
            <a:r>
              <a:rPr lang="el-GR" b="1" dirty="0" smtClean="0">
                <a:latin typeface="+mj-lt"/>
              </a:rPr>
              <a:t>[10]</a:t>
            </a:r>
          </a:p>
        </p:txBody>
      </p:sp>
    </p:spTree>
    <p:custDataLst>
      <p:tags r:id="rId1"/>
    </p:custDataLst>
    <p:extLst>
      <p:ext uri="{BB962C8B-B14F-4D97-AF65-F5344CB8AC3E}">
        <p14:creationId xmlns:p14="http://schemas.microsoft.com/office/powerpoint/2010/main" val="3433528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Άμεσος διδακτισμός: Παράδειγμα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n-US" sz="2400" dirty="0">
                <a:latin typeface="Calibri" pitchFamily="34" charset="0"/>
              </a:rPr>
              <a:t>Οι τελευταίες δύο εικόνες δείχνουν το μικρό Αλέξανδρο να κρύβει τα όπλα του και να ξαναγυρνά στα βιβλίο του. Καθώς αποφασίζει να ασχοληθεί πλέον με τα μαθήματά του εγκαταλείποντας τον πόλεμο εκφράζει την ελπίδα, όταν μεγαλώσει να μην υπάρχει ανάγκη για έναν ακόμη Μεγάλο Αλέξανδρο.</a:t>
            </a:r>
            <a:r>
              <a:rPr lang="en-GB" altLang="en-US" sz="2400" dirty="0">
                <a:latin typeface="Calibri" pitchFamily="34" charset="0"/>
              </a:rPr>
              <a:t>	</a:t>
            </a:r>
            <a:endParaRPr lang="el-GR" altLang="en-US" sz="2400" dirty="0">
              <a:latin typeface="Calibri" pitchFamily="34" charset="0"/>
            </a:endParaRPr>
          </a:p>
          <a:p>
            <a:endParaRPr lang="el-GR" sz="2400" dirty="0"/>
          </a:p>
        </p:txBody>
      </p:sp>
      <p:pic>
        <p:nvPicPr>
          <p:cNvPr id="5" name="Picture 17" descr="σελίδες του βιβλίου «Ο μικρός Μέγας Αλέξανδρος»"/>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716016" y="1628800"/>
            <a:ext cx="2014995" cy="2629349"/>
          </a:xfrm>
        </p:spPr>
      </p:pic>
      <p:sp>
        <p:nvSpPr>
          <p:cNvPr id="7" name="TextBox 6"/>
          <p:cNvSpPr txBox="1"/>
          <p:nvPr/>
        </p:nvSpPr>
        <p:spPr>
          <a:xfrm>
            <a:off x="6688088" y="2853515"/>
            <a:ext cx="603920" cy="360040"/>
          </a:xfrm>
          <a:prstGeom prst="rect">
            <a:avLst/>
          </a:prstGeom>
        </p:spPr>
        <p:txBody>
          <a:bodyPr vert="horz" wrap="square" lIns="91440" tIns="45720" rIns="91440" bIns="45720" rtlCol="0" anchor="ctr">
            <a:noAutofit/>
          </a:bodyPr>
          <a:lstStyle/>
          <a:p>
            <a:r>
              <a:rPr lang="el-GR" b="1" dirty="0" smtClean="0">
                <a:latin typeface="+mj-lt"/>
              </a:rPr>
              <a:t>[11]</a:t>
            </a:r>
          </a:p>
        </p:txBody>
      </p:sp>
      <p:pic>
        <p:nvPicPr>
          <p:cNvPr id="6" name="Picture 18" descr="σελίδες του βιβλίου «Ο μικρός Μέγας Αλέξανδρο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6516216" y="3212976"/>
            <a:ext cx="2223294" cy="2902745"/>
          </a:xfrm>
          <a:prstGeom prst="rect">
            <a:avLst/>
          </a:prstGeom>
        </p:spPr>
      </p:pic>
      <p:sp>
        <p:nvSpPr>
          <p:cNvPr id="8" name="TextBox 7"/>
          <p:cNvSpPr txBox="1"/>
          <p:nvPr/>
        </p:nvSpPr>
        <p:spPr>
          <a:xfrm>
            <a:off x="6084168" y="5573547"/>
            <a:ext cx="603920" cy="360040"/>
          </a:xfrm>
          <a:prstGeom prst="rect">
            <a:avLst/>
          </a:prstGeom>
        </p:spPr>
        <p:txBody>
          <a:bodyPr vert="horz" wrap="square" lIns="91440" tIns="45720" rIns="91440" bIns="45720" rtlCol="0" anchor="ctr">
            <a:noAutofit/>
          </a:bodyPr>
          <a:lstStyle/>
          <a:p>
            <a:pPr algn="r"/>
            <a:r>
              <a:rPr lang="el-GR" b="1" dirty="0" smtClean="0">
                <a:latin typeface="+mj-lt"/>
              </a:rPr>
              <a:t>[12]</a:t>
            </a:r>
          </a:p>
        </p:txBody>
      </p:sp>
    </p:spTree>
    <p:custDataLst>
      <p:tags r:id="rId1"/>
    </p:custDataLst>
    <p:extLst>
      <p:ext uri="{BB962C8B-B14F-4D97-AF65-F5344CB8AC3E}">
        <p14:creationId xmlns:p14="http://schemas.microsoft.com/office/powerpoint/2010/main" val="221009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2</a:t>
            </a:r>
            <a:r>
              <a:rPr lang="el-GR" dirty="0" smtClean="0"/>
              <a:t>η Τάση: </a:t>
            </a:r>
            <a:br>
              <a:rPr lang="el-GR" dirty="0" smtClean="0"/>
            </a:br>
            <a:r>
              <a:rPr lang="el-GR" dirty="0" smtClean="0"/>
              <a:t>Έμμεσο Αντιπολεμικό Μήνυμα</a:t>
            </a:r>
            <a:endParaRPr lang="el-GR" dirty="0"/>
          </a:p>
        </p:txBody>
      </p:sp>
      <p:sp>
        <p:nvSpPr>
          <p:cNvPr id="3" name="Content Placeholder 2"/>
          <p:cNvSpPr>
            <a:spLocks noGrp="1"/>
          </p:cNvSpPr>
          <p:nvPr>
            <p:ph sz="half" idx="1"/>
          </p:nvPr>
        </p:nvSpPr>
        <p:spPr/>
        <p:txBody>
          <a:bodyPr/>
          <a:lstStyle/>
          <a:p>
            <a:pPr marL="0" indent="0">
              <a:buNone/>
            </a:pPr>
            <a:r>
              <a:rPr lang="el-GR" altLang="en-US" dirty="0">
                <a:latin typeface="Calibri" pitchFamily="34" charset="0"/>
              </a:rPr>
              <a:t>Η δεύτερη τάση εκπροσωπείται από εκείνα τα βιβλία, ελληνικά και μεταφρασμένα στα ελληνικά, που η παρουσίαση του πολέμου κατασκευάζει </a:t>
            </a:r>
            <a:r>
              <a:rPr lang="el-GR" altLang="en-US" b="1" dirty="0">
                <a:latin typeface="Calibri" pitchFamily="34" charset="0"/>
              </a:rPr>
              <a:t>έμμεσα</a:t>
            </a:r>
            <a:r>
              <a:rPr lang="el-GR" altLang="en-US" dirty="0">
                <a:latin typeface="Calibri" pitchFamily="34" charset="0"/>
              </a:rPr>
              <a:t> ένα αντιπολεμικό μήνυμα. </a:t>
            </a:r>
          </a:p>
          <a:p>
            <a:endParaRPr lang="el-GR" dirty="0"/>
          </a:p>
        </p:txBody>
      </p:sp>
      <p:pic>
        <p:nvPicPr>
          <p:cNvPr id="5" name="Picture 20" descr="Εξώφυλλο του βιβλίου «Πατάτες, πατάτες : Μια ιστορία αφιερωμένη στην ειρήνη για όλο τον κόσμο"/>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04048" y="1988840"/>
            <a:ext cx="3504439"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956376" y="4869160"/>
            <a:ext cx="603920" cy="360040"/>
          </a:xfrm>
          <a:prstGeom prst="rect">
            <a:avLst/>
          </a:prstGeom>
        </p:spPr>
        <p:txBody>
          <a:bodyPr vert="horz" wrap="square" lIns="91440" tIns="45720" rIns="91440" bIns="45720" rtlCol="0" anchor="ctr">
            <a:noAutofit/>
          </a:bodyPr>
          <a:lstStyle/>
          <a:p>
            <a:pPr algn="r"/>
            <a:r>
              <a:rPr lang="el-GR" b="1" dirty="0" smtClean="0">
                <a:latin typeface="+mj-lt"/>
              </a:rPr>
              <a:t>[13]</a:t>
            </a:r>
          </a:p>
        </p:txBody>
      </p:sp>
    </p:spTree>
    <p:custDataLst>
      <p:tags r:id="rId1"/>
    </p:custDataLst>
    <p:extLst>
      <p:ext uri="{BB962C8B-B14F-4D97-AF65-F5344CB8AC3E}">
        <p14:creationId xmlns:p14="http://schemas.microsoft.com/office/powerpoint/2010/main" val="3185913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Έμμεσο Αντιπολεμικό </a:t>
            </a:r>
            <a:r>
              <a:rPr lang="el-GR" dirty="0" smtClean="0"/>
              <a:t>Μήνυμα (1/7)</a:t>
            </a:r>
            <a:endParaRPr lang="el-GR" dirty="0"/>
          </a:p>
        </p:txBody>
      </p:sp>
      <p:sp>
        <p:nvSpPr>
          <p:cNvPr id="3" name="Content Placeholder 2"/>
          <p:cNvSpPr>
            <a:spLocks noGrp="1"/>
          </p:cNvSpPr>
          <p:nvPr>
            <p:ph sz="half" idx="1"/>
          </p:nvPr>
        </p:nvSpPr>
        <p:spPr/>
        <p:txBody>
          <a:bodyPr/>
          <a:lstStyle/>
          <a:p>
            <a:pPr marL="0" indent="0">
              <a:buNone/>
            </a:pPr>
            <a:r>
              <a:rPr lang="el-GR" dirty="0"/>
              <a:t>Στα βιβλία </a:t>
            </a:r>
            <a:r>
              <a:rPr lang="el-GR" dirty="0" smtClean="0"/>
              <a:t>«Όταν </a:t>
            </a:r>
            <a:r>
              <a:rPr lang="el-GR" dirty="0"/>
              <a:t>οι καμπάνες σταμάτησαν τον </a:t>
            </a:r>
            <a:r>
              <a:rPr lang="el-GR" dirty="0" smtClean="0"/>
              <a:t>πόλεμο» </a:t>
            </a:r>
            <a:r>
              <a:rPr lang="el-GR" dirty="0"/>
              <a:t>και </a:t>
            </a:r>
            <a:r>
              <a:rPr lang="el-GR" dirty="0" smtClean="0"/>
              <a:t>«Ο εχθρός», </a:t>
            </a:r>
            <a:r>
              <a:rPr lang="el-GR" dirty="0"/>
              <a:t>το μήνυμα είναι το ίδιο: Όσοι ανήκουν σε διαφορετικά στρατόπεδα  τελικά δεν είναι καθόλου διαφορετικοί. </a:t>
            </a:r>
          </a:p>
        </p:txBody>
      </p:sp>
      <p:pic>
        <p:nvPicPr>
          <p:cNvPr id="5" name="Picture 7" descr="Εξώφυλλο του βιβλίου &quot;Όταν οι καμπάνες σταμάτησαν τον πόλεμο : Μια ιστορία αφιερωμένη στην ειρήνη&quo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76056" y="1772816"/>
            <a:ext cx="1413164" cy="1945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Θέση περιεχομένου 4" descr="Εξώφυλλο του βιβλίου «Ο εχθρός» "/>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2997200"/>
            <a:ext cx="182403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544072" y="1772816"/>
            <a:ext cx="603920" cy="360040"/>
          </a:xfrm>
          <a:prstGeom prst="rect">
            <a:avLst/>
          </a:prstGeom>
        </p:spPr>
        <p:txBody>
          <a:bodyPr vert="horz" wrap="square" lIns="91440" tIns="45720" rIns="91440" bIns="45720" rtlCol="0" anchor="ctr">
            <a:noAutofit/>
          </a:bodyPr>
          <a:lstStyle/>
          <a:p>
            <a:r>
              <a:rPr lang="el-GR" b="1" dirty="0" smtClean="0">
                <a:latin typeface="+mj-lt"/>
              </a:rPr>
              <a:t>[14]</a:t>
            </a:r>
          </a:p>
        </p:txBody>
      </p:sp>
      <p:sp>
        <p:nvSpPr>
          <p:cNvPr id="8" name="TextBox 7"/>
          <p:cNvSpPr txBox="1"/>
          <p:nvPr/>
        </p:nvSpPr>
        <p:spPr>
          <a:xfrm>
            <a:off x="6032368" y="5374010"/>
            <a:ext cx="603920" cy="360040"/>
          </a:xfrm>
          <a:prstGeom prst="rect">
            <a:avLst/>
          </a:prstGeom>
        </p:spPr>
        <p:txBody>
          <a:bodyPr vert="horz" wrap="square" lIns="91440" tIns="45720" rIns="91440" bIns="45720" rtlCol="0" anchor="ctr">
            <a:noAutofit/>
          </a:bodyPr>
          <a:lstStyle/>
          <a:p>
            <a:pPr algn="r"/>
            <a:r>
              <a:rPr lang="el-GR" b="1" dirty="0" smtClean="0">
                <a:latin typeface="+mj-lt"/>
              </a:rPr>
              <a:t>[15]</a:t>
            </a:r>
          </a:p>
        </p:txBody>
      </p:sp>
    </p:spTree>
    <p:custDataLst>
      <p:tags r:id="rId1"/>
    </p:custDataLst>
    <p:extLst>
      <p:ext uri="{BB962C8B-B14F-4D97-AF65-F5344CB8AC3E}">
        <p14:creationId xmlns:p14="http://schemas.microsoft.com/office/powerpoint/2010/main" val="496996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Έμμεσο Αντιπολεμικό Μήνυμα </a:t>
            </a:r>
            <a:r>
              <a:rPr lang="el-GR" dirty="0" smtClean="0"/>
              <a:t>(2/7</a:t>
            </a:r>
            <a:r>
              <a:rPr lang="el-GR" dirty="0"/>
              <a:t>)</a:t>
            </a:r>
          </a:p>
        </p:txBody>
      </p:sp>
      <p:pic>
        <p:nvPicPr>
          <p:cNvPr id="7" name="Picture 7" descr="Εξώφυλλο του βιβλίου &quot;Όταν οι καμπάνες σταμάτησαν τον πόλεμο : Μια ιστορία αφιερωμένη στην ειρήνη&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3140968"/>
            <a:ext cx="1413164" cy="1945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Σελίδα του βιβλίου &quot;Όταν οι καμπάνες σταμάτησαν τον πόλεμο : Μια ιστορία αφιερωμένη στην ειρήνη&quot;"/>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2112780" y="1628801"/>
            <a:ext cx="3211167"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760168" y="5949280"/>
            <a:ext cx="603920" cy="360040"/>
          </a:xfrm>
          <a:prstGeom prst="rect">
            <a:avLst/>
          </a:prstGeom>
        </p:spPr>
        <p:txBody>
          <a:bodyPr vert="horz" wrap="square" lIns="91440" tIns="45720" rIns="91440" bIns="45720" rtlCol="0" anchor="ctr">
            <a:noAutofit/>
          </a:bodyPr>
          <a:lstStyle/>
          <a:p>
            <a:pPr algn="r"/>
            <a:r>
              <a:rPr lang="el-GR" b="1" dirty="0" smtClean="0">
                <a:latin typeface="+mj-lt"/>
              </a:rPr>
              <a:t>[16]</a:t>
            </a:r>
          </a:p>
        </p:txBody>
      </p:sp>
      <p:pic>
        <p:nvPicPr>
          <p:cNvPr id="6" name="Picture 4" descr="Σελίδα του βιβλίου &quot;Όταν οι καμπάνες σταμάτησαν τον πόλεμο : Μια ιστορία αφιερωμένη στην ειρήνη&quot;"/>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395956" y="1628800"/>
            <a:ext cx="3174677"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5364088" y="5949280"/>
            <a:ext cx="603920" cy="360040"/>
          </a:xfrm>
          <a:prstGeom prst="rect">
            <a:avLst/>
          </a:prstGeom>
        </p:spPr>
        <p:txBody>
          <a:bodyPr vert="horz" wrap="square" lIns="91440" tIns="45720" rIns="91440" bIns="45720" rtlCol="0" anchor="ctr">
            <a:noAutofit/>
          </a:bodyPr>
          <a:lstStyle/>
          <a:p>
            <a:r>
              <a:rPr lang="el-GR" b="1" dirty="0" smtClean="0">
                <a:latin typeface="+mj-lt"/>
              </a:rPr>
              <a:t>[17]</a:t>
            </a:r>
          </a:p>
        </p:txBody>
      </p:sp>
    </p:spTree>
    <p:custDataLst>
      <p:tags r:id="rId1"/>
    </p:custDataLst>
    <p:extLst>
      <p:ext uri="{BB962C8B-B14F-4D97-AF65-F5344CB8AC3E}">
        <p14:creationId xmlns:p14="http://schemas.microsoft.com/office/powerpoint/2010/main" val="901267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Έμμεσο Αντιπολεμικό Μήνυμα </a:t>
            </a:r>
            <a:r>
              <a:rPr lang="el-GR" dirty="0" smtClean="0"/>
              <a:t>(3/7</a:t>
            </a:r>
            <a:r>
              <a:rPr lang="el-GR" dirty="0"/>
              <a:t>)</a:t>
            </a:r>
          </a:p>
        </p:txBody>
      </p:sp>
      <p:pic>
        <p:nvPicPr>
          <p:cNvPr id="5" name="Θέση περιεχομένου 4" descr="Σελίδα του βιβλίου «Ο εχθρός» "/>
          <p:cNvPicPr>
            <a:picLocks noGrp="1" noChangeAspect="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843808" y="1628800"/>
            <a:ext cx="2706063" cy="4107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Θέση περιεχομένου 5" descr="Σελίδα του βιβλίου «Ο εχθρός» "/>
          <p:cNvPicPr>
            <a:picLocks noGrp="1" noChangeAspect="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5652120" y="1628800"/>
            <a:ext cx="2664296" cy="410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Θέση περιεχομένου 4" descr="Εξώφυλλο του βιβλίου «Ο εχθρός» "/>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1560" y="2204864"/>
            <a:ext cx="182403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932040" y="5769260"/>
            <a:ext cx="603920" cy="360040"/>
          </a:xfrm>
          <a:prstGeom prst="rect">
            <a:avLst/>
          </a:prstGeom>
        </p:spPr>
        <p:txBody>
          <a:bodyPr vert="horz" wrap="square" lIns="91440" tIns="45720" rIns="91440" bIns="45720" rtlCol="0" anchor="ctr">
            <a:noAutofit/>
          </a:bodyPr>
          <a:lstStyle/>
          <a:p>
            <a:pPr algn="r"/>
            <a:r>
              <a:rPr lang="el-GR" b="1" dirty="0" smtClean="0">
                <a:latin typeface="+mj-lt"/>
              </a:rPr>
              <a:t>[18]</a:t>
            </a:r>
          </a:p>
        </p:txBody>
      </p:sp>
      <p:sp>
        <p:nvSpPr>
          <p:cNvPr id="9" name="TextBox 8"/>
          <p:cNvSpPr txBox="1"/>
          <p:nvPr/>
        </p:nvSpPr>
        <p:spPr>
          <a:xfrm>
            <a:off x="5663456" y="5769260"/>
            <a:ext cx="603920" cy="360040"/>
          </a:xfrm>
          <a:prstGeom prst="rect">
            <a:avLst/>
          </a:prstGeom>
        </p:spPr>
        <p:txBody>
          <a:bodyPr vert="horz" wrap="square" lIns="91440" tIns="45720" rIns="91440" bIns="45720" rtlCol="0" anchor="ctr">
            <a:noAutofit/>
          </a:bodyPr>
          <a:lstStyle/>
          <a:p>
            <a:r>
              <a:rPr lang="el-GR" b="1" dirty="0" smtClean="0">
                <a:latin typeface="+mj-lt"/>
              </a:rPr>
              <a:t>[19]</a:t>
            </a:r>
          </a:p>
        </p:txBody>
      </p:sp>
    </p:spTree>
    <p:custDataLst>
      <p:tags r:id="rId1"/>
    </p:custDataLst>
    <p:extLst>
      <p:ext uri="{BB962C8B-B14F-4D97-AF65-F5344CB8AC3E}">
        <p14:creationId xmlns:p14="http://schemas.microsoft.com/office/powerpoint/2010/main" val="3544524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Έμμεσο Αντιπολεμικό Μήνυμα </a:t>
            </a:r>
            <a:r>
              <a:rPr lang="el-GR" dirty="0" smtClean="0"/>
              <a:t>(4/7</a:t>
            </a:r>
            <a:r>
              <a:rPr lang="el-GR" dirty="0"/>
              <a:t>)</a:t>
            </a:r>
          </a:p>
        </p:txBody>
      </p:sp>
      <p:sp>
        <p:nvSpPr>
          <p:cNvPr id="3" name="Content Placeholder 2"/>
          <p:cNvSpPr>
            <a:spLocks noGrp="1"/>
          </p:cNvSpPr>
          <p:nvPr>
            <p:ph sz="half" idx="1"/>
          </p:nvPr>
        </p:nvSpPr>
        <p:spPr>
          <a:xfrm>
            <a:off x="457200" y="1600200"/>
            <a:ext cx="3610744" cy="4525963"/>
          </a:xfrm>
        </p:spPr>
        <p:txBody>
          <a:bodyPr/>
          <a:lstStyle/>
          <a:p>
            <a:pPr marL="0" indent="0">
              <a:buNone/>
            </a:pPr>
            <a:r>
              <a:rPr lang="el-GR" dirty="0"/>
              <a:t>Οι ταπετσαρίες/ εσώφυλλα και των δύο βιβλίων φανερώνουν ακριβώς αυτή την ιδέα: Πόσο ίδιοι είναι οι λαοί που ανήκουν σε διαφορετικά στρατόπεδα!</a:t>
            </a:r>
          </a:p>
          <a:p>
            <a:endParaRPr lang="el-GR" dirty="0"/>
          </a:p>
        </p:txBody>
      </p:sp>
      <p:pic>
        <p:nvPicPr>
          <p:cNvPr id="5" name="Picture 3" descr="Σελίδα του βιβλίου &quot;Όταν οι καμπάνες σταμάτησαν τον πόλεμο : Μια ιστορία αφιερωμένη στην ειρήνη&quot;"/>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1556792"/>
            <a:ext cx="34011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Εξώφυλλο του βιβλίου &quot;Όταν οι καμπάνες σταμάτησαν τον πόλεμο : Μια ιστορία αφιερωμένη στην ειρήνη&quo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91397" y="3933056"/>
            <a:ext cx="1445047" cy="1989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760168" y="1556792"/>
            <a:ext cx="603920" cy="360040"/>
          </a:xfrm>
          <a:prstGeom prst="rect">
            <a:avLst/>
          </a:prstGeom>
        </p:spPr>
        <p:txBody>
          <a:bodyPr vert="horz" wrap="square" lIns="91440" tIns="45720" rIns="91440" bIns="45720" rtlCol="0" anchor="ctr">
            <a:noAutofit/>
          </a:bodyPr>
          <a:lstStyle/>
          <a:p>
            <a:pPr algn="r"/>
            <a:r>
              <a:rPr lang="el-GR" b="1" dirty="0" smtClean="0">
                <a:latin typeface="+mj-lt"/>
              </a:rPr>
              <a:t>[20]</a:t>
            </a:r>
          </a:p>
        </p:txBody>
      </p:sp>
    </p:spTree>
    <p:custDataLst>
      <p:tags r:id="rId1"/>
    </p:custDataLst>
    <p:extLst>
      <p:ext uri="{BB962C8B-B14F-4D97-AF65-F5344CB8AC3E}">
        <p14:creationId xmlns:p14="http://schemas.microsoft.com/office/powerpoint/2010/main" val="1993936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Έμμεσο Αντιπολεμικό Μήνυμα </a:t>
            </a:r>
            <a:r>
              <a:rPr lang="el-GR" dirty="0" smtClean="0"/>
              <a:t>(5/7</a:t>
            </a:r>
            <a:r>
              <a:rPr lang="el-GR" dirty="0"/>
              <a:t>)</a:t>
            </a:r>
          </a:p>
        </p:txBody>
      </p:sp>
      <p:pic>
        <p:nvPicPr>
          <p:cNvPr id="6" name="Θέση περιεχομένου 4" descr="Σελίδα του βιβλίου «Ο εχθρός» "/>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419872" y="1556792"/>
            <a:ext cx="3744416"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Θέση περιεχομένου 4" descr="Εξώφυλλο του βιβλίου «Ο εχθρός» "/>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979712" y="2564904"/>
            <a:ext cx="1824644" cy="273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236296" y="5733256"/>
            <a:ext cx="603920" cy="360040"/>
          </a:xfrm>
          <a:prstGeom prst="rect">
            <a:avLst/>
          </a:prstGeom>
        </p:spPr>
        <p:txBody>
          <a:bodyPr vert="horz" wrap="square" lIns="91440" tIns="45720" rIns="91440" bIns="45720" rtlCol="0" anchor="ctr">
            <a:noAutofit/>
          </a:bodyPr>
          <a:lstStyle/>
          <a:p>
            <a:r>
              <a:rPr lang="el-GR" b="1" dirty="0" smtClean="0">
                <a:latin typeface="+mj-lt"/>
              </a:rPr>
              <a:t>[21]</a:t>
            </a:r>
          </a:p>
        </p:txBody>
      </p:sp>
    </p:spTree>
    <p:custDataLst>
      <p:tags r:id="rId1"/>
    </p:custDataLst>
    <p:extLst>
      <p:ext uri="{BB962C8B-B14F-4D97-AF65-F5344CB8AC3E}">
        <p14:creationId xmlns:p14="http://schemas.microsoft.com/office/powerpoint/2010/main" val="1581869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pPr algn="l"/>
            <a:r>
              <a:rPr lang="el-GR" altLang="en-US" sz="3600" dirty="0"/>
              <a:t>Η μελωδία της ειρήνης </a:t>
            </a:r>
            <a:r>
              <a:rPr lang="en-GB" altLang="en-US" sz="3600" dirty="0" smtClean="0"/>
              <a:t/>
            </a:r>
            <a:br>
              <a:rPr lang="en-GB" altLang="en-US" sz="3600" dirty="0" smtClean="0"/>
            </a:br>
            <a:r>
              <a:rPr lang="el-GR" altLang="en-US" sz="3600" dirty="0" smtClean="0"/>
              <a:t>στο </a:t>
            </a:r>
            <a:r>
              <a:rPr lang="el-GR" altLang="en-US" sz="3600" dirty="0"/>
              <a:t>ελληνικό εικονογραφημένο βιβλίο </a:t>
            </a:r>
            <a:r>
              <a:rPr lang="en-GB" altLang="en-US" sz="3600" dirty="0" smtClean="0"/>
              <a:t/>
            </a:r>
            <a:br>
              <a:rPr lang="en-GB" altLang="en-US" sz="3600" dirty="0" smtClean="0"/>
            </a:br>
            <a:r>
              <a:rPr lang="el-GR" altLang="en-US" sz="3600" dirty="0" smtClean="0"/>
              <a:t>για </a:t>
            </a:r>
            <a:r>
              <a:rPr lang="el-GR" altLang="en-US" sz="3600" dirty="0"/>
              <a:t>τον πόλεμο</a:t>
            </a:r>
            <a:endParaRPr lang="el-GR" sz="3600" dirty="0"/>
          </a:p>
        </p:txBody>
      </p:sp>
      <p:sp>
        <p:nvSpPr>
          <p:cNvPr id="5" name="Subtitle 4"/>
          <p:cNvSpPr>
            <a:spLocks noGrp="1"/>
          </p:cNvSpPr>
          <p:nvPr>
            <p:ph type="subTitle" idx="1"/>
          </p:nvPr>
        </p:nvSpPr>
        <p:spPr>
          <a:xfrm>
            <a:off x="683568" y="4484712"/>
            <a:ext cx="7776864" cy="1752600"/>
          </a:xfrm>
        </p:spPr>
        <p:txBody>
          <a:bodyPr>
            <a:noAutofit/>
          </a:bodyPr>
          <a:lstStyle/>
          <a:p>
            <a:pPr algn="just"/>
            <a:r>
              <a:rPr lang="el-GR" altLang="en-US" sz="2000" dirty="0"/>
              <a:t>Η παρουσίαση στηρίζεται στο: </a:t>
            </a:r>
          </a:p>
          <a:p>
            <a:pPr algn="just"/>
            <a:r>
              <a:rPr lang="en-US" altLang="en-US" sz="2000" dirty="0" err="1"/>
              <a:t>Yannicopoulou</a:t>
            </a:r>
            <a:r>
              <a:rPr lang="en-US" altLang="en-US" sz="2000" dirty="0"/>
              <a:t>, A. &amp; </a:t>
            </a:r>
            <a:r>
              <a:rPr lang="en-US" altLang="en-US" sz="2000" dirty="0" err="1"/>
              <a:t>Kaliakatsou</a:t>
            </a:r>
            <a:r>
              <a:rPr lang="en-US" altLang="en-US" sz="2000" dirty="0"/>
              <a:t>, I. (2013). The melody of peace in the contemporary Greek war picture books. In K. </a:t>
            </a:r>
            <a:r>
              <a:rPr lang="en-US" altLang="en-US" sz="2000" dirty="0" err="1"/>
              <a:t>Urba</a:t>
            </a:r>
            <a:r>
              <a:rPr lang="en-US" altLang="en-US" sz="2000" dirty="0"/>
              <a:t> (Ed) </a:t>
            </a:r>
            <a:r>
              <a:rPr lang="en-US" altLang="en-US" sz="2000" i="1" dirty="0"/>
              <a:t>Freedom and Control in/ of Children’s Literature</a:t>
            </a:r>
            <a:r>
              <a:rPr lang="en-US" altLang="en-US" sz="2000" dirty="0"/>
              <a:t> (pp. 131-141). Vilnius: </a:t>
            </a:r>
            <a:r>
              <a:rPr lang="en-US" altLang="en-US" sz="2000" dirty="0" err="1"/>
              <a:t>Vilniaus</a:t>
            </a:r>
            <a:r>
              <a:rPr lang="en-US" altLang="en-US" sz="2000" dirty="0"/>
              <a:t> </a:t>
            </a:r>
            <a:r>
              <a:rPr lang="en-US" altLang="en-US" sz="2000" dirty="0" err="1"/>
              <a:t>Universiteto</a:t>
            </a:r>
            <a:r>
              <a:rPr lang="en-US" altLang="en-US" sz="2000" dirty="0"/>
              <a:t> </a:t>
            </a:r>
            <a:r>
              <a:rPr lang="en-US" altLang="en-US" sz="2000" dirty="0" err="1"/>
              <a:t>Leidykla</a:t>
            </a:r>
            <a:r>
              <a:rPr lang="en-US" altLang="en-US" sz="2000" dirty="0"/>
              <a:t>.</a:t>
            </a:r>
            <a:endParaRPr lang="el-GR" altLang="en-US" sz="2000" dirty="0"/>
          </a:p>
          <a:p>
            <a:endParaRPr lang="el-GR" sz="2000" dirty="0"/>
          </a:p>
        </p:txBody>
      </p:sp>
    </p:spTree>
    <p:extLst>
      <p:ext uri="{BB962C8B-B14F-4D97-AF65-F5344CB8AC3E}">
        <p14:creationId xmlns:p14="http://schemas.microsoft.com/office/powerpoint/2010/main" val="313642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Έμμεσο Αντιπολεμικό Μήνυμα </a:t>
            </a:r>
            <a:r>
              <a:rPr lang="el-GR" dirty="0" smtClean="0"/>
              <a:t>(6/7</a:t>
            </a:r>
            <a:r>
              <a:rPr lang="el-GR" dirty="0"/>
              <a:t>)</a:t>
            </a:r>
          </a:p>
        </p:txBody>
      </p:sp>
      <p:sp>
        <p:nvSpPr>
          <p:cNvPr id="3" name="Content Placeholder 2"/>
          <p:cNvSpPr>
            <a:spLocks noGrp="1"/>
          </p:cNvSpPr>
          <p:nvPr>
            <p:ph sz="half" idx="1"/>
          </p:nvPr>
        </p:nvSpPr>
        <p:spPr>
          <a:xfrm>
            <a:off x="457200" y="1600200"/>
            <a:ext cx="3250704" cy="4525963"/>
          </a:xfrm>
        </p:spPr>
        <p:txBody>
          <a:bodyPr/>
          <a:lstStyle/>
          <a:p>
            <a:pPr marL="0" indent="0">
              <a:buNone/>
            </a:pPr>
            <a:r>
              <a:rPr lang="el-GR" altLang="en-US" dirty="0">
                <a:latin typeface="Calibri" pitchFamily="34" charset="0"/>
              </a:rPr>
              <a:t>Οι πόλεμοι γίνονται από φιλόδοξους αρχηγούς, που παρόλο ότι ισχυρίζονται ότι είναι εχθροί, λένε και κάνουν ακριβώς τα ίδια. </a:t>
            </a:r>
          </a:p>
          <a:p>
            <a:endParaRPr lang="el-GR" dirty="0"/>
          </a:p>
        </p:txBody>
      </p:sp>
      <p:pic>
        <p:nvPicPr>
          <p:cNvPr id="5" name="Θέση περιεχομένου 5" descr="Σελίδα του βιβλίου «Ο εχθρός» "/>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69378" y="1602119"/>
            <a:ext cx="3196244" cy="4522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Θέση περιεχομένου 4" descr="Εξώφυλλο του βιβλίου «Ο εχθρός» "/>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9912" y="1772816"/>
            <a:ext cx="1488098" cy="2232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427984" y="5769260"/>
            <a:ext cx="603920" cy="360040"/>
          </a:xfrm>
          <a:prstGeom prst="rect">
            <a:avLst/>
          </a:prstGeom>
        </p:spPr>
        <p:txBody>
          <a:bodyPr vert="horz" wrap="square" lIns="91440" tIns="45720" rIns="91440" bIns="45720" rtlCol="0" anchor="ctr">
            <a:noAutofit/>
          </a:bodyPr>
          <a:lstStyle/>
          <a:p>
            <a:pPr algn="r"/>
            <a:r>
              <a:rPr lang="el-GR" b="1" dirty="0" smtClean="0">
                <a:latin typeface="+mj-lt"/>
              </a:rPr>
              <a:t>[22]</a:t>
            </a:r>
          </a:p>
        </p:txBody>
      </p:sp>
    </p:spTree>
    <p:custDataLst>
      <p:tags r:id="rId1"/>
    </p:custDataLst>
    <p:extLst>
      <p:ext uri="{BB962C8B-B14F-4D97-AF65-F5344CB8AC3E}">
        <p14:creationId xmlns:p14="http://schemas.microsoft.com/office/powerpoint/2010/main" val="2362868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r>
              <a:rPr lang="el-GR" dirty="0"/>
              <a:t>Έμμεσο Αντιπολεμικό Μήνυμα </a:t>
            </a:r>
            <a:r>
              <a:rPr lang="el-GR" dirty="0" smtClean="0"/>
              <a:t>(7/7</a:t>
            </a:r>
            <a:r>
              <a:rPr lang="el-GR" dirty="0"/>
              <a:t>)</a:t>
            </a:r>
          </a:p>
        </p:txBody>
      </p:sp>
      <p:pic>
        <p:nvPicPr>
          <p:cNvPr id="17" name="Picture 5" descr="Εξώφυλλο του βιβλίου &quot;Όταν οι καμπάνες σταμάτησαν τον πόλεμο : Μια ιστορία αφιερωμένη στην ειρήνη&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852936"/>
            <a:ext cx="1674812"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 descr="Σελίδα του βιβλίου &quot;Όταν οι καμπάνες σταμάτησαν τον πόλεμο : Μια ιστορία αφιερωμένη στην ειρήνη&quot;"/>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3068508" y="2041239"/>
            <a:ext cx="2816352" cy="3643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234000"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[23]</a:t>
            </a:r>
          </a:p>
        </p:txBody>
      </p:sp>
      <p:pic>
        <p:nvPicPr>
          <p:cNvPr id="16" name="Picture 4" descr="Σελίδα του βιβλίου &quot;Όταν οι καμπάνες σταμάτησαν τον πόλεμο : Μια ιστορία αφιερωμένη στην ειρήνη&quot;"/>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924112" y="2060848"/>
            <a:ext cx="2752344" cy="3712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840288" y="5733256"/>
            <a:ext cx="603920" cy="360040"/>
          </a:xfrm>
          <a:prstGeom prst="rect">
            <a:avLst/>
          </a:prstGeom>
        </p:spPr>
        <p:txBody>
          <a:bodyPr vert="horz" wrap="square" lIns="91440" tIns="45720" rIns="91440" bIns="45720" rtlCol="0" anchor="ctr">
            <a:noAutofit/>
          </a:bodyPr>
          <a:lstStyle/>
          <a:p>
            <a:r>
              <a:rPr lang="el-GR" b="1" dirty="0" smtClean="0">
                <a:latin typeface="+mj-lt"/>
              </a:rPr>
              <a:t>[24]</a:t>
            </a:r>
          </a:p>
        </p:txBody>
      </p:sp>
    </p:spTree>
    <p:custDataLst>
      <p:tags r:id="rId1"/>
    </p:custDataLst>
    <p:extLst>
      <p:ext uri="{BB962C8B-B14F-4D97-AF65-F5344CB8AC3E}">
        <p14:creationId xmlns:p14="http://schemas.microsoft.com/office/powerpoint/2010/main" val="3024853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Αφηγηματικές </a:t>
            </a:r>
            <a:r>
              <a:rPr lang="el-GR" dirty="0"/>
              <a:t>και υφολογικές τεχνικές </a:t>
            </a:r>
          </a:p>
        </p:txBody>
      </p:sp>
      <p:sp>
        <p:nvSpPr>
          <p:cNvPr id="3" name="Content Placeholder 2"/>
          <p:cNvSpPr>
            <a:spLocks noGrp="1"/>
          </p:cNvSpPr>
          <p:nvPr>
            <p:ph sz="half" idx="1"/>
          </p:nvPr>
        </p:nvSpPr>
        <p:spPr/>
        <p:txBody>
          <a:bodyPr>
            <a:noAutofit/>
          </a:bodyPr>
          <a:lstStyle/>
          <a:p>
            <a:pPr marL="0" indent="0">
              <a:buNone/>
            </a:pPr>
            <a:r>
              <a:rPr lang="el-GR" altLang="en-US" sz="2700" dirty="0">
                <a:latin typeface="Calibri" pitchFamily="34" charset="0"/>
              </a:rPr>
              <a:t>Τα εικονογραφημένα βιβλία που αναφέρονται στον πόλεμο χρησιμοποιούν μια σειρά από αφηγηματικές και υφολογικές τεχνικές προκειμένου να αμφισβητήσουν το ηρωικό ιδεώδες και να εγγράψουν ένα αντιπολεμικό </a:t>
            </a:r>
            <a:r>
              <a:rPr lang="el-GR" altLang="en-US" sz="2700" dirty="0" smtClean="0">
                <a:latin typeface="Calibri" pitchFamily="34" charset="0"/>
              </a:rPr>
              <a:t>μήνυμα.</a:t>
            </a:r>
            <a:endParaRPr lang="el-GR" altLang="en-US" sz="2700" dirty="0">
              <a:latin typeface="Calibri" pitchFamily="34" charset="0"/>
            </a:endParaRPr>
          </a:p>
          <a:p>
            <a:endParaRPr lang="el-GR" sz="2700" dirty="0"/>
          </a:p>
        </p:txBody>
      </p:sp>
      <p:pic>
        <p:nvPicPr>
          <p:cNvPr id="5" name="Picture 9" descr="Εξώφυλλο του βιβλίου «Ο πόλεμος της μαγικής νεροκολοκύθας»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04048" y="2060848"/>
            <a:ext cx="15240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6516216" y="2060848"/>
            <a:ext cx="603920" cy="360040"/>
          </a:xfrm>
          <a:prstGeom prst="rect">
            <a:avLst/>
          </a:prstGeom>
        </p:spPr>
        <p:txBody>
          <a:bodyPr vert="horz" wrap="square" lIns="91440" tIns="45720" rIns="91440" bIns="45720" rtlCol="0" anchor="ctr">
            <a:noAutofit/>
          </a:bodyPr>
          <a:lstStyle/>
          <a:p>
            <a:r>
              <a:rPr lang="el-GR" b="1" dirty="0" smtClean="0">
                <a:latin typeface="+mj-lt"/>
              </a:rPr>
              <a:t>[25]</a:t>
            </a:r>
          </a:p>
        </p:txBody>
      </p:sp>
      <p:pic>
        <p:nvPicPr>
          <p:cNvPr id="6" name="Picture 14" descr="Εξώφυλλο του βιβλίου «Μια πόλη, μα ποια πόλη» ">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169" y="3356992"/>
            <a:ext cx="1777652" cy="206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878901" y="5517232"/>
            <a:ext cx="603920" cy="360040"/>
          </a:xfrm>
          <a:prstGeom prst="rect">
            <a:avLst/>
          </a:prstGeom>
        </p:spPr>
        <p:txBody>
          <a:bodyPr vert="horz" wrap="square" lIns="91440" tIns="45720" rIns="91440" bIns="45720" rtlCol="0" anchor="ctr">
            <a:noAutofit/>
          </a:bodyPr>
          <a:lstStyle/>
          <a:p>
            <a:pPr algn="r"/>
            <a:r>
              <a:rPr lang="el-GR" b="1" dirty="0" smtClean="0">
                <a:latin typeface="+mj-lt"/>
              </a:rPr>
              <a:t>[26]</a:t>
            </a:r>
          </a:p>
        </p:txBody>
      </p:sp>
    </p:spTree>
    <p:custDataLst>
      <p:tags r:id="rId1"/>
    </p:custDataLst>
    <p:extLst>
      <p:ext uri="{BB962C8B-B14F-4D97-AF65-F5344CB8AC3E}">
        <p14:creationId xmlns:p14="http://schemas.microsoft.com/office/powerpoint/2010/main" val="2890659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Τα χρώματα</a:t>
            </a:r>
            <a:endParaRPr lang="el-GR" dirty="0"/>
          </a:p>
        </p:txBody>
      </p:sp>
      <p:sp>
        <p:nvSpPr>
          <p:cNvPr id="3" name="Content Placeholder 2"/>
          <p:cNvSpPr>
            <a:spLocks noGrp="1"/>
          </p:cNvSpPr>
          <p:nvPr>
            <p:ph sz="half" idx="1"/>
          </p:nvPr>
        </p:nvSpPr>
        <p:spPr/>
        <p:txBody>
          <a:bodyPr>
            <a:noAutofit/>
          </a:bodyPr>
          <a:lstStyle/>
          <a:p>
            <a:pPr marL="0" indent="0">
              <a:buNone/>
            </a:pPr>
            <a:r>
              <a:rPr lang="el-GR" altLang="en-US" sz="2400" dirty="0">
                <a:latin typeface="Calibri" pitchFamily="34" charset="0"/>
              </a:rPr>
              <a:t>Πολύχρωμες εικόνες με λαμπερά έντονα χρώματα δίνουν έναν χαρούμενο τόνο σε βιβλία που αναλαμβάνουν να μιλήσουν για μια από τις μελανότερες</a:t>
            </a:r>
            <a:r>
              <a:rPr lang="en-US" altLang="en-US" sz="2400" dirty="0">
                <a:latin typeface="Calibri" pitchFamily="34" charset="0"/>
              </a:rPr>
              <a:t> </a:t>
            </a:r>
            <a:r>
              <a:rPr lang="el-GR" altLang="en-US" sz="2400" dirty="0">
                <a:latin typeface="Calibri" pitchFamily="34" charset="0"/>
              </a:rPr>
              <a:t>πλευρές της ανθρώπινης ύπαρξης. Σε έναν οπτικό ευφημισμό ζωντανά χρώματα λειτουργούν ως μια οπτική άρνηση του πόνου και της θλίψης που συνεπάγεται ο πόλεμος. </a:t>
            </a:r>
            <a:endParaRPr lang="en-US" altLang="en-US" sz="2400" dirty="0">
              <a:latin typeface="Calibri" pitchFamily="34" charset="0"/>
            </a:endParaRPr>
          </a:p>
          <a:p>
            <a:endParaRPr lang="el-GR" sz="2400" dirty="0"/>
          </a:p>
        </p:txBody>
      </p:sp>
      <p:pic>
        <p:nvPicPr>
          <p:cNvPr id="5" name="Picture 9" descr="Εξώφυλλο και ενδεικτικές σελίδες του βιβλίου «Παιχνίδια και ψιλικά»"/>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48064" y="1556792"/>
            <a:ext cx="3189014" cy="4306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388424" y="5445224"/>
            <a:ext cx="603920" cy="360040"/>
          </a:xfrm>
          <a:prstGeom prst="rect">
            <a:avLst/>
          </a:prstGeom>
        </p:spPr>
        <p:txBody>
          <a:bodyPr vert="horz" wrap="square" lIns="91440" tIns="45720" rIns="91440" bIns="45720" rtlCol="0" anchor="ctr">
            <a:noAutofit/>
          </a:bodyPr>
          <a:lstStyle/>
          <a:p>
            <a:r>
              <a:rPr lang="el-GR" b="1" dirty="0" smtClean="0">
                <a:latin typeface="+mj-lt"/>
              </a:rPr>
              <a:t>[27]</a:t>
            </a:r>
          </a:p>
        </p:txBody>
      </p:sp>
    </p:spTree>
    <p:custDataLst>
      <p:tags r:id="rId1"/>
    </p:custDataLst>
    <p:extLst>
      <p:ext uri="{BB962C8B-B14F-4D97-AF65-F5344CB8AC3E}">
        <p14:creationId xmlns:p14="http://schemas.microsoft.com/office/powerpoint/2010/main" val="3324268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Χρωματικές Συμβάσεις (1/3)</a:t>
            </a:r>
            <a:endParaRPr lang="el-GR" dirty="0"/>
          </a:p>
        </p:txBody>
      </p:sp>
      <p:sp>
        <p:nvSpPr>
          <p:cNvPr id="3" name="Content Placeholder 2"/>
          <p:cNvSpPr>
            <a:spLocks noGrp="1"/>
          </p:cNvSpPr>
          <p:nvPr>
            <p:ph sz="half" idx="1"/>
          </p:nvPr>
        </p:nvSpPr>
        <p:spPr/>
        <p:txBody>
          <a:bodyPr/>
          <a:lstStyle/>
          <a:p>
            <a:pPr marL="0" indent="0">
              <a:buNone/>
            </a:pPr>
            <a:r>
              <a:rPr lang="el-GR" altLang="en-US" dirty="0">
                <a:latin typeface="Calibri" pitchFamily="34" charset="0"/>
              </a:rPr>
              <a:t>Μια συνηθισμένη σύμβαση είναι διαφορετικοί στρατοί να δηλώνονται οπτικά με δύο διαφορετικά χρώματα, που τις περισσότερες φορές συμβαίνει να είναι κόκκινο εναντίον μπλε.</a:t>
            </a:r>
            <a:endParaRPr lang="en-US" altLang="en-US" dirty="0">
              <a:latin typeface="Calibri" pitchFamily="34" charset="0"/>
            </a:endParaRPr>
          </a:p>
          <a:p>
            <a:endParaRPr lang="el-GR" dirty="0"/>
          </a:p>
        </p:txBody>
      </p:sp>
      <p:pic>
        <p:nvPicPr>
          <p:cNvPr id="5" name="Picture 16" descr="ενδεικτικές σελίδες  του βιβλίου «Πατάτες, πατάτες : Μια ιστορία αφιερωμένη στην ειρήνη για όλο τον κόσμο»"/>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88024" y="1772816"/>
            <a:ext cx="4027932" cy="3232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100392" y="5013176"/>
            <a:ext cx="603920" cy="360040"/>
          </a:xfrm>
          <a:prstGeom prst="rect">
            <a:avLst/>
          </a:prstGeom>
        </p:spPr>
        <p:txBody>
          <a:bodyPr vert="horz" wrap="square" lIns="91440" tIns="45720" rIns="91440" bIns="45720" rtlCol="0" anchor="ctr">
            <a:noAutofit/>
          </a:bodyPr>
          <a:lstStyle/>
          <a:p>
            <a:r>
              <a:rPr lang="el-GR" b="1" dirty="0" smtClean="0">
                <a:latin typeface="+mj-lt"/>
              </a:rPr>
              <a:t>[28]</a:t>
            </a:r>
          </a:p>
        </p:txBody>
      </p:sp>
      <p:pic>
        <p:nvPicPr>
          <p:cNvPr id="6" name="Picture 17" descr="Εξώφυλλο του βιβλίου «Πατάτες, πατάτες : Μια ιστορία αφιερωμένη στην ειρήνη για όλο τον κόσμ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4869160"/>
            <a:ext cx="1722437"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5336232" y="5888657"/>
            <a:ext cx="603920" cy="360040"/>
          </a:xfrm>
          <a:prstGeom prst="rect">
            <a:avLst/>
          </a:prstGeom>
        </p:spPr>
        <p:txBody>
          <a:bodyPr vert="horz" wrap="square" lIns="91440" tIns="45720" rIns="91440" bIns="45720" rtlCol="0" anchor="ctr">
            <a:noAutofit/>
          </a:bodyPr>
          <a:lstStyle/>
          <a:p>
            <a:pPr algn="r"/>
            <a:r>
              <a:rPr lang="el-GR" b="1" dirty="0" smtClean="0">
                <a:latin typeface="+mj-lt"/>
              </a:rPr>
              <a:t>[29]</a:t>
            </a:r>
          </a:p>
        </p:txBody>
      </p:sp>
    </p:spTree>
    <p:custDataLst>
      <p:tags r:id="rId1"/>
    </p:custDataLst>
    <p:extLst>
      <p:ext uri="{BB962C8B-B14F-4D97-AF65-F5344CB8AC3E}">
        <p14:creationId xmlns:p14="http://schemas.microsoft.com/office/powerpoint/2010/main" val="3600187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Χρωματικές Συμβάσεις </a:t>
            </a:r>
            <a:r>
              <a:rPr lang="el-GR" dirty="0" smtClean="0"/>
              <a:t>(2/3</a:t>
            </a:r>
            <a:r>
              <a:rPr lang="el-GR" dirty="0"/>
              <a:t>)</a:t>
            </a:r>
          </a:p>
        </p:txBody>
      </p:sp>
      <p:pic>
        <p:nvPicPr>
          <p:cNvPr id="7" name="Picture 11" descr="Εξώφυλλο του βιβλίου «Πόλεμος χωρίς αιτία»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1556792"/>
            <a:ext cx="1872208" cy="166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131840" y="1594851"/>
            <a:ext cx="603920" cy="360040"/>
          </a:xfrm>
          <a:prstGeom prst="rect">
            <a:avLst/>
          </a:prstGeom>
        </p:spPr>
        <p:txBody>
          <a:bodyPr vert="horz" wrap="square" lIns="91440" tIns="45720" rIns="91440" bIns="45720" rtlCol="0" anchor="ctr">
            <a:noAutofit/>
          </a:bodyPr>
          <a:lstStyle/>
          <a:p>
            <a:pPr algn="r"/>
            <a:r>
              <a:rPr lang="el-GR" b="1" dirty="0" smtClean="0">
                <a:latin typeface="+mj-lt"/>
              </a:rPr>
              <a:t>[30]</a:t>
            </a:r>
          </a:p>
        </p:txBody>
      </p:sp>
      <p:pic>
        <p:nvPicPr>
          <p:cNvPr id="5" name="Picture 9" descr="σελίδες του βιβλίου «Πόλεμος χωρίς αιτία» "/>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043609" y="3356992"/>
            <a:ext cx="3519136" cy="2891557"/>
          </a:xfrm>
        </p:spPr>
      </p:pic>
      <p:sp>
        <p:nvSpPr>
          <p:cNvPr id="9" name="TextBox 8"/>
          <p:cNvSpPr txBox="1"/>
          <p:nvPr/>
        </p:nvSpPr>
        <p:spPr>
          <a:xfrm>
            <a:off x="439688" y="3356992"/>
            <a:ext cx="603920" cy="360040"/>
          </a:xfrm>
          <a:prstGeom prst="rect">
            <a:avLst/>
          </a:prstGeom>
        </p:spPr>
        <p:txBody>
          <a:bodyPr vert="horz" wrap="square" lIns="91440" tIns="45720" rIns="91440" bIns="45720" rtlCol="0" anchor="ctr">
            <a:noAutofit/>
          </a:bodyPr>
          <a:lstStyle/>
          <a:p>
            <a:pPr algn="r"/>
            <a:r>
              <a:rPr lang="el-GR" b="1" dirty="0" smtClean="0">
                <a:latin typeface="+mj-lt"/>
              </a:rPr>
              <a:t>[31]</a:t>
            </a:r>
          </a:p>
        </p:txBody>
      </p:sp>
      <p:pic>
        <p:nvPicPr>
          <p:cNvPr id="6" name="Picture 10" descr="σελίδες του βιβλίου «Πόλεμος χωρίς αιτία» "/>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644008" y="3356992"/>
            <a:ext cx="3541377" cy="2880320"/>
          </a:xfrm>
        </p:spPr>
      </p:pic>
      <p:sp>
        <p:nvSpPr>
          <p:cNvPr id="10" name="TextBox 9"/>
          <p:cNvSpPr txBox="1"/>
          <p:nvPr/>
        </p:nvSpPr>
        <p:spPr>
          <a:xfrm>
            <a:off x="8172400" y="3356992"/>
            <a:ext cx="603920" cy="360040"/>
          </a:xfrm>
          <a:prstGeom prst="rect">
            <a:avLst/>
          </a:prstGeom>
        </p:spPr>
        <p:txBody>
          <a:bodyPr vert="horz" wrap="square" lIns="91440" tIns="45720" rIns="91440" bIns="45720" rtlCol="0" anchor="ctr">
            <a:noAutofit/>
          </a:bodyPr>
          <a:lstStyle/>
          <a:p>
            <a:r>
              <a:rPr lang="el-GR" b="1" dirty="0" smtClean="0">
                <a:latin typeface="+mj-lt"/>
              </a:rPr>
              <a:t>[32]</a:t>
            </a:r>
          </a:p>
        </p:txBody>
      </p:sp>
    </p:spTree>
    <p:custDataLst>
      <p:tags r:id="rId1"/>
    </p:custDataLst>
    <p:extLst>
      <p:ext uri="{BB962C8B-B14F-4D97-AF65-F5344CB8AC3E}">
        <p14:creationId xmlns:p14="http://schemas.microsoft.com/office/powerpoint/2010/main" val="665720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Χρωματικές Συμβάσεις </a:t>
            </a:r>
            <a:r>
              <a:rPr lang="el-GR" dirty="0" smtClean="0"/>
              <a:t>(3/3</a:t>
            </a:r>
            <a:r>
              <a:rPr lang="el-GR" dirty="0"/>
              <a:t>)</a:t>
            </a:r>
          </a:p>
        </p:txBody>
      </p:sp>
      <p:pic>
        <p:nvPicPr>
          <p:cNvPr id="7" name="Picture 15" descr="Εξώφυλλο του βιβλίου «Ο πόλεμος των Ούφρων και των Τζούφρων»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2780928"/>
            <a:ext cx="1344759" cy="1844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280391" y="2433547"/>
            <a:ext cx="603920" cy="360040"/>
          </a:xfrm>
          <a:prstGeom prst="rect">
            <a:avLst/>
          </a:prstGeom>
        </p:spPr>
        <p:txBody>
          <a:bodyPr vert="horz" wrap="square" lIns="91440" tIns="45720" rIns="91440" bIns="45720" rtlCol="0" anchor="ctr">
            <a:noAutofit/>
          </a:bodyPr>
          <a:lstStyle/>
          <a:p>
            <a:pPr algn="r"/>
            <a:r>
              <a:rPr lang="el-GR" b="1" dirty="0" smtClean="0">
                <a:latin typeface="+mj-lt"/>
              </a:rPr>
              <a:t>[33]</a:t>
            </a:r>
          </a:p>
        </p:txBody>
      </p:sp>
      <p:pic>
        <p:nvPicPr>
          <p:cNvPr id="5" name="Picture 13" descr="σελίδα του βιβλίου «Ο πόλεμος των Ούφρων και των Τζούφρων» "/>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934707" y="1772816"/>
            <a:ext cx="3213357" cy="4284476"/>
          </a:xfrm>
        </p:spPr>
      </p:pic>
      <p:sp>
        <p:nvSpPr>
          <p:cNvPr id="9" name="TextBox 8"/>
          <p:cNvSpPr txBox="1"/>
          <p:nvPr/>
        </p:nvSpPr>
        <p:spPr>
          <a:xfrm>
            <a:off x="1331640" y="5669632"/>
            <a:ext cx="603920" cy="360040"/>
          </a:xfrm>
          <a:prstGeom prst="rect">
            <a:avLst/>
          </a:prstGeom>
        </p:spPr>
        <p:txBody>
          <a:bodyPr vert="horz" wrap="square" lIns="91440" tIns="45720" rIns="91440" bIns="45720" rtlCol="0" anchor="ctr">
            <a:noAutofit/>
          </a:bodyPr>
          <a:lstStyle/>
          <a:p>
            <a:pPr algn="r"/>
            <a:r>
              <a:rPr lang="el-GR" b="1" dirty="0" smtClean="0">
                <a:latin typeface="+mj-lt"/>
              </a:rPr>
              <a:t>[34]</a:t>
            </a:r>
          </a:p>
        </p:txBody>
      </p:sp>
      <p:pic>
        <p:nvPicPr>
          <p:cNvPr id="6" name="Picture 14" descr="σελίδα του βιβλίου «Ο πόλεμος των Ούφρων και των Τζούφρων» "/>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5165216" y="1768762"/>
            <a:ext cx="3151200" cy="4288530"/>
          </a:xfrm>
        </p:spPr>
      </p:pic>
      <p:sp>
        <p:nvSpPr>
          <p:cNvPr id="10" name="TextBox 9"/>
          <p:cNvSpPr txBox="1"/>
          <p:nvPr/>
        </p:nvSpPr>
        <p:spPr>
          <a:xfrm>
            <a:off x="8316416" y="5669632"/>
            <a:ext cx="603920" cy="360040"/>
          </a:xfrm>
          <a:prstGeom prst="rect">
            <a:avLst/>
          </a:prstGeom>
        </p:spPr>
        <p:txBody>
          <a:bodyPr vert="horz" wrap="square" lIns="91440" tIns="45720" rIns="91440" bIns="45720" rtlCol="0" anchor="ctr">
            <a:noAutofit/>
          </a:bodyPr>
          <a:lstStyle/>
          <a:p>
            <a:r>
              <a:rPr lang="el-GR" b="1" dirty="0" smtClean="0">
                <a:latin typeface="+mj-lt"/>
              </a:rPr>
              <a:t>[35]</a:t>
            </a:r>
          </a:p>
        </p:txBody>
      </p:sp>
    </p:spTree>
    <p:custDataLst>
      <p:tags r:id="rId1"/>
    </p:custDataLst>
    <p:extLst>
      <p:ext uri="{BB962C8B-B14F-4D97-AF65-F5344CB8AC3E}">
        <p14:creationId xmlns:p14="http://schemas.microsoft.com/office/powerpoint/2010/main" val="3935930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Οι αφιερώσεις</a:t>
            </a:r>
            <a:endParaRPr lang="el-GR" dirty="0"/>
          </a:p>
        </p:txBody>
      </p:sp>
      <p:sp>
        <p:nvSpPr>
          <p:cNvPr id="3" name="Content Placeholder 2"/>
          <p:cNvSpPr>
            <a:spLocks noGrp="1"/>
          </p:cNvSpPr>
          <p:nvPr>
            <p:ph sz="half" idx="1"/>
          </p:nvPr>
        </p:nvSpPr>
        <p:spPr>
          <a:xfrm>
            <a:off x="457200" y="1600200"/>
            <a:ext cx="3322712" cy="4525963"/>
          </a:xfrm>
        </p:spPr>
        <p:txBody>
          <a:bodyPr/>
          <a:lstStyle/>
          <a:p>
            <a:pPr marL="0" indent="0">
              <a:buNone/>
            </a:pPr>
            <a:r>
              <a:rPr lang="el-GR" altLang="en-US" dirty="0" smtClean="0">
                <a:latin typeface="Calibri" pitchFamily="34" charset="0"/>
              </a:rPr>
              <a:t>Συχνά </a:t>
            </a:r>
            <a:r>
              <a:rPr lang="el-GR" altLang="en-US" dirty="0">
                <a:latin typeface="Calibri" pitchFamily="34" charset="0"/>
              </a:rPr>
              <a:t>οι αφιερώσεις ξορκίζουν τον πόλεμο είτε με το να είναι πολύ χιουμοριστικές είτε πολύ αισιόδοξες.</a:t>
            </a:r>
            <a:endParaRPr lang="en-US" altLang="en-US" dirty="0">
              <a:latin typeface="Calibri" pitchFamily="34" charset="0"/>
            </a:endParaRPr>
          </a:p>
          <a:p>
            <a:endParaRPr lang="el-GR" dirty="0"/>
          </a:p>
        </p:txBody>
      </p:sp>
      <p:pic>
        <p:nvPicPr>
          <p:cNvPr id="5" name="Picture 7" descr="σελίδα του βιβλίου «Παιχνίδια και ψιλικά»"/>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l="4027" t="7101" b="8675"/>
          <a:stretch>
            <a:fillRect/>
          </a:stretch>
        </p:blipFill>
        <p:spPr bwMode="auto">
          <a:xfrm>
            <a:off x="4427984" y="1602853"/>
            <a:ext cx="4258816" cy="4767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365381" y="5877272"/>
            <a:ext cx="603920" cy="360040"/>
          </a:xfrm>
          <a:prstGeom prst="rect">
            <a:avLst/>
          </a:prstGeom>
        </p:spPr>
        <p:txBody>
          <a:bodyPr vert="horz" wrap="square" lIns="91440" tIns="45720" rIns="91440" bIns="45720" rtlCol="0" anchor="ctr">
            <a:noAutofit/>
          </a:bodyPr>
          <a:lstStyle/>
          <a:p>
            <a:r>
              <a:rPr lang="el-GR" b="1" dirty="0" smtClean="0">
                <a:latin typeface="+mj-lt"/>
              </a:rPr>
              <a:t>[37]</a:t>
            </a:r>
          </a:p>
        </p:txBody>
      </p:sp>
      <p:pic>
        <p:nvPicPr>
          <p:cNvPr id="6" name="Picture 4" descr="Εξώφυλλο του βιβλίου «Παιχνίδια και ψιλικά»"/>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86477" y="1628800"/>
            <a:ext cx="1470265" cy="20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186477" y="3650432"/>
            <a:ext cx="603920" cy="360040"/>
          </a:xfrm>
          <a:prstGeom prst="rect">
            <a:avLst/>
          </a:prstGeom>
        </p:spPr>
        <p:txBody>
          <a:bodyPr vert="horz" wrap="square" lIns="91440" tIns="45720" rIns="91440" bIns="45720" rtlCol="0" anchor="ctr">
            <a:noAutofit/>
          </a:bodyPr>
          <a:lstStyle/>
          <a:p>
            <a:r>
              <a:rPr lang="el-GR" b="1" dirty="0" smtClean="0">
                <a:latin typeface="+mj-lt"/>
              </a:rPr>
              <a:t>[36]</a:t>
            </a:r>
          </a:p>
        </p:txBody>
      </p:sp>
    </p:spTree>
    <p:custDataLst>
      <p:tags r:id="rId1"/>
    </p:custDataLst>
    <p:extLst>
      <p:ext uri="{BB962C8B-B14F-4D97-AF65-F5344CB8AC3E}">
        <p14:creationId xmlns:p14="http://schemas.microsoft.com/office/powerpoint/2010/main" val="3350394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Η συντομία</a:t>
            </a:r>
            <a:endParaRPr lang="el-GR" dirty="0"/>
          </a:p>
        </p:txBody>
      </p:sp>
      <p:sp>
        <p:nvSpPr>
          <p:cNvPr id="3" name="Content Placeholder 2"/>
          <p:cNvSpPr>
            <a:spLocks noGrp="1"/>
          </p:cNvSpPr>
          <p:nvPr>
            <p:ph sz="half" idx="1"/>
          </p:nvPr>
        </p:nvSpPr>
        <p:spPr/>
        <p:txBody>
          <a:bodyPr>
            <a:noAutofit/>
          </a:bodyPr>
          <a:lstStyle/>
          <a:p>
            <a:pPr marL="0" indent="0">
              <a:buNone/>
            </a:pPr>
            <a:r>
              <a:rPr lang="el-GR" sz="2700" dirty="0" smtClean="0"/>
              <a:t>Είναι </a:t>
            </a:r>
            <a:r>
              <a:rPr lang="el-GR" sz="2700" dirty="0"/>
              <a:t>παράδοξο πόσο σύντομη είναι η αναφορά στον πόλεμο σε βιβλία που αναφέρονται σε αυτόν. Στο βιβλίο του </a:t>
            </a:r>
            <a:r>
              <a:rPr lang="el-GR" sz="2700" dirty="0" err="1"/>
              <a:t>Ανδρικόπουλου</a:t>
            </a:r>
            <a:r>
              <a:rPr lang="el-GR" sz="2700" dirty="0"/>
              <a:t> </a:t>
            </a:r>
            <a:r>
              <a:rPr lang="el-GR" sz="2700" dirty="0" smtClean="0"/>
              <a:t>«Παιχνίδια </a:t>
            </a:r>
            <a:r>
              <a:rPr lang="el-GR" sz="2700" dirty="0"/>
              <a:t>και </a:t>
            </a:r>
            <a:r>
              <a:rPr lang="el-GR" sz="2700" dirty="0" smtClean="0"/>
              <a:t>Ψιλικά», </a:t>
            </a:r>
            <a:r>
              <a:rPr lang="el-GR" sz="2700" dirty="0"/>
              <a:t>μόνο ένα εσωτερικό </a:t>
            </a:r>
            <a:r>
              <a:rPr lang="el-GR" sz="2700" dirty="0" smtClean="0"/>
              <a:t>σαλόνι/άνοιγμα </a:t>
            </a:r>
            <a:r>
              <a:rPr lang="el-GR" sz="2700" dirty="0"/>
              <a:t>αναφέρεται στον πραγματικό πόλεμο. </a:t>
            </a:r>
          </a:p>
        </p:txBody>
      </p:sp>
      <p:pic>
        <p:nvPicPr>
          <p:cNvPr id="5" name="Picture 18" descr="σελίδα του βιβλίου «Παιχνίδια και ψιλικά»"/>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95545" y="1600200"/>
            <a:ext cx="3343909" cy="4525963"/>
          </a:xfrm>
        </p:spPr>
      </p:pic>
      <p:sp>
        <p:nvSpPr>
          <p:cNvPr id="6" name="TextBox 5"/>
          <p:cNvSpPr txBox="1"/>
          <p:nvPr/>
        </p:nvSpPr>
        <p:spPr>
          <a:xfrm>
            <a:off x="4355976"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[38]</a:t>
            </a:r>
          </a:p>
        </p:txBody>
      </p:sp>
    </p:spTree>
    <p:custDataLst>
      <p:tags r:id="rId1"/>
    </p:custDataLst>
    <p:extLst>
      <p:ext uri="{BB962C8B-B14F-4D97-AF65-F5344CB8AC3E}">
        <p14:creationId xmlns:p14="http://schemas.microsoft.com/office/powerpoint/2010/main" val="1159140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Η υλικότητα</a:t>
            </a:r>
            <a:endParaRPr lang="el-GR" dirty="0"/>
          </a:p>
        </p:txBody>
      </p:sp>
      <p:sp>
        <p:nvSpPr>
          <p:cNvPr id="3" name="Content Placeholder 2"/>
          <p:cNvSpPr>
            <a:spLocks noGrp="1"/>
          </p:cNvSpPr>
          <p:nvPr>
            <p:ph sz="half" idx="1"/>
          </p:nvPr>
        </p:nvSpPr>
        <p:spPr/>
        <p:txBody>
          <a:bodyPr>
            <a:noAutofit/>
          </a:bodyPr>
          <a:lstStyle/>
          <a:p>
            <a:pPr marL="0" indent="0">
              <a:buNone/>
            </a:pPr>
            <a:r>
              <a:rPr lang="el-GR" sz="2700" dirty="0" smtClean="0"/>
              <a:t>Στο «Η </a:t>
            </a:r>
            <a:r>
              <a:rPr lang="el-GR" sz="2700" dirty="0"/>
              <a:t>πόλη που έδιωξε τον </a:t>
            </a:r>
            <a:r>
              <a:rPr lang="el-GR" sz="2700" dirty="0" smtClean="0"/>
              <a:t>πόλεμο», </a:t>
            </a:r>
            <a:r>
              <a:rPr lang="el-GR" sz="2700" dirty="0"/>
              <a:t>το χαρτί του βιβλίου δίνει την αίσθηση τσαλακωμένου χασαπόχαρτου, ένα στοιχείο που λειτουργεί ως οπτική μετωνυμία της ανθρώπινης ζωής, έτσι όπως φτηνή και ανακυκλώσιμη καθίσταται με τον πόλεμο. </a:t>
            </a:r>
          </a:p>
          <a:p>
            <a:endParaRPr lang="el-GR" sz="2700" dirty="0"/>
          </a:p>
        </p:txBody>
      </p:sp>
      <p:pic>
        <p:nvPicPr>
          <p:cNvPr id="5" name="Picture 23" descr="Εξώφυλλο του βιβλίου «Η πόλη που έδιωξε τον πόλεμο»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88023" y="1772816"/>
            <a:ext cx="3847387" cy="2808312"/>
          </a:xfrm>
        </p:spPr>
      </p:pic>
      <p:sp>
        <p:nvSpPr>
          <p:cNvPr id="6" name="TextBox 5"/>
          <p:cNvSpPr txBox="1"/>
          <p:nvPr/>
        </p:nvSpPr>
        <p:spPr>
          <a:xfrm>
            <a:off x="8028384" y="4581128"/>
            <a:ext cx="603920" cy="360040"/>
          </a:xfrm>
          <a:prstGeom prst="rect">
            <a:avLst/>
          </a:prstGeom>
        </p:spPr>
        <p:txBody>
          <a:bodyPr vert="horz" wrap="square" lIns="91440" tIns="45720" rIns="91440" bIns="45720" rtlCol="0" anchor="ctr">
            <a:noAutofit/>
          </a:bodyPr>
          <a:lstStyle/>
          <a:p>
            <a:pPr algn="r"/>
            <a:r>
              <a:rPr lang="el-GR" b="1" dirty="0" smtClean="0">
                <a:latin typeface="+mj-lt"/>
              </a:rPr>
              <a:t>[39]</a:t>
            </a:r>
          </a:p>
        </p:txBody>
      </p:sp>
    </p:spTree>
    <p:custDataLst>
      <p:tags r:id="rId1"/>
    </p:custDataLst>
    <p:extLst>
      <p:ext uri="{BB962C8B-B14F-4D97-AF65-F5344CB8AC3E}">
        <p14:creationId xmlns:p14="http://schemas.microsoft.com/office/powerpoint/2010/main" val="3006549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dirty="0" smtClean="0"/>
              <a:t>O πόλεμος παραδοσιακά ως θέμα των εικονογραφημένων παιδικών βιβλίων </a:t>
            </a:r>
            <a:endParaRPr lang="el-GR" sz="3600" dirty="0"/>
          </a:p>
        </p:txBody>
      </p:sp>
      <p:sp>
        <p:nvSpPr>
          <p:cNvPr id="5" name="Content Placeholder 4"/>
          <p:cNvSpPr>
            <a:spLocks noGrp="1"/>
          </p:cNvSpPr>
          <p:nvPr>
            <p:ph sz="half" idx="1"/>
          </p:nvPr>
        </p:nvSpPr>
        <p:spPr>
          <a:xfrm>
            <a:off x="457200" y="1600200"/>
            <a:ext cx="4546848" cy="4525963"/>
          </a:xfrm>
        </p:spPr>
        <p:txBody>
          <a:bodyPr>
            <a:normAutofit/>
          </a:bodyPr>
          <a:lstStyle/>
          <a:p>
            <a:pPr marL="0" indent="0">
              <a:buNone/>
            </a:pPr>
            <a:r>
              <a:rPr lang="el-GR" dirty="0"/>
              <a:t>Παραδοσιακά ο πόλεμος ως θέμα των εικονογραφημένων παιδικών βιβλίων στηριζόταν στο δίπολο ‘καλοί εναντίον κακών’, υπήρχε σε ιστορικά βιβλία και στόχευε κυρίως στην ιστορική γνώση και τη συγκρότηση της εθνικής ταυτότητας. </a:t>
            </a:r>
          </a:p>
        </p:txBody>
      </p:sp>
      <p:pic>
        <p:nvPicPr>
          <p:cNvPr id="7" name="Picture 7" descr="Νικηταράς1"/>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5436096" y="1700808"/>
            <a:ext cx="2737739" cy="3754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72400" y="5058473"/>
            <a:ext cx="552400"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291052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Το χιούμορ</a:t>
            </a:r>
            <a:endParaRPr lang="el-GR" dirty="0"/>
          </a:p>
        </p:txBody>
      </p:sp>
      <p:sp>
        <p:nvSpPr>
          <p:cNvPr id="3" name="Content Placeholder 2"/>
          <p:cNvSpPr>
            <a:spLocks noGrp="1"/>
          </p:cNvSpPr>
          <p:nvPr>
            <p:ph sz="half" idx="1"/>
          </p:nvPr>
        </p:nvSpPr>
        <p:spPr/>
        <p:txBody>
          <a:bodyPr>
            <a:normAutofit/>
          </a:bodyPr>
          <a:lstStyle/>
          <a:p>
            <a:pPr marL="0" indent="0">
              <a:buNone/>
            </a:pPr>
            <a:r>
              <a:rPr lang="el-GR" dirty="0"/>
              <a:t>Ο χιουμοριστικός τόνος των βιβλίων καταφέρνει να αμφισβητεί το ηρωικό ιδεώδες, να εξευτελίζει στρατηγούς και να υποστηρίζει την ειρήνη. Στα εικονογραφημένα βιβλία για τον πόλεμο συναντούμε διαφορετικά είδη </a:t>
            </a:r>
            <a:r>
              <a:rPr lang="el-GR" dirty="0" smtClean="0"/>
              <a:t>χιούμορ.</a:t>
            </a:r>
            <a:endParaRPr lang="el-GR" dirty="0"/>
          </a:p>
          <a:p>
            <a:endParaRPr lang="el-GR" dirty="0"/>
          </a:p>
        </p:txBody>
      </p:sp>
      <p:pic>
        <p:nvPicPr>
          <p:cNvPr id="7" name="Picture 12" descr="Εξώφυλλο του βιβλίου «Ο πόλεμος των Ούφρων και των Τζούφρων»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20072" y="1844824"/>
            <a:ext cx="3024336" cy="4149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316416" y="5661248"/>
            <a:ext cx="603920" cy="360040"/>
          </a:xfrm>
          <a:prstGeom prst="rect">
            <a:avLst/>
          </a:prstGeom>
        </p:spPr>
        <p:txBody>
          <a:bodyPr vert="horz" wrap="square" lIns="91440" tIns="45720" rIns="91440" bIns="45720" rtlCol="0" anchor="ctr">
            <a:noAutofit/>
          </a:bodyPr>
          <a:lstStyle/>
          <a:p>
            <a:r>
              <a:rPr lang="el-GR" b="1" dirty="0" smtClean="0">
                <a:latin typeface="+mj-lt"/>
              </a:rPr>
              <a:t>[40]</a:t>
            </a:r>
          </a:p>
        </p:txBody>
      </p:sp>
    </p:spTree>
    <p:custDataLst>
      <p:tags r:id="rId1"/>
    </p:custDataLst>
    <p:extLst>
      <p:ext uri="{BB962C8B-B14F-4D97-AF65-F5344CB8AC3E}">
        <p14:creationId xmlns:p14="http://schemas.microsoft.com/office/powerpoint/2010/main" val="4223915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Λεκτικό χιούμορ</a:t>
            </a:r>
          </a:p>
        </p:txBody>
      </p:sp>
      <p:sp>
        <p:nvSpPr>
          <p:cNvPr id="3" name="Content Placeholder 2"/>
          <p:cNvSpPr>
            <a:spLocks noGrp="1"/>
          </p:cNvSpPr>
          <p:nvPr>
            <p:ph sz="half" idx="1"/>
          </p:nvPr>
        </p:nvSpPr>
        <p:spPr>
          <a:xfrm>
            <a:off x="457200" y="1600200"/>
            <a:ext cx="4330824" cy="4525963"/>
          </a:xfrm>
        </p:spPr>
        <p:txBody>
          <a:bodyPr>
            <a:noAutofit/>
          </a:bodyPr>
          <a:lstStyle/>
          <a:p>
            <a:pPr marL="0" indent="0">
              <a:buNone/>
            </a:pPr>
            <a:r>
              <a:rPr lang="el-GR" sz="2600" dirty="0"/>
              <a:t>Στο βιβλίο του </a:t>
            </a:r>
            <a:r>
              <a:rPr lang="el-GR" sz="2600" dirty="0" err="1"/>
              <a:t>Τριβιζά</a:t>
            </a:r>
            <a:r>
              <a:rPr lang="el-GR" sz="2600" dirty="0"/>
              <a:t> Ο Πόλεμος των </a:t>
            </a:r>
            <a:r>
              <a:rPr lang="el-GR" sz="2600" dirty="0" err="1"/>
              <a:t>Ούφρων</a:t>
            </a:r>
            <a:r>
              <a:rPr lang="el-GR" sz="2600" dirty="0"/>
              <a:t> και των </a:t>
            </a:r>
            <a:r>
              <a:rPr lang="el-GR" sz="2600" dirty="0" err="1"/>
              <a:t>Τζούφρων</a:t>
            </a:r>
            <a:r>
              <a:rPr lang="el-GR" sz="2600" dirty="0"/>
              <a:t> μια παρανόηση ανάμεσα σε δυο ζευγάρια λέξεων που ακούγονται παραπλήσια αλλάζει τα κανόνια σε κανό και τα μπαζούκας σε μπουζούκια και επιβάλλει στους δύο στρατούς να πολεμήσουν με τον πιο παράδοξο οπλισμό. </a:t>
            </a:r>
          </a:p>
          <a:p>
            <a:endParaRPr lang="el-GR" sz="2600" dirty="0"/>
          </a:p>
        </p:txBody>
      </p:sp>
      <p:pic>
        <p:nvPicPr>
          <p:cNvPr id="5" name="Picture 6" descr="ενδεικτικές εικόνες του βιβλίου «Ο πόλεμος των Ούφρων και των Τζούφρων»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04048" y="1700808"/>
            <a:ext cx="3415284" cy="306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884368" y="4797152"/>
            <a:ext cx="603920" cy="360040"/>
          </a:xfrm>
          <a:prstGeom prst="rect">
            <a:avLst/>
          </a:prstGeom>
        </p:spPr>
        <p:txBody>
          <a:bodyPr vert="horz" wrap="square" lIns="91440" tIns="45720" rIns="91440" bIns="45720" rtlCol="0" anchor="ctr">
            <a:noAutofit/>
          </a:bodyPr>
          <a:lstStyle/>
          <a:p>
            <a:pPr algn="r"/>
            <a:r>
              <a:rPr lang="el-GR" b="1" dirty="0" smtClean="0">
                <a:latin typeface="+mj-lt"/>
              </a:rPr>
              <a:t>[41]</a:t>
            </a:r>
          </a:p>
        </p:txBody>
      </p:sp>
    </p:spTree>
    <p:custDataLst>
      <p:tags r:id="rId1"/>
    </p:custDataLst>
    <p:extLst>
      <p:ext uri="{BB962C8B-B14F-4D97-AF65-F5344CB8AC3E}">
        <p14:creationId xmlns:p14="http://schemas.microsoft.com/office/powerpoint/2010/main" val="518061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Διακειμενικότητα</a:t>
            </a:r>
            <a:endParaRPr lang="el-GR" dirty="0"/>
          </a:p>
        </p:txBody>
      </p:sp>
      <p:sp>
        <p:nvSpPr>
          <p:cNvPr id="3" name="Content Placeholder 2"/>
          <p:cNvSpPr>
            <a:spLocks noGrp="1"/>
          </p:cNvSpPr>
          <p:nvPr>
            <p:ph sz="half" idx="1"/>
          </p:nvPr>
        </p:nvSpPr>
        <p:spPr>
          <a:xfrm>
            <a:off x="457200" y="1600200"/>
            <a:ext cx="3394720" cy="4525963"/>
          </a:xfrm>
        </p:spPr>
        <p:txBody>
          <a:bodyPr/>
          <a:lstStyle/>
          <a:p>
            <a:pPr marL="0" indent="0">
              <a:buNone/>
            </a:pPr>
            <a:r>
              <a:rPr lang="el-GR" dirty="0"/>
              <a:t>Ο στρατηγός των </a:t>
            </a:r>
            <a:r>
              <a:rPr lang="el-GR" dirty="0" err="1"/>
              <a:t>Ούφρων</a:t>
            </a:r>
            <a:r>
              <a:rPr lang="el-GR" dirty="0"/>
              <a:t> μοιάζει με τον Ναπολέοντα, ενώ των </a:t>
            </a:r>
            <a:r>
              <a:rPr lang="el-GR" dirty="0" err="1"/>
              <a:t>Τζούφρων</a:t>
            </a:r>
            <a:r>
              <a:rPr lang="el-GR" dirty="0"/>
              <a:t> είναι φτυστός ο Θεόδωρος Κολοκοτρώνης. </a:t>
            </a:r>
          </a:p>
          <a:p>
            <a:endParaRPr lang="el-GR" dirty="0"/>
          </a:p>
        </p:txBody>
      </p:sp>
      <p:pic>
        <p:nvPicPr>
          <p:cNvPr id="1026" name="Picture 2" descr="Ναπολέων"/>
          <p:cNvPicPr>
            <a:picLocks noChangeAspect="1" noChangeArrowheads="1"/>
          </p:cNvPicPr>
          <p:nvPr/>
        </p:nvPicPr>
        <p:blipFill rotWithShape="1">
          <a:blip r:embed="rId3">
            <a:extLst>
              <a:ext uri="{28A0092B-C50C-407E-A947-70E740481C1C}">
                <a14:useLocalDpi xmlns:a14="http://schemas.microsoft.com/office/drawing/2010/main" val="0"/>
              </a:ext>
            </a:extLst>
          </a:blip>
          <a:srcRect l="10801" t="11553" r="14231" b="7126"/>
          <a:stretch/>
        </p:blipFill>
        <p:spPr bwMode="auto">
          <a:xfrm>
            <a:off x="4700706" y="1484784"/>
            <a:ext cx="1585039" cy="2359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139952" y="1484784"/>
            <a:ext cx="603920" cy="360040"/>
          </a:xfrm>
          <a:prstGeom prst="rect">
            <a:avLst/>
          </a:prstGeom>
        </p:spPr>
        <p:txBody>
          <a:bodyPr vert="horz" wrap="square" lIns="91440" tIns="45720" rIns="91440" bIns="45720" rtlCol="0" anchor="ctr">
            <a:noAutofit/>
          </a:bodyPr>
          <a:lstStyle/>
          <a:p>
            <a:r>
              <a:rPr lang="el-GR" b="1" dirty="0" smtClean="0">
                <a:latin typeface="+mj-lt"/>
              </a:rPr>
              <a:t>[42]</a:t>
            </a:r>
          </a:p>
        </p:txBody>
      </p:sp>
      <p:pic>
        <p:nvPicPr>
          <p:cNvPr id="5" name="Content Placeholder 4" descr="ενδεικτικές εικόνες του βιβλίου «Ο πόλεμος των Ούφρων και των Τζούφρων» "/>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flipH="1">
            <a:off x="6471424" y="1484785"/>
            <a:ext cx="1598725" cy="2359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8128248" y="1484784"/>
            <a:ext cx="603920" cy="360040"/>
          </a:xfrm>
          <a:prstGeom prst="rect">
            <a:avLst/>
          </a:prstGeom>
        </p:spPr>
        <p:txBody>
          <a:bodyPr vert="horz" wrap="square" lIns="91440" tIns="45720" rIns="91440" bIns="45720" rtlCol="0" anchor="ctr">
            <a:noAutofit/>
          </a:bodyPr>
          <a:lstStyle/>
          <a:p>
            <a:r>
              <a:rPr lang="el-GR" b="1" dirty="0" smtClean="0">
                <a:latin typeface="+mj-lt"/>
              </a:rPr>
              <a:t>[43]</a:t>
            </a:r>
          </a:p>
        </p:txBody>
      </p:sp>
      <p:pic>
        <p:nvPicPr>
          <p:cNvPr id="6" name="Picture 8" descr="ενδεικτικές εικόνες του βιβλίου «Ο πόλεμος των Ούφρων και των Τζούφρων»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3830452"/>
            <a:ext cx="1728192" cy="248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4217888" y="5623089"/>
            <a:ext cx="603920" cy="360040"/>
          </a:xfrm>
          <a:prstGeom prst="rect">
            <a:avLst/>
          </a:prstGeom>
        </p:spPr>
        <p:txBody>
          <a:bodyPr vert="horz" wrap="square" lIns="91440" tIns="45720" rIns="91440" bIns="45720" rtlCol="0" anchor="ctr">
            <a:noAutofit/>
          </a:bodyPr>
          <a:lstStyle/>
          <a:p>
            <a:r>
              <a:rPr lang="el-GR" b="1" dirty="0" smtClean="0">
                <a:latin typeface="+mj-lt"/>
              </a:rPr>
              <a:t>[44]</a:t>
            </a:r>
          </a:p>
        </p:txBody>
      </p:sp>
      <p:pic>
        <p:nvPicPr>
          <p:cNvPr id="1027" name="Picture 3" descr="Κολοκοτρώνη"/>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35502" y="4033044"/>
            <a:ext cx="1520738" cy="19500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8056240" y="5661248"/>
            <a:ext cx="603920" cy="360040"/>
          </a:xfrm>
          <a:prstGeom prst="rect">
            <a:avLst/>
          </a:prstGeom>
        </p:spPr>
        <p:txBody>
          <a:bodyPr vert="horz" wrap="square" lIns="91440" tIns="45720" rIns="91440" bIns="45720" rtlCol="0" anchor="ctr">
            <a:noAutofit/>
          </a:bodyPr>
          <a:lstStyle/>
          <a:p>
            <a:r>
              <a:rPr lang="el-GR" b="1" dirty="0" smtClean="0">
                <a:latin typeface="+mj-lt"/>
              </a:rPr>
              <a:t>[45]</a:t>
            </a:r>
          </a:p>
        </p:txBody>
      </p:sp>
    </p:spTree>
    <p:custDataLst>
      <p:tags r:id="rId1"/>
    </p:custDataLst>
    <p:extLst>
      <p:ext uri="{BB962C8B-B14F-4D97-AF65-F5344CB8AC3E}">
        <p14:creationId xmlns:p14="http://schemas.microsoft.com/office/powerpoint/2010/main" val="621580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Σατιρικό ήθος</a:t>
            </a:r>
          </a:p>
        </p:txBody>
      </p:sp>
      <p:sp>
        <p:nvSpPr>
          <p:cNvPr id="3" name="Content Placeholder 2"/>
          <p:cNvSpPr>
            <a:spLocks noGrp="1"/>
          </p:cNvSpPr>
          <p:nvPr>
            <p:ph sz="half" idx="1"/>
          </p:nvPr>
        </p:nvSpPr>
        <p:spPr/>
        <p:txBody>
          <a:bodyPr>
            <a:normAutofit/>
          </a:bodyPr>
          <a:lstStyle/>
          <a:p>
            <a:pPr marL="0" indent="0">
              <a:buNone/>
            </a:pPr>
            <a:r>
              <a:rPr lang="el-GR" dirty="0"/>
              <a:t>Στον </a:t>
            </a:r>
            <a:r>
              <a:rPr lang="el-GR" dirty="0" smtClean="0"/>
              <a:t>«Πόλεμο </a:t>
            </a:r>
            <a:r>
              <a:rPr lang="el-GR" dirty="0"/>
              <a:t>των </a:t>
            </a:r>
            <a:r>
              <a:rPr lang="el-GR" dirty="0" err="1"/>
              <a:t>Ούφρων</a:t>
            </a:r>
            <a:r>
              <a:rPr lang="el-GR" dirty="0"/>
              <a:t> και των </a:t>
            </a:r>
            <a:r>
              <a:rPr lang="el-GR" dirty="0" err="1" smtClean="0"/>
              <a:t>Τζούφρων</a:t>
            </a:r>
            <a:r>
              <a:rPr lang="el-GR" dirty="0" smtClean="0"/>
              <a:t>» </a:t>
            </a:r>
            <a:r>
              <a:rPr lang="el-GR" dirty="0"/>
              <a:t>σατιρίζονται τόσο η δημοσιογραφία όσο και η ιστοριογραφία. Είναι ενδεικτικό πώς το ίδιο περιστατικό παρουσιάζεται διαφορετικά στις εθνικές ιστορίες.</a:t>
            </a:r>
          </a:p>
          <a:p>
            <a:endParaRPr lang="el-GR" dirty="0"/>
          </a:p>
        </p:txBody>
      </p:sp>
      <p:pic>
        <p:nvPicPr>
          <p:cNvPr id="5" name="Picture 8" descr="ενδεικτικές εικόνες του βιβλίου «Ο πόλεμος των Ούφρων και των Τζούφρων»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787894"/>
            <a:ext cx="4038600" cy="415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355976" y="5589240"/>
            <a:ext cx="603920" cy="360040"/>
          </a:xfrm>
          <a:prstGeom prst="rect">
            <a:avLst/>
          </a:prstGeom>
        </p:spPr>
        <p:txBody>
          <a:bodyPr vert="horz" wrap="square" lIns="91440" tIns="45720" rIns="91440" bIns="45720" rtlCol="0" anchor="ctr">
            <a:noAutofit/>
          </a:bodyPr>
          <a:lstStyle/>
          <a:p>
            <a:pPr algn="r"/>
            <a:r>
              <a:rPr lang="el-GR" b="1" dirty="0" smtClean="0">
                <a:latin typeface="+mj-lt"/>
              </a:rPr>
              <a:t>[46]</a:t>
            </a:r>
          </a:p>
        </p:txBody>
      </p:sp>
    </p:spTree>
    <p:custDataLst>
      <p:tags r:id="rId1"/>
    </p:custDataLst>
    <p:extLst>
      <p:ext uri="{BB962C8B-B14F-4D97-AF65-F5344CB8AC3E}">
        <p14:creationId xmlns:p14="http://schemas.microsoft.com/office/powerpoint/2010/main" val="2763459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Γελοιοποίηση στρατιωτικής ηγεσίας (1/2)</a:t>
            </a:r>
            <a:endParaRPr lang="el-GR" dirty="0"/>
          </a:p>
        </p:txBody>
      </p:sp>
      <p:sp>
        <p:nvSpPr>
          <p:cNvPr id="3" name="Content Placeholder 2"/>
          <p:cNvSpPr>
            <a:spLocks noGrp="1"/>
          </p:cNvSpPr>
          <p:nvPr>
            <p:ph sz="half" idx="1"/>
          </p:nvPr>
        </p:nvSpPr>
        <p:spPr/>
        <p:txBody>
          <a:bodyPr/>
          <a:lstStyle/>
          <a:p>
            <a:pPr marL="0" indent="0">
              <a:buNone/>
            </a:pPr>
            <a:r>
              <a:rPr lang="el-GR" altLang="en-US" dirty="0">
                <a:latin typeface="Calibri" pitchFamily="34" charset="0"/>
              </a:rPr>
              <a:t>Επιπλέον, η στρατιωτική ηγεσία γελοιοποιείται. Δες για παράδειγμα, πώς κοιμάται ο αδίσταχτος αρχηγός των </a:t>
            </a:r>
            <a:r>
              <a:rPr lang="el-GR" altLang="en-US" dirty="0" err="1">
                <a:latin typeface="Calibri" pitchFamily="34" charset="0"/>
              </a:rPr>
              <a:t>Ούφρων</a:t>
            </a:r>
            <a:r>
              <a:rPr lang="el-GR" altLang="en-US" dirty="0">
                <a:latin typeface="Calibri" pitchFamily="34" charset="0"/>
              </a:rPr>
              <a:t>. </a:t>
            </a:r>
          </a:p>
          <a:p>
            <a:endParaRPr lang="el-GR" dirty="0"/>
          </a:p>
        </p:txBody>
      </p:sp>
      <p:pic>
        <p:nvPicPr>
          <p:cNvPr id="5" name="Content Placeholder 4" descr="ενδεικτικές εικόνες του βιβλίου «Ο πόλεμος των Ούφρων και των Τζούφρων» "/>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l="7651" t="3188" r="3818" b="1904"/>
          <a:stretch>
            <a:fillRect/>
          </a:stretch>
        </p:blipFill>
        <p:spPr bwMode="auto">
          <a:xfrm>
            <a:off x="4648200" y="1919460"/>
            <a:ext cx="4038600" cy="388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308304" y="5805264"/>
            <a:ext cx="603920" cy="360040"/>
          </a:xfrm>
          <a:prstGeom prst="rect">
            <a:avLst/>
          </a:prstGeom>
        </p:spPr>
        <p:txBody>
          <a:bodyPr vert="horz" wrap="square" lIns="91440" tIns="45720" rIns="91440" bIns="45720" rtlCol="0" anchor="ctr">
            <a:noAutofit/>
          </a:bodyPr>
          <a:lstStyle/>
          <a:p>
            <a:r>
              <a:rPr lang="el-GR" b="1" dirty="0" smtClean="0">
                <a:latin typeface="+mj-lt"/>
              </a:rPr>
              <a:t>[47]</a:t>
            </a:r>
          </a:p>
        </p:txBody>
      </p:sp>
    </p:spTree>
    <p:custDataLst>
      <p:tags r:id="rId1"/>
    </p:custDataLst>
    <p:extLst>
      <p:ext uri="{BB962C8B-B14F-4D97-AF65-F5344CB8AC3E}">
        <p14:creationId xmlns:p14="http://schemas.microsoft.com/office/powerpoint/2010/main" val="3144840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Γελοιοποίηση στρατιωτικής ηγεσίας </a:t>
            </a:r>
            <a:r>
              <a:rPr lang="el-GR" dirty="0" smtClean="0"/>
              <a:t>(2/2</a:t>
            </a:r>
            <a:r>
              <a:rPr lang="el-GR" dirty="0"/>
              <a:t>)</a:t>
            </a:r>
          </a:p>
        </p:txBody>
      </p:sp>
      <p:sp>
        <p:nvSpPr>
          <p:cNvPr id="3" name="Content Placeholder 2"/>
          <p:cNvSpPr>
            <a:spLocks noGrp="1"/>
          </p:cNvSpPr>
          <p:nvPr>
            <p:ph sz="half" idx="1"/>
          </p:nvPr>
        </p:nvSpPr>
        <p:spPr/>
        <p:txBody>
          <a:bodyPr>
            <a:normAutofit/>
          </a:bodyPr>
          <a:lstStyle/>
          <a:p>
            <a:pPr marL="0" indent="0">
              <a:buNone/>
            </a:pPr>
            <a:r>
              <a:rPr lang="el-GR" altLang="en-US" dirty="0">
                <a:latin typeface="Calibri" pitchFamily="34" charset="0"/>
              </a:rPr>
              <a:t>Στο βιβλίο του </a:t>
            </a:r>
            <a:r>
              <a:rPr lang="el-GR" altLang="en-US" dirty="0" err="1">
                <a:latin typeface="Calibri" pitchFamily="34" charset="0"/>
              </a:rPr>
              <a:t>Τριβιζά</a:t>
            </a:r>
            <a:r>
              <a:rPr lang="el-GR" altLang="en-US" dirty="0">
                <a:latin typeface="Calibri" pitchFamily="34" charset="0"/>
              </a:rPr>
              <a:t> </a:t>
            </a:r>
            <a:r>
              <a:rPr lang="el-GR" altLang="en-US" dirty="0" smtClean="0">
                <a:latin typeface="Calibri" pitchFamily="34" charset="0"/>
              </a:rPr>
              <a:t>«Η </a:t>
            </a:r>
            <a:r>
              <a:rPr lang="el-GR" altLang="en-US" dirty="0">
                <a:latin typeface="Calibri" pitchFamily="34" charset="0"/>
              </a:rPr>
              <a:t>φάλαινα που τρώει τον </a:t>
            </a:r>
            <a:r>
              <a:rPr lang="el-GR" altLang="en-US" dirty="0" smtClean="0">
                <a:latin typeface="Calibri" pitchFamily="34" charset="0"/>
              </a:rPr>
              <a:t>πόλεμο», </a:t>
            </a:r>
            <a:r>
              <a:rPr lang="el-GR" altLang="en-US" dirty="0">
                <a:latin typeface="Calibri" pitchFamily="34" charset="0"/>
              </a:rPr>
              <a:t>οι στρατηγοί εξευτελίζονται έτσι όπως παρουσιάζονται ντυμένοι χορεύτριες προκειμένου να γλιτώσουν τους κινδύνους των πολέμων. </a:t>
            </a:r>
          </a:p>
          <a:p>
            <a:endParaRPr lang="el-GR" dirty="0"/>
          </a:p>
        </p:txBody>
      </p:sp>
      <p:pic>
        <p:nvPicPr>
          <p:cNvPr id="5" name="Picture 6" descr="σελίδα του βιβλίου «Η φάλαινα που τρώει τον πόλεμο» &#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15465"/>
          <a:stretch>
            <a:fillRect/>
          </a:stretch>
        </p:blipFill>
        <p:spPr bwMode="auto">
          <a:xfrm>
            <a:off x="4741956" y="1600200"/>
            <a:ext cx="385108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067944"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[48]</a:t>
            </a:r>
          </a:p>
        </p:txBody>
      </p:sp>
    </p:spTree>
    <p:custDataLst>
      <p:tags r:id="rId1"/>
    </p:custDataLst>
    <p:extLst>
      <p:ext uri="{BB962C8B-B14F-4D97-AF65-F5344CB8AC3E}">
        <p14:creationId xmlns:p14="http://schemas.microsoft.com/office/powerpoint/2010/main" val="3484812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παιχνίδι ανάμεσα στο λεκτικό και οπτικό κείμενο</a:t>
            </a:r>
          </a:p>
        </p:txBody>
      </p:sp>
      <p:sp>
        <p:nvSpPr>
          <p:cNvPr id="3" name="Content Placeholder 2"/>
          <p:cNvSpPr>
            <a:spLocks noGrp="1"/>
          </p:cNvSpPr>
          <p:nvPr>
            <p:ph sz="half" idx="1"/>
          </p:nvPr>
        </p:nvSpPr>
        <p:spPr>
          <a:xfrm>
            <a:off x="467544" y="1988840"/>
            <a:ext cx="2674640" cy="3993307"/>
          </a:xfrm>
        </p:spPr>
        <p:txBody>
          <a:bodyPr>
            <a:normAutofit/>
          </a:bodyPr>
          <a:lstStyle/>
          <a:p>
            <a:pPr marL="0" indent="0">
              <a:buNone/>
            </a:pPr>
            <a:r>
              <a:rPr lang="el-GR" sz="2400" dirty="0"/>
              <a:t>Σε κάποιες περιπτώσεις το αστείο προκύπτει από τη δυναμική που δημιουργείται ανάμεσα σε αυτά που λένε οι λέξεις και εκείνα που δείχνουν οι εικόνες. </a:t>
            </a:r>
          </a:p>
          <a:p>
            <a:endParaRPr lang="el-GR" sz="2400" dirty="0"/>
          </a:p>
        </p:txBody>
      </p:sp>
      <p:pic>
        <p:nvPicPr>
          <p:cNvPr id="8" name="Content Placeholder 7" descr="Ενδεικτικές σελίδες του βιβλίου «Η φάλαινα που τρώει τον πόλεμο» &#10;"/>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5359"/>
          <a:stretch/>
        </p:blipFill>
        <p:spPr>
          <a:xfrm>
            <a:off x="3337497" y="1844824"/>
            <a:ext cx="5421509" cy="3960440"/>
          </a:xfrm>
        </p:spPr>
      </p:pic>
      <p:sp>
        <p:nvSpPr>
          <p:cNvPr id="5" name="TextBox 4"/>
          <p:cNvSpPr txBox="1"/>
          <p:nvPr/>
        </p:nvSpPr>
        <p:spPr>
          <a:xfrm>
            <a:off x="8172400" y="5877272"/>
            <a:ext cx="603920" cy="360040"/>
          </a:xfrm>
          <a:prstGeom prst="rect">
            <a:avLst/>
          </a:prstGeom>
        </p:spPr>
        <p:txBody>
          <a:bodyPr vert="horz" wrap="square" lIns="91440" tIns="45720" rIns="91440" bIns="45720" rtlCol="0" anchor="ctr">
            <a:noAutofit/>
          </a:bodyPr>
          <a:lstStyle/>
          <a:p>
            <a:r>
              <a:rPr lang="el-GR" b="1" dirty="0" smtClean="0">
                <a:latin typeface="+mj-lt"/>
              </a:rPr>
              <a:t>[49]</a:t>
            </a:r>
          </a:p>
        </p:txBody>
      </p:sp>
    </p:spTree>
    <p:custDataLst>
      <p:tags r:id="rId1"/>
    </p:custDataLst>
    <p:extLst>
      <p:ext uri="{BB962C8B-B14F-4D97-AF65-F5344CB8AC3E}">
        <p14:creationId xmlns:p14="http://schemas.microsoft.com/office/powerpoint/2010/main" val="856134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a:t>
            </a:r>
            <a:r>
              <a:rPr lang="el-GR" dirty="0" smtClean="0"/>
              <a:t>αντίστιξη (1/3)</a:t>
            </a:r>
            <a:endParaRPr lang="el-GR" dirty="0"/>
          </a:p>
        </p:txBody>
      </p:sp>
      <p:sp>
        <p:nvSpPr>
          <p:cNvPr id="3" name="Content Placeholder 2"/>
          <p:cNvSpPr>
            <a:spLocks noGrp="1"/>
          </p:cNvSpPr>
          <p:nvPr>
            <p:ph sz="half" idx="1"/>
          </p:nvPr>
        </p:nvSpPr>
        <p:spPr/>
        <p:txBody>
          <a:bodyPr>
            <a:normAutofit fontScale="92500"/>
          </a:bodyPr>
          <a:lstStyle/>
          <a:p>
            <a:pPr marL="0" indent="0">
              <a:buNone/>
            </a:pPr>
            <a:r>
              <a:rPr lang="el-GR" altLang="en-US" dirty="0">
                <a:latin typeface="Calibri" pitchFamily="34" charset="0"/>
              </a:rPr>
              <a:t>Η αντιστικτική παρουσία των άγριων ιπποτών με τους ειρηνικούς ‘εχθρούς’ τους στους </a:t>
            </a:r>
            <a:r>
              <a:rPr lang="el-GR" altLang="en-US" dirty="0" smtClean="0">
                <a:latin typeface="Calibri" pitchFamily="34" charset="0"/>
              </a:rPr>
              <a:t>«Καλούς </a:t>
            </a:r>
            <a:r>
              <a:rPr lang="el-GR" altLang="en-US" dirty="0">
                <a:latin typeface="Calibri" pitchFamily="34" charset="0"/>
              </a:rPr>
              <a:t>και τους κακούς </a:t>
            </a:r>
            <a:r>
              <a:rPr lang="el-GR" altLang="en-US" dirty="0" smtClean="0">
                <a:latin typeface="Calibri" pitchFamily="34" charset="0"/>
              </a:rPr>
              <a:t>ιππότες», </a:t>
            </a:r>
            <a:r>
              <a:rPr lang="el-GR" altLang="en-US" dirty="0">
                <a:latin typeface="Calibri" pitchFamily="34" charset="0"/>
              </a:rPr>
              <a:t>καταλήγει να είναι ιδιαίτερα διασκεδαστική, καθώς μάταια οι κακοί αγωνίζονται να προκαλέσουν τον πόλεμο. Οι καλοί δεν συμμετέχουν.</a:t>
            </a:r>
          </a:p>
          <a:p>
            <a:endParaRPr lang="el-GR" dirty="0"/>
          </a:p>
        </p:txBody>
      </p:sp>
      <p:pic>
        <p:nvPicPr>
          <p:cNvPr id="7" name="Picture 9" descr="Εξώφυλλο του βιβλίου «Οι καλοί και οι κακοί ιππότε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32040" y="1772816"/>
            <a:ext cx="3337615"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712496" y="5589240"/>
            <a:ext cx="603920" cy="360040"/>
          </a:xfrm>
          <a:prstGeom prst="rect">
            <a:avLst/>
          </a:prstGeom>
        </p:spPr>
        <p:txBody>
          <a:bodyPr vert="horz" wrap="square" lIns="91440" tIns="45720" rIns="91440" bIns="45720" rtlCol="0" anchor="ctr">
            <a:noAutofit/>
          </a:bodyPr>
          <a:lstStyle/>
          <a:p>
            <a:r>
              <a:rPr lang="el-GR" b="1" dirty="0" smtClean="0">
                <a:latin typeface="+mj-lt"/>
              </a:rPr>
              <a:t>[50]</a:t>
            </a:r>
          </a:p>
        </p:txBody>
      </p:sp>
    </p:spTree>
    <p:custDataLst>
      <p:tags r:id="rId1"/>
    </p:custDataLst>
    <p:extLst>
      <p:ext uri="{BB962C8B-B14F-4D97-AF65-F5344CB8AC3E}">
        <p14:creationId xmlns:p14="http://schemas.microsoft.com/office/powerpoint/2010/main" val="31088949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αντίστιξη </a:t>
            </a:r>
            <a:r>
              <a:rPr lang="el-GR" dirty="0" smtClean="0"/>
              <a:t>(2/3</a:t>
            </a:r>
            <a:r>
              <a:rPr lang="el-GR" dirty="0"/>
              <a:t>)</a:t>
            </a:r>
          </a:p>
        </p:txBody>
      </p:sp>
      <p:pic>
        <p:nvPicPr>
          <p:cNvPr id="5" name="Picture 8" descr="σελίδα του βιβλίου «Οι καλοί και οι κακοί ιππότε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2023565"/>
            <a:ext cx="4038600" cy="3679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σελίδα του βιβλίου «Οι καλοί και οι κακοί ιππότες»"/>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48200" y="2015692"/>
            <a:ext cx="4038600" cy="369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3896072" y="5733256"/>
            <a:ext cx="603920" cy="360040"/>
          </a:xfrm>
          <a:prstGeom prst="rect">
            <a:avLst/>
          </a:prstGeom>
        </p:spPr>
        <p:txBody>
          <a:bodyPr vert="horz" wrap="square" lIns="91440" tIns="45720" rIns="91440" bIns="45720" rtlCol="0" anchor="ctr">
            <a:noAutofit/>
          </a:bodyPr>
          <a:lstStyle/>
          <a:p>
            <a:r>
              <a:rPr lang="el-GR" b="1" dirty="0" smtClean="0">
                <a:latin typeface="+mj-lt"/>
              </a:rPr>
              <a:t>[51]</a:t>
            </a:r>
          </a:p>
        </p:txBody>
      </p:sp>
      <p:sp>
        <p:nvSpPr>
          <p:cNvPr id="8" name="TextBox 7"/>
          <p:cNvSpPr txBox="1"/>
          <p:nvPr/>
        </p:nvSpPr>
        <p:spPr>
          <a:xfrm>
            <a:off x="4644008" y="5739019"/>
            <a:ext cx="603920" cy="360040"/>
          </a:xfrm>
          <a:prstGeom prst="rect">
            <a:avLst/>
          </a:prstGeom>
        </p:spPr>
        <p:txBody>
          <a:bodyPr vert="horz" wrap="square" lIns="91440" tIns="45720" rIns="91440" bIns="45720" rtlCol="0" anchor="ctr">
            <a:noAutofit/>
          </a:bodyPr>
          <a:lstStyle/>
          <a:p>
            <a:r>
              <a:rPr lang="el-GR" b="1" dirty="0" smtClean="0">
                <a:latin typeface="+mj-lt"/>
              </a:rPr>
              <a:t>[52]</a:t>
            </a:r>
          </a:p>
        </p:txBody>
      </p:sp>
    </p:spTree>
    <p:custDataLst>
      <p:tags r:id="rId1"/>
    </p:custDataLst>
    <p:extLst>
      <p:ext uri="{BB962C8B-B14F-4D97-AF65-F5344CB8AC3E}">
        <p14:creationId xmlns:p14="http://schemas.microsoft.com/office/powerpoint/2010/main" val="1821788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αντίστιξη </a:t>
            </a:r>
            <a:r>
              <a:rPr lang="el-GR" dirty="0" smtClean="0"/>
              <a:t>(3/3</a:t>
            </a:r>
            <a:r>
              <a:rPr lang="el-GR" dirty="0"/>
              <a:t>)</a:t>
            </a:r>
          </a:p>
        </p:txBody>
      </p:sp>
      <p:pic>
        <p:nvPicPr>
          <p:cNvPr id="5" name="Picture 15" descr="σελίδα του βιβλίου «Οι καλοί και οι κακοί ιππότε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39552" y="1772816"/>
            <a:ext cx="4045731" cy="3674563"/>
          </a:xfrm>
        </p:spPr>
      </p:pic>
      <p:pic>
        <p:nvPicPr>
          <p:cNvPr id="6" name="Picture 16" descr="σελίδα του βιβλίου «Οι καλοί και οι κακοί ιππότες»"/>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644008" y="1772816"/>
            <a:ext cx="4064894" cy="3690565"/>
          </a:xfrm>
        </p:spPr>
      </p:pic>
      <p:sp>
        <p:nvSpPr>
          <p:cNvPr id="7" name="TextBox 6"/>
          <p:cNvSpPr txBox="1"/>
          <p:nvPr/>
        </p:nvSpPr>
        <p:spPr>
          <a:xfrm>
            <a:off x="4112096" y="5517232"/>
            <a:ext cx="603920" cy="360040"/>
          </a:xfrm>
          <a:prstGeom prst="rect">
            <a:avLst/>
          </a:prstGeom>
        </p:spPr>
        <p:txBody>
          <a:bodyPr vert="horz" wrap="square" lIns="91440" tIns="45720" rIns="91440" bIns="45720" rtlCol="0" anchor="ctr">
            <a:noAutofit/>
          </a:bodyPr>
          <a:lstStyle/>
          <a:p>
            <a:r>
              <a:rPr lang="el-GR" b="1" dirty="0" smtClean="0">
                <a:latin typeface="+mj-lt"/>
              </a:rPr>
              <a:t>[53]</a:t>
            </a:r>
          </a:p>
        </p:txBody>
      </p:sp>
      <p:sp>
        <p:nvSpPr>
          <p:cNvPr id="8" name="TextBox 7"/>
          <p:cNvSpPr txBox="1"/>
          <p:nvPr/>
        </p:nvSpPr>
        <p:spPr>
          <a:xfrm>
            <a:off x="4616152" y="5517232"/>
            <a:ext cx="603920" cy="360040"/>
          </a:xfrm>
          <a:prstGeom prst="rect">
            <a:avLst/>
          </a:prstGeom>
        </p:spPr>
        <p:txBody>
          <a:bodyPr vert="horz" wrap="square" lIns="91440" tIns="45720" rIns="91440" bIns="45720" rtlCol="0" anchor="ctr">
            <a:noAutofit/>
          </a:bodyPr>
          <a:lstStyle/>
          <a:p>
            <a:r>
              <a:rPr lang="el-GR" b="1" dirty="0" smtClean="0">
                <a:latin typeface="+mj-lt"/>
              </a:rPr>
              <a:t>[54]</a:t>
            </a:r>
          </a:p>
        </p:txBody>
      </p:sp>
    </p:spTree>
    <p:custDataLst>
      <p:tags r:id="rId1"/>
    </p:custDataLst>
    <p:extLst>
      <p:ext uri="{BB962C8B-B14F-4D97-AF65-F5344CB8AC3E}">
        <p14:creationId xmlns:p14="http://schemas.microsoft.com/office/powerpoint/2010/main" val="2283016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smtClean="0"/>
              <a:t>O πόλεμος στα σύγχρονα ελληνικά εικονογραφημένα παιδικά βιβλία</a:t>
            </a:r>
            <a:endParaRPr lang="el-GR" sz="3600" dirty="0"/>
          </a:p>
        </p:txBody>
      </p:sp>
      <p:sp>
        <p:nvSpPr>
          <p:cNvPr id="3" name="Content Placeholder 2"/>
          <p:cNvSpPr>
            <a:spLocks noGrp="1"/>
          </p:cNvSpPr>
          <p:nvPr>
            <p:ph sz="half" idx="1"/>
          </p:nvPr>
        </p:nvSpPr>
        <p:spPr/>
        <p:txBody>
          <a:bodyPr>
            <a:noAutofit/>
          </a:bodyPr>
          <a:lstStyle/>
          <a:p>
            <a:pPr marL="0" indent="0">
              <a:buNone/>
            </a:pPr>
            <a:r>
              <a:rPr lang="el-GR" sz="2600" dirty="0"/>
              <a:t>Στα σύγχρονα ελληνικά εικονογραφημένα παιδικά βιβλία ο πόλεμος, παρόλο που δεν είναι τόσο συχνός ως θέμα, δεν συνοδεύει το ιστορικό κείμενο. </a:t>
            </a:r>
            <a:endParaRPr lang="en-GB" sz="2600" dirty="0" smtClean="0"/>
          </a:p>
          <a:p>
            <a:pPr marL="0" indent="0">
              <a:buNone/>
            </a:pPr>
            <a:r>
              <a:rPr lang="el-GR" sz="2600" dirty="0" smtClean="0"/>
              <a:t>Τα </a:t>
            </a:r>
            <a:r>
              <a:rPr lang="el-GR" sz="2600" dirty="0"/>
              <a:t>βιβλία για τον πόλεμο στην πραγματικότητα καθίστανται αντιπολεμικά και ακολουθούν δύο </a:t>
            </a:r>
            <a:r>
              <a:rPr lang="el-GR" sz="2600" dirty="0" smtClean="0"/>
              <a:t>τάσεις.</a:t>
            </a:r>
            <a:endParaRPr lang="el-GR" sz="2600" dirty="0"/>
          </a:p>
          <a:p>
            <a:endParaRPr lang="el-GR" sz="2600" dirty="0"/>
          </a:p>
        </p:txBody>
      </p:sp>
      <p:pic>
        <p:nvPicPr>
          <p:cNvPr id="2052" name="Picture 4" descr="Letters, Peace, War, Text, Color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716016" y="1772816"/>
            <a:ext cx="4038600" cy="38164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460432" y="5603387"/>
            <a:ext cx="552400"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30988292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Η παρωδία</a:t>
            </a:r>
            <a:endParaRPr lang="el-GR" dirty="0"/>
          </a:p>
        </p:txBody>
      </p:sp>
      <p:sp>
        <p:nvSpPr>
          <p:cNvPr id="3" name="Content Placeholder 2"/>
          <p:cNvSpPr>
            <a:spLocks noGrp="1"/>
          </p:cNvSpPr>
          <p:nvPr>
            <p:ph sz="half" idx="1"/>
          </p:nvPr>
        </p:nvSpPr>
        <p:spPr/>
        <p:txBody>
          <a:bodyPr>
            <a:noAutofit/>
          </a:bodyPr>
          <a:lstStyle/>
          <a:p>
            <a:pPr marL="0" indent="0">
              <a:buNone/>
            </a:pPr>
            <a:r>
              <a:rPr lang="el-GR" sz="2500" dirty="0"/>
              <a:t>Το εικονογραφημένο </a:t>
            </a:r>
            <a:r>
              <a:rPr lang="el-GR" sz="2500" dirty="0" smtClean="0"/>
              <a:t>«Οι </a:t>
            </a:r>
            <a:r>
              <a:rPr lang="el-GR" sz="2500" dirty="0"/>
              <a:t>μεγάλοι παίζουν τον πόλεμο Γιατί</a:t>
            </a:r>
            <a:r>
              <a:rPr lang="el-GR" sz="2500" dirty="0" smtClean="0"/>
              <a:t>;» </a:t>
            </a:r>
            <a:r>
              <a:rPr lang="el-GR" sz="2500" dirty="0"/>
              <a:t>αναφέρεται σε έναν καταστροφικό πόλεμο ανάμεσα στους βατράχους και τους ποντικούς. Το βιβλίο αποτελεί μια παρωδία τρίτου βαθμού, αφού είναι παρωδία της </a:t>
            </a:r>
            <a:r>
              <a:rPr lang="el-GR" sz="2500" dirty="0" err="1"/>
              <a:t>Βατραμυομαχίας</a:t>
            </a:r>
            <a:r>
              <a:rPr lang="el-GR" sz="2500" dirty="0"/>
              <a:t> που αποτελεί παρωδία της </a:t>
            </a:r>
            <a:r>
              <a:rPr lang="el-GR" sz="2500" dirty="0" err="1"/>
              <a:t>Ιλιάδας</a:t>
            </a:r>
            <a:r>
              <a:rPr lang="el-GR" sz="2500" dirty="0"/>
              <a:t>. </a:t>
            </a:r>
          </a:p>
          <a:p>
            <a:endParaRPr lang="el-GR" sz="2500" dirty="0"/>
          </a:p>
        </p:txBody>
      </p:sp>
      <p:pic>
        <p:nvPicPr>
          <p:cNvPr id="5" name="Content Placeholder 4" descr="Εξώφυλλο του βιβλίου  «Οι μεγάλοι παίζουν τον πόλεμο, γιατί;"/>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772817"/>
            <a:ext cx="1326217"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descr="Εξώφυλλο του βιβλίου «Βατραχομυομαχία Ομήρου»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996952"/>
            <a:ext cx="1208139" cy="174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descr="Ομήρου Ιλιάδα"/>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68344" y="4365104"/>
            <a:ext cx="1028104" cy="1427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6300192" y="1772816"/>
            <a:ext cx="603920" cy="360040"/>
          </a:xfrm>
          <a:prstGeom prst="rect">
            <a:avLst/>
          </a:prstGeom>
        </p:spPr>
        <p:txBody>
          <a:bodyPr vert="horz" wrap="square" lIns="91440" tIns="45720" rIns="91440" bIns="45720" rtlCol="0" anchor="ctr">
            <a:noAutofit/>
          </a:bodyPr>
          <a:lstStyle/>
          <a:p>
            <a:r>
              <a:rPr lang="el-GR" b="1" dirty="0" smtClean="0">
                <a:latin typeface="+mj-lt"/>
              </a:rPr>
              <a:t>[55]</a:t>
            </a:r>
          </a:p>
        </p:txBody>
      </p:sp>
      <p:sp>
        <p:nvSpPr>
          <p:cNvPr id="9" name="TextBox 8"/>
          <p:cNvSpPr txBox="1"/>
          <p:nvPr/>
        </p:nvSpPr>
        <p:spPr>
          <a:xfrm>
            <a:off x="5580112" y="4364360"/>
            <a:ext cx="603920" cy="360040"/>
          </a:xfrm>
          <a:prstGeom prst="rect">
            <a:avLst/>
          </a:prstGeom>
        </p:spPr>
        <p:txBody>
          <a:bodyPr vert="horz" wrap="square" lIns="91440" tIns="45720" rIns="91440" bIns="45720" rtlCol="0" anchor="ctr">
            <a:noAutofit/>
          </a:bodyPr>
          <a:lstStyle/>
          <a:p>
            <a:pPr algn="r"/>
            <a:r>
              <a:rPr lang="el-GR" b="1" dirty="0" smtClean="0">
                <a:latin typeface="+mj-lt"/>
              </a:rPr>
              <a:t>[56]</a:t>
            </a:r>
          </a:p>
        </p:txBody>
      </p:sp>
      <p:sp>
        <p:nvSpPr>
          <p:cNvPr id="10" name="TextBox 9"/>
          <p:cNvSpPr txBox="1"/>
          <p:nvPr/>
        </p:nvSpPr>
        <p:spPr>
          <a:xfrm>
            <a:off x="7043506" y="5415195"/>
            <a:ext cx="603920" cy="360040"/>
          </a:xfrm>
          <a:prstGeom prst="rect">
            <a:avLst/>
          </a:prstGeom>
        </p:spPr>
        <p:txBody>
          <a:bodyPr vert="horz" wrap="square" lIns="91440" tIns="45720" rIns="91440" bIns="45720" rtlCol="0" anchor="ctr">
            <a:noAutofit/>
          </a:bodyPr>
          <a:lstStyle/>
          <a:p>
            <a:pPr algn="r"/>
            <a:r>
              <a:rPr lang="el-GR" b="1" dirty="0" smtClean="0">
                <a:latin typeface="+mj-lt"/>
              </a:rPr>
              <a:t>[57]</a:t>
            </a:r>
          </a:p>
        </p:txBody>
      </p:sp>
    </p:spTree>
    <p:custDataLst>
      <p:tags r:id="rId1"/>
    </p:custDataLst>
    <p:extLst>
      <p:ext uri="{BB962C8B-B14F-4D97-AF65-F5344CB8AC3E}">
        <p14:creationId xmlns:p14="http://schemas.microsoft.com/office/powerpoint/2010/main" val="37140542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υπαινιγμοί</a:t>
            </a:r>
            <a:endParaRPr lang="el-GR" dirty="0"/>
          </a:p>
        </p:txBody>
      </p:sp>
      <p:sp>
        <p:nvSpPr>
          <p:cNvPr id="3" name="Content Placeholder 2"/>
          <p:cNvSpPr>
            <a:spLocks noGrp="1"/>
          </p:cNvSpPr>
          <p:nvPr>
            <p:ph sz="half" idx="1"/>
          </p:nvPr>
        </p:nvSpPr>
        <p:spPr>
          <a:xfrm>
            <a:off x="457200" y="1600200"/>
            <a:ext cx="4042792" cy="4525963"/>
          </a:xfrm>
        </p:spPr>
        <p:txBody>
          <a:bodyPr/>
          <a:lstStyle/>
          <a:p>
            <a:pPr marL="0" indent="0">
              <a:buNone/>
            </a:pPr>
            <a:r>
              <a:rPr lang="el-GR" dirty="0" smtClean="0"/>
              <a:t>Επίσης</a:t>
            </a:r>
            <a:r>
              <a:rPr lang="el-GR" dirty="0"/>
              <a:t>, η χρονολογία έκδοσης του βιβλίου, 1992, και τοπωνύμια όπως </a:t>
            </a:r>
            <a:r>
              <a:rPr lang="el-GR" dirty="0" err="1"/>
              <a:t>Κροαξία</a:t>
            </a:r>
            <a:r>
              <a:rPr lang="el-GR" dirty="0"/>
              <a:t>, </a:t>
            </a:r>
            <a:r>
              <a:rPr lang="el-GR" dirty="0" err="1"/>
              <a:t>Τυρίστινα</a:t>
            </a:r>
            <a:r>
              <a:rPr lang="el-GR" dirty="0"/>
              <a:t> φανερώνουν σαφείς υπαινιγμούς στον πόλεμο της Βοσνίας.</a:t>
            </a:r>
          </a:p>
          <a:p>
            <a:endParaRPr lang="el-GR" dirty="0"/>
          </a:p>
        </p:txBody>
      </p:sp>
      <p:pic>
        <p:nvPicPr>
          <p:cNvPr id="7" name="Content Placeholder 6" descr="giati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48064" y="1772816"/>
            <a:ext cx="3168352" cy="42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499992" y="5589240"/>
            <a:ext cx="603920" cy="360040"/>
          </a:xfrm>
          <a:prstGeom prst="rect">
            <a:avLst/>
          </a:prstGeom>
        </p:spPr>
        <p:txBody>
          <a:bodyPr vert="horz" wrap="square" lIns="91440" tIns="45720" rIns="91440" bIns="45720" rtlCol="0" anchor="ctr">
            <a:noAutofit/>
          </a:bodyPr>
          <a:lstStyle/>
          <a:p>
            <a:pPr algn="r"/>
            <a:r>
              <a:rPr lang="el-GR" b="1" dirty="0" smtClean="0">
                <a:latin typeface="+mj-lt"/>
              </a:rPr>
              <a:t>[58]</a:t>
            </a:r>
          </a:p>
        </p:txBody>
      </p:sp>
    </p:spTree>
    <p:custDataLst>
      <p:tags r:id="rId1"/>
    </p:custDataLst>
    <p:extLst>
      <p:ext uri="{BB962C8B-B14F-4D97-AF65-F5344CB8AC3E}">
        <p14:creationId xmlns:p14="http://schemas.microsoft.com/office/powerpoint/2010/main" val="2124663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smtClean="0"/>
              <a:t>Οι αντιθέσεις</a:t>
            </a:r>
            <a:endParaRPr lang="el-GR" dirty="0"/>
          </a:p>
        </p:txBody>
      </p:sp>
      <p:sp>
        <p:nvSpPr>
          <p:cNvPr id="3" name="Content Placeholder 2"/>
          <p:cNvSpPr>
            <a:spLocks noGrp="1"/>
          </p:cNvSpPr>
          <p:nvPr>
            <p:ph idx="1"/>
          </p:nvPr>
        </p:nvSpPr>
        <p:spPr/>
        <p:txBody>
          <a:bodyPr>
            <a:noAutofit/>
          </a:bodyPr>
          <a:lstStyle/>
          <a:p>
            <a:pPr marL="0" indent="0">
              <a:buNone/>
            </a:pPr>
            <a:r>
              <a:rPr lang="el-GR" altLang="en-US" dirty="0">
                <a:latin typeface="Calibri" pitchFamily="34" charset="0"/>
              </a:rPr>
              <a:t>Σε όλο το βιβλίο, όπως ακριβώς συμβαίνει στην αρχική και τελική ταπετσαρία, τονίζεται η διαφορά ανάμεσα στην ειρήνη και τον πόλεμο. Στο βιβλίο διαρκώς αντιπαραβάλλεται, το παιγνιώδες με το τραγικό, η μυθοπλασία με την πραγματικότητα, το ανώδυνο παραμύθι για παιδιά με μια σκληρή ιστορία για ενήλικους, και φυσικά ο καταστροφικός πόλεμος με την ελπιδοφόρα ειρήνη. </a:t>
            </a:r>
          </a:p>
          <a:p>
            <a:endParaRPr lang="el-GR" dirty="0"/>
          </a:p>
        </p:txBody>
      </p:sp>
    </p:spTree>
    <p:extLst>
      <p:ext uri="{BB962C8B-B14F-4D97-AF65-F5344CB8AC3E}">
        <p14:creationId xmlns:p14="http://schemas.microsoft.com/office/powerpoint/2010/main" val="2815305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altLang="en-US" dirty="0" smtClean="0">
                <a:latin typeface="Calibri" pitchFamily="34" charset="0"/>
              </a:rPr>
              <a:t>Η σύνδεση </a:t>
            </a:r>
            <a:r>
              <a:rPr lang="el-GR" altLang="en-US" dirty="0">
                <a:latin typeface="Calibri" pitchFamily="34" charset="0"/>
              </a:rPr>
              <a:t>με πραγματικά γεγονότα</a:t>
            </a:r>
            <a:endParaRPr lang="el-GR" dirty="0"/>
          </a:p>
        </p:txBody>
      </p:sp>
      <p:sp>
        <p:nvSpPr>
          <p:cNvPr id="5" name="Content Placeholder 4"/>
          <p:cNvSpPr>
            <a:spLocks noGrp="1"/>
          </p:cNvSpPr>
          <p:nvPr>
            <p:ph sz="half" idx="1"/>
          </p:nvPr>
        </p:nvSpPr>
        <p:spPr>
          <a:xfrm>
            <a:off x="457200" y="1600200"/>
            <a:ext cx="5122912" cy="4525963"/>
          </a:xfrm>
        </p:spPr>
        <p:txBody>
          <a:bodyPr>
            <a:noAutofit/>
          </a:bodyPr>
          <a:lstStyle/>
          <a:p>
            <a:pPr marL="0" indent="0">
              <a:buNone/>
            </a:pPr>
            <a:r>
              <a:rPr lang="el-GR" sz="2600" dirty="0"/>
              <a:t>Το βιβλίο </a:t>
            </a:r>
            <a:r>
              <a:rPr lang="el-GR" sz="2600" dirty="0" smtClean="0"/>
              <a:t>«Οι </a:t>
            </a:r>
            <a:r>
              <a:rPr lang="el-GR" sz="2600" dirty="0"/>
              <a:t>μεγάλοι παίζουν τον </a:t>
            </a:r>
            <a:r>
              <a:rPr lang="el-GR" sz="2600" dirty="0" smtClean="0"/>
              <a:t>πόλεμο. </a:t>
            </a:r>
            <a:r>
              <a:rPr lang="el-GR" sz="2600" dirty="0"/>
              <a:t>Γιατί</a:t>
            </a:r>
            <a:r>
              <a:rPr lang="el-GR" sz="2600" dirty="0" smtClean="0"/>
              <a:t>;» </a:t>
            </a:r>
            <a:r>
              <a:rPr lang="el-GR" sz="2600" dirty="0"/>
              <a:t>θυμίζει το Πέντε πολεμικές μάσκες, μια συλλογή πέντε διηγημάτων για μεγαλύτερα παιδιά, που, παρά το γεγονός ότι δείχνει καθαρή μυθοπλασία, εντούτοις παρουσιάζει μια σαφή σύνδεση με πραγματικά γεγονότα. Μέσω της εικόνας του εξωφύλλου οι ιστορίες του συνδέονται με τον πρόσφατο πόλεμο του Κόλπου. </a:t>
            </a:r>
          </a:p>
        </p:txBody>
      </p:sp>
      <p:pic>
        <p:nvPicPr>
          <p:cNvPr id="7" name="Picture 2" descr="Μπουςεξώφυλλο"/>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940152" y="1556792"/>
            <a:ext cx="277992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364088"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[59]</a:t>
            </a:r>
          </a:p>
        </p:txBody>
      </p:sp>
    </p:spTree>
    <p:custDataLst>
      <p:tags r:id="rId1"/>
    </p:custDataLst>
    <p:extLst>
      <p:ext uri="{BB962C8B-B14F-4D97-AF65-F5344CB8AC3E}">
        <p14:creationId xmlns:p14="http://schemas.microsoft.com/office/powerpoint/2010/main" val="22741981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Οι χαρακτήρες</a:t>
            </a:r>
            <a:endParaRPr lang="el-GR" dirty="0"/>
          </a:p>
        </p:txBody>
      </p:sp>
      <p:sp>
        <p:nvSpPr>
          <p:cNvPr id="3" name="Content Placeholder 2"/>
          <p:cNvSpPr>
            <a:spLocks noGrp="1"/>
          </p:cNvSpPr>
          <p:nvPr>
            <p:ph sz="half" idx="1"/>
          </p:nvPr>
        </p:nvSpPr>
        <p:spPr/>
        <p:txBody>
          <a:bodyPr/>
          <a:lstStyle/>
          <a:p>
            <a:pPr marL="0" indent="0">
              <a:buNone/>
            </a:pPr>
            <a:r>
              <a:rPr lang="el-GR" altLang="en-US" dirty="0" smtClean="0">
                <a:latin typeface="Calibri" pitchFamily="34" charset="0"/>
              </a:rPr>
              <a:t>Μια </a:t>
            </a:r>
            <a:r>
              <a:rPr lang="el-GR" altLang="en-US" dirty="0">
                <a:latin typeface="Calibri" pitchFamily="34" charset="0"/>
              </a:rPr>
              <a:t>και τα εικονογραφημένα απευθύνονται σε παιδιά οι πιο συνηθισμένοι </a:t>
            </a:r>
            <a:r>
              <a:rPr lang="el-GR" altLang="en-US" dirty="0" err="1">
                <a:latin typeface="Calibri" pitchFamily="34" charset="0"/>
              </a:rPr>
              <a:t>ήρωές</a:t>
            </a:r>
            <a:r>
              <a:rPr lang="el-GR" altLang="en-US" dirty="0">
                <a:latin typeface="Calibri" pitchFamily="34" charset="0"/>
              </a:rPr>
              <a:t> τους είναι ανθρωποποιημένα ζώα και παιδιά. </a:t>
            </a:r>
          </a:p>
          <a:p>
            <a:endParaRPr lang="el-GR" dirty="0"/>
          </a:p>
        </p:txBody>
      </p:sp>
      <p:pic>
        <p:nvPicPr>
          <p:cNvPr id="5" name="Picture 5" descr="Εξώφυλλο του βιβλίου «Το φαγκρί και το σκουμπρί»"/>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902374" y="1600200"/>
            <a:ext cx="353025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56112" y="5805264"/>
            <a:ext cx="603920" cy="360040"/>
          </a:xfrm>
          <a:prstGeom prst="rect">
            <a:avLst/>
          </a:prstGeom>
        </p:spPr>
        <p:txBody>
          <a:bodyPr vert="horz" wrap="square" lIns="91440" tIns="45720" rIns="91440" bIns="45720" rtlCol="0" anchor="ctr">
            <a:noAutofit/>
          </a:bodyPr>
          <a:lstStyle/>
          <a:p>
            <a:pPr algn="r"/>
            <a:r>
              <a:rPr lang="el-GR" b="1" dirty="0" smtClean="0">
                <a:latin typeface="+mj-lt"/>
              </a:rPr>
              <a:t>[60]</a:t>
            </a:r>
          </a:p>
        </p:txBody>
      </p:sp>
    </p:spTree>
    <p:custDataLst>
      <p:tags r:id="rId1"/>
    </p:custDataLst>
    <p:extLst>
      <p:ext uri="{BB962C8B-B14F-4D97-AF65-F5344CB8AC3E}">
        <p14:creationId xmlns:p14="http://schemas.microsoft.com/office/powerpoint/2010/main" val="15610413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dirty="0" smtClean="0">
                <a:latin typeface="Calibri" pitchFamily="34" charset="0"/>
              </a:rPr>
              <a:t>Ανθρωποποιημένα ζώα (1/6)</a:t>
            </a:r>
            <a:endParaRPr lang="el-GR" dirty="0"/>
          </a:p>
        </p:txBody>
      </p:sp>
      <p:sp>
        <p:nvSpPr>
          <p:cNvPr id="3" name="Content Placeholder 2"/>
          <p:cNvSpPr>
            <a:spLocks noGrp="1"/>
          </p:cNvSpPr>
          <p:nvPr>
            <p:ph sz="half" idx="1"/>
          </p:nvPr>
        </p:nvSpPr>
        <p:spPr>
          <a:xfrm>
            <a:off x="457200" y="1600200"/>
            <a:ext cx="4546848" cy="4525963"/>
          </a:xfrm>
        </p:spPr>
        <p:txBody>
          <a:bodyPr>
            <a:noAutofit/>
          </a:bodyPr>
          <a:lstStyle/>
          <a:p>
            <a:pPr marL="0" indent="0">
              <a:buNone/>
            </a:pPr>
            <a:r>
              <a:rPr lang="el-GR" sz="2400" dirty="0"/>
              <a:t>Στο </a:t>
            </a:r>
            <a:r>
              <a:rPr lang="el-GR" sz="2400" dirty="0" smtClean="0"/>
              <a:t>«Φαγκρί </a:t>
            </a:r>
            <a:r>
              <a:rPr lang="el-GR" sz="2400" dirty="0"/>
              <a:t>και το </a:t>
            </a:r>
            <a:r>
              <a:rPr lang="el-GR" sz="2400" dirty="0" smtClean="0"/>
              <a:t>Σκουμπρί», </a:t>
            </a:r>
            <a:r>
              <a:rPr lang="el-GR" sz="2400" dirty="0"/>
              <a:t>ο </a:t>
            </a:r>
            <a:r>
              <a:rPr lang="el-GR" sz="2400" dirty="0" err="1"/>
              <a:t>Τριβιζάς</a:t>
            </a:r>
            <a:r>
              <a:rPr lang="el-GR" sz="2400" dirty="0"/>
              <a:t> φιλοδοξεί να κατορθώσει το παράδοξο: να καταδικάσει τη βία διαλέγοντας ήρωες από ένα οικοσύστημα που ως βασική του αρχή έχει το σλόγκαν «Το μεγάλο ψάρι τρώει το μικρό». Έτσι τα πλάσματα της θάλασσας προσωποποιούνται ώστε να δημιουργήσουν μια ιστορία με ένα αντιπολεμικό μήνυμα. </a:t>
            </a:r>
          </a:p>
          <a:p>
            <a:endParaRPr lang="el-GR" sz="2400" dirty="0"/>
          </a:p>
        </p:txBody>
      </p:sp>
      <p:pic>
        <p:nvPicPr>
          <p:cNvPr id="5" name="Picture 6" descr="ενδεικτικές σελίδες του βιβλίου «Το φαγκρί και το σκουμπρί»"/>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556792"/>
            <a:ext cx="336006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760168"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[61]</a:t>
            </a:r>
          </a:p>
        </p:txBody>
      </p:sp>
    </p:spTree>
    <p:custDataLst>
      <p:tags r:id="rId1"/>
    </p:custDataLst>
    <p:extLst>
      <p:ext uri="{BB962C8B-B14F-4D97-AF65-F5344CB8AC3E}">
        <p14:creationId xmlns:p14="http://schemas.microsoft.com/office/powerpoint/2010/main" val="30519101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dirty="0">
                <a:latin typeface="Calibri" pitchFamily="34" charset="0"/>
              </a:rPr>
              <a:t>Ανθρωποποιημένα ζώα </a:t>
            </a:r>
            <a:r>
              <a:rPr lang="el-GR" altLang="en-US" dirty="0" smtClean="0">
                <a:latin typeface="Calibri" pitchFamily="34" charset="0"/>
              </a:rPr>
              <a:t>(2/6</a:t>
            </a:r>
            <a:r>
              <a:rPr lang="el-GR" altLang="en-US" dirty="0">
                <a:latin typeface="Calibri" pitchFamily="34" charset="0"/>
              </a:rPr>
              <a:t>)</a:t>
            </a:r>
            <a:endParaRPr lang="el-GR" dirty="0"/>
          </a:p>
        </p:txBody>
      </p:sp>
      <p:sp>
        <p:nvSpPr>
          <p:cNvPr id="3" name="Content Placeholder 2"/>
          <p:cNvSpPr>
            <a:spLocks noGrp="1"/>
          </p:cNvSpPr>
          <p:nvPr>
            <p:ph sz="half" idx="1"/>
          </p:nvPr>
        </p:nvSpPr>
        <p:spPr>
          <a:xfrm>
            <a:off x="457200" y="1600200"/>
            <a:ext cx="4186808" cy="4525963"/>
          </a:xfrm>
        </p:spPr>
        <p:txBody>
          <a:bodyPr/>
          <a:lstStyle/>
          <a:p>
            <a:pPr marL="0" indent="0">
              <a:buNone/>
            </a:pPr>
            <a:r>
              <a:rPr lang="el-GR" dirty="0" smtClean="0"/>
              <a:t>Και </a:t>
            </a:r>
            <a:r>
              <a:rPr lang="el-GR" dirty="0"/>
              <a:t>παρόλο που τα ψάρια δεν διακρίνονται για τα </a:t>
            </a:r>
            <a:r>
              <a:rPr lang="el-GR" dirty="0" smtClean="0"/>
              <a:t>πατρικά/μητρικά </a:t>
            </a:r>
            <a:r>
              <a:rPr lang="el-GR" dirty="0"/>
              <a:t>τους ένστικτα, οι ήρωες αποκτούν μια ευτυχισμένη οικογένεια. </a:t>
            </a:r>
          </a:p>
        </p:txBody>
      </p:sp>
      <p:pic>
        <p:nvPicPr>
          <p:cNvPr id="5" name="Picture 2" descr="ενδεικτικές σελίδες του βιβλίου «Το φαγκρί και το σκουμπρί»"/>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5220072" y="1556792"/>
            <a:ext cx="3421541" cy="4525963"/>
          </a:xfrm>
        </p:spPr>
      </p:pic>
      <p:sp>
        <p:nvSpPr>
          <p:cNvPr id="6" name="TextBox 5"/>
          <p:cNvSpPr txBox="1"/>
          <p:nvPr/>
        </p:nvSpPr>
        <p:spPr>
          <a:xfrm>
            <a:off x="4499992" y="5661248"/>
            <a:ext cx="603920" cy="360040"/>
          </a:xfrm>
          <a:prstGeom prst="rect">
            <a:avLst/>
          </a:prstGeom>
        </p:spPr>
        <p:txBody>
          <a:bodyPr vert="horz" wrap="square" lIns="91440" tIns="45720" rIns="91440" bIns="45720" rtlCol="0" anchor="ctr">
            <a:noAutofit/>
          </a:bodyPr>
          <a:lstStyle/>
          <a:p>
            <a:pPr algn="r"/>
            <a:r>
              <a:rPr lang="el-GR" b="1" dirty="0" smtClean="0">
                <a:latin typeface="+mj-lt"/>
              </a:rPr>
              <a:t>[62]</a:t>
            </a:r>
          </a:p>
        </p:txBody>
      </p:sp>
    </p:spTree>
    <p:custDataLst>
      <p:tags r:id="rId1"/>
    </p:custDataLst>
    <p:extLst>
      <p:ext uri="{BB962C8B-B14F-4D97-AF65-F5344CB8AC3E}">
        <p14:creationId xmlns:p14="http://schemas.microsoft.com/office/powerpoint/2010/main" val="22355712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ενδεικτικές σελίδες του βιβλίου «Το φαγκρί και το σκουμπρί»"/>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7897" r="8757"/>
          <a:stretch/>
        </p:blipFill>
        <p:spPr>
          <a:xfrm>
            <a:off x="526034" y="1556792"/>
            <a:ext cx="8105902" cy="3384376"/>
          </a:xfrm>
        </p:spPr>
      </p:pic>
      <p:sp>
        <p:nvSpPr>
          <p:cNvPr id="7" name="Text Placeholder 6"/>
          <p:cNvSpPr>
            <a:spLocks noGrp="1"/>
          </p:cNvSpPr>
          <p:nvPr>
            <p:ph type="body" sz="half" idx="2"/>
          </p:nvPr>
        </p:nvSpPr>
        <p:spPr>
          <a:xfrm>
            <a:off x="539552" y="5445224"/>
            <a:ext cx="8064896" cy="726976"/>
          </a:xfrm>
        </p:spPr>
        <p:txBody>
          <a:bodyPr>
            <a:normAutofit fontScale="92500" lnSpcReduction="10000"/>
          </a:bodyPr>
          <a:lstStyle/>
          <a:p>
            <a:r>
              <a:rPr lang="el-GR" sz="2400" dirty="0" smtClean="0"/>
              <a:t>Επιπλέον</a:t>
            </a:r>
            <a:r>
              <a:rPr lang="el-GR" sz="2400" dirty="0"/>
              <a:t>, και οι δύο στρατοί εξοπλίζονται με κράνη, σφαίρες, όπλα, μαχαίρια και άλλα. </a:t>
            </a:r>
          </a:p>
          <a:p>
            <a:endParaRPr lang="el-GR" sz="2400" dirty="0"/>
          </a:p>
        </p:txBody>
      </p:sp>
      <p:sp>
        <p:nvSpPr>
          <p:cNvPr id="5" name="Title 4"/>
          <p:cNvSpPr>
            <a:spLocks noGrp="1"/>
          </p:cNvSpPr>
          <p:nvPr>
            <p:ph type="title"/>
          </p:nvPr>
        </p:nvSpPr>
        <p:spPr/>
        <p:txBody>
          <a:bodyPr>
            <a:normAutofit/>
          </a:bodyPr>
          <a:lstStyle/>
          <a:p>
            <a:r>
              <a:rPr lang="el-GR" altLang="en-US" dirty="0">
                <a:latin typeface="Calibri" pitchFamily="34" charset="0"/>
              </a:rPr>
              <a:t>Ανθρωποποιημένα ζώα </a:t>
            </a:r>
            <a:r>
              <a:rPr lang="el-GR" altLang="en-US" dirty="0" smtClean="0">
                <a:latin typeface="Calibri" pitchFamily="34" charset="0"/>
              </a:rPr>
              <a:t>(3/6</a:t>
            </a:r>
            <a:r>
              <a:rPr lang="el-GR" altLang="en-US" dirty="0">
                <a:latin typeface="Calibri" pitchFamily="34" charset="0"/>
              </a:rPr>
              <a:t>)</a:t>
            </a:r>
            <a:endParaRPr lang="el-GR" dirty="0"/>
          </a:p>
        </p:txBody>
      </p:sp>
      <p:sp>
        <p:nvSpPr>
          <p:cNvPr id="6" name="TextBox 5"/>
          <p:cNvSpPr txBox="1"/>
          <p:nvPr/>
        </p:nvSpPr>
        <p:spPr>
          <a:xfrm>
            <a:off x="3968080" y="5013176"/>
            <a:ext cx="603920" cy="360040"/>
          </a:xfrm>
          <a:prstGeom prst="rect">
            <a:avLst/>
          </a:prstGeom>
        </p:spPr>
        <p:txBody>
          <a:bodyPr vert="horz" wrap="square" lIns="91440" tIns="45720" rIns="91440" bIns="45720" rtlCol="0" anchor="ctr">
            <a:noAutofit/>
          </a:bodyPr>
          <a:lstStyle/>
          <a:p>
            <a:r>
              <a:rPr lang="el-GR" b="1" dirty="0" smtClean="0">
                <a:latin typeface="+mj-lt"/>
              </a:rPr>
              <a:t>[63]</a:t>
            </a:r>
          </a:p>
        </p:txBody>
      </p:sp>
      <p:sp>
        <p:nvSpPr>
          <p:cNvPr id="9" name="TextBox 8"/>
          <p:cNvSpPr txBox="1"/>
          <p:nvPr/>
        </p:nvSpPr>
        <p:spPr>
          <a:xfrm>
            <a:off x="4472136" y="5013176"/>
            <a:ext cx="603920" cy="360040"/>
          </a:xfrm>
          <a:prstGeom prst="rect">
            <a:avLst/>
          </a:prstGeom>
        </p:spPr>
        <p:txBody>
          <a:bodyPr vert="horz" wrap="square" lIns="91440" tIns="45720" rIns="91440" bIns="45720" rtlCol="0" anchor="ctr">
            <a:noAutofit/>
          </a:bodyPr>
          <a:lstStyle/>
          <a:p>
            <a:r>
              <a:rPr lang="el-GR" b="1" dirty="0" smtClean="0">
                <a:latin typeface="+mj-lt"/>
              </a:rPr>
              <a:t>[64]</a:t>
            </a:r>
          </a:p>
        </p:txBody>
      </p:sp>
    </p:spTree>
    <p:custDataLst>
      <p:tags r:id="rId1"/>
    </p:custDataLst>
    <p:extLst>
      <p:ext uri="{BB962C8B-B14F-4D97-AF65-F5344CB8AC3E}">
        <p14:creationId xmlns:p14="http://schemas.microsoft.com/office/powerpoint/2010/main" val="2578889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792288" y="5157192"/>
            <a:ext cx="5732040" cy="1015008"/>
          </a:xfrm>
        </p:spPr>
        <p:txBody>
          <a:bodyPr>
            <a:noAutofit/>
          </a:bodyPr>
          <a:lstStyle/>
          <a:p>
            <a:r>
              <a:rPr lang="el-GR" altLang="en-US" sz="2200" dirty="0">
                <a:latin typeface="Calibri" pitchFamily="34" charset="0"/>
              </a:rPr>
              <a:t>Ακόμη και αναγνωρίσιμοι ιστορικά πολεμιστές φιλοξενούνται στις σελίδες του βιβλίου.</a:t>
            </a:r>
          </a:p>
          <a:p>
            <a:endParaRPr lang="el-GR" sz="2200" dirty="0"/>
          </a:p>
        </p:txBody>
      </p:sp>
      <p:sp>
        <p:nvSpPr>
          <p:cNvPr id="4" name="Title 3"/>
          <p:cNvSpPr>
            <a:spLocks noGrp="1"/>
          </p:cNvSpPr>
          <p:nvPr>
            <p:ph type="title"/>
          </p:nvPr>
        </p:nvSpPr>
        <p:spPr/>
        <p:txBody>
          <a:bodyPr>
            <a:normAutofit/>
          </a:bodyPr>
          <a:lstStyle/>
          <a:p>
            <a:r>
              <a:rPr lang="el-GR" altLang="en-US" dirty="0">
                <a:latin typeface="Calibri" pitchFamily="34" charset="0"/>
              </a:rPr>
              <a:t>Ανθρωποποιημένα ζώα </a:t>
            </a:r>
            <a:r>
              <a:rPr lang="el-GR" altLang="en-US" dirty="0" smtClean="0">
                <a:latin typeface="Calibri" pitchFamily="34" charset="0"/>
              </a:rPr>
              <a:t>(4/6</a:t>
            </a:r>
            <a:r>
              <a:rPr lang="el-GR" altLang="en-US" dirty="0">
                <a:latin typeface="Calibri" pitchFamily="34" charset="0"/>
              </a:rPr>
              <a:t>)</a:t>
            </a:r>
            <a:endParaRPr lang="el-GR" dirty="0"/>
          </a:p>
        </p:txBody>
      </p:sp>
      <p:pic>
        <p:nvPicPr>
          <p:cNvPr id="5" name="Picture 13" descr="ενδεικτικές σελίδες του βιβλίου «Το φαγκρί και το σκουμπρί»"/>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3670" b="3670"/>
          <a:stretch>
            <a:fillRect/>
          </a:stretch>
        </p:blipFill>
        <p:spPr/>
      </p:pic>
      <p:sp>
        <p:nvSpPr>
          <p:cNvPr id="6" name="TextBox 5"/>
          <p:cNvSpPr txBox="1"/>
          <p:nvPr/>
        </p:nvSpPr>
        <p:spPr>
          <a:xfrm>
            <a:off x="7308304" y="4641552"/>
            <a:ext cx="603920" cy="360040"/>
          </a:xfrm>
          <a:prstGeom prst="rect">
            <a:avLst/>
          </a:prstGeom>
        </p:spPr>
        <p:txBody>
          <a:bodyPr vert="horz" wrap="square" lIns="91440" tIns="45720" rIns="91440" bIns="45720" rtlCol="0" anchor="ctr">
            <a:noAutofit/>
          </a:bodyPr>
          <a:lstStyle/>
          <a:p>
            <a:r>
              <a:rPr lang="el-GR" b="1" dirty="0" smtClean="0">
                <a:latin typeface="+mj-lt"/>
              </a:rPr>
              <a:t>[65]</a:t>
            </a:r>
          </a:p>
        </p:txBody>
      </p:sp>
    </p:spTree>
    <p:custDataLst>
      <p:tags r:id="rId1"/>
    </p:custDataLst>
    <p:extLst>
      <p:ext uri="{BB962C8B-B14F-4D97-AF65-F5344CB8AC3E}">
        <p14:creationId xmlns:p14="http://schemas.microsoft.com/office/powerpoint/2010/main" val="32989331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altLang="en-US" dirty="0">
                <a:latin typeface="Calibri" pitchFamily="34" charset="0"/>
              </a:rPr>
              <a:t>Ανθρωποποιημένα ζώα </a:t>
            </a:r>
            <a:r>
              <a:rPr lang="el-GR" altLang="en-US" dirty="0" smtClean="0">
                <a:latin typeface="Calibri" pitchFamily="34" charset="0"/>
              </a:rPr>
              <a:t>(5/6</a:t>
            </a:r>
            <a:r>
              <a:rPr lang="el-GR" altLang="en-US" dirty="0">
                <a:latin typeface="Calibri" pitchFamily="34" charset="0"/>
              </a:rPr>
              <a:t>)</a:t>
            </a:r>
            <a:endParaRPr lang="el-GR" dirty="0"/>
          </a:p>
        </p:txBody>
      </p:sp>
      <p:sp>
        <p:nvSpPr>
          <p:cNvPr id="6" name="Content Placeholder 5"/>
          <p:cNvSpPr>
            <a:spLocks noGrp="1"/>
          </p:cNvSpPr>
          <p:nvPr>
            <p:ph sz="half" idx="1"/>
          </p:nvPr>
        </p:nvSpPr>
        <p:spPr/>
        <p:txBody>
          <a:bodyPr>
            <a:noAutofit/>
          </a:bodyPr>
          <a:lstStyle/>
          <a:p>
            <a:pPr marL="0" indent="0">
              <a:buNone/>
            </a:pPr>
            <a:r>
              <a:rPr lang="el-GR" altLang="en-US" sz="2500" dirty="0">
                <a:latin typeface="Calibri" pitchFamily="34" charset="0"/>
              </a:rPr>
              <a:t>Τελικώς, το βιβλίο καταφέρνει να</a:t>
            </a:r>
            <a:r>
              <a:rPr lang="en-US" altLang="en-US" sz="2500" dirty="0">
                <a:latin typeface="Calibri" pitchFamily="34" charset="0"/>
              </a:rPr>
              <a:t> </a:t>
            </a:r>
            <a:r>
              <a:rPr lang="el-GR" altLang="en-US" sz="2500" dirty="0">
                <a:latin typeface="Calibri" pitchFamily="34" charset="0"/>
              </a:rPr>
              <a:t>θέσει έναν αναγνωρίσιμο παραλληλισμό ανάμεσα σε ψάρια που κινδυνεύουν να φάνε το δόλωμα και να πιαστούν στα δίχτυα του ψαρά και τους ανθρώπους που πολεμούν μεταξύ τους τυφλωμένοι από τα ‘δολώματα’ που τους ρίχνουν οι πολεμοκάπηλοι.</a:t>
            </a:r>
          </a:p>
          <a:p>
            <a:endParaRPr lang="el-GR" sz="2500" dirty="0"/>
          </a:p>
        </p:txBody>
      </p:sp>
      <p:pic>
        <p:nvPicPr>
          <p:cNvPr id="8" name="Content Placeholder 7" descr="ενδεικτικές σελίδες του βιβλίου «Το φαγκρί και το σκουμπρί»"/>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4976523" y="1600200"/>
            <a:ext cx="3381953" cy="4525963"/>
          </a:xfrm>
        </p:spPr>
      </p:pic>
      <p:sp>
        <p:nvSpPr>
          <p:cNvPr id="7" name="TextBox 6"/>
          <p:cNvSpPr txBox="1"/>
          <p:nvPr/>
        </p:nvSpPr>
        <p:spPr>
          <a:xfrm>
            <a:off x="4355976"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[66]</a:t>
            </a:r>
          </a:p>
        </p:txBody>
      </p:sp>
    </p:spTree>
    <p:custDataLst>
      <p:tags r:id="rId1"/>
    </p:custDataLst>
    <p:extLst>
      <p:ext uri="{BB962C8B-B14F-4D97-AF65-F5344CB8AC3E}">
        <p14:creationId xmlns:p14="http://schemas.microsoft.com/office/powerpoint/2010/main" val="1626305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smtClean="0"/>
              <a:t>O πόλεμος στα σύγχρονα ελληνικά εικονογραφημένα παιδικά βιβλία: 1η Τάση</a:t>
            </a:r>
            <a:endParaRPr lang="el-GR" sz="3600" dirty="0"/>
          </a:p>
        </p:txBody>
      </p:sp>
      <p:sp>
        <p:nvSpPr>
          <p:cNvPr id="3" name="Content Placeholder 2"/>
          <p:cNvSpPr>
            <a:spLocks noGrp="1"/>
          </p:cNvSpPr>
          <p:nvPr>
            <p:ph sz="half" idx="1"/>
          </p:nvPr>
        </p:nvSpPr>
        <p:spPr>
          <a:xfrm>
            <a:off x="457200" y="1600200"/>
            <a:ext cx="4690864" cy="4525963"/>
          </a:xfrm>
        </p:spPr>
        <p:txBody>
          <a:bodyPr>
            <a:normAutofit/>
          </a:bodyPr>
          <a:lstStyle/>
          <a:p>
            <a:pPr marL="0" indent="0">
              <a:buNone/>
            </a:pPr>
            <a:r>
              <a:rPr lang="el-GR" sz="2600" dirty="0" smtClean="0"/>
              <a:t>Υπηρετούν </a:t>
            </a:r>
            <a:r>
              <a:rPr lang="el-GR" sz="2600" dirty="0"/>
              <a:t>έναν εμφανή, ‘παλιομοδίτικο’ διδακτισμό που ευθέως καταδικάζει τον πόλεμο και υποστηρίζει την ειρήνη. </a:t>
            </a:r>
          </a:p>
        </p:txBody>
      </p:sp>
      <p:pic>
        <p:nvPicPr>
          <p:cNvPr id="5" name="Picture 5" descr="Σελίδα του βιβλίου « Το δάσος με τους κισσούς : Πόλεμο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508104" y="1809364"/>
            <a:ext cx="3044952" cy="395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Εξώφυλλο του βιβλίου « Το δάσος με τους κισσούς : Πόλεμο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3789040"/>
            <a:ext cx="1709855" cy="2190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43608" y="5619254"/>
            <a:ext cx="552400" cy="360040"/>
          </a:xfrm>
          <a:prstGeom prst="rect">
            <a:avLst/>
          </a:prstGeom>
        </p:spPr>
        <p:txBody>
          <a:bodyPr vert="horz" wrap="square" lIns="91440" tIns="45720" rIns="91440" bIns="45720" rtlCol="0" anchor="ctr">
            <a:noAutofit/>
          </a:bodyPr>
          <a:lstStyle/>
          <a:p>
            <a:pPr algn="r"/>
            <a:r>
              <a:rPr lang="el-GR" b="1" dirty="0" smtClean="0">
                <a:latin typeface="+mj-lt"/>
              </a:rPr>
              <a:t>[3]</a:t>
            </a:r>
          </a:p>
        </p:txBody>
      </p:sp>
      <p:sp>
        <p:nvSpPr>
          <p:cNvPr id="7" name="TextBox 6"/>
          <p:cNvSpPr txBox="1"/>
          <p:nvPr/>
        </p:nvSpPr>
        <p:spPr>
          <a:xfrm>
            <a:off x="4932040" y="5404975"/>
            <a:ext cx="552400" cy="360040"/>
          </a:xfrm>
          <a:prstGeom prst="rect">
            <a:avLst/>
          </a:prstGeom>
        </p:spPr>
        <p:txBody>
          <a:bodyPr vert="horz" wrap="square" lIns="91440" tIns="45720" rIns="91440" bIns="45720" rtlCol="0" anchor="ctr">
            <a:noAutofit/>
          </a:bodyPr>
          <a:lstStyle/>
          <a:p>
            <a:pPr algn="r"/>
            <a:r>
              <a:rPr lang="el-GR" b="1" dirty="0" smtClean="0">
                <a:latin typeface="+mj-lt"/>
              </a:rPr>
              <a:t>[4]</a:t>
            </a:r>
          </a:p>
        </p:txBody>
      </p:sp>
    </p:spTree>
    <p:custDataLst>
      <p:tags r:id="rId1"/>
    </p:custDataLst>
    <p:extLst>
      <p:ext uri="{BB962C8B-B14F-4D97-AF65-F5344CB8AC3E}">
        <p14:creationId xmlns:p14="http://schemas.microsoft.com/office/powerpoint/2010/main" val="27193225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dirty="0">
                <a:latin typeface="Calibri" pitchFamily="34" charset="0"/>
              </a:rPr>
              <a:t>Ανθρωποποιημένα ζώα </a:t>
            </a:r>
            <a:r>
              <a:rPr lang="el-GR" altLang="en-US" dirty="0" smtClean="0">
                <a:latin typeface="Calibri" pitchFamily="34" charset="0"/>
              </a:rPr>
              <a:t>(6/6</a:t>
            </a:r>
            <a:r>
              <a:rPr lang="el-GR" altLang="en-US" dirty="0">
                <a:latin typeface="Calibri" pitchFamily="34" charset="0"/>
              </a:rPr>
              <a:t>)</a:t>
            </a:r>
            <a:endParaRPr lang="el-GR" dirty="0"/>
          </a:p>
        </p:txBody>
      </p:sp>
      <p:sp>
        <p:nvSpPr>
          <p:cNvPr id="3" name="Content Placeholder 2"/>
          <p:cNvSpPr>
            <a:spLocks noGrp="1"/>
          </p:cNvSpPr>
          <p:nvPr>
            <p:ph sz="half" idx="1"/>
          </p:nvPr>
        </p:nvSpPr>
        <p:spPr/>
        <p:txBody>
          <a:bodyPr>
            <a:normAutofit lnSpcReduction="10000"/>
          </a:bodyPr>
          <a:lstStyle/>
          <a:p>
            <a:pPr marL="0" indent="0">
              <a:buNone/>
            </a:pPr>
            <a:r>
              <a:rPr lang="el-GR" dirty="0"/>
              <a:t>Ανάλογη και η αλληγορία στο μυθιστόρημα του </a:t>
            </a:r>
            <a:r>
              <a:rPr lang="el-GR" dirty="0" err="1"/>
              <a:t>Τριβιζά</a:t>
            </a:r>
            <a:r>
              <a:rPr lang="el-GR" dirty="0"/>
              <a:t> </a:t>
            </a:r>
            <a:r>
              <a:rPr lang="el-GR" dirty="0" smtClean="0"/>
              <a:t>«Η </a:t>
            </a:r>
            <a:r>
              <a:rPr lang="el-GR" dirty="0"/>
              <a:t>τελευταία μαύρη </a:t>
            </a:r>
            <a:r>
              <a:rPr lang="el-GR" dirty="0" smtClean="0"/>
              <a:t>γάτα», </a:t>
            </a:r>
            <a:r>
              <a:rPr lang="el-GR" dirty="0"/>
              <a:t>που φαίνεται να αναφέρεται σε γάτες, ενώ στην πραγματικότητα αφορά αληθινούς ανθρώπους και πραγματικά ιστορικά γεγονότα (π.χ. το Ολοκαύτωμα). </a:t>
            </a:r>
          </a:p>
        </p:txBody>
      </p:sp>
      <p:pic>
        <p:nvPicPr>
          <p:cNvPr id="5" name="Picture 2" descr="blackcat"/>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38820" y="1600200"/>
            <a:ext cx="265736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716016"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[67]</a:t>
            </a:r>
          </a:p>
        </p:txBody>
      </p:sp>
    </p:spTree>
    <p:custDataLst>
      <p:tags r:id="rId1"/>
    </p:custDataLst>
    <p:extLst>
      <p:ext uri="{BB962C8B-B14F-4D97-AF65-F5344CB8AC3E}">
        <p14:creationId xmlns:p14="http://schemas.microsoft.com/office/powerpoint/2010/main" val="1090463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dirty="0" smtClean="0"/>
              <a:t>Βωβοί Χαρακτήρες</a:t>
            </a:r>
            <a:endParaRPr lang="el-GR" dirty="0"/>
          </a:p>
        </p:txBody>
      </p:sp>
      <p:sp>
        <p:nvSpPr>
          <p:cNvPr id="3" name="Content Placeholder 2"/>
          <p:cNvSpPr>
            <a:spLocks noGrp="1"/>
          </p:cNvSpPr>
          <p:nvPr>
            <p:ph sz="half" idx="1"/>
          </p:nvPr>
        </p:nvSpPr>
        <p:spPr>
          <a:xfrm>
            <a:off x="457200" y="1600200"/>
            <a:ext cx="4258816" cy="4525963"/>
          </a:xfrm>
        </p:spPr>
        <p:txBody>
          <a:bodyPr>
            <a:noAutofit/>
          </a:bodyPr>
          <a:lstStyle/>
          <a:p>
            <a:pPr marL="0" indent="0">
              <a:buNone/>
            </a:pPr>
            <a:r>
              <a:rPr lang="el-GR" altLang="en-US" sz="2500" dirty="0">
                <a:latin typeface="Calibri" pitchFamily="34" charset="0"/>
              </a:rPr>
              <a:t>Το αντιπολεμικό μήνυμα </a:t>
            </a:r>
            <a:r>
              <a:rPr lang="el-GR" altLang="en-US" sz="2500" dirty="0" err="1">
                <a:latin typeface="Calibri" pitchFamily="34" charset="0"/>
              </a:rPr>
              <a:t>επικοινωνείται</a:t>
            </a:r>
            <a:r>
              <a:rPr lang="el-GR" altLang="en-US" sz="2500" dirty="0">
                <a:latin typeface="Calibri" pitchFamily="34" charset="0"/>
              </a:rPr>
              <a:t> και από βωβούς χαρακτήρες, που παρόλο που δεν αναφέρονται στο λεκτικό κείμενο, εμφανίζονται στις εικόνες. Στο βιβλίο του </a:t>
            </a:r>
            <a:r>
              <a:rPr lang="el-GR" altLang="en-US" sz="2500" dirty="0" err="1">
                <a:latin typeface="Calibri" pitchFamily="34" charset="0"/>
              </a:rPr>
              <a:t>Τριβιζά</a:t>
            </a:r>
            <a:r>
              <a:rPr lang="el-GR" altLang="en-US" sz="2500" dirty="0">
                <a:latin typeface="Calibri" pitchFamily="34" charset="0"/>
              </a:rPr>
              <a:t> </a:t>
            </a:r>
            <a:r>
              <a:rPr lang="el-GR" altLang="en-US" sz="2500" dirty="0" smtClean="0">
                <a:latin typeface="Calibri" pitchFamily="34" charset="0"/>
              </a:rPr>
              <a:t>«Η </a:t>
            </a:r>
            <a:r>
              <a:rPr lang="el-GR" altLang="en-US" sz="2500" dirty="0">
                <a:latin typeface="Calibri" pitchFamily="34" charset="0"/>
              </a:rPr>
              <a:t>φάλαινα που τρώει τον </a:t>
            </a:r>
            <a:r>
              <a:rPr lang="el-GR" altLang="en-US" sz="2500" dirty="0" smtClean="0">
                <a:latin typeface="Calibri" pitchFamily="34" charset="0"/>
              </a:rPr>
              <a:t>πόλεμο», </a:t>
            </a:r>
            <a:r>
              <a:rPr lang="el-GR" altLang="en-US" sz="2500" dirty="0">
                <a:latin typeface="Calibri" pitchFamily="34" charset="0"/>
              </a:rPr>
              <a:t>η βία περιορίζεται στους ανθρώπους, ενώ γάτες και ποντίκια ζουν μαζί ειρηνικά</a:t>
            </a:r>
            <a:r>
              <a:rPr lang="en-US" altLang="en-US" sz="2500" dirty="0">
                <a:latin typeface="Calibri" pitchFamily="34" charset="0"/>
              </a:rPr>
              <a:t>.</a:t>
            </a:r>
            <a:endParaRPr lang="el-GR" altLang="en-US" sz="2500" dirty="0">
              <a:latin typeface="Calibri" pitchFamily="34" charset="0"/>
            </a:endParaRPr>
          </a:p>
          <a:p>
            <a:endParaRPr lang="el-GR" sz="2500" dirty="0"/>
          </a:p>
        </p:txBody>
      </p:sp>
      <p:pic>
        <p:nvPicPr>
          <p:cNvPr id="7" name="Content Placeholder 6" descr="Ενδεικτικές σελίδες του βιβλίου «Η φάλαινα που τρώει τον πόλεμο» "/>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8378"/>
          <a:stretch/>
        </p:blipFill>
        <p:spPr>
          <a:xfrm>
            <a:off x="5004048" y="1844824"/>
            <a:ext cx="3700272" cy="2945847"/>
          </a:xfrm>
        </p:spPr>
      </p:pic>
      <p:sp>
        <p:nvSpPr>
          <p:cNvPr id="5" name="TextBox 4"/>
          <p:cNvSpPr txBox="1"/>
          <p:nvPr/>
        </p:nvSpPr>
        <p:spPr>
          <a:xfrm>
            <a:off x="8100392" y="4833156"/>
            <a:ext cx="603920" cy="360040"/>
          </a:xfrm>
          <a:prstGeom prst="rect">
            <a:avLst/>
          </a:prstGeom>
        </p:spPr>
        <p:txBody>
          <a:bodyPr vert="horz" wrap="square" lIns="91440" tIns="45720" rIns="91440" bIns="45720" rtlCol="0" anchor="ctr">
            <a:noAutofit/>
          </a:bodyPr>
          <a:lstStyle/>
          <a:p>
            <a:pPr algn="r"/>
            <a:r>
              <a:rPr lang="el-GR" b="1" dirty="0" smtClean="0">
                <a:latin typeface="+mj-lt"/>
              </a:rPr>
              <a:t>[68]</a:t>
            </a:r>
          </a:p>
        </p:txBody>
      </p:sp>
    </p:spTree>
    <p:custDataLst>
      <p:tags r:id="rId1"/>
    </p:custDataLst>
    <p:extLst>
      <p:ext uri="{BB962C8B-B14F-4D97-AF65-F5344CB8AC3E}">
        <p14:creationId xmlns:p14="http://schemas.microsoft.com/office/powerpoint/2010/main" val="16804579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a:t>
            </a:r>
            <a:r>
              <a:rPr lang="el-GR" dirty="0" smtClean="0"/>
              <a:t>παιδιών (1/7)</a:t>
            </a:r>
            <a:endParaRPr lang="el-GR" dirty="0"/>
          </a:p>
        </p:txBody>
      </p:sp>
      <p:sp>
        <p:nvSpPr>
          <p:cNvPr id="3" name="Content Placeholder 2"/>
          <p:cNvSpPr>
            <a:spLocks noGrp="1"/>
          </p:cNvSpPr>
          <p:nvPr>
            <p:ph sz="half" idx="1"/>
          </p:nvPr>
        </p:nvSpPr>
        <p:spPr>
          <a:xfrm>
            <a:off x="457200" y="1600200"/>
            <a:ext cx="4258816" cy="4525963"/>
          </a:xfrm>
        </p:spPr>
        <p:txBody>
          <a:bodyPr>
            <a:noAutofit/>
          </a:bodyPr>
          <a:lstStyle/>
          <a:p>
            <a:pPr marL="0" indent="0">
              <a:buNone/>
            </a:pPr>
            <a:r>
              <a:rPr lang="el-GR" altLang="en-US" sz="2400" dirty="0">
                <a:latin typeface="Calibri" pitchFamily="34" charset="0"/>
              </a:rPr>
              <a:t>Εκτός όμως από ανθρωποποιημένα ζώα και τα παιδιά πρωταγωνιστούν στο (</a:t>
            </a:r>
            <a:r>
              <a:rPr lang="el-GR" altLang="en-US" sz="2400" dirty="0" err="1">
                <a:latin typeface="Calibri" pitchFamily="34" charset="0"/>
              </a:rPr>
              <a:t>αντι)πολεμικό</a:t>
            </a:r>
            <a:r>
              <a:rPr lang="el-GR" altLang="en-US" sz="2400" dirty="0">
                <a:latin typeface="Calibri" pitchFamily="34" charset="0"/>
              </a:rPr>
              <a:t> παιδικό βιβλίο. Επαναλαμβάνοντας το γνωστό κλισέ της πλοκής αρκετών παιδικών βιβλίων ότι τα παιδιά ευθύνονται για ελπιδοφόρες αλλαγές, οι μικροί μπόμπιρες διώχνουν τον πόλεμο και φέρνουν την Ειρήνη (δες </a:t>
            </a:r>
            <a:r>
              <a:rPr lang="el-GR" altLang="en-US" sz="2400" dirty="0" smtClean="0">
                <a:latin typeface="Calibri" pitchFamily="34" charset="0"/>
              </a:rPr>
              <a:t>«Δεν </a:t>
            </a:r>
            <a:r>
              <a:rPr lang="el-GR" altLang="en-US" sz="2400" dirty="0">
                <a:latin typeface="Calibri" pitchFamily="34" charset="0"/>
              </a:rPr>
              <a:t>θέλω μοβ </a:t>
            </a:r>
            <a:r>
              <a:rPr lang="el-GR" altLang="en-US" sz="2400" dirty="0" smtClean="0">
                <a:latin typeface="Calibri" pitchFamily="34" charset="0"/>
              </a:rPr>
              <a:t>μύτη»). </a:t>
            </a:r>
            <a:endParaRPr lang="el-GR" altLang="en-US" sz="2400" dirty="0">
              <a:latin typeface="Calibri" pitchFamily="34" charset="0"/>
            </a:endParaRPr>
          </a:p>
          <a:p>
            <a:endParaRPr lang="el-GR" sz="2400" dirty="0"/>
          </a:p>
        </p:txBody>
      </p:sp>
      <p:pic>
        <p:nvPicPr>
          <p:cNvPr id="5" name="Picture 10" descr="mov1"/>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76056" y="2132856"/>
            <a:ext cx="3225765" cy="324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740352" y="5445224"/>
            <a:ext cx="603920" cy="360040"/>
          </a:xfrm>
          <a:prstGeom prst="rect">
            <a:avLst/>
          </a:prstGeom>
        </p:spPr>
        <p:txBody>
          <a:bodyPr vert="horz" wrap="square" lIns="91440" tIns="45720" rIns="91440" bIns="45720" rtlCol="0" anchor="ctr">
            <a:noAutofit/>
          </a:bodyPr>
          <a:lstStyle/>
          <a:p>
            <a:r>
              <a:rPr lang="el-GR" b="1" dirty="0" smtClean="0">
                <a:latin typeface="+mj-lt"/>
              </a:rPr>
              <a:t>[69]</a:t>
            </a:r>
          </a:p>
        </p:txBody>
      </p:sp>
    </p:spTree>
    <p:custDataLst>
      <p:tags r:id="rId1"/>
    </p:custDataLst>
    <p:extLst>
      <p:ext uri="{BB962C8B-B14F-4D97-AF65-F5344CB8AC3E}">
        <p14:creationId xmlns:p14="http://schemas.microsoft.com/office/powerpoint/2010/main" val="10784590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παιδιών </a:t>
            </a:r>
            <a:r>
              <a:rPr lang="el-GR" dirty="0" smtClean="0"/>
              <a:t>(2/7</a:t>
            </a:r>
            <a:r>
              <a:rPr lang="el-GR" dirty="0"/>
              <a:t>)</a:t>
            </a:r>
          </a:p>
        </p:txBody>
      </p:sp>
      <p:pic>
        <p:nvPicPr>
          <p:cNvPr id="5" name="Picture 7" descr="mov3"/>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1916832"/>
            <a:ext cx="4038600" cy="3879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mov4"/>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844824"/>
            <a:ext cx="4038600" cy="395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067944" y="5805264"/>
            <a:ext cx="603920" cy="360040"/>
          </a:xfrm>
          <a:prstGeom prst="rect">
            <a:avLst/>
          </a:prstGeom>
        </p:spPr>
        <p:txBody>
          <a:bodyPr vert="horz" wrap="square" lIns="91440" tIns="45720" rIns="91440" bIns="45720" rtlCol="0" anchor="ctr">
            <a:noAutofit/>
          </a:bodyPr>
          <a:lstStyle/>
          <a:p>
            <a:r>
              <a:rPr lang="el-GR" b="1" dirty="0" smtClean="0">
                <a:latin typeface="+mj-lt"/>
              </a:rPr>
              <a:t>[70]</a:t>
            </a:r>
          </a:p>
        </p:txBody>
      </p:sp>
      <p:sp>
        <p:nvSpPr>
          <p:cNvPr id="8" name="TextBox 7"/>
          <p:cNvSpPr txBox="1"/>
          <p:nvPr/>
        </p:nvSpPr>
        <p:spPr>
          <a:xfrm>
            <a:off x="4644008" y="5805264"/>
            <a:ext cx="603920" cy="360040"/>
          </a:xfrm>
          <a:prstGeom prst="rect">
            <a:avLst/>
          </a:prstGeom>
        </p:spPr>
        <p:txBody>
          <a:bodyPr vert="horz" wrap="square" lIns="91440" tIns="45720" rIns="91440" bIns="45720" rtlCol="0" anchor="ctr">
            <a:noAutofit/>
          </a:bodyPr>
          <a:lstStyle/>
          <a:p>
            <a:r>
              <a:rPr lang="el-GR" b="1" dirty="0" smtClean="0">
                <a:latin typeface="+mj-lt"/>
              </a:rPr>
              <a:t>[71]</a:t>
            </a:r>
          </a:p>
        </p:txBody>
      </p:sp>
    </p:spTree>
    <p:custDataLst>
      <p:tags r:id="rId1"/>
    </p:custDataLst>
    <p:extLst>
      <p:ext uri="{BB962C8B-B14F-4D97-AF65-F5344CB8AC3E}">
        <p14:creationId xmlns:p14="http://schemas.microsoft.com/office/powerpoint/2010/main" val="3272131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dirty="0">
                <a:latin typeface="Calibri" pitchFamily="34" charset="0"/>
              </a:rPr>
              <a:t>Ο</a:t>
            </a:r>
            <a:r>
              <a:rPr lang="el-GR" altLang="en-US" dirty="0" smtClean="0">
                <a:latin typeface="Calibri" pitchFamily="34" charset="0"/>
              </a:rPr>
              <a:t> </a:t>
            </a:r>
            <a:r>
              <a:rPr lang="el-GR" altLang="en-US" dirty="0">
                <a:latin typeface="Calibri" pitchFamily="34" charset="0"/>
              </a:rPr>
              <a:t>πόλεμος </a:t>
            </a:r>
            <a:r>
              <a:rPr lang="el-GR" altLang="en-US" dirty="0" smtClean="0">
                <a:latin typeface="Calibri" pitchFamily="34" charset="0"/>
              </a:rPr>
              <a:t>ως παιδί</a:t>
            </a:r>
            <a:endParaRPr lang="el-GR" dirty="0"/>
          </a:p>
        </p:txBody>
      </p:sp>
      <p:sp>
        <p:nvSpPr>
          <p:cNvPr id="3" name="Content Placeholder 2"/>
          <p:cNvSpPr>
            <a:spLocks noGrp="1"/>
          </p:cNvSpPr>
          <p:nvPr>
            <p:ph sz="half" idx="1"/>
          </p:nvPr>
        </p:nvSpPr>
        <p:spPr>
          <a:xfrm>
            <a:off x="457200" y="1600200"/>
            <a:ext cx="4474840" cy="4525963"/>
          </a:xfrm>
        </p:spPr>
        <p:txBody>
          <a:bodyPr>
            <a:noAutofit/>
          </a:bodyPr>
          <a:lstStyle/>
          <a:p>
            <a:pPr marL="0" indent="0">
              <a:buNone/>
            </a:pPr>
            <a:r>
              <a:rPr lang="el-GR" altLang="en-US" sz="2600" dirty="0">
                <a:latin typeface="Calibri" pitchFamily="34" charset="0"/>
              </a:rPr>
              <a:t>Ακόμη και ο πόλεμος μοιάζει με ένα σκανταλιάρικο και ακίνδυνο παιδί. </a:t>
            </a:r>
            <a:endParaRPr lang="el-GR" altLang="en-US" sz="2600" dirty="0" smtClean="0">
              <a:latin typeface="Calibri" pitchFamily="34" charset="0"/>
            </a:endParaRPr>
          </a:p>
          <a:p>
            <a:pPr marL="0" indent="0">
              <a:buNone/>
            </a:pPr>
            <a:r>
              <a:rPr lang="el-GR" altLang="en-US" sz="2600" dirty="0" smtClean="0">
                <a:latin typeface="Calibri" pitchFamily="34" charset="0"/>
              </a:rPr>
              <a:t>Στο </a:t>
            </a:r>
            <a:r>
              <a:rPr lang="el-GR" altLang="en-US" sz="2600" dirty="0">
                <a:latin typeface="Calibri" pitchFamily="34" charset="0"/>
              </a:rPr>
              <a:t>βιβλίο </a:t>
            </a:r>
            <a:r>
              <a:rPr lang="el-GR" altLang="en-US" sz="2600" dirty="0" smtClean="0">
                <a:latin typeface="Calibri" pitchFamily="34" charset="0"/>
              </a:rPr>
              <a:t>«Δεν </a:t>
            </a:r>
            <a:r>
              <a:rPr lang="el-GR" altLang="en-US" sz="2600" dirty="0">
                <a:latin typeface="Calibri" pitchFamily="34" charset="0"/>
              </a:rPr>
              <a:t>θέλω μοβ </a:t>
            </a:r>
            <a:r>
              <a:rPr lang="el-GR" altLang="en-US" sz="2600" dirty="0" smtClean="0">
                <a:latin typeface="Calibri" pitchFamily="34" charset="0"/>
              </a:rPr>
              <a:t>μύτη» </a:t>
            </a:r>
            <a:r>
              <a:rPr lang="el-GR" altLang="en-US" sz="2600" dirty="0">
                <a:latin typeface="Calibri" pitchFamily="34" charset="0"/>
              </a:rPr>
              <a:t>ο πόλεμος είναι ένα αγόρι που φορά ένα σουρωτήρι για κράνος και μετακινείται με πατίνια. Πόσο μπορεί να φοβίσει αυτή η καρικατούρα του πολέμου ακόμη και ένα παιδί!</a:t>
            </a:r>
          </a:p>
          <a:p>
            <a:endParaRPr lang="el-GR" sz="2600" dirty="0"/>
          </a:p>
        </p:txBody>
      </p:sp>
      <p:pic>
        <p:nvPicPr>
          <p:cNvPr id="5" name="Content Placeholder 4" descr="mov5"/>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8043" r="1"/>
          <a:stretch/>
        </p:blipFill>
        <p:spPr bwMode="auto">
          <a:xfrm>
            <a:off x="5393136" y="1916832"/>
            <a:ext cx="3336260"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364088" y="5802395"/>
            <a:ext cx="603920" cy="360040"/>
          </a:xfrm>
          <a:prstGeom prst="rect">
            <a:avLst/>
          </a:prstGeom>
        </p:spPr>
        <p:txBody>
          <a:bodyPr vert="horz" wrap="square" lIns="91440" tIns="45720" rIns="91440" bIns="45720" rtlCol="0" anchor="ctr">
            <a:noAutofit/>
          </a:bodyPr>
          <a:lstStyle/>
          <a:p>
            <a:r>
              <a:rPr lang="el-GR" b="1" dirty="0" smtClean="0">
                <a:latin typeface="+mj-lt"/>
              </a:rPr>
              <a:t>[72]</a:t>
            </a:r>
          </a:p>
        </p:txBody>
      </p:sp>
    </p:spTree>
    <p:custDataLst>
      <p:tags r:id="rId1"/>
    </p:custDataLst>
    <p:extLst>
      <p:ext uri="{BB962C8B-B14F-4D97-AF65-F5344CB8AC3E}">
        <p14:creationId xmlns:p14="http://schemas.microsoft.com/office/powerpoint/2010/main" val="749222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παιδιών </a:t>
            </a:r>
            <a:r>
              <a:rPr lang="el-GR" dirty="0" smtClean="0"/>
              <a:t>(3/7</a:t>
            </a:r>
            <a:r>
              <a:rPr lang="el-GR" dirty="0"/>
              <a:t>)</a:t>
            </a:r>
          </a:p>
        </p:txBody>
      </p:sp>
      <p:sp>
        <p:nvSpPr>
          <p:cNvPr id="3" name="Content Placeholder 2"/>
          <p:cNvSpPr>
            <a:spLocks noGrp="1"/>
          </p:cNvSpPr>
          <p:nvPr>
            <p:ph sz="half" idx="1"/>
          </p:nvPr>
        </p:nvSpPr>
        <p:spPr>
          <a:xfrm>
            <a:off x="457200" y="1600200"/>
            <a:ext cx="2890664" cy="4525963"/>
          </a:xfrm>
        </p:spPr>
        <p:txBody>
          <a:bodyPr>
            <a:normAutofit/>
          </a:bodyPr>
          <a:lstStyle/>
          <a:p>
            <a:pPr marL="0" indent="0">
              <a:buNone/>
            </a:pPr>
            <a:r>
              <a:rPr lang="el-GR" sz="2600" dirty="0" smtClean="0"/>
              <a:t>Και </a:t>
            </a:r>
            <a:r>
              <a:rPr lang="el-GR" sz="2600" dirty="0"/>
              <a:t>στο βιβλίο </a:t>
            </a:r>
            <a:r>
              <a:rPr lang="el-GR" sz="2600" dirty="0" smtClean="0"/>
              <a:t>«Πόλεμος </a:t>
            </a:r>
            <a:r>
              <a:rPr lang="el-GR" sz="2600" dirty="0"/>
              <a:t>χωρίς </a:t>
            </a:r>
            <a:r>
              <a:rPr lang="el-GR" sz="2600" dirty="0" smtClean="0"/>
              <a:t>αιτία», </a:t>
            </a:r>
            <a:r>
              <a:rPr lang="el-GR" sz="2600" dirty="0"/>
              <a:t>ο πόλεμος τελειώνει εξαιτίας των παιδιών και των παιχνιδιών τους. </a:t>
            </a:r>
          </a:p>
          <a:p>
            <a:endParaRPr lang="el-GR" sz="2600" dirty="0"/>
          </a:p>
        </p:txBody>
      </p:sp>
      <p:pic>
        <p:nvPicPr>
          <p:cNvPr id="7" name="Picture 7" descr="01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635896" y="1700808"/>
            <a:ext cx="5082917"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987824" y="5517232"/>
            <a:ext cx="603920" cy="360040"/>
          </a:xfrm>
          <a:prstGeom prst="rect">
            <a:avLst/>
          </a:prstGeom>
        </p:spPr>
        <p:txBody>
          <a:bodyPr vert="horz" wrap="square" lIns="91440" tIns="45720" rIns="91440" bIns="45720" rtlCol="0" anchor="ctr">
            <a:noAutofit/>
          </a:bodyPr>
          <a:lstStyle/>
          <a:p>
            <a:pPr algn="r"/>
            <a:r>
              <a:rPr lang="el-GR" b="1" dirty="0" smtClean="0">
                <a:latin typeface="+mj-lt"/>
              </a:rPr>
              <a:t>[73]</a:t>
            </a:r>
          </a:p>
        </p:txBody>
      </p:sp>
    </p:spTree>
    <p:custDataLst>
      <p:tags r:id="rId1"/>
    </p:custDataLst>
    <p:extLst>
      <p:ext uri="{BB962C8B-B14F-4D97-AF65-F5344CB8AC3E}">
        <p14:creationId xmlns:p14="http://schemas.microsoft.com/office/powerpoint/2010/main" val="33562934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παιδιών </a:t>
            </a:r>
            <a:r>
              <a:rPr lang="el-GR" dirty="0" smtClean="0"/>
              <a:t>(4/7</a:t>
            </a:r>
            <a:r>
              <a:rPr lang="el-GR" dirty="0"/>
              <a:t>)</a:t>
            </a:r>
          </a:p>
        </p:txBody>
      </p:sp>
      <p:sp>
        <p:nvSpPr>
          <p:cNvPr id="3" name="Content Placeholder 2"/>
          <p:cNvSpPr>
            <a:spLocks noGrp="1"/>
          </p:cNvSpPr>
          <p:nvPr>
            <p:ph sz="half" idx="1"/>
          </p:nvPr>
        </p:nvSpPr>
        <p:spPr>
          <a:xfrm>
            <a:off x="457200" y="1600200"/>
            <a:ext cx="4330824" cy="4525963"/>
          </a:xfrm>
        </p:spPr>
        <p:txBody>
          <a:bodyPr>
            <a:normAutofit/>
          </a:bodyPr>
          <a:lstStyle/>
          <a:p>
            <a:pPr marL="0" indent="0">
              <a:buNone/>
            </a:pPr>
            <a:r>
              <a:rPr lang="el-GR" sz="2600" dirty="0" smtClean="0"/>
              <a:t>Το </a:t>
            </a:r>
            <a:r>
              <a:rPr lang="el-GR" sz="2600" dirty="0"/>
              <a:t>ίδιο μοτίβο συναντάται και στα βιβλία με περιβαλλοντικό μήνυμα, όπου πάλι τα παιδιά αναλαμβάνουν την προστασία του </a:t>
            </a:r>
            <a:r>
              <a:rPr lang="el-GR" sz="2600" dirty="0" smtClean="0"/>
              <a:t>πλανήτη.</a:t>
            </a:r>
            <a:endParaRPr lang="el-GR" sz="2600" dirty="0"/>
          </a:p>
        </p:txBody>
      </p:sp>
      <p:pic>
        <p:nvPicPr>
          <p:cNvPr id="6" name="Picture 5" descr="KYRITSOPOYLOS_TO_PARAMY8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700808"/>
            <a:ext cx="3811506" cy="379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3324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1691680" y="4005064"/>
            <a:ext cx="190500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043608" y="5652215"/>
            <a:ext cx="603920" cy="360040"/>
          </a:xfrm>
          <a:prstGeom prst="rect">
            <a:avLst/>
          </a:prstGeom>
        </p:spPr>
        <p:txBody>
          <a:bodyPr vert="horz" wrap="square" lIns="91440" tIns="45720" rIns="91440" bIns="45720" rtlCol="0" anchor="ctr">
            <a:noAutofit/>
          </a:bodyPr>
          <a:lstStyle/>
          <a:p>
            <a:pPr algn="r"/>
            <a:r>
              <a:rPr lang="el-GR" b="1" dirty="0" smtClean="0">
                <a:latin typeface="+mj-lt"/>
              </a:rPr>
              <a:t>[74]</a:t>
            </a:r>
          </a:p>
        </p:txBody>
      </p:sp>
      <p:sp>
        <p:nvSpPr>
          <p:cNvPr id="8" name="TextBox 7"/>
          <p:cNvSpPr txBox="1"/>
          <p:nvPr/>
        </p:nvSpPr>
        <p:spPr>
          <a:xfrm>
            <a:off x="4283968" y="5139672"/>
            <a:ext cx="603920" cy="360040"/>
          </a:xfrm>
          <a:prstGeom prst="rect">
            <a:avLst/>
          </a:prstGeom>
        </p:spPr>
        <p:txBody>
          <a:bodyPr vert="horz" wrap="square" lIns="91440" tIns="45720" rIns="91440" bIns="45720" rtlCol="0" anchor="ctr">
            <a:noAutofit/>
          </a:bodyPr>
          <a:lstStyle/>
          <a:p>
            <a:pPr algn="r"/>
            <a:r>
              <a:rPr lang="el-GR" b="1" dirty="0" smtClean="0">
                <a:latin typeface="+mj-lt"/>
              </a:rPr>
              <a:t>[75]</a:t>
            </a:r>
          </a:p>
        </p:txBody>
      </p:sp>
    </p:spTree>
    <p:custDataLst>
      <p:tags r:id="rId1"/>
    </p:custDataLst>
    <p:extLst>
      <p:ext uri="{BB962C8B-B14F-4D97-AF65-F5344CB8AC3E}">
        <p14:creationId xmlns:p14="http://schemas.microsoft.com/office/powerpoint/2010/main" val="35691116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παιδιών </a:t>
            </a:r>
            <a:r>
              <a:rPr lang="el-GR" dirty="0" smtClean="0"/>
              <a:t>(5/7</a:t>
            </a:r>
            <a:r>
              <a:rPr lang="el-GR" dirty="0"/>
              <a:t>)</a:t>
            </a:r>
          </a:p>
        </p:txBody>
      </p:sp>
      <p:sp>
        <p:nvSpPr>
          <p:cNvPr id="3" name="Content Placeholder 2"/>
          <p:cNvSpPr>
            <a:spLocks noGrp="1"/>
          </p:cNvSpPr>
          <p:nvPr>
            <p:ph sz="half" idx="1"/>
          </p:nvPr>
        </p:nvSpPr>
        <p:spPr/>
        <p:txBody>
          <a:bodyPr>
            <a:noAutofit/>
          </a:bodyPr>
          <a:lstStyle/>
          <a:p>
            <a:pPr marL="0" indent="0">
              <a:buNone/>
            </a:pPr>
            <a:r>
              <a:rPr lang="el-GR" altLang="en-US" sz="2600" dirty="0">
                <a:latin typeface="Calibri" pitchFamily="34" charset="0"/>
              </a:rPr>
              <a:t>Ακόμη και όταν τα παιδιά δεν αναφέρονται στο λεκτικό κείμενο, παρουσιάζονται στην εικονογράφηση πάντα με το μέρος των καλών και της ειρήνης. Στη </a:t>
            </a:r>
            <a:r>
              <a:rPr lang="el-GR" altLang="en-US" sz="2600" dirty="0" smtClean="0">
                <a:latin typeface="Calibri" pitchFamily="34" charset="0"/>
              </a:rPr>
              <a:t>«Φάλαινα </a:t>
            </a:r>
            <a:r>
              <a:rPr lang="el-GR" altLang="en-US" sz="2600" dirty="0">
                <a:latin typeface="Calibri" pitchFamily="34" charset="0"/>
              </a:rPr>
              <a:t>που τρώει τον </a:t>
            </a:r>
            <a:r>
              <a:rPr lang="el-GR" altLang="en-US" sz="2600" dirty="0" smtClean="0">
                <a:latin typeface="Calibri" pitchFamily="34" charset="0"/>
              </a:rPr>
              <a:t>πόλεμο» </a:t>
            </a:r>
            <a:r>
              <a:rPr lang="el-GR" altLang="en-US" sz="2600" dirty="0">
                <a:latin typeface="Calibri" pitchFamily="34" charset="0"/>
              </a:rPr>
              <a:t>τα παιδιά κρατούν πανό που γράφει: Καλώς ήρθες </a:t>
            </a:r>
            <a:r>
              <a:rPr lang="el-GR" altLang="en-US" sz="2600" dirty="0" err="1">
                <a:latin typeface="Calibri" pitchFamily="34" charset="0"/>
              </a:rPr>
              <a:t>φαλαινίτσα</a:t>
            </a:r>
            <a:r>
              <a:rPr lang="en-US" altLang="en-US" sz="2600" dirty="0">
                <a:latin typeface="Calibri" pitchFamily="34" charset="0"/>
              </a:rPr>
              <a:t>. </a:t>
            </a:r>
          </a:p>
          <a:p>
            <a:endParaRPr lang="el-GR" sz="2600" dirty="0"/>
          </a:p>
        </p:txBody>
      </p:sp>
      <p:pic>
        <p:nvPicPr>
          <p:cNvPr id="7" name="Picture 4" descr="falaina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32040" y="1556792"/>
            <a:ext cx="3646290" cy="4525963"/>
          </a:xfrm>
        </p:spPr>
      </p:pic>
      <p:sp>
        <p:nvSpPr>
          <p:cNvPr id="5" name="TextBox 4"/>
          <p:cNvSpPr txBox="1"/>
          <p:nvPr/>
        </p:nvSpPr>
        <p:spPr>
          <a:xfrm>
            <a:off x="4283968"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[76]</a:t>
            </a:r>
          </a:p>
        </p:txBody>
      </p:sp>
    </p:spTree>
    <p:custDataLst>
      <p:tags r:id="rId1"/>
    </p:custDataLst>
    <p:extLst>
      <p:ext uri="{BB962C8B-B14F-4D97-AF65-F5344CB8AC3E}">
        <p14:creationId xmlns:p14="http://schemas.microsoft.com/office/powerpoint/2010/main" val="41344692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παιδιών </a:t>
            </a:r>
            <a:r>
              <a:rPr lang="el-GR" dirty="0" smtClean="0"/>
              <a:t>(6/7</a:t>
            </a:r>
            <a:r>
              <a:rPr lang="el-GR" dirty="0"/>
              <a:t>)</a:t>
            </a:r>
          </a:p>
        </p:txBody>
      </p:sp>
      <p:sp>
        <p:nvSpPr>
          <p:cNvPr id="4" name="Content Placeholder 3"/>
          <p:cNvSpPr>
            <a:spLocks noGrp="1"/>
          </p:cNvSpPr>
          <p:nvPr>
            <p:ph sz="half" idx="2"/>
          </p:nvPr>
        </p:nvSpPr>
        <p:spPr>
          <a:xfrm>
            <a:off x="3923928" y="1600200"/>
            <a:ext cx="4762872" cy="4525963"/>
          </a:xfrm>
        </p:spPr>
        <p:txBody>
          <a:bodyPr>
            <a:noAutofit/>
          </a:bodyPr>
          <a:lstStyle/>
          <a:p>
            <a:pPr marL="0" indent="0">
              <a:buNone/>
            </a:pPr>
            <a:r>
              <a:rPr lang="el-GR" altLang="en-US" sz="2600" dirty="0">
                <a:latin typeface="Calibri" pitchFamily="34" charset="0"/>
              </a:rPr>
              <a:t>Και στη διασκευή της Ειρήνης του Αριστοφάνη προστίθεται ο συλλογικός χαρακτήρας των παιδιών, παρόλο που δεν υπάρχει στην αρχαία κωμωδία. Η προσθήκη φανερώνει την αντίληψη ότι στα βιβλία για παιδιά οι χαρακτήρες οφείλουν να είναι παιδιά, καθώς και ότι καθετί θετικό πηγάζει από τα παιδιά. </a:t>
            </a:r>
          </a:p>
          <a:p>
            <a:endParaRPr lang="el-GR" sz="2600" dirty="0"/>
          </a:p>
        </p:txBody>
      </p:sp>
      <p:pic>
        <p:nvPicPr>
          <p:cNvPr id="5" name="Picture 21" descr="Εξώφυλλο του βιβλίου «Ειρήνη»"/>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39552" y="1772816"/>
            <a:ext cx="3102068"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39552" y="4653136"/>
            <a:ext cx="603920" cy="360040"/>
          </a:xfrm>
          <a:prstGeom prst="rect">
            <a:avLst/>
          </a:prstGeom>
        </p:spPr>
        <p:txBody>
          <a:bodyPr vert="horz" wrap="square" lIns="91440" tIns="45720" rIns="91440" bIns="45720" rtlCol="0" anchor="ctr">
            <a:noAutofit/>
          </a:bodyPr>
          <a:lstStyle/>
          <a:p>
            <a:pPr algn="r"/>
            <a:r>
              <a:rPr lang="el-GR" b="1" dirty="0" smtClean="0">
                <a:latin typeface="+mj-lt"/>
              </a:rPr>
              <a:t>[77]</a:t>
            </a:r>
          </a:p>
        </p:txBody>
      </p:sp>
    </p:spTree>
    <p:custDataLst>
      <p:tags r:id="rId1"/>
    </p:custDataLst>
    <p:extLst>
      <p:ext uri="{BB962C8B-B14F-4D97-AF65-F5344CB8AC3E}">
        <p14:creationId xmlns:p14="http://schemas.microsoft.com/office/powerpoint/2010/main" val="17517458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συλλογικός χαρακτήρας των παιδιών </a:t>
            </a:r>
            <a:r>
              <a:rPr lang="el-GR" dirty="0" smtClean="0"/>
              <a:t>(7/7</a:t>
            </a:r>
            <a:r>
              <a:rPr lang="el-GR" dirty="0"/>
              <a:t>)</a:t>
            </a:r>
          </a:p>
        </p:txBody>
      </p:sp>
      <p:pic>
        <p:nvPicPr>
          <p:cNvPr id="5" name="Picture 13" descr="σελίδα του βιβλίου «Ειρήνη» "/>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11560" y="1628800"/>
            <a:ext cx="3933451" cy="3600400"/>
          </a:xfrm>
        </p:spPr>
      </p:pic>
      <p:pic>
        <p:nvPicPr>
          <p:cNvPr id="6" name="Picture 14" descr="σελίδα του βιβλίου «Ειρήνη» "/>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581543" y="1628800"/>
            <a:ext cx="3992124" cy="3600400"/>
          </a:xfrm>
        </p:spPr>
      </p:pic>
      <p:sp>
        <p:nvSpPr>
          <p:cNvPr id="7" name="TextBox 6"/>
          <p:cNvSpPr txBox="1"/>
          <p:nvPr/>
        </p:nvSpPr>
        <p:spPr>
          <a:xfrm>
            <a:off x="3982008" y="5301208"/>
            <a:ext cx="603920" cy="360040"/>
          </a:xfrm>
          <a:prstGeom prst="rect">
            <a:avLst/>
          </a:prstGeom>
        </p:spPr>
        <p:txBody>
          <a:bodyPr vert="horz" wrap="square" lIns="91440" tIns="45720" rIns="91440" bIns="45720" rtlCol="0" anchor="ctr">
            <a:noAutofit/>
          </a:bodyPr>
          <a:lstStyle/>
          <a:p>
            <a:pPr algn="r"/>
            <a:r>
              <a:rPr lang="el-GR" b="1" dirty="0" smtClean="0">
                <a:latin typeface="+mj-lt"/>
              </a:rPr>
              <a:t>[78]</a:t>
            </a:r>
          </a:p>
        </p:txBody>
      </p:sp>
      <p:sp>
        <p:nvSpPr>
          <p:cNvPr id="8" name="TextBox 7"/>
          <p:cNvSpPr txBox="1"/>
          <p:nvPr/>
        </p:nvSpPr>
        <p:spPr>
          <a:xfrm>
            <a:off x="4585928" y="5301208"/>
            <a:ext cx="603920" cy="360040"/>
          </a:xfrm>
          <a:prstGeom prst="rect">
            <a:avLst/>
          </a:prstGeom>
        </p:spPr>
        <p:txBody>
          <a:bodyPr vert="horz" wrap="square" lIns="91440" tIns="45720" rIns="91440" bIns="45720" rtlCol="0" anchor="ctr">
            <a:noAutofit/>
          </a:bodyPr>
          <a:lstStyle/>
          <a:p>
            <a:pPr algn="r"/>
            <a:r>
              <a:rPr lang="el-GR" b="1" dirty="0" smtClean="0">
                <a:latin typeface="+mj-lt"/>
              </a:rPr>
              <a:t>[79]</a:t>
            </a:r>
          </a:p>
        </p:txBody>
      </p:sp>
    </p:spTree>
    <p:custDataLst>
      <p:tags r:id="rId1"/>
    </p:custDataLst>
    <p:extLst>
      <p:ext uri="{BB962C8B-B14F-4D97-AF65-F5344CB8AC3E}">
        <p14:creationId xmlns:p14="http://schemas.microsoft.com/office/powerpoint/2010/main" val="1596942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1143000"/>
          </a:xfrm>
        </p:spPr>
        <p:txBody>
          <a:bodyPr>
            <a:normAutofit fontScale="90000"/>
          </a:bodyPr>
          <a:lstStyle/>
          <a:p>
            <a:r>
              <a:rPr lang="el-GR" dirty="0" smtClean="0"/>
              <a:t>Εμφανής διδακτισμός: Παράδειγμα (1/4)</a:t>
            </a:r>
            <a:endParaRPr lang="el-GR" dirty="0"/>
          </a:p>
        </p:txBody>
      </p:sp>
      <p:sp>
        <p:nvSpPr>
          <p:cNvPr id="3" name="Content Placeholder 2"/>
          <p:cNvSpPr>
            <a:spLocks noGrp="1"/>
          </p:cNvSpPr>
          <p:nvPr>
            <p:ph sz="half" idx="1"/>
          </p:nvPr>
        </p:nvSpPr>
        <p:spPr>
          <a:xfrm>
            <a:off x="457200" y="1600200"/>
            <a:ext cx="4258816" cy="4525963"/>
          </a:xfrm>
        </p:spPr>
        <p:txBody>
          <a:bodyPr>
            <a:noAutofit/>
          </a:bodyPr>
          <a:lstStyle/>
          <a:p>
            <a:pPr marL="0" indent="0">
              <a:buNone/>
            </a:pPr>
            <a:r>
              <a:rPr lang="el-GR" dirty="0"/>
              <a:t>Κάτι τέτοιο είναι εμφανές όχι μόνο στο λεκτικό και οπτικό κείμενο, αλλά και στο περικείμενο, όπως:</a:t>
            </a:r>
          </a:p>
          <a:p>
            <a:r>
              <a:rPr lang="el-GR" dirty="0"/>
              <a:t>στο εξώφυλλο που ανακοινώνει το θέμα του βιβλίου (π.χ. Πόλεμος</a:t>
            </a:r>
            <a:r>
              <a:rPr lang="el-GR" dirty="0" smtClean="0"/>
              <a:t>)</a:t>
            </a:r>
            <a:r>
              <a:rPr lang="en-GB" dirty="0" smtClean="0"/>
              <a:t>.</a:t>
            </a:r>
            <a:endParaRPr lang="el-GR" dirty="0"/>
          </a:p>
          <a:p>
            <a:pPr marL="0" indent="0">
              <a:buNone/>
            </a:pPr>
            <a:endParaRPr lang="el-GR" dirty="0" smtClean="0"/>
          </a:p>
          <a:p>
            <a:endParaRPr lang="el-GR" dirty="0"/>
          </a:p>
        </p:txBody>
      </p:sp>
      <p:pic>
        <p:nvPicPr>
          <p:cNvPr id="5" name="Picture 3" descr="Εξώφυλλο του βιβλίου « Το δάσος με τους κισσούς : Πόλεμος»"/>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36096" y="1700808"/>
            <a:ext cx="3096344" cy="396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88564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Παιδικός κόσμος (1/3)</a:t>
            </a:r>
            <a:endParaRPr lang="el-GR" dirty="0"/>
          </a:p>
        </p:txBody>
      </p:sp>
      <p:sp>
        <p:nvSpPr>
          <p:cNvPr id="3" name="Content Placeholder 2"/>
          <p:cNvSpPr>
            <a:spLocks noGrp="1"/>
          </p:cNvSpPr>
          <p:nvPr>
            <p:ph sz="half" idx="1"/>
          </p:nvPr>
        </p:nvSpPr>
        <p:spPr/>
        <p:txBody>
          <a:bodyPr>
            <a:noAutofit/>
          </a:bodyPr>
          <a:lstStyle/>
          <a:p>
            <a:pPr marL="0" indent="0">
              <a:buNone/>
            </a:pPr>
            <a:r>
              <a:rPr lang="el-GR" dirty="0"/>
              <a:t>Όμως, ακόμη και όταν οι χαρακτήρες δεν είναι παιδιά, ένας παιδιάστικος τόνος διατρέχει την ιστορία. Στον </a:t>
            </a:r>
            <a:r>
              <a:rPr lang="el-GR" dirty="0" smtClean="0"/>
              <a:t>«Πόλεμο </a:t>
            </a:r>
            <a:r>
              <a:rPr lang="el-GR" dirty="0"/>
              <a:t>της χαμένης </a:t>
            </a:r>
            <a:r>
              <a:rPr lang="el-GR" dirty="0" smtClean="0"/>
              <a:t>παντόφλας» </a:t>
            </a:r>
            <a:r>
              <a:rPr lang="el-GR" dirty="0"/>
              <a:t>του </a:t>
            </a:r>
            <a:r>
              <a:rPr lang="el-GR" dirty="0" err="1"/>
              <a:t>Τριβιζά</a:t>
            </a:r>
            <a:r>
              <a:rPr lang="el-GR" dirty="0"/>
              <a:t>, ένας </a:t>
            </a:r>
            <a:r>
              <a:rPr lang="el-GR" dirty="0" smtClean="0"/>
              <a:t>«παιδικός» </a:t>
            </a:r>
            <a:r>
              <a:rPr lang="el-GR" dirty="0"/>
              <a:t>κόσμος δημιουργείται. </a:t>
            </a:r>
          </a:p>
          <a:p>
            <a:endParaRPr lang="el-GR" dirty="0"/>
          </a:p>
        </p:txBody>
      </p:sp>
      <p:pic>
        <p:nvPicPr>
          <p:cNvPr id="6" name="Picture 6" descr="Εξώφυλλο του βιβλίου «Ο πόλεμος της χαμένης παντόφλα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48064" y="1628800"/>
            <a:ext cx="3240360" cy="446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499992"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[80]</a:t>
            </a:r>
          </a:p>
        </p:txBody>
      </p:sp>
    </p:spTree>
    <p:custDataLst>
      <p:tags r:id="rId1"/>
    </p:custDataLst>
    <p:extLst>
      <p:ext uri="{BB962C8B-B14F-4D97-AF65-F5344CB8AC3E}">
        <p14:creationId xmlns:p14="http://schemas.microsoft.com/office/powerpoint/2010/main" val="2042705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Παιδικός κόσμος </a:t>
            </a:r>
            <a:r>
              <a:rPr lang="el-GR" dirty="0" smtClean="0"/>
              <a:t>(2/3</a:t>
            </a:r>
            <a:r>
              <a:rPr lang="el-GR" dirty="0"/>
              <a:t>)</a:t>
            </a:r>
          </a:p>
        </p:txBody>
      </p:sp>
      <p:sp>
        <p:nvSpPr>
          <p:cNvPr id="3" name="Content Placeholder 2"/>
          <p:cNvSpPr>
            <a:spLocks noGrp="1"/>
          </p:cNvSpPr>
          <p:nvPr>
            <p:ph sz="half" idx="1"/>
          </p:nvPr>
        </p:nvSpPr>
        <p:spPr/>
        <p:txBody>
          <a:bodyPr/>
          <a:lstStyle/>
          <a:p>
            <a:pPr marL="0" indent="0">
              <a:buNone/>
            </a:pPr>
            <a:r>
              <a:rPr lang="el-GR" dirty="0"/>
              <a:t>Το όνομα του βασιλιά είναι </a:t>
            </a:r>
            <a:r>
              <a:rPr lang="el-GR" dirty="0" err="1"/>
              <a:t>Σβουρμάρ</a:t>
            </a:r>
            <a:r>
              <a:rPr lang="el-GR" dirty="0"/>
              <a:t> και η σβούρα είναι το σήμα κατατεθέν της χώρας του.</a:t>
            </a:r>
          </a:p>
          <a:p>
            <a:endParaRPr lang="el-GR" dirty="0"/>
          </a:p>
        </p:txBody>
      </p:sp>
      <p:pic>
        <p:nvPicPr>
          <p:cNvPr id="5" name="Content Placeholder 4" descr="σελίδα του βιβλίου «Ο πόλεμος της χαμένης παντόφλα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57995" y="1600200"/>
            <a:ext cx="3419010" cy="4525963"/>
          </a:xfrm>
        </p:spPr>
      </p:pic>
      <p:sp>
        <p:nvSpPr>
          <p:cNvPr id="6" name="TextBox 5"/>
          <p:cNvSpPr txBox="1"/>
          <p:nvPr/>
        </p:nvSpPr>
        <p:spPr>
          <a:xfrm>
            <a:off x="4355976" y="5733256"/>
            <a:ext cx="603920" cy="360040"/>
          </a:xfrm>
          <a:prstGeom prst="rect">
            <a:avLst/>
          </a:prstGeom>
        </p:spPr>
        <p:txBody>
          <a:bodyPr vert="horz" wrap="square" lIns="91440" tIns="45720" rIns="91440" bIns="45720" rtlCol="0" anchor="ctr">
            <a:noAutofit/>
          </a:bodyPr>
          <a:lstStyle/>
          <a:p>
            <a:pPr algn="r"/>
            <a:r>
              <a:rPr lang="el-GR" b="1" dirty="0" smtClean="0">
                <a:latin typeface="+mj-lt"/>
              </a:rPr>
              <a:t>[81]</a:t>
            </a:r>
          </a:p>
        </p:txBody>
      </p:sp>
    </p:spTree>
    <p:custDataLst>
      <p:tags r:id="rId1"/>
    </p:custDataLst>
    <p:extLst>
      <p:ext uri="{BB962C8B-B14F-4D97-AF65-F5344CB8AC3E}">
        <p14:creationId xmlns:p14="http://schemas.microsoft.com/office/powerpoint/2010/main" val="31008356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Παιδικός κόσμος </a:t>
            </a:r>
            <a:r>
              <a:rPr lang="el-GR" dirty="0" smtClean="0"/>
              <a:t>(3/3</a:t>
            </a:r>
            <a:r>
              <a:rPr lang="el-GR" dirty="0"/>
              <a:t>)</a:t>
            </a:r>
          </a:p>
        </p:txBody>
      </p:sp>
      <p:sp>
        <p:nvSpPr>
          <p:cNvPr id="4" name="Content Placeholder 3"/>
          <p:cNvSpPr>
            <a:spLocks noGrp="1"/>
          </p:cNvSpPr>
          <p:nvPr>
            <p:ph sz="half" idx="2"/>
          </p:nvPr>
        </p:nvSpPr>
        <p:spPr>
          <a:xfrm>
            <a:off x="3419872" y="1700808"/>
            <a:ext cx="5266928" cy="4425355"/>
          </a:xfrm>
        </p:spPr>
        <p:txBody>
          <a:bodyPr>
            <a:noAutofit/>
          </a:bodyPr>
          <a:lstStyle/>
          <a:p>
            <a:pPr>
              <a:spcBef>
                <a:spcPts val="600"/>
              </a:spcBef>
            </a:pPr>
            <a:r>
              <a:rPr lang="el-GR" sz="2500" dirty="0"/>
              <a:t>Η αιτία του πολέμου είναι μία χαμένη παντόφλα. </a:t>
            </a:r>
          </a:p>
          <a:p>
            <a:pPr>
              <a:spcBef>
                <a:spcPts val="600"/>
              </a:spcBef>
            </a:pPr>
            <a:r>
              <a:rPr lang="el-GR" sz="2500" dirty="0"/>
              <a:t>Τα ονόματα των γειτονικών χωρών είναι αστεία και θυμίζουν </a:t>
            </a:r>
            <a:r>
              <a:rPr lang="el-GR" sz="2500" dirty="0" err="1"/>
              <a:t>φαγητά(π.χ</a:t>
            </a:r>
            <a:r>
              <a:rPr lang="el-GR" sz="2500" dirty="0"/>
              <a:t>. </a:t>
            </a:r>
            <a:r>
              <a:rPr lang="el-GR" sz="2500" dirty="0" err="1"/>
              <a:t>Πιπερού</a:t>
            </a:r>
            <a:r>
              <a:rPr lang="el-GR" sz="2500" dirty="0"/>
              <a:t>). </a:t>
            </a:r>
          </a:p>
          <a:p>
            <a:pPr>
              <a:spcBef>
                <a:spcPts val="600"/>
              </a:spcBef>
            </a:pPr>
            <a:r>
              <a:rPr lang="el-GR" sz="2500" dirty="0"/>
              <a:t>Ο ήρωας συνιστά μια </a:t>
            </a:r>
            <a:r>
              <a:rPr lang="el-GR" sz="2500" dirty="0" err="1"/>
              <a:t>γκροτέσκα</a:t>
            </a:r>
            <a:r>
              <a:rPr lang="el-GR" sz="2500" dirty="0"/>
              <a:t> φιγούρα που σε καμιά περίπτωση δεν ενσαρκώνει το ηρωικό πρότυπο. </a:t>
            </a:r>
          </a:p>
          <a:p>
            <a:pPr>
              <a:spcBef>
                <a:spcPts val="600"/>
              </a:spcBef>
            </a:pPr>
            <a:r>
              <a:rPr lang="el-GR" sz="2500" dirty="0"/>
              <a:t>Ο στρατός μοιάζει με παιδικό παιχνίδι. </a:t>
            </a:r>
          </a:p>
        </p:txBody>
      </p:sp>
      <p:pic>
        <p:nvPicPr>
          <p:cNvPr id="5" name="Picture 16" descr="σελίδα του βιβλίου «Ο πόλεμος της χαμένης παντόφλας»"/>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l="54653"/>
          <a:stretch/>
        </p:blipFill>
        <p:spPr bwMode="auto">
          <a:xfrm>
            <a:off x="467543" y="1700808"/>
            <a:ext cx="2739205"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232779" y="5747485"/>
            <a:ext cx="603920" cy="360040"/>
          </a:xfrm>
          <a:prstGeom prst="rect">
            <a:avLst/>
          </a:prstGeom>
        </p:spPr>
        <p:txBody>
          <a:bodyPr vert="horz" wrap="square" lIns="91440" tIns="45720" rIns="91440" bIns="45720" rtlCol="0" anchor="ctr">
            <a:noAutofit/>
          </a:bodyPr>
          <a:lstStyle/>
          <a:p>
            <a:r>
              <a:rPr lang="el-GR" b="1" dirty="0" smtClean="0">
                <a:latin typeface="+mj-lt"/>
              </a:rPr>
              <a:t>[82]</a:t>
            </a:r>
          </a:p>
        </p:txBody>
      </p:sp>
    </p:spTree>
    <p:custDataLst>
      <p:tags r:id="rId1"/>
    </p:custDataLst>
    <p:extLst>
      <p:ext uri="{BB962C8B-B14F-4D97-AF65-F5344CB8AC3E}">
        <p14:creationId xmlns:p14="http://schemas.microsoft.com/office/powerpoint/2010/main" val="6017568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Προσωποποιημένα γράμματα (1/4)</a:t>
            </a:r>
            <a:endParaRPr lang="el-GR" dirty="0"/>
          </a:p>
        </p:txBody>
      </p:sp>
      <p:sp>
        <p:nvSpPr>
          <p:cNvPr id="3" name="Content Placeholder 2"/>
          <p:cNvSpPr>
            <a:spLocks noGrp="1"/>
          </p:cNvSpPr>
          <p:nvPr>
            <p:ph sz="half" idx="1"/>
          </p:nvPr>
        </p:nvSpPr>
        <p:spPr/>
        <p:txBody>
          <a:bodyPr>
            <a:noAutofit/>
          </a:bodyPr>
          <a:lstStyle/>
          <a:p>
            <a:pPr marL="0" indent="0">
              <a:buNone/>
            </a:pPr>
            <a:r>
              <a:rPr lang="el-GR" sz="2400" dirty="0"/>
              <a:t>Ακόμη και προσωποποιημένα γράμματα πρωταγωνιστούν στα αντιπολεμικά εικονογραφημένα βιβλία. </a:t>
            </a:r>
            <a:r>
              <a:rPr lang="el-GR" sz="2400" dirty="0" smtClean="0"/>
              <a:t>«Ο </a:t>
            </a:r>
            <a:r>
              <a:rPr lang="el-GR" sz="2400" dirty="0"/>
              <a:t>Πόλεμος της </a:t>
            </a:r>
            <a:r>
              <a:rPr lang="el-GR" sz="2400" dirty="0" err="1" smtClean="0"/>
              <a:t>Ωμεγαβήτας</a:t>
            </a:r>
            <a:r>
              <a:rPr lang="el-GR" sz="2400" dirty="0" smtClean="0"/>
              <a:t>» </a:t>
            </a:r>
            <a:r>
              <a:rPr lang="el-GR" sz="2400" dirty="0"/>
              <a:t>παρακολουθεί τον πόλεμο της ελληνικής </a:t>
            </a:r>
            <a:r>
              <a:rPr lang="el-GR" sz="2400" dirty="0" err="1"/>
              <a:t>ωμεγαβήτας</a:t>
            </a:r>
            <a:r>
              <a:rPr lang="el-GR" sz="2400" dirty="0"/>
              <a:t> (τότε που το αλφάβητο άρχιζε αντίστροφα Ω, Ψ, Χ, … Γ, Β, Α) εναντίον της γαλλικής αλφαβήτας και των κινέζικων ιδεογραμμάτων. </a:t>
            </a:r>
          </a:p>
          <a:p>
            <a:endParaRPr lang="el-GR" sz="2400" dirty="0"/>
          </a:p>
        </p:txBody>
      </p:sp>
      <p:pic>
        <p:nvPicPr>
          <p:cNvPr id="5" name="Picture 6" descr="Εξώφυλλο του βιβλίου «Ο πόλεμος της Ωμεγαβήτας»"/>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20072" y="1916832"/>
            <a:ext cx="2808312" cy="3868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00392" y="5373216"/>
            <a:ext cx="603920" cy="360040"/>
          </a:xfrm>
          <a:prstGeom prst="rect">
            <a:avLst/>
          </a:prstGeom>
        </p:spPr>
        <p:txBody>
          <a:bodyPr vert="horz" wrap="square" lIns="91440" tIns="45720" rIns="91440" bIns="45720" rtlCol="0" anchor="ctr">
            <a:noAutofit/>
          </a:bodyPr>
          <a:lstStyle/>
          <a:p>
            <a:r>
              <a:rPr lang="el-GR" b="1" dirty="0" smtClean="0">
                <a:latin typeface="+mj-lt"/>
              </a:rPr>
              <a:t>[83]</a:t>
            </a:r>
          </a:p>
        </p:txBody>
      </p:sp>
    </p:spTree>
    <p:custDataLst>
      <p:tags r:id="rId1"/>
    </p:custDataLst>
    <p:extLst>
      <p:ext uri="{BB962C8B-B14F-4D97-AF65-F5344CB8AC3E}">
        <p14:creationId xmlns:p14="http://schemas.microsoft.com/office/powerpoint/2010/main" val="15447318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Προσωποποιημένα γράμματα </a:t>
            </a:r>
            <a:r>
              <a:rPr lang="el-GR" dirty="0" smtClean="0"/>
              <a:t>(2/4</a:t>
            </a:r>
            <a:r>
              <a:rPr lang="el-GR" dirty="0"/>
              <a:t>)</a:t>
            </a:r>
          </a:p>
        </p:txBody>
      </p:sp>
      <p:pic>
        <p:nvPicPr>
          <p:cNvPr id="5" name="Picture 3" descr="ενδεικτικές σελίδες του βιβλίου «Ο πόλεμος της Ωμεγαβήτα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403648" y="1628800"/>
            <a:ext cx="325179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ενδεικτικές σελίδες του βιβλίου «Ο πόλεμος της Ωμεγαβήτας»"/>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716016" y="1628800"/>
            <a:ext cx="330488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55576" y="5805264"/>
            <a:ext cx="603920" cy="360040"/>
          </a:xfrm>
          <a:prstGeom prst="rect">
            <a:avLst/>
          </a:prstGeom>
        </p:spPr>
        <p:txBody>
          <a:bodyPr vert="horz" wrap="square" lIns="91440" tIns="45720" rIns="91440" bIns="45720" rtlCol="0" anchor="ctr">
            <a:noAutofit/>
          </a:bodyPr>
          <a:lstStyle/>
          <a:p>
            <a:pPr algn="r"/>
            <a:r>
              <a:rPr lang="el-GR" b="1" dirty="0" smtClean="0">
                <a:latin typeface="+mj-lt"/>
              </a:rPr>
              <a:t>[84]</a:t>
            </a:r>
          </a:p>
        </p:txBody>
      </p:sp>
      <p:sp>
        <p:nvSpPr>
          <p:cNvPr id="8" name="TextBox 7"/>
          <p:cNvSpPr txBox="1"/>
          <p:nvPr/>
        </p:nvSpPr>
        <p:spPr>
          <a:xfrm>
            <a:off x="8100392" y="5777644"/>
            <a:ext cx="603920" cy="360040"/>
          </a:xfrm>
          <a:prstGeom prst="rect">
            <a:avLst/>
          </a:prstGeom>
        </p:spPr>
        <p:txBody>
          <a:bodyPr vert="horz" wrap="square" lIns="91440" tIns="45720" rIns="91440" bIns="45720" rtlCol="0" anchor="ctr">
            <a:noAutofit/>
          </a:bodyPr>
          <a:lstStyle/>
          <a:p>
            <a:r>
              <a:rPr lang="el-GR" b="1" dirty="0" smtClean="0">
                <a:latin typeface="+mj-lt"/>
              </a:rPr>
              <a:t>[85]</a:t>
            </a:r>
          </a:p>
        </p:txBody>
      </p:sp>
    </p:spTree>
    <p:custDataLst>
      <p:tags r:id="rId1"/>
    </p:custDataLst>
    <p:extLst>
      <p:ext uri="{BB962C8B-B14F-4D97-AF65-F5344CB8AC3E}">
        <p14:creationId xmlns:p14="http://schemas.microsoft.com/office/powerpoint/2010/main" val="4104845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Προσωποποιημένα γράμματα </a:t>
            </a:r>
            <a:r>
              <a:rPr lang="el-GR" dirty="0" smtClean="0"/>
              <a:t>(3/4</a:t>
            </a:r>
            <a:r>
              <a:rPr lang="el-GR" dirty="0"/>
              <a:t>)</a:t>
            </a:r>
          </a:p>
        </p:txBody>
      </p:sp>
      <p:sp>
        <p:nvSpPr>
          <p:cNvPr id="3" name="Content Placeholder 2"/>
          <p:cNvSpPr>
            <a:spLocks noGrp="1"/>
          </p:cNvSpPr>
          <p:nvPr>
            <p:ph sz="half" idx="1"/>
          </p:nvPr>
        </p:nvSpPr>
        <p:spPr>
          <a:xfrm>
            <a:off x="457200" y="1600200"/>
            <a:ext cx="4762872" cy="4525963"/>
          </a:xfrm>
        </p:spPr>
        <p:txBody>
          <a:bodyPr>
            <a:noAutofit/>
          </a:bodyPr>
          <a:lstStyle/>
          <a:p>
            <a:pPr marL="0" indent="0">
              <a:buNone/>
            </a:pPr>
            <a:r>
              <a:rPr lang="el-GR" altLang="en-US" sz="2600" dirty="0">
                <a:latin typeface="Calibri" pitchFamily="34" charset="0"/>
              </a:rPr>
              <a:t>Ο βασιλιάς Ω-μέγα καταφέρνει να αιχμαλωτίσει δύο γαλλικά γράμματα, αλλά νικιέται από τα αμέτρητα κινέζικα ιδεογράμματα. </a:t>
            </a:r>
            <a:endParaRPr lang="el-GR" altLang="en-US" sz="2600" dirty="0" smtClean="0">
              <a:latin typeface="Calibri" pitchFamily="34" charset="0"/>
            </a:endParaRPr>
          </a:p>
          <a:p>
            <a:pPr marL="0" indent="0">
              <a:buNone/>
            </a:pPr>
            <a:r>
              <a:rPr lang="el-GR" altLang="en-US" sz="2600" dirty="0" smtClean="0">
                <a:latin typeface="Calibri" pitchFamily="34" charset="0"/>
              </a:rPr>
              <a:t>Και </a:t>
            </a:r>
            <a:r>
              <a:rPr lang="el-GR" altLang="en-US" sz="2600" dirty="0">
                <a:latin typeface="Calibri" pitchFamily="34" charset="0"/>
              </a:rPr>
              <a:t>μετά από επανάσταση των δικών του στέλνεται στο τέλος της αλφαβήτας και γίνεται το τελευταίο γράμμα, ενώ αρχηγικά καθήκοντα αναλαμβάνει ο Α.  </a:t>
            </a:r>
          </a:p>
          <a:p>
            <a:endParaRPr lang="el-GR" sz="2600" dirty="0"/>
          </a:p>
        </p:txBody>
      </p:sp>
      <p:pic>
        <p:nvPicPr>
          <p:cNvPr id="8" name="Content Placeholder 7" descr="ενδεικτικές σελίδες του βιβλίου «Ο πόλεμος της Ωμεγαβήτας»"/>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08104" y="1628800"/>
            <a:ext cx="3138194" cy="4525963"/>
          </a:xfrm>
        </p:spPr>
      </p:pic>
      <p:sp>
        <p:nvSpPr>
          <p:cNvPr id="5" name="TextBox 4"/>
          <p:cNvSpPr txBox="1"/>
          <p:nvPr/>
        </p:nvSpPr>
        <p:spPr>
          <a:xfrm>
            <a:off x="4911163" y="5805264"/>
            <a:ext cx="603920" cy="360040"/>
          </a:xfrm>
          <a:prstGeom prst="rect">
            <a:avLst/>
          </a:prstGeom>
        </p:spPr>
        <p:txBody>
          <a:bodyPr vert="horz" wrap="square" lIns="91440" tIns="45720" rIns="91440" bIns="45720" rtlCol="0" anchor="ctr">
            <a:noAutofit/>
          </a:bodyPr>
          <a:lstStyle/>
          <a:p>
            <a:pPr algn="r"/>
            <a:r>
              <a:rPr lang="el-GR" b="1" dirty="0" smtClean="0">
                <a:latin typeface="+mj-lt"/>
              </a:rPr>
              <a:t>[86]</a:t>
            </a:r>
          </a:p>
        </p:txBody>
      </p:sp>
    </p:spTree>
    <p:custDataLst>
      <p:tags r:id="rId1"/>
    </p:custDataLst>
    <p:extLst>
      <p:ext uri="{BB962C8B-B14F-4D97-AF65-F5344CB8AC3E}">
        <p14:creationId xmlns:p14="http://schemas.microsoft.com/office/powerpoint/2010/main" val="6770699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Προσωποποιημένα γράμματα </a:t>
            </a:r>
            <a:r>
              <a:rPr lang="el-GR" dirty="0" smtClean="0"/>
              <a:t>(4/4</a:t>
            </a:r>
            <a:r>
              <a:rPr lang="el-GR" dirty="0"/>
              <a:t>)</a:t>
            </a:r>
          </a:p>
        </p:txBody>
      </p:sp>
      <p:sp>
        <p:nvSpPr>
          <p:cNvPr id="3" name="Content Placeholder 2"/>
          <p:cNvSpPr>
            <a:spLocks noGrp="1"/>
          </p:cNvSpPr>
          <p:nvPr>
            <p:ph sz="half" idx="1"/>
          </p:nvPr>
        </p:nvSpPr>
        <p:spPr/>
        <p:txBody>
          <a:bodyPr>
            <a:normAutofit fontScale="92500"/>
          </a:bodyPr>
          <a:lstStyle/>
          <a:p>
            <a:pPr marL="0" indent="0">
              <a:buNone/>
            </a:pPr>
            <a:r>
              <a:rPr lang="el-GR" dirty="0"/>
              <a:t>Ακόμη και σημεία στίξης πήραν μέρος στην υπόθεση:</a:t>
            </a:r>
          </a:p>
          <a:p>
            <a:r>
              <a:rPr lang="el-GR" dirty="0" smtClean="0"/>
              <a:t>Το </a:t>
            </a:r>
            <a:r>
              <a:rPr lang="el-GR" dirty="0"/>
              <a:t>θαυμαστικό μεταμορφώθηκε σε υπηρέτες του βασιλιά. </a:t>
            </a:r>
          </a:p>
          <a:p>
            <a:r>
              <a:rPr lang="el-GR" dirty="0" smtClean="0"/>
              <a:t>Η </a:t>
            </a:r>
            <a:r>
              <a:rPr lang="el-GR" dirty="0"/>
              <a:t>παρένθεση μεταμορφώθηκε σε φυλακή. </a:t>
            </a:r>
          </a:p>
          <a:p>
            <a:r>
              <a:rPr lang="el-GR" dirty="0" smtClean="0"/>
              <a:t>Η </a:t>
            </a:r>
            <a:r>
              <a:rPr lang="el-GR" dirty="0"/>
              <a:t>αγκύλη έγινε μαστίγιο. 		</a:t>
            </a:r>
          </a:p>
          <a:p>
            <a:endParaRPr lang="el-GR" dirty="0"/>
          </a:p>
        </p:txBody>
      </p:sp>
      <p:pic>
        <p:nvPicPr>
          <p:cNvPr id="5" name="Picture 2" descr="ενδεικτικές σελίδες του βιβλίου «Ο πόλεμος της Ωμεγαβήτα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11874" y="1628800"/>
            <a:ext cx="3232534" cy="2262187"/>
          </a:xfrm>
          <a:prstGeom prst="rect">
            <a:avLst/>
          </a:prstGeom>
        </p:spPr>
      </p:pic>
      <p:pic>
        <p:nvPicPr>
          <p:cNvPr id="6" name="Picture 4" descr="ενδεικτικές σελίδες του βιβλίου «Ο πόλεμος της Ωμεγαβήτας»"/>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a:xfrm>
            <a:off x="5033329" y="3890987"/>
            <a:ext cx="1561890" cy="1930373"/>
          </a:xfrm>
        </p:spPr>
      </p:pic>
      <p:pic>
        <p:nvPicPr>
          <p:cNvPr id="7" name="Picture 6" descr="ενδεικτικές σελίδες του βιβλίου «Ο πόλεμος της Ωμεγαβήτας»"/>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4936" y="3890987"/>
            <a:ext cx="1789472" cy="1914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7640488" y="5985284"/>
            <a:ext cx="603920" cy="360040"/>
          </a:xfrm>
          <a:prstGeom prst="rect">
            <a:avLst/>
          </a:prstGeom>
        </p:spPr>
        <p:txBody>
          <a:bodyPr vert="horz" wrap="square" lIns="91440" tIns="45720" rIns="91440" bIns="45720" rtlCol="0" anchor="ctr">
            <a:noAutofit/>
          </a:bodyPr>
          <a:lstStyle/>
          <a:p>
            <a:pPr algn="r"/>
            <a:r>
              <a:rPr lang="el-GR" b="1" dirty="0" smtClean="0">
                <a:latin typeface="+mj-lt"/>
              </a:rPr>
              <a:t>[87]</a:t>
            </a:r>
          </a:p>
        </p:txBody>
      </p:sp>
    </p:spTree>
    <p:custDataLst>
      <p:tags r:id="rId1"/>
    </p:custDataLst>
    <p:extLst>
      <p:ext uri="{BB962C8B-B14F-4D97-AF65-F5344CB8AC3E}">
        <p14:creationId xmlns:p14="http://schemas.microsoft.com/office/powerpoint/2010/main" val="27480702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	</a:t>
            </a:r>
            <a:r>
              <a:rPr lang="el-GR" dirty="0" smtClean="0"/>
              <a:t>Συμπεράσματα</a:t>
            </a:r>
            <a:endParaRPr lang="el-GR" dirty="0"/>
          </a:p>
        </p:txBody>
      </p:sp>
      <p:sp>
        <p:nvSpPr>
          <p:cNvPr id="5" name="Content Placeholder 4"/>
          <p:cNvSpPr>
            <a:spLocks noGrp="1"/>
          </p:cNvSpPr>
          <p:nvPr>
            <p:ph idx="1"/>
          </p:nvPr>
        </p:nvSpPr>
        <p:spPr/>
        <p:txBody>
          <a:bodyPr>
            <a:noAutofit/>
          </a:bodyPr>
          <a:lstStyle/>
          <a:p>
            <a:r>
              <a:rPr lang="el-GR" sz="2400" dirty="0"/>
              <a:t>Ο πόλεμος δεν είναι ένα δημοφιλές θέμα στα εικονογραφημένα παιδικά βιβλία στην Ελλάδα. </a:t>
            </a:r>
          </a:p>
          <a:p>
            <a:r>
              <a:rPr lang="el-GR" sz="2400" dirty="0"/>
              <a:t>Το σύγχρονο (1989-2010) εικονογραφημένο βιβλίο με θέμα τον πόλεμο στην Ελλάδα στην ουσία καθίσταται αντιπολεμικό. Για πολλά χρόνια εκλείπει παντελώς το ιστορικό βιβλίο και ο πόλεμος φιλοξενείται σε βιβλία χιουμοριστικά. Αυτά προβάλλουν φιλειρηνικά μηνύματα, είναι απολύτως αισιόδοξα.</a:t>
            </a:r>
          </a:p>
          <a:p>
            <a:r>
              <a:rPr lang="el-GR" sz="2400" dirty="0" smtClean="0"/>
              <a:t>Αυτή </a:t>
            </a:r>
            <a:r>
              <a:rPr lang="el-GR" sz="2400" dirty="0"/>
              <a:t>η τάση φαίνεται να αλλάζει τα χρόνια μετά το 2010, όπου ο πόλεμος αποτελεί όλο και συχνότερα το θέμα στο ιστορικό εικονογραφημένο παιδικό βιβλίο.</a:t>
            </a:r>
          </a:p>
          <a:p>
            <a:endParaRPr lang="el-GR" sz="2400" dirty="0"/>
          </a:p>
        </p:txBody>
      </p:sp>
    </p:spTree>
    <p:extLst>
      <p:ext uri="{BB962C8B-B14F-4D97-AF65-F5344CB8AC3E}">
        <p14:creationId xmlns:p14="http://schemas.microsoft.com/office/powerpoint/2010/main" val="3442853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Εμφανής διδακτισμός: Παράδειγμα </a:t>
            </a:r>
            <a:r>
              <a:rPr lang="el-GR" dirty="0" smtClean="0"/>
              <a:t>(2/4</a:t>
            </a:r>
            <a:r>
              <a:rPr lang="el-GR" dirty="0"/>
              <a:t>)</a:t>
            </a:r>
          </a:p>
        </p:txBody>
      </p:sp>
      <p:sp>
        <p:nvSpPr>
          <p:cNvPr id="4" name="Content Placeholder 3"/>
          <p:cNvSpPr>
            <a:spLocks noGrp="1"/>
          </p:cNvSpPr>
          <p:nvPr>
            <p:ph sz="half" idx="2"/>
          </p:nvPr>
        </p:nvSpPr>
        <p:spPr/>
        <p:txBody>
          <a:bodyPr/>
          <a:lstStyle/>
          <a:p>
            <a:r>
              <a:rPr lang="el-GR" altLang="en-US" dirty="0">
                <a:latin typeface="Calibri" pitchFamily="34" charset="0"/>
              </a:rPr>
              <a:t>στο οπισθόφυλλο που ‘</a:t>
            </a:r>
            <a:r>
              <a:rPr lang="el-GR" altLang="en-US" dirty="0" err="1">
                <a:latin typeface="Calibri" pitchFamily="34" charset="0"/>
              </a:rPr>
              <a:t>συνταγογραφεί</a:t>
            </a:r>
            <a:r>
              <a:rPr lang="el-GR" altLang="en-US" dirty="0">
                <a:latin typeface="Calibri" pitchFamily="34" charset="0"/>
              </a:rPr>
              <a:t>’ την ιδιαίτερη χρησιμότητα του βιβλίου (π.χ. Κατάλληλο για την ειρηνική συνύπαρξη των λαών</a:t>
            </a:r>
            <a:r>
              <a:rPr lang="el-GR" altLang="en-US" dirty="0" smtClean="0">
                <a:latin typeface="Calibri" pitchFamily="34" charset="0"/>
              </a:rPr>
              <a:t>)</a:t>
            </a:r>
            <a:r>
              <a:rPr lang="en-GB" altLang="en-US" dirty="0" smtClean="0">
                <a:latin typeface="Calibri" pitchFamily="34" charset="0"/>
              </a:rPr>
              <a:t>.</a:t>
            </a:r>
            <a:endParaRPr lang="el-GR" dirty="0"/>
          </a:p>
        </p:txBody>
      </p:sp>
      <p:pic>
        <p:nvPicPr>
          <p:cNvPr id="5" name="Picture 7" descr="Οπισθόφυλλο του βιβλίου « Το δάσος με τους κισσούς : Πόλεμο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29754" y="1600200"/>
            <a:ext cx="3493491"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283968" y="5733256"/>
            <a:ext cx="552400" cy="360040"/>
          </a:xfrm>
          <a:prstGeom prst="rect">
            <a:avLst/>
          </a:prstGeom>
        </p:spPr>
        <p:txBody>
          <a:bodyPr vert="horz" wrap="square" lIns="91440" tIns="45720" rIns="91440" bIns="45720" rtlCol="0" anchor="ctr">
            <a:noAutofit/>
          </a:bodyPr>
          <a:lstStyle/>
          <a:p>
            <a:r>
              <a:rPr lang="el-GR" b="1" dirty="0" smtClean="0">
                <a:latin typeface="+mj-lt"/>
              </a:rPr>
              <a:t>[5]</a:t>
            </a:r>
          </a:p>
        </p:txBody>
      </p:sp>
    </p:spTree>
    <p:custDataLst>
      <p:tags r:id="rId1"/>
    </p:custDataLst>
    <p:extLst>
      <p:ext uri="{BB962C8B-B14F-4D97-AF65-F5344CB8AC3E}">
        <p14:creationId xmlns:p14="http://schemas.microsoft.com/office/powerpoint/2010/main" val="32518082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Γιαννικοπούλου</a:t>
            </a:r>
            <a:r>
              <a:rPr lang="el-GR" sz="2000" dirty="0"/>
              <a:t> 2015. Αγγελική </a:t>
            </a:r>
            <a:r>
              <a:rPr lang="el-GR" sz="2000" dirty="0" err="1" smtClean="0"/>
              <a:t>Γιαννικοπούλου</a:t>
            </a:r>
            <a:r>
              <a:rPr lang="el-GR" sz="2000" dirty="0" smtClean="0"/>
              <a:t>, Ιωάννα </a:t>
            </a:r>
            <a:r>
              <a:rPr lang="el-GR" sz="2000" dirty="0" err="1" smtClean="0"/>
              <a:t>Καλιακάτσου</a:t>
            </a:r>
            <a:r>
              <a:rPr lang="el-GR" sz="2000" dirty="0" smtClean="0"/>
              <a:t> </a:t>
            </a:r>
            <a:r>
              <a:rPr lang="el-GR" sz="2000" dirty="0"/>
              <a:t>. </a:t>
            </a:r>
            <a:r>
              <a:rPr lang="el-GR" sz="2000" dirty="0"/>
              <a:t>«Ιδεολογία στην </a:t>
            </a:r>
            <a:r>
              <a:rPr lang="el-GR" sz="2000" dirty="0" smtClean="0"/>
              <a:t>Παιδική Λογοτεχνία. </a:t>
            </a:r>
            <a:r>
              <a:rPr lang="el-GR" sz="2000" dirty="0"/>
              <a:t>Ιστορία και Παιδικό Βιβλίο - Πόλεμος</a:t>
            </a:r>
            <a:r>
              <a:rPr lang="el-GR" sz="2000" dirty="0" smtClean="0"/>
              <a:t>». </a:t>
            </a:r>
            <a:r>
              <a:rPr lang="el-GR" sz="2000" dirty="0"/>
              <a:t>Έκδοση: 1.0. Αθήνα 2015. Διαθέσιμο από τη δικτυακή διεύθυνση: </a:t>
            </a:r>
            <a:r>
              <a:rPr lang="en-GB" sz="2000" dirty="0" smtClean="0">
                <a:hlinkClick r:id="rId4" tooltip="Ανοιχτό Μάθημα: Ιδεολογία στην Παιδική Λογοτεχνία"/>
              </a:rPr>
              <a:t>http://opencourses.uoa.gr/courses/ECD3/</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a:t>
            </a:r>
            <a:r>
              <a:rPr lang="el-GR" dirty="0" smtClean="0"/>
              <a:t>Τρίτων (1/7)</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p>
          <a:p>
            <a:pPr marL="0" indent="0">
              <a:buNone/>
            </a:pPr>
            <a:r>
              <a:rPr lang="el-GR" sz="2000" dirty="0"/>
              <a:t>Εικόνα 1: Εξώφυλλο του βιβλίου «</a:t>
            </a:r>
            <a:r>
              <a:rPr lang="el-GR" sz="2000" u="sng" dirty="0">
                <a:hlinkClick r:id="rId4"/>
              </a:rPr>
              <a:t>Νικηταράς</a:t>
            </a:r>
            <a:r>
              <a:rPr lang="el-GR" sz="2000" dirty="0"/>
              <a:t> : Ο Τουρκοφάγος» / Πέτρος </a:t>
            </a:r>
            <a:r>
              <a:rPr lang="el-GR" sz="2000" dirty="0" err="1"/>
              <a:t>Μπίκος</a:t>
            </a:r>
            <a:r>
              <a:rPr lang="el-GR" sz="2000" dirty="0"/>
              <a:t> · εικονογράφηση Σ. </a:t>
            </a:r>
            <a:r>
              <a:rPr lang="el-GR" sz="2000" dirty="0" err="1"/>
              <a:t>Μπαράλντι</a:t>
            </a:r>
            <a:r>
              <a:rPr lang="el-GR" sz="2000" dirty="0"/>
              <a:t>. - Αθήνα : </a:t>
            </a:r>
            <a:r>
              <a:rPr lang="el-GR" sz="2000" dirty="0" err="1"/>
              <a:t>Στρατίκης</a:t>
            </a:r>
            <a:r>
              <a:rPr lang="el-GR" sz="2000" dirty="0"/>
              <a:t>, 1996.</a:t>
            </a:r>
          </a:p>
          <a:p>
            <a:pPr marL="0" indent="0">
              <a:buNone/>
            </a:pPr>
            <a:r>
              <a:rPr lang="el-GR" sz="2000" dirty="0"/>
              <a:t>Εικόνα 2: </a:t>
            </a:r>
            <a:r>
              <a:rPr lang="el-GR" sz="2000" u="sng" dirty="0">
                <a:hlinkClick r:id="rId5"/>
              </a:rPr>
              <a:t>Πόλεμος – Ειρήνη</a:t>
            </a:r>
            <a:r>
              <a:rPr lang="el-GR" sz="2000" dirty="0"/>
              <a:t> CC0 </a:t>
            </a:r>
            <a:r>
              <a:rPr lang="el-GR" sz="2000" dirty="0" err="1"/>
              <a:t>Public</a:t>
            </a:r>
            <a:r>
              <a:rPr lang="el-GR" sz="2000" dirty="0"/>
              <a:t> </a:t>
            </a:r>
            <a:r>
              <a:rPr lang="el-GR" sz="2000" dirty="0" err="1"/>
              <a:t>Domain</a:t>
            </a:r>
            <a:r>
              <a:rPr lang="el-GR" sz="2000" dirty="0"/>
              <a:t>, </a:t>
            </a:r>
            <a:r>
              <a:rPr lang="en-US" sz="2000" dirty="0" err="1"/>
              <a:t>Pixabay</a:t>
            </a:r>
            <a:r>
              <a:rPr lang="el-GR" sz="2000" dirty="0"/>
              <a:t>.</a:t>
            </a:r>
          </a:p>
          <a:p>
            <a:pPr marL="0" indent="0">
              <a:buNone/>
            </a:pPr>
            <a:r>
              <a:rPr lang="el-GR" sz="2000" dirty="0"/>
              <a:t>Εικόνα 3, 4, 5, 6, 7: Εξώφυλλο και ενδεικτικές σελίδες του βιβλίου « </a:t>
            </a:r>
            <a:r>
              <a:rPr lang="el-GR" sz="2000" u="sng" dirty="0">
                <a:hlinkClick r:id="rId6"/>
              </a:rPr>
              <a:t>Το δάσος με τους κισσούς : Πόλεμος</a:t>
            </a:r>
            <a:r>
              <a:rPr lang="el-GR" sz="2000" dirty="0"/>
              <a:t>» / Κατερίνα Αναγνώστου · εικονογράφηση </a:t>
            </a:r>
            <a:r>
              <a:rPr lang="el-GR" sz="2000" dirty="0" err="1"/>
              <a:t>Ντανιέλα</a:t>
            </a:r>
            <a:r>
              <a:rPr lang="el-GR" sz="2000" dirty="0"/>
              <a:t> </a:t>
            </a:r>
            <a:r>
              <a:rPr lang="el-GR" sz="2000" dirty="0" err="1"/>
              <a:t>Σταματιάδη</a:t>
            </a:r>
            <a:r>
              <a:rPr lang="el-GR" sz="2000" dirty="0"/>
              <a:t>. - Αθήνα : Μίλητος, 2003.</a:t>
            </a:r>
          </a:p>
          <a:p>
            <a:pPr marL="0" indent="0">
              <a:buNone/>
            </a:pPr>
            <a:r>
              <a:rPr lang="el-GR" sz="2000" dirty="0"/>
              <a:t>Εικόνα 8, 9: Εξώφυλλο και ενδεικτικές σελίδες του βιβλίου «</a:t>
            </a:r>
            <a:r>
              <a:rPr lang="el-GR" sz="2000" u="sng" dirty="0">
                <a:hlinkClick r:id="rId7"/>
              </a:rPr>
              <a:t>Αχ! Ειρήνη</a:t>
            </a:r>
            <a:r>
              <a:rPr lang="el-GR" sz="2000" dirty="0"/>
              <a:t>» / Γιώργος Μ. Μαρίνος · εικονογράφηση Σπύρος Δερβενιώτης. - Αθήνα : Σύγχρονη Εποχή, 1989.</a:t>
            </a:r>
          </a:p>
          <a:p>
            <a:pPr marL="0" indent="0">
              <a:buNone/>
            </a:pPr>
            <a:endParaRPr lang="el-GR" sz="2000" dirty="0"/>
          </a:p>
        </p:txBody>
      </p:sp>
    </p:spTree>
    <p:custDataLst>
      <p:tags r:id="rId1"/>
    </p:custDataLst>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(2/7</a:t>
            </a:r>
            <a:r>
              <a:rPr lang="el-GR" dirty="0"/>
              <a:t>)</a:t>
            </a:r>
          </a:p>
        </p:txBody>
      </p:sp>
      <p:sp>
        <p:nvSpPr>
          <p:cNvPr id="3" name="Content Placeholder 2"/>
          <p:cNvSpPr>
            <a:spLocks noGrp="1"/>
          </p:cNvSpPr>
          <p:nvPr>
            <p:ph idx="1"/>
          </p:nvPr>
        </p:nvSpPr>
        <p:spPr/>
        <p:txBody>
          <a:bodyPr>
            <a:normAutofit/>
          </a:bodyPr>
          <a:lstStyle/>
          <a:p>
            <a:pPr marL="0" indent="0">
              <a:buNone/>
            </a:pPr>
            <a:r>
              <a:rPr lang="el-GR" sz="2000" dirty="0"/>
              <a:t>Εικόνα 10, 11, 12: Εξώφυλλο και ενδεικτικές σελίδες του βιβλίου «</a:t>
            </a:r>
            <a:r>
              <a:rPr lang="el-GR" sz="2000" u="sng" dirty="0">
                <a:hlinkClick r:id="rId2"/>
              </a:rPr>
              <a:t>Ο μικρός Μέγας Αλέξανδρος</a:t>
            </a:r>
            <a:r>
              <a:rPr lang="el-GR" sz="2000" dirty="0"/>
              <a:t>» / Γρηγορίου </a:t>
            </a:r>
            <a:r>
              <a:rPr lang="el-GR" sz="2000" dirty="0" err="1"/>
              <a:t>Ξενοπούλου</a:t>
            </a:r>
            <a:r>
              <a:rPr lang="el-GR" sz="2000" dirty="0"/>
              <a:t> · εικονογράφηση </a:t>
            </a:r>
            <a:r>
              <a:rPr lang="el-GR" sz="2000" dirty="0" err="1"/>
              <a:t>Lorenz</a:t>
            </a:r>
            <a:r>
              <a:rPr lang="el-GR" sz="2000" dirty="0"/>
              <a:t> </a:t>
            </a:r>
            <a:r>
              <a:rPr lang="el-GR" sz="2000" dirty="0" err="1"/>
              <a:t>Frolich</a:t>
            </a:r>
            <a:r>
              <a:rPr lang="el-GR" sz="2000" dirty="0"/>
              <a:t> · επιμέλεια σειράς Άννα-Μαρία Βλάσση - </a:t>
            </a:r>
            <a:r>
              <a:rPr lang="el-GR" sz="2000" dirty="0" err="1"/>
              <a:t>Γαλερού</a:t>
            </a:r>
            <a:r>
              <a:rPr lang="el-GR" sz="2000" dirty="0"/>
              <a:t>. - 1η </a:t>
            </a:r>
            <a:r>
              <a:rPr lang="el-GR" sz="2000" dirty="0" err="1"/>
              <a:t>έκδ</a:t>
            </a:r>
            <a:r>
              <a:rPr lang="el-GR" sz="2000" dirty="0"/>
              <a:t>. - Αθήνα : Βλάσση Αδελφοί, 2002.</a:t>
            </a:r>
          </a:p>
          <a:p>
            <a:pPr marL="0" indent="0">
              <a:buNone/>
            </a:pPr>
            <a:r>
              <a:rPr lang="el-GR" sz="2000" dirty="0"/>
              <a:t>Εικόνα 13, 28, 29: Εξώφυλλο και ενδεικτικές σελίδες  του βιβλίου «</a:t>
            </a:r>
            <a:r>
              <a:rPr lang="el-GR" sz="2000" u="sng" dirty="0">
                <a:hlinkClick r:id="rId3"/>
              </a:rPr>
              <a:t>Πατάτες, πατάτες : Μια ιστορία αφιερωμένη στην ειρήνη για όλο τον κόσμο</a:t>
            </a:r>
            <a:r>
              <a:rPr lang="el-GR" sz="2000" dirty="0"/>
              <a:t>» / </a:t>
            </a:r>
            <a:r>
              <a:rPr lang="el-GR" sz="2000" dirty="0" err="1"/>
              <a:t>Anita</a:t>
            </a:r>
            <a:r>
              <a:rPr lang="el-GR" sz="2000" dirty="0"/>
              <a:t> </a:t>
            </a:r>
            <a:r>
              <a:rPr lang="el-GR" sz="2000" dirty="0" err="1"/>
              <a:t>Lobel</a:t>
            </a:r>
            <a:r>
              <a:rPr lang="el-GR" sz="2000" dirty="0"/>
              <a:t> · μετάφραση Μάνος </a:t>
            </a:r>
            <a:r>
              <a:rPr lang="el-GR" sz="2000" dirty="0" err="1"/>
              <a:t>Κοντολέων</a:t>
            </a:r>
            <a:r>
              <a:rPr lang="el-GR" sz="2000" dirty="0"/>
              <a:t>. - Αθήνα : Άγκυρα, 2004.</a:t>
            </a:r>
          </a:p>
          <a:p>
            <a:pPr marL="0" indent="0">
              <a:buNone/>
            </a:pPr>
            <a:r>
              <a:rPr lang="el-GR" sz="2000" dirty="0"/>
              <a:t>Εικόνα 14, 16, 17, 20, 23, 24: Εξώφυλλο και ενδεικτικές σελίδες του βιβλίου «</a:t>
            </a:r>
            <a:r>
              <a:rPr lang="el-GR" sz="2000" u="sng" dirty="0">
                <a:hlinkClick r:id="rId4"/>
              </a:rPr>
              <a:t>Όταν οι καμπάνες σταμάτησαν τον πόλεμο : Μια ιστορία αφιερωμένη στην ειρήνη</a:t>
            </a:r>
            <a:r>
              <a:rPr lang="el-GR" sz="2000" dirty="0"/>
              <a:t>» / </a:t>
            </a:r>
            <a:r>
              <a:rPr lang="el-GR" sz="2000" dirty="0" err="1"/>
              <a:t>Cianni</a:t>
            </a:r>
            <a:r>
              <a:rPr lang="el-GR" sz="2000" dirty="0"/>
              <a:t> </a:t>
            </a:r>
            <a:r>
              <a:rPr lang="el-GR" sz="2000" dirty="0" err="1"/>
              <a:t>Rodari</a:t>
            </a:r>
            <a:r>
              <a:rPr lang="el-GR" sz="2000" dirty="0"/>
              <a:t> · εικονογράφηση </a:t>
            </a:r>
            <a:r>
              <a:rPr lang="el-GR" sz="2000" dirty="0" err="1"/>
              <a:t>Pef</a:t>
            </a:r>
            <a:r>
              <a:rPr lang="el-GR" sz="2000" dirty="0"/>
              <a:t> · μετάφραση Ντίνα Σιδέρη. - 1η </a:t>
            </a:r>
            <a:r>
              <a:rPr lang="el-GR" sz="2000" dirty="0" err="1"/>
              <a:t>έκδ</a:t>
            </a:r>
            <a:r>
              <a:rPr lang="el-GR" sz="2000" dirty="0"/>
              <a:t>. - Αθήνα : Άγκυρα, 2007.</a:t>
            </a:r>
          </a:p>
          <a:p>
            <a:pPr marL="0" indent="0">
              <a:buNone/>
            </a:pPr>
            <a:endParaRPr lang="el-GR" sz="2000" dirty="0"/>
          </a:p>
        </p:txBody>
      </p:sp>
    </p:spTree>
    <p:extLst>
      <p:ext uri="{BB962C8B-B14F-4D97-AF65-F5344CB8AC3E}">
        <p14:creationId xmlns:p14="http://schemas.microsoft.com/office/powerpoint/2010/main" val="16839956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(3/7</a:t>
            </a:r>
            <a:r>
              <a:rPr lang="el-GR" dirty="0"/>
              <a:t>)</a:t>
            </a:r>
          </a:p>
        </p:txBody>
      </p:sp>
      <p:sp>
        <p:nvSpPr>
          <p:cNvPr id="3" name="Content Placeholder 2"/>
          <p:cNvSpPr>
            <a:spLocks noGrp="1"/>
          </p:cNvSpPr>
          <p:nvPr>
            <p:ph idx="1"/>
          </p:nvPr>
        </p:nvSpPr>
        <p:spPr/>
        <p:txBody>
          <a:bodyPr>
            <a:noAutofit/>
          </a:bodyPr>
          <a:lstStyle/>
          <a:p>
            <a:pPr marL="0" indent="0">
              <a:buNone/>
            </a:pPr>
            <a:r>
              <a:rPr lang="el-GR" sz="2000" dirty="0"/>
              <a:t>Εικόνα 15, 18, 19, 21, 22: Εξώφυλλο και ενδεικτικές σελίδες του βιβλίου «</a:t>
            </a:r>
            <a:r>
              <a:rPr lang="el-GR" sz="2000" u="sng" dirty="0">
                <a:hlinkClick r:id="rId2"/>
              </a:rPr>
              <a:t>Ο εχθρός</a:t>
            </a:r>
            <a:r>
              <a:rPr lang="el-GR" sz="2000" dirty="0"/>
              <a:t>» / </a:t>
            </a:r>
            <a:r>
              <a:rPr lang="el-GR" sz="2000" dirty="0" err="1"/>
              <a:t>Νταβίντε</a:t>
            </a:r>
            <a:r>
              <a:rPr lang="el-GR" sz="2000" dirty="0"/>
              <a:t> Καλί · μετάφραση Φίλιππος </a:t>
            </a:r>
            <a:r>
              <a:rPr lang="el-GR" sz="2000" dirty="0" err="1"/>
              <a:t>Μανδηλαράς</a:t>
            </a:r>
            <a:r>
              <a:rPr lang="el-GR" sz="2000" dirty="0"/>
              <a:t> · εικονογράφηση Σερζ Μπλοκ. - 1η </a:t>
            </a:r>
            <a:r>
              <a:rPr lang="el-GR" sz="2000" dirty="0" err="1"/>
              <a:t>έκδ</a:t>
            </a:r>
            <a:r>
              <a:rPr lang="el-GR" sz="2000" dirty="0"/>
              <a:t>. - Αθήνα : Εκδόσεις Πατάκη, 2011.</a:t>
            </a:r>
          </a:p>
          <a:p>
            <a:pPr marL="0" indent="0">
              <a:buNone/>
            </a:pPr>
            <a:r>
              <a:rPr lang="el-GR" sz="2000" dirty="0"/>
              <a:t>Εικόνα 25: Εξώφυλλο του βιβλίου «</a:t>
            </a:r>
            <a:r>
              <a:rPr lang="el-GR" sz="2000" u="sng" dirty="0">
                <a:hlinkClick r:id="rId3"/>
              </a:rPr>
              <a:t>Ο πόλεμος της μαγικής νεροκολοκύθας</a:t>
            </a:r>
            <a:r>
              <a:rPr lang="el-GR" sz="2000" dirty="0"/>
              <a:t>» / Ειρήνη Δ. </a:t>
            </a:r>
            <a:r>
              <a:rPr lang="el-GR" sz="2000" dirty="0" err="1"/>
              <a:t>Ρούγγου</a:t>
            </a:r>
            <a:r>
              <a:rPr lang="el-GR" sz="2000" dirty="0"/>
              <a:t>. - 1η </a:t>
            </a:r>
            <a:r>
              <a:rPr lang="el-GR" sz="2000" dirty="0" err="1"/>
              <a:t>έκδ</a:t>
            </a:r>
            <a:r>
              <a:rPr lang="el-GR" sz="2000" dirty="0"/>
              <a:t>. - Θεσσαλονίκη : Ζήτη, 2010.</a:t>
            </a:r>
          </a:p>
          <a:p>
            <a:pPr marL="0" indent="0">
              <a:buNone/>
            </a:pPr>
            <a:r>
              <a:rPr lang="el-GR" sz="2000" dirty="0"/>
              <a:t>Εικόνα 26: Εξώφυλλο του βιβλίου «</a:t>
            </a:r>
            <a:r>
              <a:rPr lang="el-GR" sz="2000" u="sng" dirty="0">
                <a:hlinkClick r:id="rId4"/>
              </a:rPr>
              <a:t>Μια πόλη, μα ποια πόλη</a:t>
            </a:r>
            <a:r>
              <a:rPr lang="el-GR" sz="2000" dirty="0"/>
              <a:t>» / Γιώργος Κωνσταντινίδης · εικονογράφηση Έφη Λαδά. - 1η </a:t>
            </a:r>
            <a:r>
              <a:rPr lang="el-GR" sz="2000" dirty="0" err="1"/>
              <a:t>έκδ</a:t>
            </a:r>
            <a:r>
              <a:rPr lang="el-GR" sz="2000" dirty="0"/>
              <a:t>. - Αθήνα : Άγκυρα, 2009.</a:t>
            </a:r>
          </a:p>
          <a:p>
            <a:pPr marL="0" indent="0">
              <a:buNone/>
            </a:pPr>
            <a:r>
              <a:rPr lang="el-GR" sz="2000" dirty="0"/>
              <a:t>Εικόνα 27, 36, 37, 38:  Εξώφυλλο και ενδεικτικές σελίδες του βιβλίου «</a:t>
            </a:r>
            <a:r>
              <a:rPr lang="el-GR" sz="2000" u="sng" dirty="0">
                <a:hlinkClick r:id="rId5"/>
              </a:rPr>
              <a:t>Παιχνίδια και ψιλικά</a:t>
            </a:r>
            <a:r>
              <a:rPr lang="el-GR" sz="2000" dirty="0"/>
              <a:t>» / Νικόλας Ανδρικόπουλος · εικονογράφηση Νικόλας Ανδρικόπουλος. - 1η </a:t>
            </a:r>
            <a:r>
              <a:rPr lang="el-GR" sz="2000" dirty="0" err="1"/>
              <a:t>έκδ</a:t>
            </a:r>
            <a:r>
              <a:rPr lang="el-GR" sz="2000" dirty="0"/>
              <a:t>. - Αθήνα : Εκδοτικός Οίκος Α. Α. Λιβάνη, 2006.</a:t>
            </a:r>
          </a:p>
          <a:p>
            <a:pPr marL="0" indent="0">
              <a:buNone/>
            </a:pPr>
            <a:endParaRPr lang="el-GR" sz="2000" dirty="0"/>
          </a:p>
        </p:txBody>
      </p:sp>
    </p:spTree>
    <p:extLst>
      <p:ext uri="{BB962C8B-B14F-4D97-AF65-F5344CB8AC3E}">
        <p14:creationId xmlns:p14="http://schemas.microsoft.com/office/powerpoint/2010/main" val="38677615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(4/7</a:t>
            </a:r>
            <a:r>
              <a:rPr lang="el-GR" dirty="0"/>
              <a:t>)</a:t>
            </a:r>
          </a:p>
        </p:txBody>
      </p:sp>
      <p:sp>
        <p:nvSpPr>
          <p:cNvPr id="3" name="Content Placeholder 2"/>
          <p:cNvSpPr>
            <a:spLocks noGrp="1"/>
          </p:cNvSpPr>
          <p:nvPr>
            <p:ph idx="1"/>
          </p:nvPr>
        </p:nvSpPr>
        <p:spPr/>
        <p:txBody>
          <a:bodyPr>
            <a:noAutofit/>
          </a:bodyPr>
          <a:lstStyle/>
          <a:p>
            <a:pPr marL="0" indent="0">
              <a:buNone/>
            </a:pPr>
            <a:r>
              <a:rPr lang="el-GR" sz="2000" dirty="0" smtClean="0"/>
              <a:t>Εικόνα </a:t>
            </a:r>
            <a:r>
              <a:rPr lang="el-GR" sz="2000" dirty="0"/>
              <a:t>30, 31, 32, 73: Εξώφυλλο και ενδεικτικές σελίδες του βιβλίου «</a:t>
            </a:r>
            <a:r>
              <a:rPr lang="el-GR" sz="2000" u="sng" dirty="0">
                <a:hlinkClick r:id="rId2"/>
              </a:rPr>
              <a:t>Πόλεμος χωρίς αιτία</a:t>
            </a:r>
            <a:r>
              <a:rPr lang="el-GR" sz="2000" dirty="0"/>
              <a:t>» / </a:t>
            </a:r>
            <a:r>
              <a:rPr lang="el-GR" sz="2000" dirty="0" err="1"/>
              <a:t>Éric</a:t>
            </a:r>
            <a:r>
              <a:rPr lang="el-GR" sz="2000" dirty="0"/>
              <a:t> </a:t>
            </a:r>
            <a:r>
              <a:rPr lang="el-GR" sz="2000" dirty="0" err="1"/>
              <a:t>Battut</a:t>
            </a:r>
            <a:r>
              <a:rPr lang="el-GR" sz="2000" dirty="0"/>
              <a:t> · μετάφραση Ελένη Παπαγεωργίου. - 1η </a:t>
            </a:r>
            <a:r>
              <a:rPr lang="el-GR" sz="2000" dirty="0" err="1"/>
              <a:t>έκδ</a:t>
            </a:r>
            <a:r>
              <a:rPr lang="el-GR" sz="2000" dirty="0"/>
              <a:t>. - Αθήνα : Μεταίχμιο, 2003.</a:t>
            </a:r>
          </a:p>
          <a:p>
            <a:pPr marL="0" indent="0">
              <a:buNone/>
            </a:pPr>
            <a:r>
              <a:rPr lang="el-GR" sz="2000" dirty="0"/>
              <a:t>Εικόνα 33, 34, 35, 40, 41, 43, 44, 46, 47: Εξώφυλλο και ενδεικτικές σελίδες του βιβλίου «</a:t>
            </a:r>
            <a:r>
              <a:rPr lang="el-GR" sz="2000" dirty="0">
                <a:hlinkClick r:id="rId3"/>
              </a:rPr>
              <a:t>Ο πόλεμος των </a:t>
            </a:r>
            <a:r>
              <a:rPr lang="el-GR" sz="2000" dirty="0" err="1">
                <a:hlinkClick r:id="rId3"/>
              </a:rPr>
              <a:t>Ούφρων</a:t>
            </a:r>
            <a:r>
              <a:rPr lang="el-GR" sz="2000" dirty="0">
                <a:hlinkClick r:id="rId3"/>
              </a:rPr>
              <a:t> και των </a:t>
            </a:r>
            <a:r>
              <a:rPr lang="el-GR" sz="2000" dirty="0" err="1">
                <a:hlinkClick r:id="rId3"/>
              </a:rPr>
              <a:t>Τζούφρων</a:t>
            </a:r>
            <a:r>
              <a:rPr lang="el-GR" sz="2000" dirty="0"/>
              <a:t>» / Ευγένιος </a:t>
            </a:r>
            <a:r>
              <a:rPr lang="el-GR" sz="2000" dirty="0" err="1"/>
              <a:t>Τριβιζάς</a:t>
            </a:r>
            <a:r>
              <a:rPr lang="el-GR" sz="2000" dirty="0"/>
              <a:t> · εικονογράφηση Χριστίνα </a:t>
            </a:r>
            <a:r>
              <a:rPr lang="el-GR" sz="2000" dirty="0" err="1"/>
              <a:t>Νεοφωτίστου</a:t>
            </a:r>
            <a:r>
              <a:rPr lang="el-GR" sz="2000" dirty="0"/>
              <a:t> · επιμέλεια σειράς Ρένα </a:t>
            </a:r>
            <a:r>
              <a:rPr lang="el-GR" sz="2000" dirty="0" err="1"/>
              <a:t>Ρώσση</a:t>
            </a:r>
            <a:r>
              <a:rPr lang="el-GR" sz="2000" dirty="0"/>
              <a:t> - </a:t>
            </a:r>
            <a:r>
              <a:rPr lang="el-GR" sz="2000" dirty="0" err="1"/>
              <a:t>Ζαΐρη</a:t>
            </a:r>
            <a:r>
              <a:rPr lang="el-GR" sz="2000" dirty="0"/>
              <a:t>. - 1η </a:t>
            </a:r>
            <a:r>
              <a:rPr lang="el-GR" sz="2000" dirty="0" err="1"/>
              <a:t>έκδ</a:t>
            </a:r>
            <a:r>
              <a:rPr lang="el-GR" sz="2000" dirty="0"/>
              <a:t>. - Αθήνα : Μίνωας, 2006.</a:t>
            </a:r>
          </a:p>
          <a:p>
            <a:pPr marL="0" indent="0">
              <a:buNone/>
            </a:pPr>
            <a:r>
              <a:rPr lang="el-GR" sz="2000" dirty="0"/>
              <a:t>Εικόνα 39: Εξώφυλλο του βιβλίου «</a:t>
            </a:r>
            <a:r>
              <a:rPr lang="el-GR" sz="2000" u="sng" dirty="0">
                <a:hlinkClick r:id="rId4"/>
              </a:rPr>
              <a:t>Η πόλη που έδιωξε τον πόλεμο</a:t>
            </a:r>
            <a:r>
              <a:rPr lang="el-GR" sz="2000" dirty="0"/>
              <a:t>» / Αντώνης </a:t>
            </a:r>
            <a:r>
              <a:rPr lang="el-GR" sz="2000" dirty="0" err="1"/>
              <a:t>Παπαθεοδούλου</a:t>
            </a:r>
            <a:r>
              <a:rPr lang="el-GR" sz="2000" dirty="0"/>
              <a:t> · εικονογράφηση Μυρτώ Δεληβοριά. - Αθήνα : Εκδόσεις Πατάκη, 2012.</a:t>
            </a:r>
          </a:p>
          <a:p>
            <a:pPr marL="0" indent="0">
              <a:buNone/>
            </a:pPr>
            <a:r>
              <a:rPr lang="el-GR" sz="2000" dirty="0"/>
              <a:t>Εικόνα</a:t>
            </a:r>
            <a:r>
              <a:rPr lang="en-US" sz="2000" dirty="0"/>
              <a:t> 42: </a:t>
            </a:r>
            <a:r>
              <a:rPr lang="el-GR" sz="2000" u="sng" dirty="0">
                <a:hlinkClick r:id="rId5"/>
              </a:rPr>
              <a:t>Ναπολέων</a:t>
            </a:r>
            <a:r>
              <a:rPr lang="en-US" sz="2000" dirty="0"/>
              <a:t>, </a:t>
            </a:r>
            <a:r>
              <a:rPr lang="en-GB" sz="2000" dirty="0"/>
              <a:t>Public Domain, Wikimedia Commons.</a:t>
            </a:r>
            <a:endParaRPr lang="el-GR" sz="2000" dirty="0"/>
          </a:p>
          <a:p>
            <a:pPr marL="0" indent="0">
              <a:buNone/>
            </a:pPr>
            <a:r>
              <a:rPr lang="el-GR" sz="2000" dirty="0"/>
              <a:t>Εικόνα</a:t>
            </a:r>
            <a:r>
              <a:rPr lang="en-US" sz="2000" dirty="0"/>
              <a:t> 45: </a:t>
            </a:r>
            <a:r>
              <a:rPr lang="el-GR" sz="2000" u="sng" dirty="0">
                <a:hlinkClick r:id="rId6"/>
              </a:rPr>
              <a:t>Κολοκοτρώνης</a:t>
            </a:r>
            <a:r>
              <a:rPr lang="en-US" sz="2000" dirty="0"/>
              <a:t>, </a:t>
            </a:r>
            <a:r>
              <a:rPr lang="en-GB" sz="2000" dirty="0"/>
              <a:t>Public Domain, Wikimedia Commons.</a:t>
            </a:r>
            <a:endParaRPr lang="el-GR" sz="2000" dirty="0"/>
          </a:p>
          <a:p>
            <a:pPr marL="0" indent="0">
              <a:buNone/>
            </a:pPr>
            <a:endParaRPr lang="el-GR" sz="2000" dirty="0"/>
          </a:p>
        </p:txBody>
      </p:sp>
    </p:spTree>
    <p:extLst>
      <p:ext uri="{BB962C8B-B14F-4D97-AF65-F5344CB8AC3E}">
        <p14:creationId xmlns:p14="http://schemas.microsoft.com/office/powerpoint/2010/main" val="42249627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(5/7</a:t>
            </a:r>
            <a:r>
              <a:rPr lang="el-GR" dirty="0"/>
              <a:t>)</a:t>
            </a:r>
          </a:p>
        </p:txBody>
      </p:sp>
      <p:sp>
        <p:nvSpPr>
          <p:cNvPr id="3" name="Content Placeholder 2"/>
          <p:cNvSpPr>
            <a:spLocks noGrp="1"/>
          </p:cNvSpPr>
          <p:nvPr>
            <p:ph idx="1"/>
          </p:nvPr>
        </p:nvSpPr>
        <p:spPr/>
        <p:txBody>
          <a:bodyPr>
            <a:noAutofit/>
          </a:bodyPr>
          <a:lstStyle/>
          <a:p>
            <a:pPr marL="0" indent="0">
              <a:buNone/>
            </a:pPr>
            <a:r>
              <a:rPr lang="el-GR" sz="2000" dirty="0"/>
              <a:t>Εικόνα 48, 49: Ενδεικτικές σελίδες του βιβλίου «</a:t>
            </a:r>
            <a:r>
              <a:rPr lang="el-GR" sz="2000" u="sng" dirty="0">
                <a:hlinkClick r:id="rId2"/>
              </a:rPr>
              <a:t>Η φάλαινα που τρώει τον πόλεμο</a:t>
            </a:r>
            <a:r>
              <a:rPr lang="el-GR" sz="2000" dirty="0"/>
              <a:t>» / Ευγένιος </a:t>
            </a:r>
            <a:r>
              <a:rPr lang="el-GR" sz="2000" dirty="0" err="1"/>
              <a:t>Τριβιζάς</a:t>
            </a:r>
            <a:r>
              <a:rPr lang="el-GR" sz="2000" dirty="0"/>
              <a:t> · εικονογράφηση Ναταλία </a:t>
            </a:r>
            <a:r>
              <a:rPr lang="el-GR" sz="2000" dirty="0" err="1"/>
              <a:t>Καπατσούλια</a:t>
            </a:r>
            <a:r>
              <a:rPr lang="el-GR" sz="2000" dirty="0"/>
              <a:t>. - 2η </a:t>
            </a:r>
            <a:r>
              <a:rPr lang="el-GR" sz="2000" dirty="0" err="1"/>
              <a:t>έκδ</a:t>
            </a:r>
            <a:r>
              <a:rPr lang="el-GR" sz="2000" dirty="0"/>
              <a:t>. - Αθήνα : Μίνωας, 2007.</a:t>
            </a:r>
          </a:p>
          <a:p>
            <a:pPr marL="0" indent="0">
              <a:buNone/>
            </a:pPr>
            <a:r>
              <a:rPr lang="el-GR" sz="2000" dirty="0"/>
              <a:t>Εικόνα 50, 51, 52, 53, 54: Εξώφυλλο και ενδεικτικές σελίδες του βιβλίου «</a:t>
            </a:r>
            <a:r>
              <a:rPr lang="el-GR" sz="2000" u="sng" dirty="0">
                <a:hlinkClick r:id="rId3"/>
              </a:rPr>
              <a:t>Οι καλοί και οι κακοί ιππότες</a:t>
            </a:r>
            <a:r>
              <a:rPr lang="el-GR" sz="2000" dirty="0"/>
              <a:t>» / Αντώνης </a:t>
            </a:r>
            <a:r>
              <a:rPr lang="el-GR" sz="2000" dirty="0" err="1"/>
              <a:t>Παπαθεοδούλου</a:t>
            </a:r>
            <a:r>
              <a:rPr lang="el-GR" sz="2000" dirty="0"/>
              <a:t> · εικονογράφηση Ίρις Σαμαρτζή. - 1η </a:t>
            </a:r>
            <a:r>
              <a:rPr lang="el-GR" sz="2000" dirty="0" err="1"/>
              <a:t>έκδ</a:t>
            </a:r>
            <a:r>
              <a:rPr lang="el-GR" sz="2000" dirty="0"/>
              <a:t>. - Αθήνα : Εκδόσεις Παπαδόπουλος, 2012.</a:t>
            </a:r>
          </a:p>
          <a:p>
            <a:pPr marL="0" indent="0">
              <a:buNone/>
            </a:pPr>
            <a:r>
              <a:rPr lang="el-GR" sz="2000" dirty="0"/>
              <a:t>Εικόνα 55, 58: Εξώφυλλο και ενδεικτικές σελίδες του βιβλίου  «</a:t>
            </a:r>
            <a:r>
              <a:rPr lang="el-GR" sz="2000" u="sng" dirty="0">
                <a:hlinkClick r:id="rId4"/>
              </a:rPr>
              <a:t>Οι μεγάλοι παίζουν τον πόλεμο, γιατί;</a:t>
            </a:r>
            <a:r>
              <a:rPr lang="el-GR" sz="2000" dirty="0"/>
              <a:t>» / </a:t>
            </a:r>
            <a:r>
              <a:rPr lang="el-GR" sz="2000" dirty="0" err="1"/>
              <a:t>Νικολάι</a:t>
            </a:r>
            <a:r>
              <a:rPr lang="el-GR" sz="2000" dirty="0"/>
              <a:t> </a:t>
            </a:r>
            <a:r>
              <a:rPr lang="el-GR" sz="2000" dirty="0" err="1"/>
              <a:t>Ποπόφ</a:t>
            </a:r>
            <a:r>
              <a:rPr lang="el-GR" sz="2000" dirty="0"/>
              <a:t> · διασκευή Πέτρος Γαϊτάνος, </a:t>
            </a:r>
            <a:r>
              <a:rPr lang="el-GR" sz="2000" dirty="0" err="1"/>
              <a:t>Μαριανίνα</a:t>
            </a:r>
            <a:r>
              <a:rPr lang="el-GR" sz="2000" dirty="0"/>
              <a:t> </a:t>
            </a:r>
            <a:r>
              <a:rPr lang="el-GR" sz="2000" dirty="0" err="1"/>
              <a:t>Κριεζή</a:t>
            </a:r>
            <a:r>
              <a:rPr lang="el-GR" sz="2000" dirty="0"/>
              <a:t> · εικονογράφηση </a:t>
            </a:r>
            <a:r>
              <a:rPr lang="el-GR" sz="2000" dirty="0" err="1"/>
              <a:t>Νικολάι</a:t>
            </a:r>
            <a:r>
              <a:rPr lang="el-GR" sz="2000" dirty="0"/>
              <a:t> </a:t>
            </a:r>
            <a:r>
              <a:rPr lang="el-GR" sz="2000" dirty="0" err="1"/>
              <a:t>Ποπόφ</a:t>
            </a:r>
            <a:r>
              <a:rPr lang="el-GR" sz="2000" dirty="0"/>
              <a:t>. - Αθήνα : Άμμος, 1999.</a:t>
            </a:r>
          </a:p>
          <a:p>
            <a:pPr marL="0" indent="0">
              <a:buNone/>
            </a:pPr>
            <a:r>
              <a:rPr lang="el-GR" sz="2000" dirty="0"/>
              <a:t>Εικόνα 56: Εξώφυλλο του βιβλίου «</a:t>
            </a:r>
            <a:r>
              <a:rPr lang="el-GR" sz="2000" u="sng" dirty="0" err="1">
                <a:hlinkClick r:id="rId5"/>
              </a:rPr>
              <a:t>Βατραχομυομαχία</a:t>
            </a:r>
            <a:r>
              <a:rPr lang="el-GR" sz="2000" u="sng" dirty="0">
                <a:hlinkClick r:id="rId5"/>
              </a:rPr>
              <a:t> Ομήρου</a:t>
            </a:r>
            <a:r>
              <a:rPr lang="el-GR" sz="2000" dirty="0"/>
              <a:t>» · διασκευή Χάρης Σακελλαρίου. - Αθήνα : Εκδόσεις Καστανιώτη, 1989.</a:t>
            </a:r>
          </a:p>
          <a:p>
            <a:pPr marL="0" indent="0">
              <a:buNone/>
            </a:pPr>
            <a:r>
              <a:rPr lang="el-GR" sz="2000" dirty="0"/>
              <a:t>Εικόνα 57: Εξώφυλλο του βιβλίου «</a:t>
            </a:r>
            <a:r>
              <a:rPr lang="el-GR" sz="2000" u="sng" dirty="0" err="1">
                <a:hlinkClick r:id="rId6"/>
              </a:rPr>
              <a:t>Ιλιάδα</a:t>
            </a:r>
            <a:r>
              <a:rPr lang="el-GR" sz="2000" dirty="0"/>
              <a:t>» / Ομήρου · μετάφραση Γιάννης </a:t>
            </a:r>
            <a:r>
              <a:rPr lang="el-GR" sz="2000" dirty="0" err="1"/>
              <a:t>Κόραβος</a:t>
            </a:r>
            <a:r>
              <a:rPr lang="el-GR" sz="2000" dirty="0"/>
              <a:t>, Χρυσάνθη Δρόσου. - 1η </a:t>
            </a:r>
            <a:r>
              <a:rPr lang="el-GR" sz="2000" dirty="0" err="1"/>
              <a:t>έκδ</a:t>
            </a:r>
            <a:r>
              <a:rPr lang="el-GR" sz="2000" dirty="0"/>
              <a:t>. - Αθήνα : </a:t>
            </a:r>
            <a:r>
              <a:rPr lang="el-GR" sz="2000" dirty="0" err="1"/>
              <a:t>Σοκόλη</a:t>
            </a:r>
            <a:r>
              <a:rPr lang="el-GR" sz="2000" dirty="0"/>
              <a:t>, 2008.</a:t>
            </a:r>
          </a:p>
          <a:p>
            <a:pPr marL="0" indent="0">
              <a:buNone/>
            </a:pPr>
            <a:endParaRPr lang="el-GR" sz="2000" dirty="0"/>
          </a:p>
        </p:txBody>
      </p:sp>
    </p:spTree>
    <p:extLst>
      <p:ext uri="{BB962C8B-B14F-4D97-AF65-F5344CB8AC3E}">
        <p14:creationId xmlns:p14="http://schemas.microsoft.com/office/powerpoint/2010/main" val="7425552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(6/7</a:t>
            </a:r>
            <a:r>
              <a:rPr lang="el-GR" dirty="0"/>
              <a:t>)</a:t>
            </a:r>
          </a:p>
        </p:txBody>
      </p:sp>
      <p:sp>
        <p:nvSpPr>
          <p:cNvPr id="3" name="Content Placeholder 2"/>
          <p:cNvSpPr>
            <a:spLocks noGrp="1"/>
          </p:cNvSpPr>
          <p:nvPr>
            <p:ph idx="1"/>
          </p:nvPr>
        </p:nvSpPr>
        <p:spPr/>
        <p:txBody>
          <a:bodyPr>
            <a:noAutofit/>
          </a:bodyPr>
          <a:lstStyle/>
          <a:p>
            <a:pPr marL="0" indent="0">
              <a:buNone/>
            </a:pPr>
            <a:r>
              <a:rPr lang="el-GR" sz="2000" dirty="0"/>
              <a:t>Εικόνα 59: Εξώφυλλο του βιβλίου «</a:t>
            </a:r>
            <a:r>
              <a:rPr lang="el-GR" sz="2000" u="sng" dirty="0">
                <a:hlinkClick r:id="rId2"/>
              </a:rPr>
              <a:t>Πέντε πολεμικές μάσκες</a:t>
            </a:r>
            <a:r>
              <a:rPr lang="el-GR" sz="2000" dirty="0"/>
              <a:t>» / Εύη </a:t>
            </a:r>
            <a:r>
              <a:rPr lang="el-GR" sz="2000" dirty="0" err="1"/>
              <a:t>Κοντόρα</a:t>
            </a:r>
            <a:r>
              <a:rPr lang="el-GR" sz="2000" dirty="0"/>
              <a:t> · εικονογράφηση Εύα Μελά. - 1η </a:t>
            </a:r>
            <a:r>
              <a:rPr lang="el-GR" sz="2000" dirty="0" err="1"/>
              <a:t>έκδ</a:t>
            </a:r>
            <a:r>
              <a:rPr lang="el-GR" sz="2000" dirty="0"/>
              <a:t>. - Αθήνα : Σύγχρονη Εποχή, 2006.</a:t>
            </a:r>
          </a:p>
          <a:p>
            <a:pPr marL="0" indent="0">
              <a:buNone/>
            </a:pPr>
            <a:r>
              <a:rPr lang="el-GR" sz="2000" dirty="0" smtClean="0"/>
              <a:t>Εικόνα </a:t>
            </a:r>
            <a:r>
              <a:rPr lang="el-GR" sz="2000" dirty="0"/>
              <a:t>60, 61, 62, 63, 64, 65, 66: Εξώφυλλο και ενδεικτικές σελίδες του βιβλίου «</a:t>
            </a:r>
            <a:r>
              <a:rPr lang="el-GR" sz="2000" u="sng" dirty="0">
                <a:hlinkClick r:id="rId3"/>
              </a:rPr>
              <a:t>Το φαγκρί και το σκουμπρί</a:t>
            </a:r>
            <a:r>
              <a:rPr lang="el-GR" sz="2000" dirty="0"/>
              <a:t>» / Ευγένιος </a:t>
            </a:r>
            <a:r>
              <a:rPr lang="el-GR" sz="2000" dirty="0" err="1"/>
              <a:t>Τριβιζάς</a:t>
            </a:r>
            <a:r>
              <a:rPr lang="el-GR" sz="2000" dirty="0"/>
              <a:t> · εικονογράφηση </a:t>
            </a:r>
            <a:r>
              <a:rPr lang="el-GR" sz="2000" dirty="0" err="1"/>
              <a:t>Στίβεν</a:t>
            </a:r>
            <a:r>
              <a:rPr lang="el-GR" sz="2000" dirty="0"/>
              <a:t> Γουέστ. - Αθήνα : Μεταίχμιο, 2012.</a:t>
            </a:r>
          </a:p>
          <a:p>
            <a:pPr marL="0" indent="0">
              <a:buNone/>
            </a:pPr>
            <a:r>
              <a:rPr lang="el-GR" sz="2000" dirty="0"/>
              <a:t>Εικόνα 67: Εξώφυλλο του βιβλίου «</a:t>
            </a:r>
            <a:r>
              <a:rPr lang="el-GR" sz="2000" u="sng" dirty="0">
                <a:hlinkClick r:id="rId4"/>
              </a:rPr>
              <a:t>Η τελευταία μαύρη γάτα</a:t>
            </a:r>
            <a:r>
              <a:rPr lang="el-GR" sz="2000" dirty="0"/>
              <a:t>» / Ευγένιος </a:t>
            </a:r>
            <a:r>
              <a:rPr lang="el-GR" sz="2000" dirty="0" err="1"/>
              <a:t>Τριβιζάς</a:t>
            </a:r>
            <a:r>
              <a:rPr lang="el-GR" sz="2000" dirty="0"/>
              <a:t> · εικονογράφηση </a:t>
            </a:r>
            <a:r>
              <a:rPr lang="el-GR" sz="2000" dirty="0" err="1"/>
              <a:t>Στίβεν</a:t>
            </a:r>
            <a:r>
              <a:rPr lang="el-GR" sz="2000" dirty="0"/>
              <a:t> Γουέστ. - Αθήνα : Μεταίχμιο, 2012.</a:t>
            </a:r>
          </a:p>
          <a:p>
            <a:pPr marL="0" indent="0">
              <a:buNone/>
            </a:pPr>
            <a:r>
              <a:rPr lang="el-GR" sz="2000" dirty="0"/>
              <a:t>Εικόνα 68, 76: Ενδεικτικές σελίδες του βιβλίου «</a:t>
            </a:r>
            <a:r>
              <a:rPr lang="el-GR" sz="2000" u="sng" dirty="0">
                <a:hlinkClick r:id="rId5"/>
              </a:rPr>
              <a:t>Η φάλαινα που τρώει τον πόλεμο</a:t>
            </a:r>
            <a:r>
              <a:rPr lang="el-GR" sz="2000" dirty="0"/>
              <a:t>» / Ευγένιος </a:t>
            </a:r>
            <a:r>
              <a:rPr lang="el-GR" sz="2000" dirty="0" err="1"/>
              <a:t>Τριβιζάς</a:t>
            </a:r>
            <a:r>
              <a:rPr lang="el-GR" sz="2000" dirty="0"/>
              <a:t> · εικονογράφηση Ναταλία </a:t>
            </a:r>
            <a:r>
              <a:rPr lang="el-GR" sz="2000" dirty="0" err="1"/>
              <a:t>Καπατσούλια</a:t>
            </a:r>
            <a:r>
              <a:rPr lang="el-GR" sz="2000" dirty="0"/>
              <a:t>. - 2η </a:t>
            </a:r>
            <a:r>
              <a:rPr lang="el-GR" sz="2000" dirty="0" err="1"/>
              <a:t>έκδ</a:t>
            </a:r>
            <a:r>
              <a:rPr lang="el-GR" sz="2000" dirty="0"/>
              <a:t>. - Αθήνα : Μίνωας, 2007.</a:t>
            </a:r>
          </a:p>
          <a:p>
            <a:pPr marL="0" indent="0">
              <a:buNone/>
            </a:pPr>
            <a:r>
              <a:rPr lang="el-GR" sz="2000" dirty="0"/>
              <a:t>Εικόνα 69, 70, 71, 72: Ενδεικτικές σελίδες του βιβλίου «</a:t>
            </a:r>
            <a:r>
              <a:rPr lang="el-GR" sz="2000" u="sng" dirty="0">
                <a:hlinkClick r:id="rId6"/>
              </a:rPr>
              <a:t>Δε θέλω μοβ μύτη</a:t>
            </a:r>
            <a:r>
              <a:rPr lang="el-GR" sz="2000" dirty="0"/>
              <a:t>!» / Πόπη </a:t>
            </a:r>
            <a:r>
              <a:rPr lang="el-GR" sz="2000" dirty="0" err="1"/>
              <a:t>Διακαινισάκη</a:t>
            </a:r>
            <a:r>
              <a:rPr lang="el-GR" sz="2000" dirty="0"/>
              <a:t>. - Αθήνα : Κέδρος, 2003</a:t>
            </a:r>
            <a:r>
              <a:rPr lang="el-GR" sz="2000" dirty="0" smtClean="0"/>
              <a:t>.</a:t>
            </a:r>
            <a:endParaRPr lang="el-GR" sz="2000" dirty="0"/>
          </a:p>
        </p:txBody>
      </p:sp>
    </p:spTree>
    <p:extLst>
      <p:ext uri="{BB962C8B-B14F-4D97-AF65-F5344CB8AC3E}">
        <p14:creationId xmlns:p14="http://schemas.microsoft.com/office/powerpoint/2010/main" val="1249622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Εμφανής διδακτισμός: Παράδειγμα </a:t>
            </a:r>
            <a:r>
              <a:rPr lang="el-GR" dirty="0" smtClean="0"/>
              <a:t>(3/4</a:t>
            </a:r>
            <a:r>
              <a:rPr lang="el-GR" dirty="0"/>
              <a:t>)</a:t>
            </a:r>
          </a:p>
        </p:txBody>
      </p:sp>
      <p:sp>
        <p:nvSpPr>
          <p:cNvPr id="4" name="Content Placeholder 3"/>
          <p:cNvSpPr>
            <a:spLocks noGrp="1"/>
          </p:cNvSpPr>
          <p:nvPr>
            <p:ph sz="half" idx="2"/>
          </p:nvPr>
        </p:nvSpPr>
        <p:spPr/>
        <p:txBody>
          <a:bodyPr/>
          <a:lstStyle/>
          <a:p>
            <a:r>
              <a:rPr lang="el-GR" dirty="0"/>
              <a:t>στην εικόνα της ταπετσαρίας</a:t>
            </a:r>
            <a:r>
              <a:rPr lang="en-GB" dirty="0"/>
              <a:t>.</a:t>
            </a:r>
            <a:endParaRPr lang="el-GR" dirty="0"/>
          </a:p>
          <a:p>
            <a:endParaRPr lang="el-GR" dirty="0"/>
          </a:p>
        </p:txBody>
      </p:sp>
      <p:pic>
        <p:nvPicPr>
          <p:cNvPr id="5" name="Picture 5" descr="Σελίδα του βιβλίου « Το δάσος με τους κισσούς : Πόλεμο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74014" y="1789779"/>
            <a:ext cx="3204972" cy="4146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139952" y="5517232"/>
            <a:ext cx="552400" cy="360040"/>
          </a:xfrm>
          <a:prstGeom prst="rect">
            <a:avLst/>
          </a:prstGeom>
        </p:spPr>
        <p:txBody>
          <a:bodyPr vert="horz" wrap="square" lIns="91440" tIns="45720" rIns="91440" bIns="45720" rtlCol="0" anchor="ctr">
            <a:noAutofit/>
          </a:bodyPr>
          <a:lstStyle/>
          <a:p>
            <a:r>
              <a:rPr lang="el-GR" b="1" dirty="0" smtClean="0">
                <a:latin typeface="+mj-lt"/>
              </a:rPr>
              <a:t>[6]</a:t>
            </a:r>
          </a:p>
        </p:txBody>
      </p:sp>
    </p:spTree>
    <p:custDataLst>
      <p:tags r:id="rId1"/>
    </p:custDataLst>
    <p:extLst>
      <p:ext uri="{BB962C8B-B14F-4D97-AF65-F5344CB8AC3E}">
        <p14:creationId xmlns:p14="http://schemas.microsoft.com/office/powerpoint/2010/main" val="7222598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Σημείωμα Χρήσης Έργων Τρίτων </a:t>
            </a:r>
            <a:r>
              <a:rPr lang="el-GR" dirty="0" smtClean="0"/>
              <a:t>(7/7</a:t>
            </a:r>
            <a:r>
              <a:rPr lang="el-GR" dirty="0"/>
              <a:t>)</a:t>
            </a:r>
          </a:p>
        </p:txBody>
      </p:sp>
      <p:sp>
        <p:nvSpPr>
          <p:cNvPr id="3" name="Content Placeholder 2"/>
          <p:cNvSpPr>
            <a:spLocks noGrp="1"/>
          </p:cNvSpPr>
          <p:nvPr>
            <p:ph idx="1"/>
          </p:nvPr>
        </p:nvSpPr>
        <p:spPr/>
        <p:txBody>
          <a:bodyPr>
            <a:noAutofit/>
          </a:bodyPr>
          <a:lstStyle/>
          <a:p>
            <a:pPr marL="0" indent="0">
              <a:buNone/>
            </a:pPr>
            <a:r>
              <a:rPr lang="el-GR" sz="2000" dirty="0" smtClean="0"/>
              <a:t>Εικόνα </a:t>
            </a:r>
            <a:r>
              <a:rPr lang="el-GR" sz="2000" dirty="0"/>
              <a:t>74: Εξώφυλλο του βιβλίου «</a:t>
            </a:r>
            <a:r>
              <a:rPr lang="el-GR" sz="2000" u="sng" dirty="0">
                <a:hlinkClick r:id="rId2"/>
              </a:rPr>
              <a:t>Το </a:t>
            </a:r>
            <a:r>
              <a:rPr lang="el-GR" sz="2000" u="sng" dirty="0" err="1">
                <a:hlinkClick r:id="rId2"/>
              </a:rPr>
              <a:t>Βρωμοχώρι</a:t>
            </a:r>
            <a:r>
              <a:rPr lang="el-GR" sz="2000" dirty="0"/>
              <a:t>» / Σοφία </a:t>
            </a:r>
            <a:r>
              <a:rPr lang="el-GR" sz="2000" dirty="0" err="1"/>
              <a:t>Ζαραμπούκα</a:t>
            </a:r>
            <a:r>
              <a:rPr lang="el-GR" sz="2000" dirty="0"/>
              <a:t>. - 13η </a:t>
            </a:r>
            <a:r>
              <a:rPr lang="el-GR" sz="2000" dirty="0" err="1"/>
              <a:t>έκδ</a:t>
            </a:r>
            <a:r>
              <a:rPr lang="el-GR" sz="2000" dirty="0"/>
              <a:t>. - Αθήνα : Κέδρος, 1997.</a:t>
            </a:r>
          </a:p>
          <a:p>
            <a:pPr marL="0" indent="0">
              <a:buNone/>
            </a:pPr>
            <a:r>
              <a:rPr lang="el-GR" sz="2000" dirty="0"/>
              <a:t>Εικόνα 75: Εξώφυλλο του βιβλίου «</a:t>
            </a:r>
            <a:r>
              <a:rPr lang="el-GR" sz="2000" u="sng" dirty="0">
                <a:hlinkClick r:id="rId3"/>
              </a:rPr>
              <a:t>Το Παραμύθι με τα Χρώματα</a:t>
            </a:r>
            <a:r>
              <a:rPr lang="el-GR" sz="2000" dirty="0"/>
              <a:t>», / Αλέξη </a:t>
            </a:r>
            <a:r>
              <a:rPr lang="el-GR" sz="2000" dirty="0" err="1"/>
              <a:t>Κυριτσόπουλου</a:t>
            </a:r>
            <a:r>
              <a:rPr lang="el-GR" sz="2000" dirty="0"/>
              <a:t>. - 12η </a:t>
            </a:r>
            <a:r>
              <a:rPr lang="el-GR" sz="2000" dirty="0" err="1"/>
              <a:t>έκδ</a:t>
            </a:r>
            <a:r>
              <a:rPr lang="el-GR" sz="2000" dirty="0"/>
              <a:t>. - Αθήνα : Κέδρος</a:t>
            </a:r>
            <a:r>
              <a:rPr lang="el-GR" sz="2000" dirty="0" smtClean="0"/>
              <a:t>.</a:t>
            </a:r>
          </a:p>
          <a:p>
            <a:pPr marL="0" indent="0">
              <a:buNone/>
            </a:pPr>
            <a:r>
              <a:rPr lang="el-GR" sz="2000" dirty="0"/>
              <a:t>Εικόνα 77, 78, 79: Εξώφυλλο και ενδεικτικές σελίδες του βιβλίου «</a:t>
            </a:r>
            <a:r>
              <a:rPr lang="el-GR" sz="2000" u="sng" dirty="0">
                <a:hlinkClick r:id="rId4"/>
              </a:rPr>
              <a:t>Ειρήνη</a:t>
            </a:r>
            <a:r>
              <a:rPr lang="el-GR" sz="2000" dirty="0"/>
              <a:t>» / Σοφία </a:t>
            </a:r>
            <a:r>
              <a:rPr lang="el-GR" sz="2000" dirty="0" err="1"/>
              <a:t>Ζαραμπούκα</a:t>
            </a:r>
            <a:r>
              <a:rPr lang="el-GR" sz="2000" dirty="0"/>
              <a:t> · εικονογράφηση Σοφία </a:t>
            </a:r>
            <a:r>
              <a:rPr lang="el-GR" sz="2000" dirty="0" err="1"/>
              <a:t>Ζαραμπούκα</a:t>
            </a:r>
            <a:r>
              <a:rPr lang="el-GR" sz="2000" dirty="0"/>
              <a:t> · Αθήνα : Κέδρος, 1977.</a:t>
            </a:r>
          </a:p>
          <a:p>
            <a:pPr marL="0" indent="0">
              <a:buNone/>
            </a:pPr>
            <a:r>
              <a:rPr lang="el-GR" sz="2000" dirty="0"/>
              <a:t>Εικόνα 80, 81, 82: Εξώφυλλο και ενδεικτικές σελίδες του βιβλίου «</a:t>
            </a:r>
            <a:r>
              <a:rPr lang="el-GR" sz="2000" u="sng" dirty="0">
                <a:hlinkClick r:id="rId5"/>
              </a:rPr>
              <a:t>Ο πόλεμος της χαμένης παντόφλας</a:t>
            </a:r>
            <a:r>
              <a:rPr lang="el-GR" sz="2000" dirty="0"/>
              <a:t>» / Ευγένιος </a:t>
            </a:r>
            <a:r>
              <a:rPr lang="el-GR" sz="2000" dirty="0" err="1"/>
              <a:t>Τριβιζάς</a:t>
            </a:r>
            <a:r>
              <a:rPr lang="el-GR" sz="2000" dirty="0"/>
              <a:t> · εικονογράφηση </a:t>
            </a:r>
            <a:r>
              <a:rPr lang="el-GR" sz="2000" dirty="0" err="1"/>
              <a:t>Στίβεν</a:t>
            </a:r>
            <a:r>
              <a:rPr lang="el-GR" sz="2000" dirty="0"/>
              <a:t> Γουέστ. - 1η </a:t>
            </a:r>
            <a:r>
              <a:rPr lang="el-GR" sz="2000" dirty="0" err="1"/>
              <a:t>έκδ</a:t>
            </a:r>
            <a:r>
              <a:rPr lang="el-GR" sz="2000" dirty="0"/>
              <a:t>. - Αθήνα : Μίνωας, 2007.</a:t>
            </a:r>
          </a:p>
          <a:p>
            <a:pPr marL="0" indent="0">
              <a:buNone/>
            </a:pPr>
            <a:r>
              <a:rPr lang="el-GR" sz="2000" dirty="0"/>
              <a:t>Εικόνα 83, 84, 85, 86, 87: Εξώφυλλο και ενδεικτικές σελίδες του βιβλίου «</a:t>
            </a:r>
            <a:r>
              <a:rPr lang="el-GR" sz="2000" u="sng" dirty="0">
                <a:hlinkClick r:id="rId6"/>
              </a:rPr>
              <a:t>Ο πόλεμος της </a:t>
            </a:r>
            <a:r>
              <a:rPr lang="el-GR" sz="2000" u="sng" dirty="0" err="1">
                <a:hlinkClick r:id="rId6"/>
              </a:rPr>
              <a:t>Ωμεγαβήτας</a:t>
            </a:r>
            <a:r>
              <a:rPr lang="el-GR" sz="2000" dirty="0"/>
              <a:t>» / Ευγένιος </a:t>
            </a:r>
            <a:r>
              <a:rPr lang="el-GR" sz="2000" dirty="0" err="1"/>
              <a:t>Τριβιζάς</a:t>
            </a:r>
            <a:r>
              <a:rPr lang="el-GR" sz="2000" dirty="0"/>
              <a:t> · εικονογράφηση Αντώνης </a:t>
            </a:r>
            <a:r>
              <a:rPr lang="el-GR" sz="2000" dirty="0" err="1"/>
              <a:t>Ασπρόμουργος</a:t>
            </a:r>
            <a:r>
              <a:rPr lang="el-GR" sz="2000" dirty="0"/>
              <a:t>. - 1η </a:t>
            </a:r>
            <a:r>
              <a:rPr lang="el-GR" sz="2000" dirty="0" err="1"/>
              <a:t>έκδ</a:t>
            </a:r>
            <a:r>
              <a:rPr lang="el-GR" sz="2000" dirty="0"/>
              <a:t>. - Αθήνα : Μίνωας, 2007.</a:t>
            </a:r>
          </a:p>
          <a:p>
            <a:pPr marL="0" indent="0">
              <a:buNone/>
            </a:pPr>
            <a:endParaRPr lang="el-GR" sz="2000" dirty="0"/>
          </a:p>
          <a:p>
            <a:pPr marL="0" indent="0">
              <a:buNone/>
            </a:pPr>
            <a:endParaRPr lang="el-GR" sz="2000" dirty="0"/>
          </a:p>
        </p:txBody>
      </p:sp>
    </p:spTree>
    <p:extLst>
      <p:ext uri="{BB962C8B-B14F-4D97-AF65-F5344CB8AC3E}">
        <p14:creationId xmlns:p14="http://schemas.microsoft.com/office/powerpoint/2010/main" val="1001499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Εμφανής διδακτισμός: Παράδειγμα </a:t>
            </a:r>
            <a:r>
              <a:rPr lang="el-GR" dirty="0" smtClean="0"/>
              <a:t>(4/4</a:t>
            </a:r>
            <a:r>
              <a:rPr lang="el-GR" dirty="0"/>
              <a:t>)</a:t>
            </a:r>
          </a:p>
        </p:txBody>
      </p:sp>
      <p:sp>
        <p:nvSpPr>
          <p:cNvPr id="4" name="Content Placeholder 3"/>
          <p:cNvSpPr>
            <a:spLocks noGrp="1"/>
          </p:cNvSpPr>
          <p:nvPr>
            <p:ph sz="half" idx="2"/>
          </p:nvPr>
        </p:nvSpPr>
        <p:spPr/>
        <p:txBody>
          <a:bodyPr/>
          <a:lstStyle/>
          <a:p>
            <a:r>
              <a:rPr lang="el-GR" dirty="0"/>
              <a:t>στο βιογραφικό της συγγραφέως που εστιάζει στο πώς εκείνη αντιμετωπίζει τη βία της κάθε μέρας. </a:t>
            </a:r>
          </a:p>
        </p:txBody>
      </p:sp>
      <p:pic>
        <p:nvPicPr>
          <p:cNvPr id="5" name="Content Placeholder 4" descr="Σελίδα του βιβλίου « Το δάσος με τους κισσούς : Πόλεμος»"/>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53440" y="1725771"/>
            <a:ext cx="3246120" cy="427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4139952" y="5619254"/>
            <a:ext cx="552400" cy="360040"/>
          </a:xfrm>
          <a:prstGeom prst="rect">
            <a:avLst/>
          </a:prstGeom>
        </p:spPr>
        <p:txBody>
          <a:bodyPr vert="horz" wrap="square" lIns="91440" tIns="45720" rIns="91440" bIns="45720" rtlCol="0" anchor="ctr">
            <a:noAutofit/>
          </a:bodyPr>
          <a:lstStyle/>
          <a:p>
            <a:r>
              <a:rPr lang="el-GR" b="1" dirty="0" smtClean="0">
                <a:latin typeface="+mj-lt"/>
              </a:rPr>
              <a:t>[7]</a:t>
            </a:r>
          </a:p>
        </p:txBody>
      </p:sp>
    </p:spTree>
    <p:custDataLst>
      <p:tags r:id="rId1"/>
    </p:custDataLst>
    <p:extLst>
      <p:ext uri="{BB962C8B-B14F-4D97-AF65-F5344CB8AC3E}">
        <p14:creationId xmlns:p14="http://schemas.microsoft.com/office/powerpoint/2010/main" val="34838241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0"/>
  <p:tag name="ARTICULATE_PROJECT_OPEN" val="0"/>
  <p:tag name="ZHAW.ACCESSIBILITYADDIN.CHECKTIMEDATE" val="24/11/2015 12:42:48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5,7,6,"/>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2052,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5,1026,6,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5,7,6,8,"/>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5,6,7,8,"/>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7,5,8,6,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5,6,7,8,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5,6,7,"/>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6,5,7,"/>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5,6,7,"/>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12,17,15,6,16,7,"/>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5,7,6,8,"/>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3,5,7,6,8,"/>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7,8,5,9,6,10,"/>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7,8,5,9,6,1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3,5,8,6,7,"/>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3,1026,7,5,8,6,9,1027,10,"/>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3,5,6,7,8,9,10,"/>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4,5,7,6,"/>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8,7,5,6,9,"/>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3,4,5,6,"/>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8,7,"/>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3,6,5,7,8,"/>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5,6,7,8,"/>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2,3,5,6,7,8,"/>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4AAB352-DE0B-47F4-ADBC-B9DEE67F654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3099</TotalTime>
  <Words>3830</Words>
  <Application>Microsoft Office PowerPoint</Application>
  <PresentationFormat>On-screen Show (4:3)</PresentationFormat>
  <Paragraphs>299</Paragraphs>
  <Slides>80</Slides>
  <Notes>8</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Θέμα του Office</vt:lpstr>
      <vt:lpstr>Ιδεολογία στην Παιδική Λογοτεχνία</vt:lpstr>
      <vt:lpstr>Η μελωδία της ειρήνης  στο ελληνικό εικονογραφημένο βιβλίο  για τον πόλεμο</vt:lpstr>
      <vt:lpstr>O πόλεμος παραδοσιακά ως θέμα των εικονογραφημένων παιδικών βιβλίων </vt:lpstr>
      <vt:lpstr>O πόλεμος στα σύγχρονα ελληνικά εικονογραφημένα παιδικά βιβλία</vt:lpstr>
      <vt:lpstr>O πόλεμος στα σύγχρονα ελληνικά εικονογραφημένα παιδικά βιβλία: 1η Τάση</vt:lpstr>
      <vt:lpstr>Εμφανής διδακτισμός: Παράδειγμα (1/4)</vt:lpstr>
      <vt:lpstr>Εμφανής διδακτισμός: Παράδειγμα (2/4)</vt:lpstr>
      <vt:lpstr>Εμφανής διδακτισμός: Παράδειγμα (3/4)</vt:lpstr>
      <vt:lpstr>Εμφανής διδακτισμός: Παράδειγμα (4/4)</vt:lpstr>
      <vt:lpstr>Άμεσο αντιπολεμικό μήνυμα: Παράδειγμα (1/2)</vt:lpstr>
      <vt:lpstr>Άμεσο αντιπολεμικό μήνυμα: Παράδειγμα (2/2)</vt:lpstr>
      <vt:lpstr>Άμεσος διδακτισμός: Παράδειγμα (1/2)</vt:lpstr>
      <vt:lpstr>Άμεσος διδακτισμός: Παράδειγμα (2/2)</vt:lpstr>
      <vt:lpstr>2η Τάση:  Έμμεσο Αντιπολεμικό Μήνυμα</vt:lpstr>
      <vt:lpstr>Έμμεσο Αντιπολεμικό Μήνυμα (1/7)</vt:lpstr>
      <vt:lpstr>Έμμεσο Αντιπολεμικό Μήνυμα (2/7)</vt:lpstr>
      <vt:lpstr>Έμμεσο Αντιπολεμικό Μήνυμα (3/7)</vt:lpstr>
      <vt:lpstr>Έμμεσο Αντιπολεμικό Μήνυμα (4/7)</vt:lpstr>
      <vt:lpstr>Έμμεσο Αντιπολεμικό Μήνυμα (5/7)</vt:lpstr>
      <vt:lpstr>Έμμεσο Αντιπολεμικό Μήνυμα (6/7)</vt:lpstr>
      <vt:lpstr>Έμμεσο Αντιπολεμικό Μήνυμα (7/7)</vt:lpstr>
      <vt:lpstr>Αφηγηματικές και υφολογικές τεχνικές </vt:lpstr>
      <vt:lpstr>Τα χρώματα</vt:lpstr>
      <vt:lpstr>Χρωματικές Συμβάσεις (1/3)</vt:lpstr>
      <vt:lpstr>Χρωματικές Συμβάσεις (2/3)</vt:lpstr>
      <vt:lpstr>Χρωματικές Συμβάσεις (3/3)</vt:lpstr>
      <vt:lpstr>Οι αφιερώσεις</vt:lpstr>
      <vt:lpstr>Η συντομία</vt:lpstr>
      <vt:lpstr>Η υλικότητα</vt:lpstr>
      <vt:lpstr>Το χιούμορ</vt:lpstr>
      <vt:lpstr>Λεκτικό χιούμορ</vt:lpstr>
      <vt:lpstr>Διακειμενικότητα</vt:lpstr>
      <vt:lpstr>Σατιρικό ήθος</vt:lpstr>
      <vt:lpstr>Γελοιοποίηση στρατιωτικής ηγεσίας (1/2)</vt:lpstr>
      <vt:lpstr>Γελοιοποίηση στρατιωτικής ηγεσίας (2/2)</vt:lpstr>
      <vt:lpstr>Το παιχνίδι ανάμεσα στο λεκτικό και οπτικό κείμενο</vt:lpstr>
      <vt:lpstr>Η αντίστιξη (1/3)</vt:lpstr>
      <vt:lpstr>Η αντίστιξη (2/3)</vt:lpstr>
      <vt:lpstr>Η αντίστιξη (3/3)</vt:lpstr>
      <vt:lpstr>Η παρωδία</vt:lpstr>
      <vt:lpstr>Οι υπαινιγμοί</vt:lpstr>
      <vt:lpstr>Οι αντιθέσεις</vt:lpstr>
      <vt:lpstr>Η σύνδεση με πραγματικά γεγονότα</vt:lpstr>
      <vt:lpstr>Οι χαρακτήρες</vt:lpstr>
      <vt:lpstr>Ανθρωποποιημένα ζώα (1/6)</vt:lpstr>
      <vt:lpstr>Ανθρωποποιημένα ζώα (2/6)</vt:lpstr>
      <vt:lpstr>Ανθρωποποιημένα ζώα (3/6)</vt:lpstr>
      <vt:lpstr>Ανθρωποποιημένα ζώα (4/6)</vt:lpstr>
      <vt:lpstr>Ανθρωποποιημένα ζώα (5/6)</vt:lpstr>
      <vt:lpstr>Ανθρωποποιημένα ζώα (6/6)</vt:lpstr>
      <vt:lpstr>Βωβοί Χαρακτήρες</vt:lpstr>
      <vt:lpstr>Ο συλλογικός χαρακτήρας των παιδιών (1/7)</vt:lpstr>
      <vt:lpstr>Ο συλλογικός χαρακτήρας των παιδιών (2/7)</vt:lpstr>
      <vt:lpstr>Ο πόλεμος ως παιδί</vt:lpstr>
      <vt:lpstr>Ο συλλογικός χαρακτήρας των παιδιών (3/7)</vt:lpstr>
      <vt:lpstr>Ο συλλογικός χαρακτήρας των παιδιών (4/7)</vt:lpstr>
      <vt:lpstr>Ο συλλογικός χαρακτήρας των παιδιών (5/7)</vt:lpstr>
      <vt:lpstr>Ο συλλογικός χαρακτήρας των παιδιών (6/7)</vt:lpstr>
      <vt:lpstr>Ο συλλογικός χαρακτήρας των παιδιών (7/7)</vt:lpstr>
      <vt:lpstr>Παιδικός κόσμος (1/3)</vt:lpstr>
      <vt:lpstr>Παιδικός κόσμος (2/3)</vt:lpstr>
      <vt:lpstr>Παιδικός κόσμος (3/3)</vt:lpstr>
      <vt:lpstr>Προσωποποιημένα γράμματα (1/4)</vt:lpstr>
      <vt:lpstr>Προσωποποιημένα γράμματα (2/4)</vt:lpstr>
      <vt:lpstr>Προσωποποιημένα γράμματα (3/4)</vt:lpstr>
      <vt:lpstr>Προσωποποιημένα γράμματα (4/4)</vt:lpstr>
      <vt:lpstr> Συμπεράσματα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(1/7)</vt:lpstr>
      <vt:lpstr>Σημείωμα Χρήσης Έργων Τρίτων (2/7)</vt:lpstr>
      <vt:lpstr>Σημείωμα Χρήσης Έργων Τρίτων (3/7)</vt:lpstr>
      <vt:lpstr>Σημείωμα Χρήσης Έργων Τρίτων (4/7)</vt:lpstr>
      <vt:lpstr>Σημείωμα Χρήσης Έργων Τρίτων (5/7)</vt:lpstr>
      <vt:lpstr>Σημείωμα Χρήσης Έργων Τρίτων (6/7)</vt:lpstr>
      <vt:lpstr>Σημείωμα Χρήσης Έργων Τρίτων (7/7)</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Ιστορία και Παιδικό Βιβλίο - Πόλεμος</dc:title>
  <dc:subject>Ιδεολογία στην Παιδική Λογοτεχνία</dc:subject>
  <dc:creator>Αγγελική Γιαννικοπούλου</dc:creator>
  <cp:lastModifiedBy>takis81 mark</cp:lastModifiedBy>
  <cp:revision>334</cp:revision>
  <dcterms:created xsi:type="dcterms:W3CDTF">2012-09-06T09:03:05Z</dcterms:created>
  <dcterms:modified xsi:type="dcterms:W3CDTF">2015-11-24T10:45:08Z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