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5.xml" ContentType="application/vnd.openxmlformats-officedocument.presentationml.tags+xml"/>
  <Override PartName="/ppt/notesSlides/notesSlide9.xml" ContentType="application/vnd.openxmlformats-officedocument.presentationml.notesSlide+xml"/>
  <Override PartName="/ppt/tags/tag16.xml" ContentType="application/vnd.openxmlformats-officedocument.presentationml.tags+xml"/>
  <Override PartName="/ppt/notesSlides/notesSlide10.xml" ContentType="application/vnd.openxmlformats-officedocument.presentationml.notesSlide+xml"/>
  <Override PartName="/ppt/tags/tag17.xml" ContentType="application/vnd.openxmlformats-officedocument.presentationml.tags+xml"/>
  <Override PartName="/ppt/notesSlides/notesSlide11.xml" ContentType="application/vnd.openxmlformats-officedocument.presentationml.notesSlide+xml"/>
  <Override PartName="/ppt/tags/tag18.xml" ContentType="application/vnd.openxmlformats-officedocument.presentationml.tags+xml"/>
  <Override PartName="/ppt/notesSlides/notesSlide12.xml" ContentType="application/vnd.openxmlformats-officedocument.presentationml.notesSlide+xml"/>
  <Override PartName="/ppt/tags/tag19.xml" ContentType="application/vnd.openxmlformats-officedocument.presentationml.tags+xml"/>
  <Override PartName="/ppt/notesSlides/notesSlide13.xml" ContentType="application/vnd.openxmlformats-officedocument.presentationml.notesSlide+xml"/>
  <Override PartName="/ppt/tags/tag20.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2"/>
  </p:notesMasterIdLst>
  <p:sldIdLst>
    <p:sldId id="256" r:id="rId3"/>
    <p:sldId id="386" r:id="rId4"/>
    <p:sldId id="406" r:id="rId5"/>
    <p:sldId id="387" r:id="rId6"/>
    <p:sldId id="388" r:id="rId7"/>
    <p:sldId id="389" r:id="rId8"/>
    <p:sldId id="407" r:id="rId9"/>
    <p:sldId id="390" r:id="rId10"/>
    <p:sldId id="391" r:id="rId11"/>
    <p:sldId id="392" r:id="rId12"/>
    <p:sldId id="393" r:id="rId13"/>
    <p:sldId id="408" r:id="rId14"/>
    <p:sldId id="394" r:id="rId15"/>
    <p:sldId id="409" r:id="rId16"/>
    <p:sldId id="395" r:id="rId17"/>
    <p:sldId id="396" r:id="rId18"/>
    <p:sldId id="397" r:id="rId19"/>
    <p:sldId id="410" r:id="rId20"/>
    <p:sldId id="398" r:id="rId21"/>
    <p:sldId id="411" r:id="rId22"/>
    <p:sldId id="399" r:id="rId23"/>
    <p:sldId id="412" r:id="rId24"/>
    <p:sldId id="413" r:id="rId25"/>
    <p:sldId id="400" r:id="rId26"/>
    <p:sldId id="401" r:id="rId27"/>
    <p:sldId id="414" r:id="rId28"/>
    <p:sldId id="402" r:id="rId29"/>
    <p:sldId id="415" r:id="rId30"/>
    <p:sldId id="403" r:id="rId31"/>
    <p:sldId id="404" r:id="rId32"/>
    <p:sldId id="416" r:id="rId33"/>
    <p:sldId id="417" r:id="rId34"/>
    <p:sldId id="405" r:id="rId35"/>
    <p:sldId id="378" r:id="rId36"/>
    <p:sldId id="379" r:id="rId37"/>
    <p:sldId id="380" r:id="rId38"/>
    <p:sldId id="381" r:id="rId39"/>
    <p:sldId id="382" r:id="rId40"/>
    <p:sldId id="383" r:id="rId41"/>
  </p:sldIdLst>
  <p:sldSz cx="9144000" cy="6858000" type="screen4x3"/>
  <p:notesSz cx="6858000" cy="9144000"/>
  <p:custDataLst>
    <p:tags r:id="rId4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6"/>
            <p14:sldId id="406"/>
            <p14:sldId id="387"/>
            <p14:sldId id="388"/>
            <p14:sldId id="389"/>
            <p14:sldId id="407"/>
            <p14:sldId id="390"/>
            <p14:sldId id="391"/>
            <p14:sldId id="392"/>
            <p14:sldId id="393"/>
            <p14:sldId id="408"/>
            <p14:sldId id="394"/>
            <p14:sldId id="409"/>
            <p14:sldId id="395"/>
            <p14:sldId id="396"/>
            <p14:sldId id="397"/>
            <p14:sldId id="410"/>
            <p14:sldId id="398"/>
            <p14:sldId id="411"/>
            <p14:sldId id="399"/>
            <p14:sldId id="412"/>
            <p14:sldId id="413"/>
            <p14:sldId id="400"/>
            <p14:sldId id="401"/>
            <p14:sldId id="414"/>
            <p14:sldId id="402"/>
            <p14:sldId id="415"/>
            <p14:sldId id="403"/>
            <p14:sldId id="404"/>
            <p14:sldId id="416"/>
            <p14:sldId id="417"/>
            <p14:sldId id="405"/>
            <p14:sldId id="378"/>
            <p14:sldId id="379"/>
            <p14:sldId id="380"/>
            <p14:sldId id="381"/>
            <p14:sldId id="382"/>
            <p14:sldId id="38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B1BF"/>
    <a:srgbClr val="000000"/>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7" autoAdjust="0"/>
    <p:restoredTop sz="94533" autoAdjust="0"/>
  </p:normalViewPr>
  <p:slideViewPr>
    <p:cSldViewPr>
      <p:cViewPr varScale="1">
        <p:scale>
          <a:sx n="108" d="100"/>
          <a:sy n="108" d="100"/>
        </p:scale>
        <p:origin x="-1254" y="-84"/>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gs" Target="tags/tag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20/4/2016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35</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36</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37</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38</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39</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charset="0"/>
              </a:defRPr>
            </a:lvl1pPr>
            <a:lvl2pPr marL="685817" indent="-263776" defTabSz="914423" eaLnBrk="0" hangingPunct="0">
              <a:defRPr>
                <a:solidFill>
                  <a:schemeClr val="tx1"/>
                </a:solidFill>
                <a:latin typeface="Arial" charset="0"/>
              </a:defRPr>
            </a:lvl2pPr>
            <a:lvl3pPr marL="1055103" indent="-211021" defTabSz="914423" eaLnBrk="0" hangingPunct="0">
              <a:defRPr>
                <a:solidFill>
                  <a:schemeClr val="tx1"/>
                </a:solidFill>
                <a:latin typeface="Arial" charset="0"/>
              </a:defRPr>
            </a:lvl3pPr>
            <a:lvl4pPr marL="1477145" indent="-211021" defTabSz="914423" eaLnBrk="0" hangingPunct="0">
              <a:defRPr>
                <a:solidFill>
                  <a:schemeClr val="tx1"/>
                </a:solidFill>
                <a:latin typeface="Arial" charset="0"/>
              </a:defRPr>
            </a:lvl4pPr>
            <a:lvl5pPr marL="1899186" indent="-211021" defTabSz="914423" eaLnBrk="0" hangingPunct="0">
              <a:defRPr>
                <a:solidFill>
                  <a:schemeClr val="tx1"/>
                </a:solidFill>
                <a:latin typeface="Arial" charset="0"/>
              </a:defRPr>
            </a:lvl5pPr>
            <a:lvl6pPr marL="2321227" indent="-211021" defTabSz="914423" eaLnBrk="0" fontAlgn="base" hangingPunct="0">
              <a:spcBef>
                <a:spcPct val="0"/>
              </a:spcBef>
              <a:spcAft>
                <a:spcPct val="0"/>
              </a:spcAft>
              <a:defRPr>
                <a:solidFill>
                  <a:schemeClr val="tx1"/>
                </a:solidFill>
                <a:latin typeface="Arial" charset="0"/>
              </a:defRPr>
            </a:lvl6pPr>
            <a:lvl7pPr marL="2743269" indent="-211021" defTabSz="914423" eaLnBrk="0" fontAlgn="base" hangingPunct="0">
              <a:spcBef>
                <a:spcPct val="0"/>
              </a:spcBef>
              <a:spcAft>
                <a:spcPct val="0"/>
              </a:spcAft>
              <a:defRPr>
                <a:solidFill>
                  <a:schemeClr val="tx1"/>
                </a:solidFill>
                <a:latin typeface="Arial" charset="0"/>
              </a:defRPr>
            </a:lvl7pPr>
            <a:lvl8pPr marL="3165310" indent="-211021" defTabSz="914423" eaLnBrk="0" fontAlgn="base" hangingPunct="0">
              <a:spcBef>
                <a:spcPct val="0"/>
              </a:spcBef>
              <a:spcAft>
                <a:spcPct val="0"/>
              </a:spcAft>
              <a:defRPr>
                <a:solidFill>
                  <a:schemeClr val="tx1"/>
                </a:solidFill>
                <a:latin typeface="Arial" charset="0"/>
              </a:defRPr>
            </a:lvl8pPr>
            <a:lvl9pPr marL="3587351" indent="-211021" defTabSz="914423" eaLnBrk="0" fontAlgn="base" hangingPunct="0">
              <a:spcBef>
                <a:spcPct val="0"/>
              </a:spcBef>
              <a:spcAft>
                <a:spcPct val="0"/>
              </a:spcAft>
              <a:defRPr>
                <a:solidFill>
                  <a:schemeClr val="tx1"/>
                </a:solidFill>
                <a:latin typeface="Arial" charset="0"/>
              </a:defRPr>
            </a:lvl9pPr>
          </a:lstStyle>
          <a:p>
            <a:pPr eaLnBrk="1" hangingPunct="1"/>
            <a:fld id="{6A341B8E-629A-40ED-9160-D935CD453A56}" type="slidenum">
              <a:rPr lang="el-GR" altLang="en-US" smtClean="0"/>
              <a:pPr eaLnBrk="1" hangingPunct="1"/>
              <a:t>2</a:t>
            </a:fld>
            <a:endParaRPr lang="el-GR" altLang="en-US" smtClean="0"/>
          </a:p>
        </p:txBody>
      </p:sp>
      <p:sp>
        <p:nvSpPr>
          <p:cNvPr id="25603" name="Rectangle 2"/>
          <p:cNvSpPr>
            <a:spLocks noGrp="1" noRot="1" noChangeAspect="1" noChangeArrowheads="1" noTextEdit="1"/>
          </p:cNvSpPr>
          <p:nvPr>
            <p:ph type="sldImg"/>
          </p:nvPr>
        </p:nvSpPr>
        <p:spPr>
          <a:xfrm>
            <a:off x="1143000" y="685800"/>
            <a:ext cx="4572000" cy="3429000"/>
          </a:xfrm>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340636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charset="0"/>
              </a:defRPr>
            </a:lvl1pPr>
            <a:lvl2pPr marL="685817" indent="-263776" defTabSz="914423" eaLnBrk="0" hangingPunct="0">
              <a:defRPr>
                <a:solidFill>
                  <a:schemeClr val="tx1"/>
                </a:solidFill>
                <a:latin typeface="Arial" charset="0"/>
              </a:defRPr>
            </a:lvl2pPr>
            <a:lvl3pPr marL="1055103" indent="-211021" defTabSz="914423" eaLnBrk="0" hangingPunct="0">
              <a:defRPr>
                <a:solidFill>
                  <a:schemeClr val="tx1"/>
                </a:solidFill>
                <a:latin typeface="Arial" charset="0"/>
              </a:defRPr>
            </a:lvl3pPr>
            <a:lvl4pPr marL="1477145" indent="-211021" defTabSz="914423" eaLnBrk="0" hangingPunct="0">
              <a:defRPr>
                <a:solidFill>
                  <a:schemeClr val="tx1"/>
                </a:solidFill>
                <a:latin typeface="Arial" charset="0"/>
              </a:defRPr>
            </a:lvl4pPr>
            <a:lvl5pPr marL="1899186" indent="-211021" defTabSz="914423" eaLnBrk="0" hangingPunct="0">
              <a:defRPr>
                <a:solidFill>
                  <a:schemeClr val="tx1"/>
                </a:solidFill>
                <a:latin typeface="Arial" charset="0"/>
              </a:defRPr>
            </a:lvl5pPr>
            <a:lvl6pPr marL="2321227" indent="-211021" defTabSz="914423" eaLnBrk="0" fontAlgn="base" hangingPunct="0">
              <a:spcBef>
                <a:spcPct val="0"/>
              </a:spcBef>
              <a:spcAft>
                <a:spcPct val="0"/>
              </a:spcAft>
              <a:defRPr>
                <a:solidFill>
                  <a:schemeClr val="tx1"/>
                </a:solidFill>
                <a:latin typeface="Arial" charset="0"/>
              </a:defRPr>
            </a:lvl6pPr>
            <a:lvl7pPr marL="2743269" indent="-211021" defTabSz="914423" eaLnBrk="0" fontAlgn="base" hangingPunct="0">
              <a:spcBef>
                <a:spcPct val="0"/>
              </a:spcBef>
              <a:spcAft>
                <a:spcPct val="0"/>
              </a:spcAft>
              <a:defRPr>
                <a:solidFill>
                  <a:schemeClr val="tx1"/>
                </a:solidFill>
                <a:latin typeface="Arial" charset="0"/>
              </a:defRPr>
            </a:lvl7pPr>
            <a:lvl8pPr marL="3165310" indent="-211021" defTabSz="914423" eaLnBrk="0" fontAlgn="base" hangingPunct="0">
              <a:spcBef>
                <a:spcPct val="0"/>
              </a:spcBef>
              <a:spcAft>
                <a:spcPct val="0"/>
              </a:spcAft>
              <a:defRPr>
                <a:solidFill>
                  <a:schemeClr val="tx1"/>
                </a:solidFill>
                <a:latin typeface="Arial" charset="0"/>
              </a:defRPr>
            </a:lvl8pPr>
            <a:lvl9pPr marL="3587351" indent="-211021" defTabSz="914423" eaLnBrk="0" fontAlgn="base" hangingPunct="0">
              <a:spcBef>
                <a:spcPct val="0"/>
              </a:spcBef>
              <a:spcAft>
                <a:spcPct val="0"/>
              </a:spcAft>
              <a:defRPr>
                <a:solidFill>
                  <a:schemeClr val="tx1"/>
                </a:solidFill>
                <a:latin typeface="Arial" charset="0"/>
              </a:defRPr>
            </a:lvl9pPr>
          </a:lstStyle>
          <a:p>
            <a:pPr eaLnBrk="1" hangingPunct="1"/>
            <a:fld id="{C8994CB0-F285-4328-9989-E5A0288690B6}" type="slidenum">
              <a:rPr lang="el-GR" altLang="en-US" smtClean="0"/>
              <a:pPr eaLnBrk="1" hangingPunct="1"/>
              <a:t>3</a:t>
            </a:fld>
            <a:endParaRPr lang="el-GR" altLang="en-US" smtClean="0"/>
          </a:p>
        </p:txBody>
      </p:sp>
      <p:sp>
        <p:nvSpPr>
          <p:cNvPr id="26627" name="Rectangle 2"/>
          <p:cNvSpPr>
            <a:spLocks noGrp="1" noRot="1" noChangeAspect="1" noChangeArrowheads="1" noTextEdit="1"/>
          </p:cNvSpPr>
          <p:nvPr>
            <p:ph type="sldImg"/>
          </p:nvPr>
        </p:nvSpPr>
        <p:spPr>
          <a:xfrm>
            <a:off x="1143000" y="685800"/>
            <a:ext cx="4572000" cy="3429000"/>
          </a:xfrm>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14471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charset="0"/>
              </a:defRPr>
            </a:lvl1pPr>
            <a:lvl2pPr marL="685817" indent="-263776" defTabSz="914423" eaLnBrk="0" hangingPunct="0">
              <a:defRPr>
                <a:solidFill>
                  <a:schemeClr val="tx1"/>
                </a:solidFill>
                <a:latin typeface="Arial" charset="0"/>
              </a:defRPr>
            </a:lvl2pPr>
            <a:lvl3pPr marL="1055103" indent="-211021" defTabSz="914423" eaLnBrk="0" hangingPunct="0">
              <a:defRPr>
                <a:solidFill>
                  <a:schemeClr val="tx1"/>
                </a:solidFill>
                <a:latin typeface="Arial" charset="0"/>
              </a:defRPr>
            </a:lvl3pPr>
            <a:lvl4pPr marL="1477145" indent="-211021" defTabSz="914423" eaLnBrk="0" hangingPunct="0">
              <a:defRPr>
                <a:solidFill>
                  <a:schemeClr val="tx1"/>
                </a:solidFill>
                <a:latin typeface="Arial" charset="0"/>
              </a:defRPr>
            </a:lvl4pPr>
            <a:lvl5pPr marL="1899186" indent="-211021" defTabSz="914423" eaLnBrk="0" hangingPunct="0">
              <a:defRPr>
                <a:solidFill>
                  <a:schemeClr val="tx1"/>
                </a:solidFill>
                <a:latin typeface="Arial" charset="0"/>
              </a:defRPr>
            </a:lvl5pPr>
            <a:lvl6pPr marL="2321227" indent="-211021" defTabSz="914423" eaLnBrk="0" fontAlgn="base" hangingPunct="0">
              <a:spcBef>
                <a:spcPct val="0"/>
              </a:spcBef>
              <a:spcAft>
                <a:spcPct val="0"/>
              </a:spcAft>
              <a:defRPr>
                <a:solidFill>
                  <a:schemeClr val="tx1"/>
                </a:solidFill>
                <a:latin typeface="Arial" charset="0"/>
              </a:defRPr>
            </a:lvl6pPr>
            <a:lvl7pPr marL="2743269" indent="-211021" defTabSz="914423" eaLnBrk="0" fontAlgn="base" hangingPunct="0">
              <a:spcBef>
                <a:spcPct val="0"/>
              </a:spcBef>
              <a:spcAft>
                <a:spcPct val="0"/>
              </a:spcAft>
              <a:defRPr>
                <a:solidFill>
                  <a:schemeClr val="tx1"/>
                </a:solidFill>
                <a:latin typeface="Arial" charset="0"/>
              </a:defRPr>
            </a:lvl7pPr>
            <a:lvl8pPr marL="3165310" indent="-211021" defTabSz="914423" eaLnBrk="0" fontAlgn="base" hangingPunct="0">
              <a:spcBef>
                <a:spcPct val="0"/>
              </a:spcBef>
              <a:spcAft>
                <a:spcPct val="0"/>
              </a:spcAft>
              <a:defRPr>
                <a:solidFill>
                  <a:schemeClr val="tx1"/>
                </a:solidFill>
                <a:latin typeface="Arial" charset="0"/>
              </a:defRPr>
            </a:lvl8pPr>
            <a:lvl9pPr marL="3587351" indent="-211021" defTabSz="914423" eaLnBrk="0" fontAlgn="base" hangingPunct="0">
              <a:spcBef>
                <a:spcPct val="0"/>
              </a:spcBef>
              <a:spcAft>
                <a:spcPct val="0"/>
              </a:spcAft>
              <a:defRPr>
                <a:solidFill>
                  <a:schemeClr val="tx1"/>
                </a:solidFill>
                <a:latin typeface="Arial" charset="0"/>
              </a:defRPr>
            </a:lvl9pPr>
          </a:lstStyle>
          <a:p>
            <a:pPr eaLnBrk="1" hangingPunct="1"/>
            <a:fld id="{C8994CB0-F285-4328-9989-E5A0288690B6}" type="slidenum">
              <a:rPr lang="el-GR" altLang="en-US" smtClean="0"/>
              <a:pPr eaLnBrk="1" hangingPunct="1"/>
              <a:t>4</a:t>
            </a:fld>
            <a:endParaRPr lang="el-GR" altLang="en-US" smtClean="0"/>
          </a:p>
        </p:txBody>
      </p:sp>
      <p:sp>
        <p:nvSpPr>
          <p:cNvPr id="26627" name="Rectangle 2"/>
          <p:cNvSpPr>
            <a:spLocks noGrp="1" noRot="1" noChangeAspect="1" noChangeArrowheads="1" noTextEdit="1"/>
          </p:cNvSpPr>
          <p:nvPr>
            <p:ph type="sldImg"/>
          </p:nvPr>
        </p:nvSpPr>
        <p:spPr>
          <a:xfrm>
            <a:off x="1143000" y="685800"/>
            <a:ext cx="4572000" cy="3429000"/>
          </a:xfrm>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354402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charset="0"/>
              </a:defRPr>
            </a:lvl1pPr>
            <a:lvl2pPr marL="685817" indent="-263776" defTabSz="914423" eaLnBrk="0" hangingPunct="0">
              <a:defRPr>
                <a:solidFill>
                  <a:schemeClr val="tx1"/>
                </a:solidFill>
                <a:latin typeface="Arial" charset="0"/>
              </a:defRPr>
            </a:lvl2pPr>
            <a:lvl3pPr marL="1055103" indent="-211021" defTabSz="914423" eaLnBrk="0" hangingPunct="0">
              <a:defRPr>
                <a:solidFill>
                  <a:schemeClr val="tx1"/>
                </a:solidFill>
                <a:latin typeface="Arial" charset="0"/>
              </a:defRPr>
            </a:lvl3pPr>
            <a:lvl4pPr marL="1477145" indent="-211021" defTabSz="914423" eaLnBrk="0" hangingPunct="0">
              <a:defRPr>
                <a:solidFill>
                  <a:schemeClr val="tx1"/>
                </a:solidFill>
                <a:latin typeface="Arial" charset="0"/>
              </a:defRPr>
            </a:lvl4pPr>
            <a:lvl5pPr marL="1899186" indent="-211021" defTabSz="914423" eaLnBrk="0" hangingPunct="0">
              <a:defRPr>
                <a:solidFill>
                  <a:schemeClr val="tx1"/>
                </a:solidFill>
                <a:latin typeface="Arial" charset="0"/>
              </a:defRPr>
            </a:lvl5pPr>
            <a:lvl6pPr marL="2321227" indent="-211021" defTabSz="914423" eaLnBrk="0" fontAlgn="base" hangingPunct="0">
              <a:spcBef>
                <a:spcPct val="0"/>
              </a:spcBef>
              <a:spcAft>
                <a:spcPct val="0"/>
              </a:spcAft>
              <a:defRPr>
                <a:solidFill>
                  <a:schemeClr val="tx1"/>
                </a:solidFill>
                <a:latin typeface="Arial" charset="0"/>
              </a:defRPr>
            </a:lvl6pPr>
            <a:lvl7pPr marL="2743269" indent="-211021" defTabSz="914423" eaLnBrk="0" fontAlgn="base" hangingPunct="0">
              <a:spcBef>
                <a:spcPct val="0"/>
              </a:spcBef>
              <a:spcAft>
                <a:spcPct val="0"/>
              </a:spcAft>
              <a:defRPr>
                <a:solidFill>
                  <a:schemeClr val="tx1"/>
                </a:solidFill>
                <a:latin typeface="Arial" charset="0"/>
              </a:defRPr>
            </a:lvl7pPr>
            <a:lvl8pPr marL="3165310" indent="-211021" defTabSz="914423" eaLnBrk="0" fontAlgn="base" hangingPunct="0">
              <a:spcBef>
                <a:spcPct val="0"/>
              </a:spcBef>
              <a:spcAft>
                <a:spcPct val="0"/>
              </a:spcAft>
              <a:defRPr>
                <a:solidFill>
                  <a:schemeClr val="tx1"/>
                </a:solidFill>
                <a:latin typeface="Arial" charset="0"/>
              </a:defRPr>
            </a:lvl8pPr>
            <a:lvl9pPr marL="3587351" indent="-211021" defTabSz="914423" eaLnBrk="0" fontAlgn="base" hangingPunct="0">
              <a:spcBef>
                <a:spcPct val="0"/>
              </a:spcBef>
              <a:spcAft>
                <a:spcPct val="0"/>
              </a:spcAft>
              <a:defRPr>
                <a:solidFill>
                  <a:schemeClr val="tx1"/>
                </a:solidFill>
                <a:latin typeface="Arial" charset="0"/>
              </a:defRPr>
            </a:lvl9pPr>
          </a:lstStyle>
          <a:p>
            <a:pPr eaLnBrk="1" hangingPunct="1"/>
            <a:fld id="{782E5134-B55F-4F07-AF84-E16CB8CB1A32}" type="slidenum">
              <a:rPr lang="el-GR" altLang="en-US" smtClean="0"/>
              <a:pPr eaLnBrk="1" hangingPunct="1"/>
              <a:t>5</a:t>
            </a:fld>
            <a:endParaRPr lang="el-GR" altLang="en-US" smtClean="0"/>
          </a:p>
        </p:txBody>
      </p:sp>
      <p:sp>
        <p:nvSpPr>
          <p:cNvPr id="27651" name="Rectangle 2"/>
          <p:cNvSpPr>
            <a:spLocks noGrp="1" noRot="1" noChangeAspect="1" noChangeArrowheads="1" noTextEdit="1"/>
          </p:cNvSpPr>
          <p:nvPr>
            <p:ph type="sldImg"/>
          </p:nvPr>
        </p:nvSpPr>
        <p:spPr>
          <a:xfrm>
            <a:off x="1143000" y="685800"/>
            <a:ext cx="4572000" cy="3429000"/>
          </a:xfrm>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6456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charset="0"/>
              </a:defRPr>
            </a:lvl1pPr>
            <a:lvl2pPr marL="685817" indent="-263776" defTabSz="914423" eaLnBrk="0" hangingPunct="0">
              <a:defRPr>
                <a:solidFill>
                  <a:schemeClr val="tx1"/>
                </a:solidFill>
                <a:latin typeface="Arial" charset="0"/>
              </a:defRPr>
            </a:lvl2pPr>
            <a:lvl3pPr marL="1055103" indent="-211021" defTabSz="914423" eaLnBrk="0" hangingPunct="0">
              <a:defRPr>
                <a:solidFill>
                  <a:schemeClr val="tx1"/>
                </a:solidFill>
                <a:latin typeface="Arial" charset="0"/>
              </a:defRPr>
            </a:lvl3pPr>
            <a:lvl4pPr marL="1477145" indent="-211021" defTabSz="914423" eaLnBrk="0" hangingPunct="0">
              <a:defRPr>
                <a:solidFill>
                  <a:schemeClr val="tx1"/>
                </a:solidFill>
                <a:latin typeface="Arial" charset="0"/>
              </a:defRPr>
            </a:lvl4pPr>
            <a:lvl5pPr marL="1899186" indent="-211021" defTabSz="914423" eaLnBrk="0" hangingPunct="0">
              <a:defRPr>
                <a:solidFill>
                  <a:schemeClr val="tx1"/>
                </a:solidFill>
                <a:latin typeface="Arial" charset="0"/>
              </a:defRPr>
            </a:lvl5pPr>
            <a:lvl6pPr marL="2321227" indent="-211021" defTabSz="914423" eaLnBrk="0" fontAlgn="base" hangingPunct="0">
              <a:spcBef>
                <a:spcPct val="0"/>
              </a:spcBef>
              <a:spcAft>
                <a:spcPct val="0"/>
              </a:spcAft>
              <a:defRPr>
                <a:solidFill>
                  <a:schemeClr val="tx1"/>
                </a:solidFill>
                <a:latin typeface="Arial" charset="0"/>
              </a:defRPr>
            </a:lvl6pPr>
            <a:lvl7pPr marL="2743269" indent="-211021" defTabSz="914423" eaLnBrk="0" fontAlgn="base" hangingPunct="0">
              <a:spcBef>
                <a:spcPct val="0"/>
              </a:spcBef>
              <a:spcAft>
                <a:spcPct val="0"/>
              </a:spcAft>
              <a:defRPr>
                <a:solidFill>
                  <a:schemeClr val="tx1"/>
                </a:solidFill>
                <a:latin typeface="Arial" charset="0"/>
              </a:defRPr>
            </a:lvl7pPr>
            <a:lvl8pPr marL="3165310" indent="-211021" defTabSz="914423" eaLnBrk="0" fontAlgn="base" hangingPunct="0">
              <a:spcBef>
                <a:spcPct val="0"/>
              </a:spcBef>
              <a:spcAft>
                <a:spcPct val="0"/>
              </a:spcAft>
              <a:defRPr>
                <a:solidFill>
                  <a:schemeClr val="tx1"/>
                </a:solidFill>
                <a:latin typeface="Arial" charset="0"/>
              </a:defRPr>
            </a:lvl8pPr>
            <a:lvl9pPr marL="3587351" indent="-211021" defTabSz="914423" eaLnBrk="0" fontAlgn="base" hangingPunct="0">
              <a:spcBef>
                <a:spcPct val="0"/>
              </a:spcBef>
              <a:spcAft>
                <a:spcPct val="0"/>
              </a:spcAft>
              <a:defRPr>
                <a:solidFill>
                  <a:schemeClr val="tx1"/>
                </a:solidFill>
                <a:latin typeface="Arial" charset="0"/>
              </a:defRPr>
            </a:lvl9pPr>
          </a:lstStyle>
          <a:p>
            <a:pPr eaLnBrk="1" hangingPunct="1"/>
            <a:fld id="{9A3D8971-FE7A-4862-A0D9-8F3F30C32E80}" type="slidenum">
              <a:rPr lang="el-GR" altLang="en-US" smtClean="0"/>
              <a:pPr eaLnBrk="1" hangingPunct="1"/>
              <a:t>6</a:t>
            </a:fld>
            <a:endParaRPr lang="el-GR" altLang="en-US" smtClean="0"/>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8500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charset="0"/>
              </a:defRPr>
            </a:lvl1pPr>
            <a:lvl2pPr marL="685817" indent="-263776" defTabSz="914423" eaLnBrk="0" hangingPunct="0">
              <a:defRPr>
                <a:solidFill>
                  <a:schemeClr val="tx1"/>
                </a:solidFill>
                <a:latin typeface="Arial" charset="0"/>
              </a:defRPr>
            </a:lvl2pPr>
            <a:lvl3pPr marL="1055103" indent="-211021" defTabSz="914423" eaLnBrk="0" hangingPunct="0">
              <a:defRPr>
                <a:solidFill>
                  <a:schemeClr val="tx1"/>
                </a:solidFill>
                <a:latin typeface="Arial" charset="0"/>
              </a:defRPr>
            </a:lvl3pPr>
            <a:lvl4pPr marL="1477145" indent="-211021" defTabSz="914423" eaLnBrk="0" hangingPunct="0">
              <a:defRPr>
                <a:solidFill>
                  <a:schemeClr val="tx1"/>
                </a:solidFill>
                <a:latin typeface="Arial" charset="0"/>
              </a:defRPr>
            </a:lvl4pPr>
            <a:lvl5pPr marL="1899186" indent="-211021" defTabSz="914423" eaLnBrk="0" hangingPunct="0">
              <a:defRPr>
                <a:solidFill>
                  <a:schemeClr val="tx1"/>
                </a:solidFill>
                <a:latin typeface="Arial" charset="0"/>
              </a:defRPr>
            </a:lvl5pPr>
            <a:lvl6pPr marL="2321227" indent="-211021" defTabSz="914423" eaLnBrk="0" fontAlgn="base" hangingPunct="0">
              <a:spcBef>
                <a:spcPct val="0"/>
              </a:spcBef>
              <a:spcAft>
                <a:spcPct val="0"/>
              </a:spcAft>
              <a:defRPr>
                <a:solidFill>
                  <a:schemeClr val="tx1"/>
                </a:solidFill>
                <a:latin typeface="Arial" charset="0"/>
              </a:defRPr>
            </a:lvl6pPr>
            <a:lvl7pPr marL="2743269" indent="-211021" defTabSz="914423" eaLnBrk="0" fontAlgn="base" hangingPunct="0">
              <a:spcBef>
                <a:spcPct val="0"/>
              </a:spcBef>
              <a:spcAft>
                <a:spcPct val="0"/>
              </a:spcAft>
              <a:defRPr>
                <a:solidFill>
                  <a:schemeClr val="tx1"/>
                </a:solidFill>
                <a:latin typeface="Arial" charset="0"/>
              </a:defRPr>
            </a:lvl7pPr>
            <a:lvl8pPr marL="3165310" indent="-211021" defTabSz="914423" eaLnBrk="0" fontAlgn="base" hangingPunct="0">
              <a:spcBef>
                <a:spcPct val="0"/>
              </a:spcBef>
              <a:spcAft>
                <a:spcPct val="0"/>
              </a:spcAft>
              <a:defRPr>
                <a:solidFill>
                  <a:schemeClr val="tx1"/>
                </a:solidFill>
                <a:latin typeface="Arial" charset="0"/>
              </a:defRPr>
            </a:lvl8pPr>
            <a:lvl9pPr marL="3587351" indent="-211021" defTabSz="914423" eaLnBrk="0" fontAlgn="base" hangingPunct="0">
              <a:spcBef>
                <a:spcPct val="0"/>
              </a:spcBef>
              <a:spcAft>
                <a:spcPct val="0"/>
              </a:spcAft>
              <a:defRPr>
                <a:solidFill>
                  <a:schemeClr val="tx1"/>
                </a:solidFill>
                <a:latin typeface="Arial" charset="0"/>
              </a:defRPr>
            </a:lvl9pPr>
          </a:lstStyle>
          <a:p>
            <a:pPr eaLnBrk="1" hangingPunct="1"/>
            <a:fld id="{93758FA8-3B53-421F-BDCD-5075903D87BA}" type="slidenum">
              <a:rPr lang="el-GR" altLang="en-US" smtClean="0"/>
              <a:pPr eaLnBrk="1" hangingPunct="1"/>
              <a:t>30</a:t>
            </a:fld>
            <a:endParaRPr lang="el-GR" altLang="en-US" smtClean="0"/>
          </a:p>
        </p:txBody>
      </p:sp>
      <p:sp>
        <p:nvSpPr>
          <p:cNvPr id="29699" name="Rectangle 2"/>
          <p:cNvSpPr>
            <a:spLocks noGrp="1" noRot="1" noChangeAspect="1" noChangeArrowheads="1" noTextEdit="1"/>
          </p:cNvSpPr>
          <p:nvPr>
            <p:ph type="sldImg"/>
          </p:nvPr>
        </p:nvSpPr>
        <p:spPr>
          <a:xfrm>
            <a:off x="1143000" y="685800"/>
            <a:ext cx="4572000" cy="3429000"/>
          </a:xfrm>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803033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defRPr>
                <a:solidFill>
                  <a:schemeClr val="tx1"/>
                </a:solidFill>
                <a:latin typeface="Arial" charset="0"/>
              </a:defRPr>
            </a:lvl1pPr>
            <a:lvl2pPr marL="685817" indent="-263776" defTabSz="914423" eaLnBrk="0" hangingPunct="0">
              <a:defRPr>
                <a:solidFill>
                  <a:schemeClr val="tx1"/>
                </a:solidFill>
                <a:latin typeface="Arial" charset="0"/>
              </a:defRPr>
            </a:lvl2pPr>
            <a:lvl3pPr marL="1055103" indent="-211021" defTabSz="914423" eaLnBrk="0" hangingPunct="0">
              <a:defRPr>
                <a:solidFill>
                  <a:schemeClr val="tx1"/>
                </a:solidFill>
                <a:latin typeface="Arial" charset="0"/>
              </a:defRPr>
            </a:lvl3pPr>
            <a:lvl4pPr marL="1477145" indent="-211021" defTabSz="914423" eaLnBrk="0" hangingPunct="0">
              <a:defRPr>
                <a:solidFill>
                  <a:schemeClr val="tx1"/>
                </a:solidFill>
                <a:latin typeface="Arial" charset="0"/>
              </a:defRPr>
            </a:lvl4pPr>
            <a:lvl5pPr marL="1899186" indent="-211021" defTabSz="914423" eaLnBrk="0" hangingPunct="0">
              <a:defRPr>
                <a:solidFill>
                  <a:schemeClr val="tx1"/>
                </a:solidFill>
                <a:latin typeface="Arial" charset="0"/>
              </a:defRPr>
            </a:lvl5pPr>
            <a:lvl6pPr marL="2321227" indent="-211021" defTabSz="914423" eaLnBrk="0" fontAlgn="base" hangingPunct="0">
              <a:spcBef>
                <a:spcPct val="0"/>
              </a:spcBef>
              <a:spcAft>
                <a:spcPct val="0"/>
              </a:spcAft>
              <a:defRPr>
                <a:solidFill>
                  <a:schemeClr val="tx1"/>
                </a:solidFill>
                <a:latin typeface="Arial" charset="0"/>
              </a:defRPr>
            </a:lvl6pPr>
            <a:lvl7pPr marL="2743269" indent="-211021" defTabSz="914423" eaLnBrk="0" fontAlgn="base" hangingPunct="0">
              <a:spcBef>
                <a:spcPct val="0"/>
              </a:spcBef>
              <a:spcAft>
                <a:spcPct val="0"/>
              </a:spcAft>
              <a:defRPr>
                <a:solidFill>
                  <a:schemeClr val="tx1"/>
                </a:solidFill>
                <a:latin typeface="Arial" charset="0"/>
              </a:defRPr>
            </a:lvl7pPr>
            <a:lvl8pPr marL="3165310" indent="-211021" defTabSz="914423" eaLnBrk="0" fontAlgn="base" hangingPunct="0">
              <a:spcBef>
                <a:spcPct val="0"/>
              </a:spcBef>
              <a:spcAft>
                <a:spcPct val="0"/>
              </a:spcAft>
              <a:defRPr>
                <a:solidFill>
                  <a:schemeClr val="tx1"/>
                </a:solidFill>
                <a:latin typeface="Arial" charset="0"/>
              </a:defRPr>
            </a:lvl8pPr>
            <a:lvl9pPr marL="3587351" indent="-211021" defTabSz="914423" eaLnBrk="0" fontAlgn="base" hangingPunct="0">
              <a:spcBef>
                <a:spcPct val="0"/>
              </a:spcBef>
              <a:spcAft>
                <a:spcPct val="0"/>
              </a:spcAft>
              <a:defRPr>
                <a:solidFill>
                  <a:schemeClr val="tx1"/>
                </a:solidFill>
                <a:latin typeface="Arial" charset="0"/>
              </a:defRPr>
            </a:lvl9pPr>
          </a:lstStyle>
          <a:p>
            <a:pPr eaLnBrk="1" hangingPunct="1"/>
            <a:fld id="{93758FA8-3B53-421F-BDCD-5075903D87BA}" type="slidenum">
              <a:rPr lang="el-GR" altLang="en-US" smtClean="0"/>
              <a:pPr eaLnBrk="1" hangingPunct="1"/>
              <a:t>31</a:t>
            </a:fld>
            <a:endParaRPr lang="el-GR" altLang="en-US" smtClean="0"/>
          </a:p>
        </p:txBody>
      </p:sp>
      <p:sp>
        <p:nvSpPr>
          <p:cNvPr id="29699" name="Rectangle 2"/>
          <p:cNvSpPr>
            <a:spLocks noGrp="1" noRot="1" noChangeAspect="1" noChangeArrowheads="1" noTextEdit="1"/>
          </p:cNvSpPr>
          <p:nvPr>
            <p:ph type="sldImg"/>
          </p:nvPr>
        </p:nvSpPr>
        <p:spPr>
          <a:xfrm>
            <a:off x="1143000" y="685800"/>
            <a:ext cx="4572000" cy="3429000"/>
          </a:xfrm>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811210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34</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Language and language education policies: Challenges for Greece</a:t>
            </a: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Language and language education policies: Challenges for Greece</a:t>
            </a: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Language and language education policies: Challenges for Greece</a:t>
            </a: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Language and language education policies: Challenges for Greece</a:t>
            </a: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Language and language education policies: Challenges for Greece</a:t>
            </a: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Language and language education policies: Challenges for Greece</a:t>
            </a:r>
          </a:p>
        </p:txBody>
      </p:sp>
      <p:pic>
        <p:nvPicPr>
          <p:cNvPr id="8" name="Picture 7"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000" baseline="0" dirty="0" smtClean="0">
                <a:solidFill>
                  <a:srgbClr val="5075BC"/>
                </a:solidFill>
              </a:rPr>
              <a:t>Language and language education policies: Challenges for Greece</a:t>
            </a: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rcel.enl.uoa.gr/xenesglosse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rcel.enl.uoa.gr/xenesgloss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rcel.enl.uoa.gr/peap/"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hyperlink" Target="http://opencourses.uoa.gr/courses/ENL13/" TargetMode="Externa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European Perspectives in Language Teaching, Learning, Assessment </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Language </a:t>
            </a:r>
            <a:r>
              <a:rPr lang="en-GB" sz="2800" dirty="0">
                <a:solidFill>
                  <a:srgbClr val="5075BC"/>
                </a:solidFill>
                <a:latin typeface="+mj-lt"/>
                <a:ea typeface="+mj-ea"/>
                <a:cs typeface="+mj-cs"/>
              </a:rPr>
              <a:t>and language education policies: Challenges for Greece</a:t>
            </a:r>
            <a:br>
              <a:rPr lang="en-GB" sz="2800" dirty="0">
                <a:solidFill>
                  <a:srgbClr val="5075BC"/>
                </a:solidFill>
                <a:latin typeface="+mj-lt"/>
                <a:ea typeface="+mj-ea"/>
                <a:cs typeface="+mj-cs"/>
              </a:rPr>
            </a:br>
            <a:endParaRPr lang="en-GB" sz="2800" dirty="0" smtClean="0"/>
          </a:p>
          <a:p>
            <a:r>
              <a:rPr lang="en-GB" sz="2800" dirty="0" smtClean="0"/>
              <a:t>Bessie </a:t>
            </a:r>
            <a:r>
              <a:rPr lang="en-GB" sz="2800" dirty="0" err="1" smtClean="0"/>
              <a:t>Dendrinos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noAutofit/>
          </a:bodyPr>
          <a:lstStyle/>
          <a:p>
            <a:r>
              <a:rPr lang="en-GB" altLang="en-US" sz="4000" dirty="0"/>
              <a:t>Investigating language policy </a:t>
            </a:r>
            <a:r>
              <a:rPr lang="en-GB" altLang="en-US" sz="4000" dirty="0" smtClean="0"/>
              <a:t/>
            </a:r>
            <a:br>
              <a:rPr lang="en-GB" altLang="en-US" sz="4000" dirty="0" smtClean="0"/>
            </a:br>
            <a:r>
              <a:rPr lang="en-GB" altLang="en-US" sz="4000" dirty="0" smtClean="0"/>
              <a:t>in </a:t>
            </a:r>
            <a:r>
              <a:rPr lang="en-GB" altLang="en-US" sz="4000" dirty="0"/>
              <a:t>a society </a:t>
            </a:r>
            <a:r>
              <a:rPr lang="en-GB" altLang="en-US" sz="4000" dirty="0" smtClean="0"/>
              <a:t>(2/2</a:t>
            </a:r>
            <a:r>
              <a:rPr lang="en-GB" altLang="en-US" sz="4000" dirty="0"/>
              <a:t>)</a:t>
            </a:r>
          </a:p>
        </p:txBody>
      </p:sp>
      <p:sp>
        <p:nvSpPr>
          <p:cNvPr id="10244" name="Rectangle 3"/>
          <p:cNvSpPr>
            <a:spLocks noGrp="1" noChangeArrowheads="1"/>
          </p:cNvSpPr>
          <p:nvPr>
            <p:ph idx="1"/>
          </p:nvPr>
        </p:nvSpPr>
        <p:spPr/>
        <p:txBody>
          <a:bodyPr>
            <a:normAutofit/>
          </a:bodyPr>
          <a:lstStyle/>
          <a:p>
            <a:pPr eaLnBrk="1" hangingPunct="1"/>
            <a:r>
              <a:rPr lang="en-GB" altLang="en-US" sz="2800" dirty="0" smtClean="0"/>
              <a:t>Uncovering implicit language policies is just as important as disclosing deliberate policies.</a:t>
            </a:r>
          </a:p>
          <a:p>
            <a:pPr eaLnBrk="1" hangingPunct="1"/>
            <a:r>
              <a:rPr lang="en-GB" altLang="en-US" sz="2800" dirty="0" smtClean="0"/>
              <a:t>The investigation of language policies is complicated because language matters are always politically loaded.</a:t>
            </a:r>
          </a:p>
          <a:p>
            <a:pPr eaLnBrk="1" hangingPunct="1"/>
            <a:r>
              <a:rPr lang="en-GB" altLang="en-US" sz="2800" dirty="0" smtClean="0"/>
              <a:t>How one seeks the data from where or from whom can produce different results.</a:t>
            </a:r>
          </a:p>
          <a:p>
            <a:pPr eaLnBrk="1" hangingPunct="1"/>
            <a:r>
              <a:rPr lang="en-GB" altLang="en-US" sz="2800" dirty="0" smtClean="0"/>
              <a:t>Who it is that interprets the data and for what purpose makes a significant difference in the results. </a:t>
            </a:r>
          </a:p>
        </p:txBody>
      </p:sp>
    </p:spTree>
    <p:extLst>
      <p:ext uri="{BB962C8B-B14F-4D97-AF65-F5344CB8AC3E}">
        <p14:creationId xmlns:p14="http://schemas.microsoft.com/office/powerpoint/2010/main" val="273487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noFill/>
        </p:spPr>
        <p:txBody>
          <a:bodyPr>
            <a:noAutofit/>
          </a:bodyPr>
          <a:lstStyle/>
          <a:p>
            <a:r>
              <a:rPr lang="en-GB" altLang="en-US" sz="4000" dirty="0" smtClean="0"/>
              <a:t>The use of the official, national language (1/2) </a:t>
            </a:r>
            <a:endParaRPr lang="en-GB" altLang="en-US" sz="4000" dirty="0"/>
          </a:p>
        </p:txBody>
      </p:sp>
      <p:sp>
        <p:nvSpPr>
          <p:cNvPr id="174084" name="Rectangle 4"/>
          <p:cNvSpPr>
            <a:spLocks noGrp="1" noChangeArrowheads="1"/>
          </p:cNvSpPr>
          <p:nvPr>
            <p:ph idx="1"/>
          </p:nvPr>
        </p:nvSpPr>
        <p:spPr>
          <a:noFill/>
        </p:spPr>
        <p:txBody>
          <a:bodyPr>
            <a:noAutofit/>
          </a:bodyPr>
          <a:lstStyle/>
          <a:p>
            <a:pPr eaLnBrk="1" hangingPunct="1">
              <a:spcBef>
                <a:spcPct val="35000"/>
              </a:spcBef>
            </a:pPr>
            <a:r>
              <a:rPr lang="en-GB" altLang="en-US" sz="2600" dirty="0" smtClean="0"/>
              <a:t>Since 1976, when the </a:t>
            </a:r>
            <a:r>
              <a:rPr lang="en-GB" altLang="en-US" sz="2600" dirty="0" err="1" smtClean="0"/>
              <a:t>diglossic</a:t>
            </a:r>
            <a:r>
              <a:rPr lang="en-GB" altLang="en-US" sz="2600" dirty="0" smtClean="0"/>
              <a:t> issue was resolved demotic Greek is the official variety used for all functions in the country.</a:t>
            </a:r>
          </a:p>
          <a:p>
            <a:pPr eaLnBrk="1" hangingPunct="1">
              <a:spcBef>
                <a:spcPct val="35000"/>
              </a:spcBef>
            </a:pPr>
            <a:r>
              <a:rPr lang="en-GB" altLang="en-US" sz="2600" dirty="0" smtClean="0"/>
              <a:t>It is used for all documents and manuals aimed to protect consumers, patients, clients and to safeguard citizens’ rights.</a:t>
            </a:r>
          </a:p>
          <a:p>
            <a:pPr eaLnBrk="1" hangingPunct="1">
              <a:spcBef>
                <a:spcPct val="35000"/>
              </a:spcBef>
            </a:pPr>
            <a:r>
              <a:rPr lang="en-GB" altLang="en-US" sz="2600" dirty="0" smtClean="0"/>
              <a:t>There is ‘movement’ of information in Greek through the internet, though the latter is somewhat limited; therefore, many users resort to the information abundantly available in English.</a:t>
            </a:r>
          </a:p>
        </p:txBody>
      </p:sp>
    </p:spTree>
    <p:extLst>
      <p:ext uri="{BB962C8B-B14F-4D97-AF65-F5344CB8AC3E}">
        <p14:creationId xmlns:p14="http://schemas.microsoft.com/office/powerpoint/2010/main" val="1480033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noFill/>
        </p:spPr>
        <p:txBody>
          <a:bodyPr>
            <a:noAutofit/>
          </a:bodyPr>
          <a:lstStyle/>
          <a:p>
            <a:r>
              <a:rPr lang="en-GB" altLang="en-US" sz="4000" dirty="0"/>
              <a:t>The use of the official, national language </a:t>
            </a:r>
            <a:r>
              <a:rPr lang="en-GB" altLang="en-US" sz="4000" dirty="0" smtClean="0"/>
              <a:t>(2/2</a:t>
            </a:r>
            <a:r>
              <a:rPr lang="en-GB" altLang="en-US" sz="4000" dirty="0"/>
              <a:t>) </a:t>
            </a:r>
          </a:p>
        </p:txBody>
      </p:sp>
      <p:sp>
        <p:nvSpPr>
          <p:cNvPr id="174084" name="Rectangle 4"/>
          <p:cNvSpPr>
            <a:spLocks noGrp="1" noChangeArrowheads="1"/>
          </p:cNvSpPr>
          <p:nvPr>
            <p:ph idx="1"/>
          </p:nvPr>
        </p:nvSpPr>
        <p:spPr>
          <a:noFill/>
        </p:spPr>
        <p:txBody>
          <a:bodyPr>
            <a:noAutofit/>
          </a:bodyPr>
          <a:lstStyle/>
          <a:p>
            <a:pPr eaLnBrk="1" hangingPunct="1">
              <a:spcBef>
                <a:spcPct val="35000"/>
              </a:spcBef>
            </a:pPr>
            <a:r>
              <a:rPr lang="en-GB" altLang="en-US" sz="2600" dirty="0" smtClean="0"/>
              <a:t>The problem with the use of the Latin alphabet (the so-called </a:t>
            </a:r>
            <a:r>
              <a:rPr lang="en-GB" altLang="en-US" sz="2600" dirty="0" err="1" smtClean="0"/>
              <a:t>Greeklish</a:t>
            </a:r>
            <a:r>
              <a:rPr lang="en-GB" altLang="en-US" sz="2600" dirty="0" smtClean="0"/>
              <a:t>) for e-mail messages has caused strong reactions from the political far-right and the far-left.</a:t>
            </a:r>
          </a:p>
          <a:p>
            <a:pPr eaLnBrk="1" hangingPunct="1">
              <a:spcBef>
                <a:spcPct val="35000"/>
              </a:spcBef>
            </a:pPr>
            <a:r>
              <a:rPr lang="en-GB" altLang="en-US" sz="2600" dirty="0" smtClean="0"/>
              <a:t>Most street signs and other signs in places frequented by Speakers of Other languages are in Greek and using the Latin alphabet. </a:t>
            </a:r>
          </a:p>
          <a:p>
            <a:pPr eaLnBrk="1" hangingPunct="1">
              <a:spcBef>
                <a:spcPct val="35000"/>
              </a:spcBef>
            </a:pPr>
            <a:r>
              <a:rPr lang="en-GB" altLang="en-US" sz="2600" dirty="0" smtClean="0"/>
              <a:t>Information frequented by tourists is articulated in Greek and English (and sometimes in other languages, such as German, Italian, Swedish – it very much depends on the type of tourism a place has).</a:t>
            </a:r>
          </a:p>
        </p:txBody>
      </p:sp>
    </p:spTree>
    <p:extLst>
      <p:ext uri="{BB962C8B-B14F-4D97-AF65-F5344CB8AC3E}">
        <p14:creationId xmlns:p14="http://schemas.microsoft.com/office/powerpoint/2010/main" val="2365301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solidFill>
            <a:schemeClr val="bg1"/>
          </a:solidFill>
        </p:spPr>
        <p:txBody>
          <a:bodyPr>
            <a:normAutofit/>
          </a:bodyPr>
          <a:lstStyle/>
          <a:p>
            <a:r>
              <a:rPr lang="en-GB" altLang="en-US" dirty="0" smtClean="0"/>
              <a:t>Language use in social domains</a:t>
            </a:r>
            <a:endParaRPr lang="en-GB" altLang="en-US" dirty="0"/>
          </a:p>
        </p:txBody>
      </p:sp>
      <p:sp>
        <p:nvSpPr>
          <p:cNvPr id="177155" name="Rectangle 3"/>
          <p:cNvSpPr>
            <a:spLocks noGrp="1" noChangeArrowheads="1"/>
          </p:cNvSpPr>
          <p:nvPr>
            <p:ph idx="1"/>
          </p:nvPr>
        </p:nvSpPr>
        <p:spPr/>
        <p:txBody>
          <a:bodyPr>
            <a:normAutofit/>
          </a:bodyPr>
          <a:lstStyle/>
          <a:p>
            <a:pPr marL="0" indent="0" eaLnBrk="1" hangingPunct="1">
              <a:lnSpc>
                <a:spcPct val="90000"/>
              </a:lnSpc>
              <a:spcBef>
                <a:spcPct val="60000"/>
              </a:spcBef>
              <a:buNone/>
            </a:pPr>
            <a:r>
              <a:rPr lang="en-GB" altLang="en-US" dirty="0" smtClean="0"/>
              <a:t>Greek is used in all social domains: </a:t>
            </a:r>
          </a:p>
          <a:p>
            <a:pPr marL="342900" lvl="1" indent="-342900">
              <a:lnSpc>
                <a:spcPct val="90000"/>
              </a:lnSpc>
              <a:spcBef>
                <a:spcPct val="30000"/>
              </a:spcBef>
              <a:buFont typeface="Arial" panose="020B0604020202020204" pitchFamily="34" charset="0"/>
              <a:buChar char="•"/>
            </a:pPr>
            <a:r>
              <a:rPr lang="en-GB" altLang="en-US" sz="3200" dirty="0" smtClean="0"/>
              <a:t>public services,</a:t>
            </a:r>
          </a:p>
          <a:p>
            <a:pPr marL="342900" lvl="1" indent="-342900">
              <a:lnSpc>
                <a:spcPct val="90000"/>
              </a:lnSpc>
              <a:spcBef>
                <a:spcPct val="30000"/>
              </a:spcBef>
              <a:buFont typeface="Arial" panose="020B0604020202020204" pitchFamily="34" charset="0"/>
              <a:buChar char="•"/>
            </a:pPr>
            <a:r>
              <a:rPr lang="en-GB" altLang="en-US" sz="3200" dirty="0" smtClean="0"/>
              <a:t>educational institutions,</a:t>
            </a:r>
          </a:p>
          <a:p>
            <a:pPr marL="342900" lvl="1" indent="-342900">
              <a:lnSpc>
                <a:spcPct val="90000"/>
              </a:lnSpc>
              <a:spcBef>
                <a:spcPct val="30000"/>
              </a:spcBef>
              <a:buFont typeface="Arial" panose="020B0604020202020204" pitchFamily="34" charset="0"/>
              <a:buChar char="•"/>
            </a:pPr>
            <a:r>
              <a:rPr lang="en-GB" altLang="en-US" sz="3200" dirty="0" smtClean="0"/>
              <a:t>the workplace.</a:t>
            </a:r>
          </a:p>
          <a:p>
            <a:pPr>
              <a:lnSpc>
                <a:spcPct val="90000"/>
              </a:lnSpc>
              <a:spcBef>
                <a:spcPct val="60000"/>
              </a:spcBef>
            </a:pPr>
            <a:endParaRPr lang="en-GB" altLang="en-US" dirty="0" smtClean="0"/>
          </a:p>
          <a:p>
            <a:pPr>
              <a:lnSpc>
                <a:spcPct val="90000"/>
              </a:lnSpc>
              <a:spcBef>
                <a:spcPct val="60000"/>
              </a:spcBef>
            </a:pPr>
            <a:endParaRPr lang="en-GB" altLang="en-US" sz="2800" dirty="0" smtClean="0"/>
          </a:p>
        </p:txBody>
      </p:sp>
    </p:spTree>
    <p:extLst>
      <p:ext uri="{BB962C8B-B14F-4D97-AF65-F5344CB8AC3E}">
        <p14:creationId xmlns:p14="http://schemas.microsoft.com/office/powerpoint/2010/main" val="2284984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3"/>
          <p:cNvSpPr>
            <a:spLocks noGrp="1" noChangeArrowheads="1"/>
          </p:cNvSpPr>
          <p:nvPr>
            <p:ph type="title"/>
          </p:nvPr>
        </p:nvSpPr>
        <p:spPr>
          <a:solidFill>
            <a:schemeClr val="bg1"/>
          </a:solidFill>
        </p:spPr>
        <p:txBody>
          <a:bodyPr>
            <a:normAutofit/>
          </a:bodyPr>
          <a:lstStyle/>
          <a:p>
            <a:r>
              <a:rPr lang="en-GB" altLang="en-US" dirty="0" smtClean="0"/>
              <a:t>Language use in the media (1/2)</a:t>
            </a:r>
            <a:endParaRPr lang="en-GB" altLang="en-US" dirty="0"/>
          </a:p>
        </p:txBody>
      </p:sp>
      <p:sp>
        <p:nvSpPr>
          <p:cNvPr id="178178" name="Rectangle 2"/>
          <p:cNvSpPr>
            <a:spLocks noGrp="1" noChangeArrowheads="1"/>
          </p:cNvSpPr>
          <p:nvPr>
            <p:ph idx="1"/>
          </p:nvPr>
        </p:nvSpPr>
        <p:spPr/>
        <p:txBody>
          <a:bodyPr>
            <a:noAutofit/>
          </a:bodyPr>
          <a:lstStyle/>
          <a:p>
            <a:pPr eaLnBrk="1" hangingPunct="1">
              <a:spcBef>
                <a:spcPct val="30000"/>
              </a:spcBef>
            </a:pPr>
            <a:r>
              <a:rPr lang="en-GB" altLang="en-US" sz="2800" dirty="0" smtClean="0"/>
              <a:t>The media use Greek –though there are some newspapers with Greek news in English as well as in lesser used languages, such as Bulgarian and Arabic because of the communities of immigrants.</a:t>
            </a:r>
          </a:p>
          <a:p>
            <a:pPr eaLnBrk="1" hangingPunct="1">
              <a:spcBef>
                <a:spcPct val="30000"/>
              </a:spcBef>
            </a:pPr>
            <a:r>
              <a:rPr lang="en-GB" altLang="en-US" sz="2800" dirty="0" smtClean="0"/>
              <a:t>In big city centres, one finds </a:t>
            </a:r>
            <a:r>
              <a:rPr lang="en-GB" altLang="en-US" sz="2800" dirty="0" err="1" smtClean="0"/>
              <a:t>Anglo-american</a:t>
            </a:r>
            <a:r>
              <a:rPr lang="en-GB" altLang="en-US" sz="2800" dirty="0" smtClean="0"/>
              <a:t> press but also French, German, Italian and Spanish, as well as press from the Balkan and ex Soviet Union countries.</a:t>
            </a:r>
          </a:p>
        </p:txBody>
      </p:sp>
    </p:spTree>
    <p:extLst>
      <p:ext uri="{BB962C8B-B14F-4D97-AF65-F5344CB8AC3E}">
        <p14:creationId xmlns:p14="http://schemas.microsoft.com/office/powerpoint/2010/main" val="20083913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3"/>
          <p:cNvSpPr>
            <a:spLocks noGrp="1" noChangeArrowheads="1"/>
          </p:cNvSpPr>
          <p:nvPr>
            <p:ph type="title"/>
          </p:nvPr>
        </p:nvSpPr>
        <p:spPr>
          <a:solidFill>
            <a:schemeClr val="bg1"/>
          </a:solidFill>
        </p:spPr>
        <p:txBody>
          <a:bodyPr>
            <a:normAutofit/>
          </a:bodyPr>
          <a:lstStyle/>
          <a:p>
            <a:r>
              <a:rPr lang="en-GB" altLang="en-US" dirty="0" smtClean="0"/>
              <a:t>Language use in </a:t>
            </a:r>
            <a:r>
              <a:rPr lang="en-GB" altLang="en-US" dirty="0"/>
              <a:t>the media </a:t>
            </a:r>
            <a:r>
              <a:rPr lang="en-GB" altLang="en-US" dirty="0" smtClean="0"/>
              <a:t>(2/2</a:t>
            </a:r>
            <a:r>
              <a:rPr lang="en-GB" altLang="en-US" dirty="0"/>
              <a:t>)</a:t>
            </a:r>
          </a:p>
        </p:txBody>
      </p:sp>
      <p:sp>
        <p:nvSpPr>
          <p:cNvPr id="178178" name="Rectangle 2"/>
          <p:cNvSpPr>
            <a:spLocks noGrp="1" noChangeArrowheads="1"/>
          </p:cNvSpPr>
          <p:nvPr>
            <p:ph idx="1"/>
          </p:nvPr>
        </p:nvSpPr>
        <p:spPr/>
        <p:txBody>
          <a:bodyPr>
            <a:normAutofit/>
          </a:bodyPr>
          <a:lstStyle/>
          <a:p>
            <a:pPr eaLnBrk="1" hangingPunct="1">
              <a:spcBef>
                <a:spcPct val="30000"/>
              </a:spcBef>
            </a:pPr>
            <a:r>
              <a:rPr lang="en-GB" altLang="en-US" sz="2800" dirty="0" smtClean="0"/>
              <a:t>Radio programmes are in Greek but radio stations provide Greek and world news in English and other languages – including immigrant languages.</a:t>
            </a:r>
          </a:p>
          <a:p>
            <a:pPr eaLnBrk="1" hangingPunct="1">
              <a:spcBef>
                <a:spcPct val="30000"/>
              </a:spcBef>
            </a:pPr>
            <a:r>
              <a:rPr lang="en-GB" altLang="en-US" sz="2800" dirty="0" smtClean="0"/>
              <a:t>Talk shows and news on TV are in Greek, and there are several sit coms and films in Greek; but, the TV (and cinema) film industry is dominated by American English. There are also some popular serials in Spanish and Portuguese. Everything, except children’s programmes which are dubbed, is subtitled.</a:t>
            </a:r>
          </a:p>
        </p:txBody>
      </p:sp>
    </p:spTree>
    <p:extLst>
      <p:ext uri="{BB962C8B-B14F-4D97-AF65-F5344CB8AC3E}">
        <p14:creationId xmlns:p14="http://schemas.microsoft.com/office/powerpoint/2010/main" val="2342417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
          <p:cNvSpPr>
            <a:spLocks noGrp="1" noChangeArrowheads="1"/>
          </p:cNvSpPr>
          <p:nvPr>
            <p:ph type="title"/>
          </p:nvPr>
        </p:nvSpPr>
        <p:spPr>
          <a:solidFill>
            <a:schemeClr val="bg1"/>
          </a:solidFill>
        </p:spPr>
        <p:txBody>
          <a:bodyPr>
            <a:normAutofit/>
          </a:bodyPr>
          <a:lstStyle/>
          <a:p>
            <a:r>
              <a:rPr lang="en-GB" altLang="en-US" dirty="0" smtClean="0"/>
              <a:t>Language policies</a:t>
            </a:r>
            <a:endParaRPr lang="en-GB" altLang="en-US" dirty="0"/>
          </a:p>
        </p:txBody>
      </p:sp>
      <p:sp>
        <p:nvSpPr>
          <p:cNvPr id="182274" name="Rectangle 2"/>
          <p:cNvSpPr>
            <a:spLocks noGrp="1" noChangeArrowheads="1"/>
          </p:cNvSpPr>
          <p:nvPr>
            <p:ph idx="1"/>
          </p:nvPr>
        </p:nvSpPr>
        <p:spPr/>
        <p:txBody>
          <a:bodyPr>
            <a:normAutofit/>
          </a:bodyPr>
          <a:lstStyle/>
          <a:p>
            <a:pPr marL="0" indent="0" eaLnBrk="1" hangingPunct="1">
              <a:spcBef>
                <a:spcPct val="30000"/>
              </a:spcBef>
              <a:buNone/>
            </a:pPr>
            <a:r>
              <a:rPr lang="en-GB" altLang="en-US" sz="2800" dirty="0" smtClean="0"/>
              <a:t>There is need for language policies for social justice:</a:t>
            </a:r>
          </a:p>
          <a:p>
            <a:pPr marL="342900" lvl="1" indent="-342900">
              <a:spcBef>
                <a:spcPct val="30000"/>
              </a:spcBef>
              <a:buFont typeface="Arial" panose="020B0604020202020204" pitchFamily="34" charset="0"/>
              <a:buChar char="•"/>
            </a:pPr>
            <a:r>
              <a:rPr lang="en-GB" altLang="en-US" dirty="0" smtClean="0"/>
              <a:t>in the media (differential treatment / gender issues/ translation).</a:t>
            </a:r>
          </a:p>
          <a:p>
            <a:pPr marL="342900" lvl="1" indent="-342900">
              <a:spcBef>
                <a:spcPct val="30000"/>
              </a:spcBef>
              <a:buFont typeface="Arial" panose="020B0604020202020204" pitchFamily="34" charset="0"/>
              <a:buChar char="•"/>
            </a:pPr>
            <a:r>
              <a:rPr lang="en-GB" altLang="en-US" dirty="0" smtClean="0"/>
              <a:t>in the press (gender issues/ translation).</a:t>
            </a:r>
          </a:p>
          <a:p>
            <a:pPr marL="342900" lvl="1" indent="-342900">
              <a:spcBef>
                <a:spcPct val="30000"/>
              </a:spcBef>
              <a:buFont typeface="Arial" panose="020B0604020202020204" pitchFamily="34" charset="0"/>
              <a:buChar char="•"/>
            </a:pPr>
            <a:r>
              <a:rPr lang="en-GB" altLang="en-US" dirty="0" smtClean="0"/>
              <a:t>in advertising (gender issues/ translation).</a:t>
            </a:r>
          </a:p>
          <a:p>
            <a:pPr marL="342900" lvl="1" indent="-342900">
              <a:spcBef>
                <a:spcPct val="30000"/>
              </a:spcBef>
              <a:buFont typeface="Arial" panose="020B0604020202020204" pitchFamily="34" charset="0"/>
              <a:buChar char="•"/>
            </a:pPr>
            <a:r>
              <a:rPr lang="en-GB" altLang="en-US" dirty="0" smtClean="0"/>
              <a:t>for scientific research and academic publications.</a:t>
            </a:r>
          </a:p>
        </p:txBody>
      </p:sp>
    </p:spTree>
    <p:extLst>
      <p:ext uri="{BB962C8B-B14F-4D97-AF65-F5344CB8AC3E}">
        <p14:creationId xmlns:p14="http://schemas.microsoft.com/office/powerpoint/2010/main" val="14003038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solidFill>
            <a:schemeClr val="bg1"/>
          </a:solidFill>
        </p:spPr>
        <p:txBody>
          <a:bodyPr>
            <a:noAutofit/>
          </a:bodyPr>
          <a:lstStyle/>
          <a:p>
            <a:r>
              <a:rPr lang="en-GB" altLang="en-US" sz="4000" dirty="0" smtClean="0"/>
              <a:t>Language use in </a:t>
            </a:r>
            <a:r>
              <a:rPr lang="en-GB" altLang="en-US" sz="4000" dirty="0"/>
              <a:t>the workplace (1/2)</a:t>
            </a:r>
          </a:p>
        </p:txBody>
      </p:sp>
      <p:sp>
        <p:nvSpPr>
          <p:cNvPr id="175107" name="Rectangle 3"/>
          <p:cNvSpPr>
            <a:spLocks noGrp="1" noChangeArrowheads="1"/>
          </p:cNvSpPr>
          <p:nvPr>
            <p:ph idx="1"/>
          </p:nvPr>
        </p:nvSpPr>
        <p:spPr/>
        <p:txBody>
          <a:bodyPr>
            <a:normAutofit/>
          </a:bodyPr>
          <a:lstStyle/>
          <a:p>
            <a:pPr eaLnBrk="1" hangingPunct="1">
              <a:spcBef>
                <a:spcPct val="30000"/>
              </a:spcBef>
            </a:pPr>
            <a:r>
              <a:rPr lang="en-GB" altLang="en-US" sz="2800" dirty="0" smtClean="0"/>
              <a:t>Greek is used in the labour market but one need not have a certificate of language competence in Greek in order to get a job.</a:t>
            </a:r>
          </a:p>
          <a:p>
            <a:pPr eaLnBrk="1" hangingPunct="1">
              <a:spcBef>
                <a:spcPct val="30000"/>
              </a:spcBef>
            </a:pPr>
            <a:r>
              <a:rPr lang="en-GB" altLang="en-US" sz="2800" dirty="0" smtClean="0"/>
              <a:t>Social literacy is expected in the workplace and social affairs, but grammatical and orthographic literacy are considered necessary while a significant lexical is a matter of social prestige.</a:t>
            </a:r>
          </a:p>
        </p:txBody>
      </p:sp>
    </p:spTree>
    <p:extLst>
      <p:ext uri="{BB962C8B-B14F-4D97-AF65-F5344CB8AC3E}">
        <p14:creationId xmlns:p14="http://schemas.microsoft.com/office/powerpoint/2010/main" val="17447730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solidFill>
            <a:schemeClr val="bg1"/>
          </a:solidFill>
        </p:spPr>
        <p:txBody>
          <a:bodyPr>
            <a:normAutofit/>
          </a:bodyPr>
          <a:lstStyle/>
          <a:p>
            <a:r>
              <a:rPr lang="en-GB" altLang="en-US" sz="4000" dirty="0" smtClean="0"/>
              <a:t>Language use in </a:t>
            </a:r>
            <a:r>
              <a:rPr lang="en-GB" altLang="en-US" sz="4000" dirty="0"/>
              <a:t>the workplace </a:t>
            </a:r>
            <a:r>
              <a:rPr lang="en-GB" altLang="en-US" sz="4000" dirty="0" smtClean="0"/>
              <a:t>(2/2</a:t>
            </a:r>
            <a:r>
              <a:rPr lang="en-GB" altLang="en-US" sz="4000" dirty="0"/>
              <a:t>)</a:t>
            </a:r>
          </a:p>
        </p:txBody>
      </p:sp>
      <p:sp>
        <p:nvSpPr>
          <p:cNvPr id="175107" name="Rectangle 3"/>
          <p:cNvSpPr>
            <a:spLocks noGrp="1" noChangeArrowheads="1"/>
          </p:cNvSpPr>
          <p:nvPr>
            <p:ph idx="1"/>
          </p:nvPr>
        </p:nvSpPr>
        <p:spPr/>
        <p:txBody>
          <a:bodyPr>
            <a:noAutofit/>
          </a:bodyPr>
          <a:lstStyle/>
          <a:p>
            <a:pPr eaLnBrk="1" hangingPunct="1">
              <a:spcBef>
                <a:spcPct val="30000"/>
              </a:spcBef>
            </a:pPr>
            <a:r>
              <a:rPr lang="en-GB" altLang="en-US" sz="2600" dirty="0" smtClean="0"/>
              <a:t>However, other languages are also important for job seekers (dominant languages and particularly English, German, Spanish, Russian, French, Italian – more or less in that order). Job applicants for public services are awarded significant credit points for their certified competence in each ‘foreign’ language.</a:t>
            </a:r>
          </a:p>
          <a:p>
            <a:pPr eaLnBrk="1" hangingPunct="1">
              <a:spcBef>
                <a:spcPct val="30000"/>
              </a:spcBef>
            </a:pPr>
            <a:r>
              <a:rPr lang="en-GB" altLang="en-US" sz="2600" dirty="0" smtClean="0"/>
              <a:t>The state language certificate of language competence based on national foreign language examinations aim at facilitating this goals among many others.</a:t>
            </a:r>
          </a:p>
          <a:p>
            <a:pPr eaLnBrk="1" hangingPunct="1">
              <a:spcBef>
                <a:spcPct val="30000"/>
              </a:spcBef>
            </a:pPr>
            <a:r>
              <a:rPr lang="en-GB" altLang="en-US" sz="2600" dirty="0" smtClean="0"/>
              <a:t>The national foreign language examination system has been a great challenge for Greece in recent years.</a:t>
            </a:r>
          </a:p>
        </p:txBody>
      </p:sp>
    </p:spTree>
    <p:extLst>
      <p:ext uri="{BB962C8B-B14F-4D97-AF65-F5344CB8AC3E}">
        <p14:creationId xmlns:p14="http://schemas.microsoft.com/office/powerpoint/2010/main" val="1165161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solidFill>
            <a:schemeClr val="bg1"/>
          </a:solidFill>
        </p:spPr>
        <p:txBody>
          <a:bodyPr>
            <a:normAutofit/>
          </a:bodyPr>
          <a:lstStyle/>
          <a:p>
            <a:r>
              <a:rPr lang="en-GB" altLang="en-US" dirty="0" smtClean="0"/>
              <a:t>Language</a:t>
            </a:r>
            <a:r>
              <a:rPr lang="en-GB" altLang="en-US" dirty="0" smtClean="0">
                <a:solidFill>
                  <a:srgbClr val="004846"/>
                </a:solidFill>
              </a:rPr>
              <a:t> </a:t>
            </a:r>
            <a:r>
              <a:rPr lang="en-GB" altLang="en-US" dirty="0" smtClean="0"/>
              <a:t>rights</a:t>
            </a:r>
            <a:r>
              <a:rPr lang="en-GB" altLang="en-US" dirty="0" smtClean="0">
                <a:solidFill>
                  <a:srgbClr val="004846"/>
                </a:solidFill>
              </a:rPr>
              <a:t> </a:t>
            </a:r>
            <a:r>
              <a:rPr lang="en-GB" altLang="en-US" dirty="0" smtClean="0"/>
              <a:t>in</a:t>
            </a:r>
            <a:r>
              <a:rPr lang="en-GB" altLang="en-US" dirty="0" smtClean="0">
                <a:solidFill>
                  <a:srgbClr val="004846"/>
                </a:solidFill>
              </a:rPr>
              <a:t> </a:t>
            </a:r>
            <a:r>
              <a:rPr lang="en-GB" altLang="en-US" dirty="0"/>
              <a:t>Greece (1/2)</a:t>
            </a:r>
          </a:p>
        </p:txBody>
      </p:sp>
      <p:sp>
        <p:nvSpPr>
          <p:cNvPr id="166915" name="Rectangle 3"/>
          <p:cNvSpPr>
            <a:spLocks noGrp="1" noChangeArrowheads="1"/>
          </p:cNvSpPr>
          <p:nvPr>
            <p:ph idx="1"/>
          </p:nvPr>
        </p:nvSpPr>
        <p:spPr/>
        <p:txBody>
          <a:bodyPr>
            <a:normAutofit/>
          </a:bodyPr>
          <a:lstStyle/>
          <a:p>
            <a:pPr eaLnBrk="1" hangingPunct="1">
              <a:spcBef>
                <a:spcPct val="30000"/>
              </a:spcBef>
            </a:pPr>
            <a:r>
              <a:rPr lang="en-GB" altLang="en-US" sz="2800" dirty="0" smtClean="0"/>
              <a:t>The Greek state recognizes the right of anyone to use his/her mother tongue privately or in public.</a:t>
            </a:r>
          </a:p>
          <a:p>
            <a:pPr eaLnBrk="1" hangingPunct="1">
              <a:spcBef>
                <a:spcPct val="30000"/>
              </a:spcBef>
            </a:pPr>
            <a:r>
              <a:rPr lang="en-GB" altLang="en-US" sz="2800" dirty="0" smtClean="0"/>
              <a:t>Other languages spoken by minority populations in the past (languages such as varieties of Albanian, Vlach and Rom) did and do not have an official status. </a:t>
            </a:r>
          </a:p>
          <a:p>
            <a:pPr eaLnBrk="1" hangingPunct="1">
              <a:spcBef>
                <a:spcPct val="30000"/>
              </a:spcBef>
            </a:pPr>
            <a:r>
              <a:rPr lang="en-GB" altLang="en-US" sz="2800" dirty="0" smtClean="0"/>
              <a:t>The only minority language with official status today is Turkish in Thrace (an area in northern Greece).</a:t>
            </a:r>
          </a:p>
        </p:txBody>
      </p:sp>
    </p:spTree>
    <p:extLst>
      <p:ext uri="{BB962C8B-B14F-4D97-AF65-F5344CB8AC3E}">
        <p14:creationId xmlns:p14="http://schemas.microsoft.com/office/powerpoint/2010/main" val="2976831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normAutofit fontScale="90000"/>
          </a:bodyPr>
          <a:lstStyle/>
          <a:p>
            <a:r>
              <a:rPr lang="en-GB" altLang="en-US" dirty="0" smtClean="0"/>
              <a:t>Policy across languages and cultures</a:t>
            </a:r>
            <a:endParaRPr lang="en-GB" altLang="en-US" dirty="0"/>
          </a:p>
        </p:txBody>
      </p:sp>
      <p:sp>
        <p:nvSpPr>
          <p:cNvPr id="4100" name="Rectangle 3"/>
          <p:cNvSpPr>
            <a:spLocks noGrp="1" noChangeArrowheads="1"/>
          </p:cNvSpPr>
          <p:nvPr>
            <p:ph idx="1"/>
          </p:nvPr>
        </p:nvSpPr>
        <p:spPr/>
        <p:txBody>
          <a:bodyPr>
            <a:noAutofit/>
          </a:bodyPr>
          <a:lstStyle/>
          <a:p>
            <a:pPr eaLnBrk="1" hangingPunct="1">
              <a:spcBef>
                <a:spcPts val="600"/>
              </a:spcBef>
              <a:spcAft>
                <a:spcPts val="600"/>
              </a:spcAft>
            </a:pPr>
            <a:r>
              <a:rPr lang="en-GB" altLang="en-US" sz="2600" dirty="0" smtClean="0"/>
              <a:t>The English term ‘policy’ has no equivalent in most other European languages which make no distinction between the terms ‘language policy’ and ‘language politics’ (e.g., </a:t>
            </a:r>
            <a:r>
              <a:rPr lang="en-GB" altLang="en-US" sz="2600" dirty="0" err="1" smtClean="0"/>
              <a:t>politique</a:t>
            </a:r>
            <a:r>
              <a:rPr lang="en-GB" altLang="en-US" sz="2600" dirty="0" smtClean="0"/>
              <a:t> </a:t>
            </a:r>
            <a:r>
              <a:rPr lang="en-GB" altLang="en-US" sz="2600" dirty="0" err="1" smtClean="0"/>
              <a:t>linguistique</a:t>
            </a:r>
            <a:r>
              <a:rPr lang="en-GB" altLang="en-US" sz="2600" dirty="0" smtClean="0"/>
              <a:t>, </a:t>
            </a:r>
            <a:r>
              <a:rPr lang="en-GB" altLang="en-US" sz="2600" dirty="0" err="1" smtClean="0"/>
              <a:t>Sprachpolitik</a:t>
            </a:r>
            <a:r>
              <a:rPr lang="en-GB" altLang="en-US" sz="2600" dirty="0" smtClean="0"/>
              <a:t>, </a:t>
            </a:r>
            <a:r>
              <a:rPr lang="en-GB" altLang="en-US" sz="2600" dirty="0" err="1" smtClean="0"/>
              <a:t>políticas</a:t>
            </a:r>
            <a:r>
              <a:rPr lang="en-GB" altLang="en-US" sz="2600" dirty="0" smtClean="0"/>
              <a:t> </a:t>
            </a:r>
            <a:r>
              <a:rPr lang="en-GB" altLang="en-US" sz="2600" dirty="0" err="1" smtClean="0"/>
              <a:t>lingüísticas</a:t>
            </a:r>
            <a:r>
              <a:rPr lang="en-GB" altLang="en-US" sz="2600" dirty="0" smtClean="0"/>
              <a:t>, </a:t>
            </a:r>
            <a:r>
              <a:rPr lang="en-GB" altLang="en-US" sz="2600" dirty="0" err="1" smtClean="0"/>
              <a:t>γλωσσικές</a:t>
            </a:r>
            <a:r>
              <a:rPr lang="en-GB" altLang="en-US" sz="2600" dirty="0" smtClean="0"/>
              <a:t> π</a:t>
            </a:r>
            <a:r>
              <a:rPr lang="en-GB" altLang="en-US" sz="2600" dirty="0" err="1" smtClean="0"/>
              <a:t>ολιτικές</a:t>
            </a:r>
            <a:r>
              <a:rPr lang="en-GB" altLang="en-US" sz="2600" dirty="0" smtClean="0"/>
              <a:t>, etc.).</a:t>
            </a:r>
          </a:p>
          <a:p>
            <a:pPr eaLnBrk="1" hangingPunct="1">
              <a:spcBef>
                <a:spcPts val="600"/>
              </a:spcBef>
              <a:spcAft>
                <a:spcPts val="600"/>
              </a:spcAft>
            </a:pPr>
            <a:r>
              <a:rPr lang="en-GB" altLang="en-US" sz="2600" dirty="0" smtClean="0"/>
              <a:t>In English, the term ‘policy’ has no single meaning, as the nature of the practices that it is meant to signify differs from one sociocultural context to another.</a:t>
            </a:r>
          </a:p>
          <a:p>
            <a:pPr eaLnBrk="1" hangingPunct="1">
              <a:spcBef>
                <a:spcPts val="600"/>
              </a:spcBef>
              <a:spcAft>
                <a:spcPts val="600"/>
              </a:spcAft>
            </a:pPr>
            <a:r>
              <a:rPr lang="en-GB" altLang="en-US" sz="2600" dirty="0" smtClean="0"/>
              <a:t>Policy is neither an ideologically free concept nor an ideologically neutral social practice.</a:t>
            </a:r>
          </a:p>
        </p:txBody>
      </p:sp>
    </p:spTree>
    <p:extLst>
      <p:ext uri="{BB962C8B-B14F-4D97-AF65-F5344CB8AC3E}">
        <p14:creationId xmlns:p14="http://schemas.microsoft.com/office/powerpoint/2010/main" val="36681754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solidFill>
            <a:schemeClr val="bg1"/>
          </a:solidFill>
        </p:spPr>
        <p:txBody>
          <a:bodyPr>
            <a:normAutofit/>
          </a:bodyPr>
          <a:lstStyle/>
          <a:p>
            <a:r>
              <a:rPr lang="en-GB" altLang="en-US" dirty="0" smtClean="0"/>
              <a:t>Language</a:t>
            </a:r>
            <a:r>
              <a:rPr lang="en-GB" altLang="en-US" dirty="0" smtClean="0">
                <a:solidFill>
                  <a:srgbClr val="004846"/>
                </a:solidFill>
              </a:rPr>
              <a:t> </a:t>
            </a:r>
            <a:r>
              <a:rPr lang="en-GB" altLang="en-US" dirty="0" smtClean="0"/>
              <a:t>rights</a:t>
            </a:r>
            <a:r>
              <a:rPr lang="en-GB" altLang="en-US" dirty="0" smtClean="0">
                <a:solidFill>
                  <a:srgbClr val="004846"/>
                </a:solidFill>
              </a:rPr>
              <a:t> </a:t>
            </a:r>
            <a:r>
              <a:rPr lang="en-GB" altLang="en-US" dirty="0" smtClean="0"/>
              <a:t>in</a:t>
            </a:r>
            <a:r>
              <a:rPr lang="en-GB" altLang="en-US" dirty="0" smtClean="0">
                <a:solidFill>
                  <a:srgbClr val="004846"/>
                </a:solidFill>
              </a:rPr>
              <a:t> </a:t>
            </a:r>
            <a:r>
              <a:rPr lang="en-GB" altLang="en-US" dirty="0"/>
              <a:t>Greece </a:t>
            </a:r>
            <a:r>
              <a:rPr lang="en-GB" altLang="en-US" dirty="0" smtClean="0"/>
              <a:t>(2/2</a:t>
            </a:r>
            <a:r>
              <a:rPr lang="en-GB" altLang="en-US" dirty="0"/>
              <a:t>)</a:t>
            </a:r>
          </a:p>
        </p:txBody>
      </p:sp>
      <p:sp>
        <p:nvSpPr>
          <p:cNvPr id="166915" name="Rectangle 3"/>
          <p:cNvSpPr>
            <a:spLocks noGrp="1" noChangeArrowheads="1"/>
          </p:cNvSpPr>
          <p:nvPr>
            <p:ph idx="1"/>
          </p:nvPr>
        </p:nvSpPr>
        <p:spPr/>
        <p:txBody>
          <a:bodyPr>
            <a:noAutofit/>
          </a:bodyPr>
          <a:lstStyle/>
          <a:p>
            <a:pPr eaLnBrk="1" hangingPunct="1">
              <a:spcBef>
                <a:spcPct val="30000"/>
              </a:spcBef>
            </a:pPr>
            <a:r>
              <a:rPr lang="en-GB" altLang="en-US" sz="2800" dirty="0" smtClean="0"/>
              <a:t>Greece, as many EU member states, is a multilingual society, as there are many different groups of economic immigrants from the Balkans, Asia and Africa, and each ethnic group has the right to use its own language both privately and in public. </a:t>
            </a:r>
          </a:p>
          <a:p>
            <a:pPr>
              <a:spcBef>
                <a:spcPct val="30000"/>
              </a:spcBef>
            </a:pPr>
            <a:r>
              <a:rPr lang="en-GB" altLang="en-US" sz="2800" dirty="0" smtClean="0"/>
              <a:t>The rights of the hearing impaired have recently been recognized and action taken. </a:t>
            </a:r>
          </a:p>
          <a:p>
            <a:pPr marL="0" indent="0">
              <a:spcBef>
                <a:spcPct val="30000"/>
              </a:spcBef>
              <a:buNone/>
            </a:pPr>
            <a:r>
              <a:rPr lang="en-GB" altLang="en-US" sz="2800" b="1" dirty="0" smtClean="0"/>
              <a:t>It is a challenge for Greece to provide greater help to the groups of incoming immigrants and to the hearing impaired.</a:t>
            </a:r>
          </a:p>
          <a:p>
            <a:pPr eaLnBrk="1" hangingPunct="1">
              <a:spcBef>
                <a:spcPct val="30000"/>
              </a:spcBef>
            </a:pPr>
            <a:endParaRPr lang="en-GB" altLang="en-US" sz="2800" dirty="0" smtClean="0"/>
          </a:p>
        </p:txBody>
      </p:sp>
    </p:spTree>
    <p:extLst>
      <p:ext uri="{BB962C8B-B14F-4D97-AF65-F5344CB8AC3E}">
        <p14:creationId xmlns:p14="http://schemas.microsoft.com/office/powerpoint/2010/main" val="10302229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solidFill>
            <a:schemeClr val="bg1"/>
          </a:solidFill>
        </p:spPr>
        <p:txBody>
          <a:bodyPr>
            <a:noAutofit/>
          </a:bodyPr>
          <a:lstStyle/>
          <a:p>
            <a:r>
              <a:rPr lang="en-GB" altLang="en-US" sz="4000" dirty="0" smtClean="0"/>
              <a:t>Support provided to SOL </a:t>
            </a:r>
            <a:r>
              <a:rPr lang="en-GB" altLang="en-US" sz="4000" dirty="0"/>
              <a:t>in Greece (1/2) </a:t>
            </a:r>
          </a:p>
        </p:txBody>
      </p:sp>
      <p:sp>
        <p:nvSpPr>
          <p:cNvPr id="168963" name="Rectangle 3"/>
          <p:cNvSpPr>
            <a:spLocks noGrp="1" noChangeArrowheads="1"/>
          </p:cNvSpPr>
          <p:nvPr>
            <p:ph idx="1"/>
          </p:nvPr>
        </p:nvSpPr>
        <p:spPr/>
        <p:txBody>
          <a:bodyPr>
            <a:noAutofit/>
          </a:bodyPr>
          <a:lstStyle/>
          <a:p>
            <a:pPr eaLnBrk="1" hangingPunct="1"/>
            <a:r>
              <a:rPr lang="en-GB" altLang="en-US" sz="2800" dirty="0" smtClean="0"/>
              <a:t>Greece conforms to European law regarding legal rights and, in courts, the state provides SOL (speakers of other languages) with interpreters.</a:t>
            </a:r>
          </a:p>
          <a:p>
            <a:pPr eaLnBrk="1" hangingPunct="1"/>
            <a:r>
              <a:rPr lang="en-GB" altLang="en-US" sz="2800" dirty="0" smtClean="0"/>
              <a:t>In legal services, information documents are in Albanian, Russian, English and French.</a:t>
            </a:r>
          </a:p>
          <a:p>
            <a:pPr eaLnBrk="1" hangingPunct="1">
              <a:buFont typeface="Wingdings" pitchFamily="2" charset="2"/>
              <a:buNone/>
            </a:pPr>
            <a:endParaRPr lang="en-GB" altLang="en-US" sz="2000" dirty="0" smtClean="0"/>
          </a:p>
          <a:p>
            <a:pPr eaLnBrk="1" hangingPunct="1">
              <a:buFont typeface="Wingdings" pitchFamily="2" charset="2"/>
              <a:buNone/>
            </a:pPr>
            <a:r>
              <a:rPr lang="en-GB" altLang="en-US" sz="2400" dirty="0" smtClean="0">
                <a:solidFill>
                  <a:srgbClr val="990000"/>
                </a:solidFill>
              </a:rPr>
              <a:t>	</a:t>
            </a:r>
            <a:endParaRPr lang="en-GB" altLang="en-US" sz="2000" dirty="0" smtClean="0">
              <a:solidFill>
                <a:srgbClr val="990000"/>
              </a:solidFill>
            </a:endParaRPr>
          </a:p>
        </p:txBody>
      </p:sp>
    </p:spTree>
    <p:extLst>
      <p:ext uri="{BB962C8B-B14F-4D97-AF65-F5344CB8AC3E}">
        <p14:creationId xmlns:p14="http://schemas.microsoft.com/office/powerpoint/2010/main" val="379078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solidFill>
            <a:schemeClr val="bg1"/>
          </a:solidFill>
        </p:spPr>
        <p:txBody>
          <a:bodyPr>
            <a:noAutofit/>
          </a:bodyPr>
          <a:lstStyle/>
          <a:p>
            <a:r>
              <a:rPr lang="en-GB" altLang="en-US" sz="4000" dirty="0" smtClean="0"/>
              <a:t>Support provided to SOL </a:t>
            </a:r>
            <a:r>
              <a:rPr lang="en-GB" altLang="en-US" sz="4000" dirty="0"/>
              <a:t>in Greece </a:t>
            </a:r>
            <a:r>
              <a:rPr lang="en-GB" altLang="en-US" sz="4000" dirty="0" smtClean="0"/>
              <a:t>(2/2</a:t>
            </a:r>
            <a:r>
              <a:rPr lang="en-GB" altLang="en-US" sz="4000" dirty="0"/>
              <a:t>)</a:t>
            </a:r>
          </a:p>
        </p:txBody>
      </p:sp>
      <p:sp>
        <p:nvSpPr>
          <p:cNvPr id="168963" name="Rectangle 3"/>
          <p:cNvSpPr>
            <a:spLocks noGrp="1" noChangeArrowheads="1"/>
          </p:cNvSpPr>
          <p:nvPr>
            <p:ph idx="1"/>
          </p:nvPr>
        </p:nvSpPr>
        <p:spPr/>
        <p:txBody>
          <a:bodyPr>
            <a:noAutofit/>
          </a:bodyPr>
          <a:lstStyle/>
          <a:p>
            <a:pPr eaLnBrk="1" hangingPunct="1"/>
            <a:r>
              <a:rPr lang="en-GB" altLang="en-US" sz="2800" dirty="0" smtClean="0"/>
              <a:t>For asylum seekers, there are instructions, guides and other info documents in English, French, Turkish and Arabic.</a:t>
            </a:r>
          </a:p>
          <a:p>
            <a:pPr eaLnBrk="1" hangingPunct="1"/>
            <a:r>
              <a:rPr lang="en-GB" altLang="en-US" sz="2800" dirty="0" smtClean="0"/>
              <a:t>At immigration office(s) and in the Social Security Office besides written information, interpretation services are supposed to be provided.</a:t>
            </a:r>
          </a:p>
          <a:p>
            <a:pPr marL="0" indent="0">
              <a:buNone/>
            </a:pPr>
            <a:r>
              <a:rPr lang="en-GB" altLang="en-US" sz="2800" b="1" dirty="0" smtClean="0"/>
              <a:t>The challenge for Greece is to follow through implementation of recent language policies that is relevant to its new social reality.</a:t>
            </a:r>
          </a:p>
          <a:p>
            <a:pPr eaLnBrk="1" hangingPunct="1"/>
            <a:endParaRPr lang="en-GB" altLang="en-US" sz="2800" dirty="0" smtClean="0"/>
          </a:p>
          <a:p>
            <a:pPr eaLnBrk="1" hangingPunct="1">
              <a:buFont typeface="Wingdings" pitchFamily="2" charset="2"/>
              <a:buNone/>
            </a:pPr>
            <a:endParaRPr lang="en-GB" altLang="en-US" sz="2800" dirty="0" smtClean="0"/>
          </a:p>
          <a:p>
            <a:pPr eaLnBrk="1" hangingPunct="1">
              <a:buFont typeface="Wingdings" pitchFamily="2" charset="2"/>
              <a:buNone/>
            </a:pPr>
            <a:r>
              <a:rPr lang="en-GB" altLang="en-US" sz="2800" dirty="0" smtClean="0">
                <a:solidFill>
                  <a:srgbClr val="990000"/>
                </a:solidFill>
              </a:rPr>
              <a:t>	</a:t>
            </a:r>
          </a:p>
        </p:txBody>
      </p:sp>
    </p:spTree>
    <p:extLst>
      <p:ext uri="{BB962C8B-B14F-4D97-AF65-F5344CB8AC3E}">
        <p14:creationId xmlns:p14="http://schemas.microsoft.com/office/powerpoint/2010/main" val="4233144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solidFill>
            <a:schemeClr val="bg1"/>
          </a:solidFill>
        </p:spPr>
        <p:txBody>
          <a:bodyPr>
            <a:normAutofit/>
          </a:bodyPr>
          <a:lstStyle/>
          <a:p>
            <a:r>
              <a:rPr lang="en-GB" altLang="en-US" sz="4000" dirty="0" smtClean="0"/>
              <a:t>The language education </a:t>
            </a:r>
            <a:r>
              <a:rPr lang="en-GB" altLang="en-US" sz="4000" dirty="0"/>
              <a:t>of SOL (1/2)</a:t>
            </a:r>
          </a:p>
        </p:txBody>
      </p:sp>
      <p:sp>
        <p:nvSpPr>
          <p:cNvPr id="167939" name="Rectangle 3"/>
          <p:cNvSpPr>
            <a:spLocks noGrp="1" noChangeArrowheads="1"/>
          </p:cNvSpPr>
          <p:nvPr>
            <p:ph idx="1"/>
          </p:nvPr>
        </p:nvSpPr>
        <p:spPr/>
        <p:txBody>
          <a:bodyPr>
            <a:noAutofit/>
          </a:bodyPr>
          <a:lstStyle/>
          <a:p>
            <a:pPr eaLnBrk="1" hangingPunct="1">
              <a:spcBef>
                <a:spcPts val="600"/>
              </a:spcBef>
            </a:pPr>
            <a:r>
              <a:rPr lang="en-GB" altLang="en-US" sz="2500" dirty="0" smtClean="0"/>
              <a:t>Only in Thrace is there a funded (Greek-Turkish) bilingual education programme (mainly addressed to the Muslim population). </a:t>
            </a:r>
          </a:p>
          <a:p>
            <a:pPr eaLnBrk="1" hangingPunct="1">
              <a:spcBef>
                <a:spcPts val="600"/>
              </a:spcBef>
            </a:pPr>
            <a:r>
              <a:rPr lang="en-GB" altLang="en-US" sz="2500" dirty="0" smtClean="0"/>
              <a:t>There are several free-of-charge adult-education programmes for the teaching of Greek to SOL in the urban areas –for immigrants and for repatriated Greeks of the diaspora.</a:t>
            </a:r>
          </a:p>
          <a:p>
            <a:pPr eaLnBrk="1" hangingPunct="1">
              <a:spcBef>
                <a:spcPts val="600"/>
              </a:spcBef>
            </a:pPr>
            <a:r>
              <a:rPr lang="en-GB" altLang="en-US" sz="2500" dirty="0" smtClean="0"/>
              <a:t>There is increasing support for GSL (Greek as a second language) in primary and secondary schools in mainstream and in after-school- support classes, while there several GSL teacher-training and post-graduate programmes.</a:t>
            </a:r>
          </a:p>
        </p:txBody>
      </p:sp>
    </p:spTree>
    <p:extLst>
      <p:ext uri="{BB962C8B-B14F-4D97-AF65-F5344CB8AC3E}">
        <p14:creationId xmlns:p14="http://schemas.microsoft.com/office/powerpoint/2010/main" val="22914609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solidFill>
            <a:schemeClr val="bg1"/>
          </a:solidFill>
        </p:spPr>
        <p:txBody>
          <a:bodyPr>
            <a:normAutofit/>
          </a:bodyPr>
          <a:lstStyle/>
          <a:p>
            <a:r>
              <a:rPr lang="en-GB" altLang="en-US" sz="4000" dirty="0" smtClean="0"/>
              <a:t>The language education </a:t>
            </a:r>
            <a:r>
              <a:rPr lang="en-GB" altLang="en-US" sz="4000" dirty="0"/>
              <a:t>of SOL </a:t>
            </a:r>
            <a:r>
              <a:rPr lang="en-GB" altLang="en-US" sz="4000" dirty="0" smtClean="0"/>
              <a:t>(2/2</a:t>
            </a:r>
            <a:r>
              <a:rPr lang="en-GB" altLang="en-US" sz="4000" dirty="0"/>
              <a:t>)</a:t>
            </a:r>
          </a:p>
        </p:txBody>
      </p:sp>
      <p:sp>
        <p:nvSpPr>
          <p:cNvPr id="167939" name="Rectangle 3"/>
          <p:cNvSpPr>
            <a:spLocks noGrp="1" noChangeArrowheads="1"/>
          </p:cNvSpPr>
          <p:nvPr>
            <p:ph idx="1"/>
          </p:nvPr>
        </p:nvSpPr>
        <p:spPr/>
        <p:txBody>
          <a:bodyPr>
            <a:noAutofit/>
          </a:bodyPr>
          <a:lstStyle/>
          <a:p>
            <a:pPr eaLnBrk="1" hangingPunct="1">
              <a:spcBef>
                <a:spcPct val="30000"/>
              </a:spcBef>
            </a:pPr>
            <a:r>
              <a:rPr lang="en-GB" altLang="en-US" sz="2500" dirty="0" smtClean="0"/>
              <a:t>There are few other programmes, besides that in Thrace, which use languages other than Greek to access knowledge but these are for the privileged social groups and they are linked to the dominant languages in the French, English, German, American and international schools in Athens and Thessaloniki. They have long used CLIL (Content and language integrated learning).</a:t>
            </a:r>
          </a:p>
          <a:p>
            <a:pPr marL="0" indent="0">
              <a:spcBef>
                <a:spcPct val="30000"/>
              </a:spcBef>
              <a:buNone/>
            </a:pPr>
            <a:r>
              <a:rPr lang="en-GB" altLang="en-US" sz="2500" b="1" dirty="0" smtClean="0"/>
              <a:t>It is a challenge for Greece to create more opportunities for the children of immigrants to access knowledge in their L1 – but there is also the issue of integration </a:t>
            </a:r>
          </a:p>
          <a:p>
            <a:pPr eaLnBrk="1" hangingPunct="1">
              <a:spcBef>
                <a:spcPct val="30000"/>
              </a:spcBef>
            </a:pPr>
            <a:endParaRPr lang="en-GB" altLang="en-US" sz="2500" dirty="0" smtClean="0"/>
          </a:p>
        </p:txBody>
      </p:sp>
    </p:spTree>
    <p:extLst>
      <p:ext uri="{BB962C8B-B14F-4D97-AF65-F5344CB8AC3E}">
        <p14:creationId xmlns:p14="http://schemas.microsoft.com/office/powerpoint/2010/main" val="33577890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solidFill>
            <a:schemeClr val="bg1"/>
          </a:solidFill>
        </p:spPr>
        <p:txBody>
          <a:bodyPr>
            <a:normAutofit/>
          </a:bodyPr>
          <a:lstStyle/>
          <a:p>
            <a:r>
              <a:rPr lang="en-GB" altLang="en-US" sz="4000" dirty="0" smtClean="0"/>
              <a:t>Language policies </a:t>
            </a:r>
            <a:r>
              <a:rPr lang="en-GB" altLang="en-US" sz="4000" dirty="0"/>
              <a:t>in education (1/2)</a:t>
            </a:r>
          </a:p>
        </p:txBody>
      </p:sp>
      <p:sp>
        <p:nvSpPr>
          <p:cNvPr id="179203" name="Rectangle 3"/>
          <p:cNvSpPr>
            <a:spLocks noGrp="1" noChangeArrowheads="1"/>
          </p:cNvSpPr>
          <p:nvPr>
            <p:ph idx="1"/>
          </p:nvPr>
        </p:nvSpPr>
        <p:spPr/>
        <p:txBody>
          <a:bodyPr>
            <a:normAutofit/>
          </a:bodyPr>
          <a:lstStyle/>
          <a:p>
            <a:pPr eaLnBrk="1" hangingPunct="1">
              <a:spcBef>
                <a:spcPct val="30000"/>
              </a:spcBef>
            </a:pPr>
            <a:r>
              <a:rPr lang="en-GB" altLang="en-US" sz="2800" dirty="0" smtClean="0"/>
              <a:t>As in many other European countries, there is a lack of deliberate strategy actions (and monitoring of implementation plans) for the use of languages in school and university</a:t>
            </a:r>
          </a:p>
          <a:p>
            <a:pPr eaLnBrk="1" hangingPunct="1">
              <a:spcBef>
                <a:spcPct val="30000"/>
              </a:spcBef>
            </a:pPr>
            <a:r>
              <a:rPr lang="en-GB" altLang="en-US" sz="2800" dirty="0" smtClean="0"/>
              <a:t>There are a few written documents identifying the scope of operations and of the language programme in primary schools where language problems of various social and ethnic groups need a commonly agreed approach.</a:t>
            </a:r>
          </a:p>
        </p:txBody>
      </p:sp>
    </p:spTree>
    <p:extLst>
      <p:ext uri="{BB962C8B-B14F-4D97-AF65-F5344CB8AC3E}">
        <p14:creationId xmlns:p14="http://schemas.microsoft.com/office/powerpoint/2010/main" val="30782260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solidFill>
            <a:schemeClr val="bg1"/>
          </a:solidFill>
        </p:spPr>
        <p:txBody>
          <a:bodyPr>
            <a:normAutofit/>
          </a:bodyPr>
          <a:lstStyle/>
          <a:p>
            <a:r>
              <a:rPr lang="en-GB" altLang="en-US" sz="4000" dirty="0" smtClean="0"/>
              <a:t>Language policies </a:t>
            </a:r>
            <a:r>
              <a:rPr lang="en-GB" altLang="en-US" sz="4000" dirty="0"/>
              <a:t>in education </a:t>
            </a:r>
            <a:r>
              <a:rPr lang="en-GB" altLang="en-US" sz="4000" dirty="0" smtClean="0"/>
              <a:t>(2/2</a:t>
            </a:r>
            <a:r>
              <a:rPr lang="en-GB" altLang="en-US" sz="4000" dirty="0"/>
              <a:t>)</a:t>
            </a:r>
          </a:p>
        </p:txBody>
      </p:sp>
      <p:sp>
        <p:nvSpPr>
          <p:cNvPr id="179203" name="Rectangle 3"/>
          <p:cNvSpPr>
            <a:spLocks noGrp="1" noChangeArrowheads="1"/>
          </p:cNvSpPr>
          <p:nvPr>
            <p:ph idx="1"/>
          </p:nvPr>
        </p:nvSpPr>
        <p:spPr/>
        <p:txBody>
          <a:bodyPr>
            <a:normAutofit/>
          </a:bodyPr>
          <a:lstStyle/>
          <a:p>
            <a:pPr eaLnBrk="1" hangingPunct="1">
              <a:spcBef>
                <a:spcPts val="600"/>
              </a:spcBef>
              <a:spcAft>
                <a:spcPts val="600"/>
              </a:spcAft>
            </a:pPr>
            <a:r>
              <a:rPr lang="en-GB" altLang="en-US" sz="2800" dirty="0" smtClean="0"/>
              <a:t>As in most other European countries, there is no language policy across the curriculum in secondary schools, tackling the problems of the language in different disciplines (no genre-based education).</a:t>
            </a:r>
          </a:p>
          <a:p>
            <a:pPr eaLnBrk="1" hangingPunct="1">
              <a:spcBef>
                <a:spcPts val="600"/>
              </a:spcBef>
              <a:spcAft>
                <a:spcPts val="600"/>
              </a:spcAft>
            </a:pPr>
            <a:r>
              <a:rPr lang="en-GB" altLang="en-US" sz="2800" dirty="0" smtClean="0"/>
              <a:t>There are no deliberate written document policies for social justice issues (critical language awareness, bilingual education, differential treatment, gender fair language use) in schools or in tertiary education</a:t>
            </a:r>
          </a:p>
        </p:txBody>
      </p:sp>
    </p:spTree>
    <p:extLst>
      <p:ext uri="{BB962C8B-B14F-4D97-AF65-F5344CB8AC3E}">
        <p14:creationId xmlns:p14="http://schemas.microsoft.com/office/powerpoint/2010/main" val="30537307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noAutofit/>
          </a:bodyPr>
          <a:lstStyle/>
          <a:p>
            <a:r>
              <a:rPr lang="en-GB" altLang="en-US" sz="3600" dirty="0" smtClean="0"/>
              <a:t>The language education </a:t>
            </a:r>
            <a:r>
              <a:rPr lang="en-GB" altLang="en-US" sz="3600" dirty="0"/>
              <a:t>policy project (1/2)</a:t>
            </a:r>
          </a:p>
        </p:txBody>
      </p:sp>
      <p:sp>
        <p:nvSpPr>
          <p:cNvPr id="20484" name="Rectangle 3"/>
          <p:cNvSpPr>
            <a:spLocks noGrp="1" noChangeArrowheads="1"/>
          </p:cNvSpPr>
          <p:nvPr>
            <p:ph idx="1"/>
          </p:nvPr>
        </p:nvSpPr>
        <p:spPr/>
        <p:txBody>
          <a:bodyPr>
            <a:noAutofit/>
          </a:bodyPr>
          <a:lstStyle/>
          <a:p>
            <a:pPr eaLnBrk="1" hangingPunct="1">
              <a:spcBef>
                <a:spcPts val="600"/>
              </a:spcBef>
              <a:spcAft>
                <a:spcPts val="600"/>
              </a:spcAft>
            </a:pPr>
            <a:r>
              <a:rPr lang="en-GB" altLang="en-US" sz="2800" dirty="0" smtClean="0"/>
              <a:t>The University of Athens has been funded through the ESF and the state to develop the first coherent language education policy, as explicit strategy to promote multilingualism </a:t>
            </a:r>
          </a:p>
          <a:p>
            <a:pPr>
              <a:spcBef>
                <a:spcPts val="600"/>
              </a:spcBef>
              <a:spcAft>
                <a:spcPts val="600"/>
              </a:spcAft>
            </a:pPr>
            <a:r>
              <a:rPr lang="en-GB" altLang="en-US" sz="2800" dirty="0" smtClean="0"/>
              <a:t>The project, carried out at the RCEL started in 2010 and the results will be available in 2013 (information about the project is available in Greek and shortly in English at</a:t>
            </a:r>
            <a:r>
              <a:rPr lang="en-GB" altLang="en-US" sz="2800" dirty="0"/>
              <a:t>: </a:t>
            </a:r>
            <a:r>
              <a:rPr lang="en-GB" altLang="en-US" sz="2800" dirty="0">
                <a:hlinkClick r:id="rId2" tooltip="FLL in School"/>
              </a:rPr>
              <a:t>http://</a:t>
            </a:r>
            <a:r>
              <a:rPr lang="en-GB" altLang="en-US" sz="2800" dirty="0" smtClean="0">
                <a:hlinkClick r:id="rId2" tooltip="FLL in School"/>
              </a:rPr>
              <a:t>rcel.enl.uoa.gr/xenesglosses</a:t>
            </a:r>
            <a:r>
              <a:rPr lang="el-GR" altLang="en-US" sz="2800" dirty="0" smtClean="0"/>
              <a:t>)</a:t>
            </a:r>
            <a:endParaRPr lang="en-GB" altLang="en-US" sz="2800" dirty="0" smtClean="0"/>
          </a:p>
          <a:p>
            <a:pPr eaLnBrk="1" hangingPunct="1">
              <a:spcBef>
                <a:spcPts val="600"/>
              </a:spcBef>
              <a:spcAft>
                <a:spcPts val="600"/>
              </a:spcAft>
            </a:pPr>
            <a:endParaRPr lang="en-GB" altLang="en-US" sz="2800" dirty="0" smtClean="0"/>
          </a:p>
          <a:p>
            <a:pPr eaLnBrk="1" hangingPunct="1">
              <a:spcBef>
                <a:spcPts val="600"/>
              </a:spcBef>
              <a:spcAft>
                <a:spcPts val="600"/>
              </a:spcAft>
            </a:pPr>
            <a:endParaRPr lang="en-GB" altLang="en-US" sz="4000" dirty="0" smtClean="0"/>
          </a:p>
        </p:txBody>
      </p:sp>
    </p:spTree>
    <p:extLst>
      <p:ext uri="{BB962C8B-B14F-4D97-AF65-F5344CB8AC3E}">
        <p14:creationId xmlns:p14="http://schemas.microsoft.com/office/powerpoint/2010/main" val="21590885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noAutofit/>
          </a:bodyPr>
          <a:lstStyle/>
          <a:p>
            <a:r>
              <a:rPr lang="en-GB" altLang="en-US" sz="3600" dirty="0" smtClean="0"/>
              <a:t>The language education </a:t>
            </a:r>
            <a:r>
              <a:rPr lang="en-GB" altLang="en-US" sz="3600" dirty="0"/>
              <a:t>policy project </a:t>
            </a:r>
            <a:r>
              <a:rPr lang="en-GB" altLang="en-US" sz="3600" dirty="0" smtClean="0"/>
              <a:t>(2/2</a:t>
            </a:r>
            <a:r>
              <a:rPr lang="en-GB" altLang="en-US" sz="3600" dirty="0"/>
              <a:t>)</a:t>
            </a:r>
          </a:p>
        </p:txBody>
      </p:sp>
      <p:sp>
        <p:nvSpPr>
          <p:cNvPr id="20484" name="Rectangle 3"/>
          <p:cNvSpPr>
            <a:spLocks noGrp="1" noChangeArrowheads="1"/>
          </p:cNvSpPr>
          <p:nvPr>
            <p:ph idx="1"/>
          </p:nvPr>
        </p:nvSpPr>
        <p:spPr/>
        <p:txBody>
          <a:bodyPr>
            <a:noAutofit/>
          </a:bodyPr>
          <a:lstStyle/>
          <a:p>
            <a:pPr eaLnBrk="1" hangingPunct="1"/>
            <a:r>
              <a:rPr lang="en-GB" altLang="en-US" sz="2800" dirty="0" smtClean="0"/>
              <a:t>The principled approaches and strategies being articulated follow the European Commission’s recommendations and is taking into account the principled approach of the Civil Society Platform to promote multilingualism.</a:t>
            </a:r>
          </a:p>
        </p:txBody>
      </p:sp>
    </p:spTree>
    <p:extLst>
      <p:ext uri="{BB962C8B-B14F-4D97-AF65-F5344CB8AC3E}">
        <p14:creationId xmlns:p14="http://schemas.microsoft.com/office/powerpoint/2010/main" val="4655104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noAutofit/>
          </a:bodyPr>
          <a:lstStyle/>
          <a:p>
            <a:pPr eaLnBrk="1" hangingPunct="1"/>
            <a:r>
              <a:rPr lang="en-GB" altLang="en-US" sz="4000" dirty="0" smtClean="0"/>
              <a:t>A new national unified language curriculum</a:t>
            </a:r>
            <a:endParaRPr lang="en-GB" altLang="en-US" sz="4000" dirty="0"/>
          </a:p>
        </p:txBody>
      </p:sp>
      <p:sp>
        <p:nvSpPr>
          <p:cNvPr id="21508" name="Rectangle 3"/>
          <p:cNvSpPr>
            <a:spLocks noGrp="1" noChangeArrowheads="1"/>
          </p:cNvSpPr>
          <p:nvPr>
            <p:ph idx="1"/>
          </p:nvPr>
        </p:nvSpPr>
        <p:spPr/>
        <p:txBody>
          <a:bodyPr>
            <a:normAutofit/>
          </a:bodyPr>
          <a:lstStyle/>
          <a:p>
            <a:pPr eaLnBrk="1" hangingPunct="1"/>
            <a:r>
              <a:rPr lang="en-GB" altLang="en-US" sz="2800" dirty="0" smtClean="0"/>
              <a:t>Language curricula in schools are policy documents. </a:t>
            </a:r>
          </a:p>
          <a:p>
            <a:pPr eaLnBrk="1" hangingPunct="1"/>
            <a:r>
              <a:rPr lang="en-GB" altLang="en-US" sz="2800" dirty="0" smtClean="0"/>
              <a:t>A new languages curriculum has been developed, and it is the first multilingual curriculum Greece has ever had.</a:t>
            </a:r>
          </a:p>
          <a:p>
            <a:pPr eaLnBrk="1" hangingPunct="1"/>
            <a:r>
              <a:rPr lang="en-GB" altLang="en-US" sz="2800" dirty="0" smtClean="0"/>
              <a:t>The curriculum project started in 2010 and it is now being piloted in schools throughout the country.</a:t>
            </a:r>
          </a:p>
          <a:p>
            <a:r>
              <a:rPr lang="en-GB" altLang="en-US" sz="2800" dirty="0" smtClean="0"/>
              <a:t>The curriculum documents are available in Greek and shortly in English:</a:t>
            </a:r>
            <a:r>
              <a:rPr lang="el-GR" altLang="en-US" sz="2800" dirty="0" smtClean="0"/>
              <a:t> </a:t>
            </a:r>
            <a:r>
              <a:rPr lang="en-GB" altLang="en-US" sz="2800" dirty="0" smtClean="0">
                <a:hlinkClick r:id="rId2" tooltip="FLL in School"/>
              </a:rPr>
              <a:t>rcel.enl.uoa.gr/</a:t>
            </a:r>
            <a:r>
              <a:rPr lang="en-GB" altLang="en-US" sz="2800" dirty="0" err="1" smtClean="0">
                <a:hlinkClick r:id="rId2" tooltip="FLL in School"/>
              </a:rPr>
              <a:t>xenesglosses</a:t>
            </a:r>
            <a:r>
              <a:rPr lang="en-GB" altLang="en-US" sz="2800" dirty="0" smtClean="0"/>
              <a:t>.</a:t>
            </a:r>
          </a:p>
          <a:p>
            <a:pPr eaLnBrk="1" hangingPunct="1"/>
            <a:endParaRPr lang="en-GB" altLang="en-US" dirty="0" smtClean="0"/>
          </a:p>
        </p:txBody>
      </p:sp>
    </p:spTree>
    <p:extLst>
      <p:ext uri="{BB962C8B-B14F-4D97-AF65-F5344CB8AC3E}">
        <p14:creationId xmlns:p14="http://schemas.microsoft.com/office/powerpoint/2010/main" val="3074062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normAutofit/>
          </a:bodyPr>
          <a:lstStyle/>
          <a:p>
            <a:r>
              <a:rPr lang="en-GB" altLang="en-US" sz="4000" dirty="0" smtClean="0"/>
              <a:t>Policy: a polysemous term (1/2)</a:t>
            </a:r>
            <a:endParaRPr lang="en-GB" altLang="en-US" sz="4000" dirty="0"/>
          </a:p>
        </p:txBody>
      </p:sp>
      <p:sp>
        <p:nvSpPr>
          <p:cNvPr id="5124" name="Rectangle 3"/>
          <p:cNvSpPr>
            <a:spLocks noGrp="1" noChangeArrowheads="1"/>
          </p:cNvSpPr>
          <p:nvPr>
            <p:ph idx="1"/>
          </p:nvPr>
        </p:nvSpPr>
        <p:spPr/>
        <p:txBody>
          <a:bodyPr>
            <a:normAutofit/>
          </a:bodyPr>
          <a:lstStyle/>
          <a:p>
            <a:pPr marL="0" indent="0" eaLnBrk="1" hangingPunct="1">
              <a:buNone/>
            </a:pPr>
            <a:r>
              <a:rPr lang="en-GB" altLang="en-US" dirty="0" smtClean="0"/>
              <a:t>In English, ‘policy’ often suggests: </a:t>
            </a:r>
          </a:p>
          <a:p>
            <a:r>
              <a:rPr lang="en-GB" altLang="en-US" sz="3200" dirty="0" smtClean="0"/>
              <a:t>planned course of action, </a:t>
            </a:r>
            <a:endParaRPr lang="en-GB" altLang="en-US" dirty="0" smtClean="0"/>
          </a:p>
          <a:p>
            <a:r>
              <a:rPr lang="en-GB" altLang="en-US" sz="3200" dirty="0" smtClean="0"/>
              <a:t>deliberate strategy,</a:t>
            </a:r>
          </a:p>
          <a:p>
            <a:r>
              <a:rPr lang="en-GB" altLang="en-US" sz="3200" dirty="0" smtClean="0"/>
              <a:t>principled approach.</a:t>
            </a:r>
            <a:endParaRPr lang="en-GB" altLang="en-US" sz="3200" dirty="0"/>
          </a:p>
        </p:txBody>
      </p:sp>
    </p:spTree>
    <p:extLst>
      <p:ext uri="{BB962C8B-B14F-4D97-AF65-F5344CB8AC3E}">
        <p14:creationId xmlns:p14="http://schemas.microsoft.com/office/powerpoint/2010/main" val="28224298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solidFill>
            <a:schemeClr val="bg1"/>
          </a:solidFill>
        </p:spPr>
        <p:txBody>
          <a:bodyPr>
            <a:noAutofit/>
          </a:bodyPr>
          <a:lstStyle/>
          <a:p>
            <a:r>
              <a:rPr lang="en-GB" altLang="en-US" sz="4000" dirty="0" smtClean="0"/>
              <a:t>EU policy and foreign </a:t>
            </a:r>
            <a:r>
              <a:rPr lang="en-GB" altLang="en-US" sz="4000" dirty="0"/>
              <a:t>language education (1/2) </a:t>
            </a:r>
          </a:p>
        </p:txBody>
      </p:sp>
      <p:sp>
        <p:nvSpPr>
          <p:cNvPr id="22532" name="Rectangle 3"/>
          <p:cNvSpPr>
            <a:spLocks noGrp="1" noChangeArrowheads="1"/>
          </p:cNvSpPr>
          <p:nvPr>
            <p:ph idx="1"/>
          </p:nvPr>
        </p:nvSpPr>
        <p:spPr/>
        <p:txBody>
          <a:bodyPr>
            <a:noAutofit/>
          </a:bodyPr>
          <a:lstStyle/>
          <a:p>
            <a:pPr eaLnBrk="1" hangingPunct="1">
              <a:spcBef>
                <a:spcPct val="30000"/>
              </a:spcBef>
            </a:pPr>
            <a:r>
              <a:rPr lang="en-GB" altLang="en-US" sz="2800" dirty="0" smtClean="0"/>
              <a:t>The challenge for Greece and many other EU countries:</a:t>
            </a:r>
          </a:p>
          <a:p>
            <a:pPr lvl="1" eaLnBrk="1" hangingPunct="1">
              <a:spcBef>
                <a:spcPct val="30000"/>
              </a:spcBef>
            </a:pPr>
            <a:r>
              <a:rPr lang="en-GB" altLang="en-US" sz="2600" dirty="0" smtClean="0"/>
              <a:t>“Foreign” language teaching and learning is still –for the large percentage of the population– synonymous with the teaching and learning of languages that are widely used in the world and associated with economic and political power as well as social prestige. </a:t>
            </a:r>
          </a:p>
          <a:p>
            <a:pPr lvl="1" eaLnBrk="1" hangingPunct="1">
              <a:spcBef>
                <a:spcPct val="30000"/>
              </a:spcBef>
            </a:pPr>
            <a:r>
              <a:rPr lang="en-GB" altLang="en-US" sz="2600" dirty="0" smtClean="0"/>
              <a:t>Expectations of parents, of students themselves, and of FL teachers are still dominated by the NS paradigm.</a:t>
            </a:r>
          </a:p>
        </p:txBody>
      </p:sp>
    </p:spTree>
    <p:extLst>
      <p:ext uri="{BB962C8B-B14F-4D97-AF65-F5344CB8AC3E}">
        <p14:creationId xmlns:p14="http://schemas.microsoft.com/office/powerpoint/2010/main" val="35592176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solidFill>
            <a:schemeClr val="bg1"/>
          </a:solidFill>
        </p:spPr>
        <p:txBody>
          <a:bodyPr>
            <a:noAutofit/>
          </a:bodyPr>
          <a:lstStyle/>
          <a:p>
            <a:r>
              <a:rPr lang="en-GB" altLang="en-US" sz="4000" dirty="0" smtClean="0"/>
              <a:t>EU policy and foreign </a:t>
            </a:r>
            <a:r>
              <a:rPr lang="en-GB" altLang="en-US" sz="4000" dirty="0"/>
              <a:t>language education </a:t>
            </a:r>
            <a:r>
              <a:rPr lang="en-GB" altLang="en-US" sz="4000" dirty="0" smtClean="0"/>
              <a:t>(2/2</a:t>
            </a:r>
            <a:r>
              <a:rPr lang="en-GB" altLang="en-US" sz="4000" dirty="0"/>
              <a:t>) </a:t>
            </a:r>
          </a:p>
        </p:txBody>
      </p:sp>
      <p:sp>
        <p:nvSpPr>
          <p:cNvPr id="22532" name="Rectangle 3"/>
          <p:cNvSpPr>
            <a:spLocks noGrp="1" noChangeArrowheads="1"/>
          </p:cNvSpPr>
          <p:nvPr>
            <p:ph idx="1"/>
          </p:nvPr>
        </p:nvSpPr>
        <p:spPr/>
        <p:txBody>
          <a:bodyPr>
            <a:normAutofit/>
          </a:bodyPr>
          <a:lstStyle/>
          <a:p>
            <a:pPr lvl="1" eaLnBrk="1" hangingPunct="1">
              <a:spcBef>
                <a:spcPct val="30000"/>
              </a:spcBef>
            </a:pPr>
            <a:r>
              <a:rPr lang="en-GB" altLang="en-US" sz="2600" dirty="0" smtClean="0"/>
              <a:t>International FL teaching and learning materials and exam systems are still used and they are largely dependent on monolingual ideologies and a </a:t>
            </a:r>
            <a:r>
              <a:rPr lang="en-GB" altLang="en-US" sz="2600" dirty="0" err="1" smtClean="0"/>
              <a:t>monocultural</a:t>
            </a:r>
            <a:r>
              <a:rPr lang="en-GB" altLang="en-US" sz="2600" dirty="0" smtClean="0"/>
              <a:t> ethos of communication.</a:t>
            </a:r>
          </a:p>
          <a:p>
            <a:pPr lvl="1" eaLnBrk="1" hangingPunct="1">
              <a:spcBef>
                <a:spcPct val="30000"/>
              </a:spcBef>
            </a:pPr>
            <a:r>
              <a:rPr lang="en-GB" altLang="en-US" sz="2600" dirty="0" smtClean="0"/>
              <a:t>Initial FL teacher education programmes in universities and other institutions, as well as FL teachers’ continuing education in many EU countries are still largely the colonial enterprises they used to be in the past.</a:t>
            </a:r>
          </a:p>
        </p:txBody>
      </p:sp>
    </p:spTree>
    <p:extLst>
      <p:ext uri="{BB962C8B-B14F-4D97-AF65-F5344CB8AC3E}">
        <p14:creationId xmlns:p14="http://schemas.microsoft.com/office/powerpoint/2010/main" val="34835490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solidFill>
            <a:schemeClr val="bg1"/>
          </a:solidFill>
        </p:spPr>
        <p:txBody>
          <a:bodyPr>
            <a:noAutofit/>
          </a:bodyPr>
          <a:lstStyle/>
          <a:p>
            <a:r>
              <a:rPr lang="en-GB" altLang="en-US" sz="4000" dirty="0" smtClean="0"/>
              <a:t>Foreign language teaching </a:t>
            </a:r>
            <a:r>
              <a:rPr lang="en-GB" altLang="en-US" sz="4000" dirty="0"/>
              <a:t>and learning (1/2)</a:t>
            </a:r>
          </a:p>
        </p:txBody>
      </p:sp>
      <p:sp>
        <p:nvSpPr>
          <p:cNvPr id="23556" name="Rectangle 3"/>
          <p:cNvSpPr>
            <a:spLocks noGrp="1" noChangeArrowheads="1"/>
          </p:cNvSpPr>
          <p:nvPr>
            <p:ph idx="1"/>
          </p:nvPr>
        </p:nvSpPr>
        <p:spPr/>
        <p:txBody>
          <a:bodyPr>
            <a:normAutofit/>
          </a:bodyPr>
          <a:lstStyle/>
          <a:p>
            <a:pPr eaLnBrk="1" hangingPunct="1">
              <a:spcBef>
                <a:spcPct val="30000"/>
              </a:spcBef>
              <a:buFont typeface="Wingdings" pitchFamily="2" charset="2"/>
              <a:buNone/>
            </a:pPr>
            <a:r>
              <a:rPr lang="en-GB" altLang="en-US" sz="2400" dirty="0" smtClean="0"/>
              <a:t>Steps already taken:</a:t>
            </a:r>
          </a:p>
          <a:p>
            <a:pPr>
              <a:spcBef>
                <a:spcPct val="30000"/>
              </a:spcBef>
            </a:pPr>
            <a:r>
              <a:rPr lang="en-GB" altLang="en-US" sz="2400" dirty="0" smtClean="0"/>
              <a:t>Language learning starts earlier than before. Greece along with some other EU countries has introduced a foreign language (English) from the first year of primary school. Information in Greek and shortly in English </a:t>
            </a:r>
            <a:r>
              <a:rPr lang="en-GB" altLang="en-US" sz="2400" dirty="0"/>
              <a:t>at </a:t>
            </a:r>
            <a:r>
              <a:rPr lang="en-GB" altLang="en-US" sz="2400" dirty="0">
                <a:hlinkClick r:id="rId2" tooltip="Early childhood education programme"/>
              </a:rPr>
              <a:t>http://rcel.enl.uoa.gr/peap</a:t>
            </a:r>
            <a:r>
              <a:rPr lang="en-GB" altLang="en-US" sz="2400" dirty="0" smtClean="0">
                <a:hlinkClick r:id="rId2" tooltip="Early childhood education programme"/>
              </a:rPr>
              <a:t>/ </a:t>
            </a:r>
            <a:r>
              <a:rPr lang="en-GB" altLang="en-US" sz="2400" dirty="0" smtClean="0"/>
              <a:t>.</a:t>
            </a:r>
          </a:p>
          <a:p>
            <a:pPr eaLnBrk="1" hangingPunct="1">
              <a:spcBef>
                <a:spcPct val="30000"/>
              </a:spcBef>
            </a:pPr>
            <a:r>
              <a:rPr lang="en-GB" altLang="en-US" sz="2400" dirty="0" smtClean="0"/>
              <a:t>Social demand for language proficiency in foreign languages has propped low-fee privately owned language schools all over the country, offering English, German, Spanish, French, Italian, Russian and Chinese (plus Greek as a second language).</a:t>
            </a:r>
          </a:p>
          <a:p>
            <a:pPr eaLnBrk="1" hangingPunct="1"/>
            <a:endParaRPr lang="en-GB" altLang="en-US" sz="1800" dirty="0" smtClean="0"/>
          </a:p>
        </p:txBody>
      </p:sp>
    </p:spTree>
    <p:extLst>
      <p:ext uri="{BB962C8B-B14F-4D97-AF65-F5344CB8AC3E}">
        <p14:creationId xmlns:p14="http://schemas.microsoft.com/office/powerpoint/2010/main" val="7894614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solidFill>
            <a:schemeClr val="bg1"/>
          </a:solidFill>
        </p:spPr>
        <p:txBody>
          <a:bodyPr>
            <a:noAutofit/>
          </a:bodyPr>
          <a:lstStyle/>
          <a:p>
            <a:r>
              <a:rPr lang="en-GB" altLang="en-US" sz="4000" dirty="0" smtClean="0"/>
              <a:t>Foreign language teaching </a:t>
            </a:r>
            <a:r>
              <a:rPr lang="en-GB" altLang="en-US" sz="4000" dirty="0"/>
              <a:t>and learning </a:t>
            </a:r>
            <a:r>
              <a:rPr lang="en-GB" altLang="en-US" sz="4000" dirty="0" smtClean="0"/>
              <a:t>(2/2</a:t>
            </a:r>
            <a:r>
              <a:rPr lang="en-GB" altLang="en-US" sz="4000" dirty="0"/>
              <a:t>)</a:t>
            </a:r>
          </a:p>
        </p:txBody>
      </p:sp>
      <p:sp>
        <p:nvSpPr>
          <p:cNvPr id="23556" name="Rectangle 3"/>
          <p:cNvSpPr>
            <a:spLocks noGrp="1" noChangeArrowheads="1"/>
          </p:cNvSpPr>
          <p:nvPr>
            <p:ph idx="1"/>
          </p:nvPr>
        </p:nvSpPr>
        <p:spPr/>
        <p:txBody>
          <a:bodyPr>
            <a:normAutofit/>
          </a:bodyPr>
          <a:lstStyle/>
          <a:p>
            <a:pPr eaLnBrk="1" hangingPunct="1">
              <a:spcBef>
                <a:spcPct val="30000"/>
              </a:spcBef>
            </a:pPr>
            <a:r>
              <a:rPr lang="en-GB" altLang="en-US" sz="2600" dirty="0" smtClean="0"/>
              <a:t>University </a:t>
            </a:r>
            <a:r>
              <a:rPr lang="en-GB" altLang="en-US" sz="2600" dirty="0" err="1" smtClean="0"/>
              <a:t>centers</a:t>
            </a:r>
            <a:r>
              <a:rPr lang="en-GB" altLang="en-US" sz="2600" dirty="0" smtClean="0"/>
              <a:t> offer more than 32 languages at very low fees.</a:t>
            </a:r>
          </a:p>
          <a:p>
            <a:pPr eaLnBrk="1" hangingPunct="1">
              <a:spcBef>
                <a:spcPct val="30000"/>
              </a:spcBef>
            </a:pPr>
            <a:r>
              <a:rPr lang="en-GB" altLang="en-US" sz="2600" dirty="0" smtClean="0"/>
              <a:t>At the level of tertiary education there are regulations about languages that students seeking to be accepted in tertiary education should be competent in, and also about which languages can be used in which under- and post-graduate programmes.</a:t>
            </a:r>
          </a:p>
          <a:p>
            <a:pPr eaLnBrk="1" hangingPunct="1"/>
            <a:endParaRPr lang="en-GB" altLang="en-US" sz="2600" dirty="0" smtClean="0"/>
          </a:p>
        </p:txBody>
      </p:sp>
    </p:spTree>
    <p:extLst>
      <p:ext uri="{BB962C8B-B14F-4D97-AF65-F5344CB8AC3E}">
        <p14:creationId xmlns:p14="http://schemas.microsoft.com/office/powerpoint/2010/main" val="35930861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p:txBody>
          <a:bodyPr>
            <a:normAutofit fontScale="90000"/>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a:t>Copyright National and </a:t>
            </a:r>
            <a:r>
              <a:rPr lang="en-GB" altLang="el-GR" sz="2000" dirty="0" err="1"/>
              <a:t>Kapodistrian</a:t>
            </a:r>
            <a:r>
              <a:rPr lang="en-GB" altLang="el-GR" sz="2000" dirty="0"/>
              <a:t> University of 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t>
            </a:r>
            <a:r>
              <a:rPr lang="en-US" altLang="el-GR" sz="2000" dirty="0" smtClean="0"/>
              <a:t>“</a:t>
            </a:r>
            <a:r>
              <a:rPr lang="en-GB" altLang="el-GR" sz="2000" dirty="0"/>
              <a:t>European Perspectives in Language Teaching, Learning, </a:t>
            </a:r>
            <a:r>
              <a:rPr lang="en-GB" altLang="el-GR" sz="2000" dirty="0" smtClean="0"/>
              <a:t>Assessment. </a:t>
            </a:r>
            <a:r>
              <a:rPr lang="en-US" altLang="el-GR" sz="2000" dirty="0"/>
              <a:t>Language and language education policies: Challenges for Greece</a:t>
            </a:r>
            <a:r>
              <a:rPr lang="en-GB" altLang="el-GR" sz="2000" dirty="0" smtClean="0"/>
              <a:t>”. </a:t>
            </a:r>
            <a:r>
              <a:rPr lang="en-GB" altLang="el-GR" sz="2000" dirty="0"/>
              <a:t>Edition: 1.0. Athens </a:t>
            </a:r>
            <a:r>
              <a:rPr lang="en-GB" altLang="el-GR" sz="2000" dirty="0" smtClean="0"/>
              <a:t>2015. </a:t>
            </a:r>
            <a:r>
              <a:rPr lang="en-GB" altLang="el-GR" sz="2000" dirty="0"/>
              <a:t>Available at: </a:t>
            </a:r>
            <a:r>
              <a:rPr lang="en-GB" altLang="el-GR" sz="2000" dirty="0">
                <a:hlinkClick r:id="rId4" tooltip="European Perspectives in Language Teaching, Learning, Assessment Open Course"/>
              </a:rPr>
              <a:t>http://opencourses.uoa.gr/courses/ENL13</a:t>
            </a:r>
            <a:r>
              <a:rPr lang="en-GB" altLang="el-GR" sz="2000" dirty="0" smtClean="0">
                <a:hlinkClick r:id="rId4" tooltip="European Perspectives in Language Teaching, Learning, Assessment Open Course"/>
              </a:rPr>
              <a:t>/ </a:t>
            </a:r>
            <a:r>
              <a:rPr lang="en-GB" altLang="el-GR" sz="2000" dirty="0" smtClean="0"/>
              <a:t>.</a:t>
            </a:r>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sz="2000" dirty="0" smtClean="0"/>
              <a:t> </a:t>
            </a:r>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normAutofit/>
          </a:bodyPr>
          <a:lstStyle/>
          <a:p>
            <a:r>
              <a:rPr lang="en-GB" altLang="en-US" sz="4000" dirty="0"/>
              <a:t>Policy: a polysemous term </a:t>
            </a:r>
            <a:r>
              <a:rPr lang="en-GB" altLang="en-US" sz="4000" dirty="0" smtClean="0"/>
              <a:t>(2/2</a:t>
            </a:r>
            <a:r>
              <a:rPr lang="en-GB" altLang="en-US" sz="4000" dirty="0"/>
              <a:t>)</a:t>
            </a:r>
          </a:p>
        </p:txBody>
      </p:sp>
      <p:sp>
        <p:nvSpPr>
          <p:cNvPr id="5124" name="Rectangle 3"/>
          <p:cNvSpPr>
            <a:spLocks noGrp="1" noChangeArrowheads="1"/>
          </p:cNvSpPr>
          <p:nvPr>
            <p:ph idx="1"/>
          </p:nvPr>
        </p:nvSpPr>
        <p:spPr/>
        <p:txBody>
          <a:bodyPr>
            <a:normAutofit/>
          </a:bodyPr>
          <a:lstStyle/>
          <a:p>
            <a:pPr marL="0" indent="0" eaLnBrk="1" hangingPunct="1">
              <a:lnSpc>
                <a:spcPct val="80000"/>
              </a:lnSpc>
              <a:buNone/>
            </a:pPr>
            <a:r>
              <a:rPr lang="en-GB" altLang="en-US" dirty="0" smtClean="0"/>
              <a:t>However, it may also refer to: </a:t>
            </a:r>
          </a:p>
          <a:p>
            <a:r>
              <a:rPr lang="en-GB" altLang="en-US" sz="3200" dirty="0" smtClean="0"/>
              <a:t>norms and social practices,</a:t>
            </a:r>
          </a:p>
          <a:p>
            <a:r>
              <a:rPr lang="en-GB" altLang="en-US" sz="3200" dirty="0" smtClean="0"/>
              <a:t>incidental decisions made by authorities in the form of pronouncements, </a:t>
            </a:r>
          </a:p>
          <a:p>
            <a:r>
              <a:rPr lang="en-GB" altLang="en-US" sz="3200" dirty="0" smtClean="0"/>
              <a:t>governmental decrees,</a:t>
            </a:r>
          </a:p>
          <a:p>
            <a:r>
              <a:rPr lang="en-GB" altLang="en-US" sz="3200" dirty="0" smtClean="0"/>
              <a:t>state and/or supra-state regulations, </a:t>
            </a:r>
          </a:p>
          <a:p>
            <a:r>
              <a:rPr lang="en-GB" altLang="en-US" sz="3200" dirty="0" smtClean="0"/>
              <a:t>higher or lower level laws.</a:t>
            </a:r>
            <a:endParaRPr lang="en-GB" altLang="en-US" sz="3200" dirty="0"/>
          </a:p>
        </p:txBody>
      </p:sp>
    </p:spTree>
    <p:extLst>
      <p:ext uri="{BB962C8B-B14F-4D97-AF65-F5344CB8AC3E}">
        <p14:creationId xmlns:p14="http://schemas.microsoft.com/office/powerpoint/2010/main" val="1018413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normAutofit fontScale="90000"/>
          </a:bodyPr>
          <a:lstStyle/>
          <a:p>
            <a:pPr eaLnBrk="1" hangingPunct="1"/>
            <a:r>
              <a:rPr lang="en-GB" altLang="en-US" dirty="0"/>
              <a:t>Language policy: </a:t>
            </a:r>
            <a:r>
              <a:rPr lang="en-GB" altLang="en-US" dirty="0" smtClean="0"/>
              <a:t/>
            </a:r>
            <a:br>
              <a:rPr lang="en-GB" altLang="en-US" dirty="0" smtClean="0"/>
            </a:br>
            <a:r>
              <a:rPr lang="en-GB" altLang="en-US" dirty="0" smtClean="0"/>
              <a:t>‘</a:t>
            </a:r>
            <a:r>
              <a:rPr lang="en-GB" altLang="en-US" dirty="0"/>
              <a:t>stated’ and ‘unstated</a:t>
            </a:r>
            <a:r>
              <a:rPr lang="en-GB" altLang="en-US" dirty="0" smtClean="0"/>
              <a:t>’</a:t>
            </a:r>
            <a:endParaRPr lang="en-GB" altLang="en-US" dirty="0"/>
          </a:p>
        </p:txBody>
      </p:sp>
      <p:sp>
        <p:nvSpPr>
          <p:cNvPr id="6148" name="Rectangle 3"/>
          <p:cNvSpPr>
            <a:spLocks noGrp="1" noChangeArrowheads="1"/>
          </p:cNvSpPr>
          <p:nvPr>
            <p:ph idx="1"/>
          </p:nvPr>
        </p:nvSpPr>
        <p:spPr/>
        <p:txBody>
          <a:bodyPr>
            <a:noAutofit/>
          </a:bodyPr>
          <a:lstStyle/>
          <a:p>
            <a:pPr eaLnBrk="1" hangingPunct="1">
              <a:spcBef>
                <a:spcPct val="40000"/>
              </a:spcBef>
            </a:pPr>
            <a:r>
              <a:rPr lang="en-GB" altLang="en-US" sz="2700" dirty="0" smtClean="0"/>
              <a:t>When there is no enunciated policy on particular language matters, there is implicit or explicit recognition that the way things work with language </a:t>
            </a:r>
            <a:r>
              <a:rPr lang="en-GB" altLang="en-US" sz="2700" b="1" dirty="0" smtClean="0"/>
              <a:t>is</a:t>
            </a:r>
            <a:r>
              <a:rPr lang="en-GB" altLang="en-US" sz="2700" dirty="0" smtClean="0"/>
              <a:t> policy.</a:t>
            </a:r>
          </a:p>
          <a:p>
            <a:pPr eaLnBrk="1" hangingPunct="1">
              <a:spcBef>
                <a:spcPct val="40000"/>
              </a:spcBef>
            </a:pPr>
            <a:r>
              <a:rPr lang="en-GB" altLang="en-US" sz="2700" dirty="0" smtClean="0"/>
              <a:t>Policy may be based on precedent rather than statute. </a:t>
            </a:r>
          </a:p>
          <a:p>
            <a:pPr eaLnBrk="1" hangingPunct="1">
              <a:spcBef>
                <a:spcPct val="40000"/>
              </a:spcBef>
            </a:pPr>
            <a:r>
              <a:rPr lang="en-GB" altLang="en-US" sz="2700" dirty="0" smtClean="0"/>
              <a:t>Social action or practices regarding language use issues may derive from (and/or be consistent with) a country’s constitution, laws and other ‘legal’ documents.</a:t>
            </a:r>
          </a:p>
        </p:txBody>
      </p:sp>
    </p:spTree>
    <p:extLst>
      <p:ext uri="{BB962C8B-B14F-4D97-AF65-F5344CB8AC3E}">
        <p14:creationId xmlns:p14="http://schemas.microsoft.com/office/powerpoint/2010/main" val="866574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normAutofit/>
          </a:bodyPr>
          <a:lstStyle/>
          <a:p>
            <a:r>
              <a:rPr lang="en-GB" altLang="en-US" sz="4000" dirty="0" smtClean="0"/>
              <a:t>Designing deliberate language policy</a:t>
            </a:r>
            <a:endParaRPr lang="en-GB" altLang="en-US" sz="4000" dirty="0"/>
          </a:p>
        </p:txBody>
      </p:sp>
      <p:sp>
        <p:nvSpPr>
          <p:cNvPr id="7172" name="Rectangle 3"/>
          <p:cNvSpPr>
            <a:spLocks noGrp="1" noChangeArrowheads="1"/>
          </p:cNvSpPr>
          <p:nvPr>
            <p:ph idx="1"/>
          </p:nvPr>
        </p:nvSpPr>
        <p:spPr/>
        <p:txBody>
          <a:bodyPr>
            <a:noAutofit/>
          </a:bodyPr>
          <a:lstStyle/>
          <a:p>
            <a:pPr eaLnBrk="1" hangingPunct="1">
              <a:spcBef>
                <a:spcPct val="30000"/>
              </a:spcBef>
            </a:pPr>
            <a:r>
              <a:rPr lang="en-GB" altLang="en-US" sz="2600" dirty="0" smtClean="0"/>
              <a:t>To design deliberate language policy means </a:t>
            </a:r>
            <a:r>
              <a:rPr lang="en-GB" altLang="en-US" sz="2600" b="1" dirty="0" smtClean="0"/>
              <a:t>to regulate</a:t>
            </a:r>
            <a:r>
              <a:rPr lang="en-GB" altLang="en-US" sz="2600" dirty="0" smtClean="0"/>
              <a:t> which language, languages or language varieties are used, where and when.</a:t>
            </a:r>
          </a:p>
          <a:p>
            <a:pPr eaLnBrk="1" hangingPunct="1">
              <a:spcBef>
                <a:spcPct val="30000"/>
              </a:spcBef>
            </a:pPr>
            <a:r>
              <a:rPr lang="en-GB" altLang="en-US" sz="2600" dirty="0" smtClean="0"/>
              <a:t>Regulation of language issues involves ideologically loaded decisions whether they are:</a:t>
            </a:r>
          </a:p>
          <a:p>
            <a:pPr marL="688975" lvl="1" eaLnBrk="1" hangingPunct="1">
              <a:spcBef>
                <a:spcPct val="10000"/>
              </a:spcBef>
            </a:pPr>
            <a:r>
              <a:rPr lang="en-GB" altLang="en-US" sz="2600" dirty="0" smtClean="0"/>
              <a:t>seemingly trivial matters such as road signs. </a:t>
            </a:r>
          </a:p>
          <a:p>
            <a:pPr marL="688975" lvl="1" eaLnBrk="1" hangingPunct="1">
              <a:spcBef>
                <a:spcPct val="10000"/>
              </a:spcBef>
            </a:pPr>
            <a:r>
              <a:rPr lang="en-GB" altLang="en-US" sz="2600" dirty="0" smtClean="0"/>
              <a:t>social matters such as the language of advertisements. </a:t>
            </a:r>
          </a:p>
          <a:p>
            <a:pPr marL="688975" lvl="1" eaLnBrk="1" hangingPunct="1">
              <a:spcBef>
                <a:spcPct val="10000"/>
              </a:spcBef>
            </a:pPr>
            <a:r>
              <a:rPr lang="en-GB" altLang="en-US" sz="2600" dirty="0" smtClean="0"/>
              <a:t>related to the job market and the economy.</a:t>
            </a:r>
          </a:p>
          <a:p>
            <a:pPr marL="688975" lvl="1" eaLnBrk="1" hangingPunct="1">
              <a:spcBef>
                <a:spcPct val="10000"/>
              </a:spcBef>
            </a:pPr>
            <a:r>
              <a:rPr lang="en-GB" altLang="en-US" sz="2600" dirty="0" smtClean="0"/>
              <a:t>issues regarding the futures of peoples.</a:t>
            </a:r>
          </a:p>
          <a:p>
            <a:pPr marL="688975" lvl="1" eaLnBrk="1" hangingPunct="1">
              <a:spcBef>
                <a:spcPct val="10000"/>
              </a:spcBef>
            </a:pPr>
            <a:r>
              <a:rPr lang="en-GB" altLang="en-US" sz="2600" dirty="0" smtClean="0"/>
              <a:t>life-threatening issues.</a:t>
            </a:r>
          </a:p>
        </p:txBody>
      </p:sp>
    </p:spTree>
    <p:extLst>
      <p:ext uri="{BB962C8B-B14F-4D97-AF65-F5344CB8AC3E}">
        <p14:creationId xmlns:p14="http://schemas.microsoft.com/office/powerpoint/2010/main" val="1622311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noAutofit/>
          </a:bodyPr>
          <a:lstStyle/>
          <a:p>
            <a:r>
              <a:rPr lang="en-GB" altLang="en-US" sz="4000" dirty="0" smtClean="0"/>
              <a:t>Language and language education policies (1/2)</a:t>
            </a:r>
            <a:endParaRPr lang="en-GB" altLang="en-US" sz="4000" dirty="0"/>
          </a:p>
        </p:txBody>
      </p:sp>
      <p:sp>
        <p:nvSpPr>
          <p:cNvPr id="8196" name="Rectangle 3"/>
          <p:cNvSpPr>
            <a:spLocks noGrp="1" noChangeArrowheads="1"/>
          </p:cNvSpPr>
          <p:nvPr>
            <p:ph idx="1"/>
          </p:nvPr>
        </p:nvSpPr>
        <p:spPr/>
        <p:txBody>
          <a:bodyPr>
            <a:noAutofit/>
          </a:bodyPr>
          <a:lstStyle/>
          <a:p>
            <a:pPr marL="0" indent="0" eaLnBrk="1" hangingPunct="1">
              <a:spcBef>
                <a:spcPts val="600"/>
              </a:spcBef>
              <a:buNone/>
            </a:pPr>
            <a:r>
              <a:rPr lang="en-GB" altLang="en-US" sz="2800" dirty="0" smtClean="0"/>
              <a:t>All societies have policies about: </a:t>
            </a:r>
          </a:p>
          <a:p>
            <a:pPr marL="457200" lvl="1" indent="-457200">
              <a:spcBef>
                <a:spcPts val="600"/>
              </a:spcBef>
              <a:buFont typeface="Arial" panose="020B0604020202020204" pitchFamily="34" charset="0"/>
              <a:buChar char="•"/>
            </a:pPr>
            <a:r>
              <a:rPr lang="en-GB" altLang="en-US" b="1" dirty="0" smtClean="0"/>
              <a:t>how</a:t>
            </a:r>
            <a:r>
              <a:rPr lang="en-GB" altLang="en-US" dirty="0" smtClean="0"/>
              <a:t> language or languages are used (e.g. in the social space, in the media, etc.) and </a:t>
            </a:r>
            <a:r>
              <a:rPr lang="en-GB" altLang="en-US" b="1" dirty="0" smtClean="0"/>
              <a:t>which</a:t>
            </a:r>
            <a:r>
              <a:rPr lang="en-GB" altLang="en-US" dirty="0" smtClean="0"/>
              <a:t> languages are used. </a:t>
            </a:r>
          </a:p>
          <a:p>
            <a:pPr marL="457200" lvl="1" indent="-457200">
              <a:spcBef>
                <a:spcPts val="600"/>
              </a:spcBef>
              <a:buFont typeface="Arial" panose="020B0604020202020204" pitchFamily="34" charset="0"/>
              <a:buChar char="•"/>
            </a:pPr>
            <a:r>
              <a:rPr lang="en-GB" altLang="en-US" dirty="0" smtClean="0"/>
              <a:t>what rights and/or privileges language users have.  </a:t>
            </a:r>
          </a:p>
          <a:p>
            <a:pPr marL="457200" lvl="1" indent="-457200">
              <a:spcBef>
                <a:spcPts val="600"/>
              </a:spcBef>
              <a:buFont typeface="Arial" panose="020B0604020202020204" pitchFamily="34" charset="0"/>
              <a:buChar char="•"/>
            </a:pPr>
            <a:r>
              <a:rPr lang="en-GB" altLang="en-US" dirty="0" smtClean="0"/>
              <a:t>in which language people can access information and education. </a:t>
            </a:r>
          </a:p>
          <a:p>
            <a:pPr marL="457200" lvl="1" indent="-457200">
              <a:spcBef>
                <a:spcPts val="600"/>
              </a:spcBef>
              <a:buFont typeface="Arial" panose="020B0604020202020204" pitchFamily="34" charset="0"/>
              <a:buChar char="•"/>
            </a:pPr>
            <a:r>
              <a:rPr lang="en-GB" altLang="en-US" dirty="0" smtClean="0"/>
              <a:t>which languages are promoted on a state level (e.g. state education) and on a supranational level (i.e. EU).</a:t>
            </a:r>
          </a:p>
        </p:txBody>
      </p:sp>
    </p:spTree>
    <p:extLst>
      <p:ext uri="{BB962C8B-B14F-4D97-AF65-F5344CB8AC3E}">
        <p14:creationId xmlns:p14="http://schemas.microsoft.com/office/powerpoint/2010/main" val="120424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noAutofit/>
          </a:bodyPr>
          <a:lstStyle/>
          <a:p>
            <a:r>
              <a:rPr lang="en-GB" altLang="en-US" sz="4000" dirty="0"/>
              <a:t>Language and language education policies </a:t>
            </a:r>
            <a:r>
              <a:rPr lang="en-GB" altLang="en-US" sz="4000" dirty="0" smtClean="0"/>
              <a:t>(2/2</a:t>
            </a:r>
            <a:r>
              <a:rPr lang="en-GB" altLang="en-US" sz="4000" dirty="0"/>
              <a:t>)</a:t>
            </a:r>
          </a:p>
        </p:txBody>
      </p:sp>
      <p:sp>
        <p:nvSpPr>
          <p:cNvPr id="8196" name="Rectangle 3"/>
          <p:cNvSpPr>
            <a:spLocks noGrp="1" noChangeArrowheads="1"/>
          </p:cNvSpPr>
          <p:nvPr>
            <p:ph idx="1"/>
          </p:nvPr>
        </p:nvSpPr>
        <p:spPr/>
        <p:txBody>
          <a:bodyPr>
            <a:noAutofit/>
          </a:bodyPr>
          <a:lstStyle/>
          <a:p>
            <a:pPr marL="0" indent="0" eaLnBrk="1" hangingPunct="1">
              <a:buNone/>
            </a:pPr>
            <a:r>
              <a:rPr lang="en-GB" altLang="en-US" dirty="0" smtClean="0"/>
              <a:t>Language education policy may be articulated in different types of documents, the main ones being curricula documents.</a:t>
            </a:r>
          </a:p>
        </p:txBody>
      </p:sp>
    </p:spTree>
    <p:extLst>
      <p:ext uri="{BB962C8B-B14F-4D97-AF65-F5344CB8AC3E}">
        <p14:creationId xmlns:p14="http://schemas.microsoft.com/office/powerpoint/2010/main" val="3625667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noAutofit/>
          </a:bodyPr>
          <a:lstStyle/>
          <a:p>
            <a:r>
              <a:rPr lang="en-GB" altLang="en-US" sz="4000" dirty="0" smtClean="0"/>
              <a:t>Investigating language policy </a:t>
            </a:r>
            <a:br>
              <a:rPr lang="en-GB" altLang="en-US" sz="4000" dirty="0" smtClean="0"/>
            </a:br>
            <a:r>
              <a:rPr lang="en-GB" altLang="en-US" sz="4000" dirty="0" smtClean="0"/>
              <a:t>in a society (1/2)</a:t>
            </a:r>
            <a:endParaRPr lang="en-GB" altLang="en-US" sz="4000" dirty="0"/>
          </a:p>
        </p:txBody>
      </p:sp>
      <p:sp>
        <p:nvSpPr>
          <p:cNvPr id="9220" name="Rectangle 3"/>
          <p:cNvSpPr>
            <a:spLocks noGrp="1" noChangeArrowheads="1"/>
          </p:cNvSpPr>
          <p:nvPr>
            <p:ph idx="1"/>
          </p:nvPr>
        </p:nvSpPr>
        <p:spPr/>
        <p:txBody>
          <a:bodyPr>
            <a:noAutofit/>
          </a:bodyPr>
          <a:lstStyle/>
          <a:p>
            <a:pPr eaLnBrk="1" hangingPunct="1"/>
            <a:r>
              <a:rPr lang="en-GB" altLang="en-US" sz="2800" dirty="0" smtClean="0"/>
              <a:t>Language policies may or may not be deliberate.</a:t>
            </a:r>
          </a:p>
          <a:p>
            <a:pPr eaLnBrk="1" hangingPunct="1"/>
            <a:r>
              <a:rPr lang="en-GB" altLang="en-US" sz="2800" dirty="0" smtClean="0"/>
              <a:t>They may or may not be stated in written document form. </a:t>
            </a:r>
          </a:p>
          <a:p>
            <a:pPr eaLnBrk="1" hangingPunct="1"/>
            <a:r>
              <a:rPr lang="en-GB" altLang="en-US" sz="2800" dirty="0" smtClean="0"/>
              <a:t>Deliberate policies may or may not be implemented (follow up is not always planned or designed).</a:t>
            </a:r>
          </a:p>
          <a:p>
            <a:pPr eaLnBrk="1" hangingPunct="1"/>
            <a:r>
              <a:rPr lang="en-GB" altLang="en-US" sz="2800" dirty="0" smtClean="0"/>
              <a:t>Language policies may also be tacit. </a:t>
            </a:r>
          </a:p>
          <a:p>
            <a:pPr eaLnBrk="1" hangingPunct="1"/>
            <a:r>
              <a:rPr lang="en-GB" altLang="en-US" sz="2800" dirty="0" smtClean="0"/>
              <a:t>They may also be disguised in the actions of government officials, employers, businesses, the media, community groups, etc.</a:t>
            </a:r>
          </a:p>
        </p:txBody>
      </p:sp>
    </p:spTree>
    <p:extLst>
      <p:ext uri="{BB962C8B-B14F-4D97-AF65-F5344CB8AC3E}">
        <p14:creationId xmlns:p14="http://schemas.microsoft.com/office/powerpoint/2010/main" val="42661530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DEFAULTLANGUAGE" val="msoLanguageIDEnglishUK"/>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European Perspectives in Language Teaching, Learning, Assessment &amp;quot;&quot;/&gt;&lt;property id=&quot;20307&quot; value=&quot;256&quot;/&gt;&lt;/object&gt;&lt;object type=&quot;3&quot; unique_id=&quot;10005&quot;&gt;&lt;property id=&quot;20148&quot; value=&quot;5&quot;/&gt;&lt;property id=&quot;20300&quot; value=&quot;Slide 2 - &amp;quot;Policy across languages and cultures&amp;quot;&quot;/&gt;&lt;property id=&quot;20307&quot; value=&quot;386&quot;/&gt;&lt;/object&gt;&lt;object type=&quot;3&quot; unique_id=&quot;10006&quot;&gt;&lt;property id=&quot;20148&quot; value=&quot;5&quot;/&gt;&lt;property id=&quot;20300&quot; value=&quot;Slide 3 - &amp;quot;Policy: a polysemous term (1/2)&amp;quot;&quot;/&gt;&lt;property id=&quot;20307&quot; value=&quot;406&quot;/&gt;&lt;/object&gt;&lt;object type=&quot;3&quot; unique_id=&quot;10007&quot;&gt;&lt;property id=&quot;20148&quot; value=&quot;5&quot;/&gt;&lt;property id=&quot;20300&quot; value=&quot;Slide 4 - &amp;quot;Policy: a polysemous term (2/2)&amp;quot;&quot;/&gt;&lt;property id=&quot;20307&quot; value=&quot;387&quot;/&gt;&lt;/object&gt;&lt;object type=&quot;3&quot; unique_id=&quot;10008&quot;&gt;&lt;property id=&quot;20148&quot; value=&quot;5&quot;/&gt;&lt;property id=&quot;20300&quot; value=&quot;Slide 5 - &amp;quot;Language policy: &amp;#x0D;&amp;#x0A;‘stated’ and ‘unstated’&amp;quot;&quot;/&gt;&lt;property id=&quot;20307&quot; value=&quot;388&quot;/&gt;&lt;/object&gt;&lt;object type=&quot;3&quot; unique_id=&quot;10009&quot;&gt;&lt;property id=&quot;20148&quot; value=&quot;5&quot;/&gt;&lt;property id=&quot;20300&quot; value=&quot;Slide 6 - &amp;quot;Designing deliberate language policy&amp;quot;&quot;/&gt;&lt;property id=&quot;20307&quot; value=&quot;389&quot;/&gt;&lt;/object&gt;&lt;object type=&quot;3&quot; unique_id=&quot;10010&quot;&gt;&lt;property id=&quot;20148&quot; value=&quot;5&quot;/&gt;&lt;property id=&quot;20300&quot; value=&quot;Slide 7 - &amp;quot;Language and language education policies (1/2)&amp;quot;&quot;/&gt;&lt;property id=&quot;20307&quot; value=&quot;407&quot;/&gt;&lt;/object&gt;&lt;object type=&quot;3&quot; unique_id=&quot;10011&quot;&gt;&lt;property id=&quot;20148&quot; value=&quot;5&quot;/&gt;&lt;property id=&quot;20300&quot; value=&quot;Slide 8 - &amp;quot;Language and language education policies (2/2)&amp;quot;&quot;/&gt;&lt;property id=&quot;20307&quot; value=&quot;390&quot;/&gt;&lt;/object&gt;&lt;object type=&quot;3&quot; unique_id=&quot;10012&quot;&gt;&lt;property id=&quot;20148&quot; value=&quot;5&quot;/&gt;&lt;property id=&quot;20300&quot; value=&quot;Slide 9 - &amp;quot;Investigating language policy &amp;#x0D;&amp;#x0A;in a society (1/2)&amp;quot;&quot;/&gt;&lt;property id=&quot;20307&quot; value=&quot;391&quot;/&gt;&lt;/object&gt;&lt;object type=&quot;3&quot; unique_id=&quot;10013&quot;&gt;&lt;property id=&quot;20148&quot; value=&quot;5&quot;/&gt;&lt;property id=&quot;20300&quot; value=&quot;Slide 10 - &amp;quot;Investigating language policy &amp;#x0D;&amp;#x0A;in a society (2/2)&amp;quot;&quot;/&gt;&lt;property id=&quot;20307&quot; value=&quot;392&quot;/&gt;&lt;/object&gt;&lt;object type=&quot;3&quot; unique_id=&quot;10014&quot;&gt;&lt;property id=&quot;20148&quot; value=&quot;5&quot;/&gt;&lt;property id=&quot;20300&quot; value=&quot;Slide 11 - &amp;quot;The use of the official, national language (1/2) &amp;quot;&quot;/&gt;&lt;property id=&quot;20307&quot; value=&quot;393&quot;/&gt;&lt;/object&gt;&lt;object type=&quot;3&quot; unique_id=&quot;10015&quot;&gt;&lt;property id=&quot;20148&quot; value=&quot;5&quot;/&gt;&lt;property id=&quot;20300&quot; value=&quot;Slide 12 - &amp;quot;The use of the official, national language (2/2) &amp;quot;&quot;/&gt;&lt;property id=&quot;20307&quot; value=&quot;408&quot;/&gt;&lt;/object&gt;&lt;object type=&quot;3&quot; unique_id=&quot;10016&quot;&gt;&lt;property id=&quot;20148&quot; value=&quot;5&quot;/&gt;&lt;property id=&quot;20300&quot; value=&quot;Slide 13 - &amp;quot;Language use in social domains&amp;quot;&quot;/&gt;&lt;property id=&quot;20307&quot; value=&quot;394&quot;/&gt;&lt;/object&gt;&lt;object type=&quot;3&quot; unique_id=&quot;10017&quot;&gt;&lt;property id=&quot;20148&quot; value=&quot;5&quot;/&gt;&lt;property id=&quot;20300&quot; value=&quot;Slide 14 - &amp;quot;Language use in the media (1/2)&amp;quot;&quot;/&gt;&lt;property id=&quot;20307&quot; value=&quot;409&quot;/&gt;&lt;/object&gt;&lt;object type=&quot;3&quot; unique_id=&quot;10018&quot;&gt;&lt;property id=&quot;20148&quot; value=&quot;5&quot;/&gt;&lt;property id=&quot;20300&quot; value=&quot;Slide 15 - &amp;quot;Language use in the media (2/2)&amp;quot;&quot;/&gt;&lt;property id=&quot;20307&quot; value=&quot;395&quot;/&gt;&lt;/object&gt;&lt;object type=&quot;3&quot; unique_id=&quot;10019&quot;&gt;&lt;property id=&quot;20148&quot; value=&quot;5&quot;/&gt;&lt;property id=&quot;20300&quot; value=&quot;Slide 16 - &amp;quot;Language policies&amp;quot;&quot;/&gt;&lt;property id=&quot;20307&quot; value=&quot;396&quot;/&gt;&lt;/object&gt;&lt;object type=&quot;3&quot; unique_id=&quot;10020&quot;&gt;&lt;property id=&quot;20148&quot; value=&quot;5&quot;/&gt;&lt;property id=&quot;20300&quot; value=&quot;Slide 17 - &amp;quot;Language use in the workplace (1/2)&amp;quot;&quot;/&gt;&lt;property id=&quot;20307&quot; value=&quot;397&quot;/&gt;&lt;/object&gt;&lt;object type=&quot;3&quot; unique_id=&quot;10021&quot;&gt;&lt;property id=&quot;20148&quot; value=&quot;5&quot;/&gt;&lt;property id=&quot;20300&quot; value=&quot;Slide 18 - &amp;quot;Language use in the workplace (2/2)&amp;quot;&quot;/&gt;&lt;property id=&quot;20307&quot; value=&quot;410&quot;/&gt;&lt;/object&gt;&lt;object type=&quot;3&quot; unique_id=&quot;10022&quot;&gt;&lt;property id=&quot;20148&quot; value=&quot;5&quot;/&gt;&lt;property id=&quot;20300&quot; value=&quot;Slide 19 - &amp;quot;Language rights in Greece (1/2)&amp;quot;&quot;/&gt;&lt;property id=&quot;20307&quot; value=&quot;398&quot;/&gt;&lt;/object&gt;&lt;object type=&quot;3&quot; unique_id=&quot;10023&quot;&gt;&lt;property id=&quot;20148&quot; value=&quot;5&quot;/&gt;&lt;property id=&quot;20300&quot; value=&quot;Slide 20 - &amp;quot;Language rights in Greece (2/2)&amp;quot;&quot;/&gt;&lt;property id=&quot;20307&quot; value=&quot;411&quot;/&gt;&lt;/object&gt;&lt;object type=&quot;3&quot; unique_id=&quot;10024&quot;&gt;&lt;property id=&quot;20148&quot; value=&quot;5&quot;/&gt;&lt;property id=&quot;20300&quot; value=&quot;Slide 21 - &amp;quot;Support provided to SOL in Greece (1/2) &amp;quot;&quot;/&gt;&lt;property id=&quot;20307&quot; value=&quot;399&quot;/&gt;&lt;/object&gt;&lt;object type=&quot;3&quot; unique_id=&quot;10025&quot;&gt;&lt;property id=&quot;20148&quot; value=&quot;5&quot;/&gt;&lt;property id=&quot;20300&quot; value=&quot;Slide 22 - &amp;quot;Support provided to SOL in Greece (2/2)&amp;quot;&quot;/&gt;&lt;property id=&quot;20307&quot; value=&quot;412&quot;/&gt;&lt;/object&gt;&lt;object type=&quot;3&quot; unique_id=&quot;10026&quot;&gt;&lt;property id=&quot;20148&quot; value=&quot;5&quot;/&gt;&lt;property id=&quot;20300&quot; value=&quot;Slide 23 - &amp;quot;The language education of SOL (1/2)&amp;quot;&quot;/&gt;&lt;property id=&quot;20307&quot; value=&quot;413&quot;/&gt;&lt;/object&gt;&lt;object type=&quot;3&quot; unique_id=&quot;10027&quot;&gt;&lt;property id=&quot;20148&quot; value=&quot;5&quot;/&gt;&lt;property id=&quot;20300&quot; value=&quot;Slide 24 - &amp;quot;The language education of SOL (2/2)&amp;quot;&quot;/&gt;&lt;property id=&quot;20307&quot; value=&quot;400&quot;/&gt;&lt;/object&gt;&lt;object type=&quot;3&quot; unique_id=&quot;10028&quot;&gt;&lt;property id=&quot;20148&quot; value=&quot;5&quot;/&gt;&lt;property id=&quot;20300&quot; value=&quot;Slide 25 - &amp;quot;Language policies in education (1/2)&amp;quot;&quot;/&gt;&lt;property id=&quot;20307&quot; value=&quot;401&quot;/&gt;&lt;/object&gt;&lt;object type=&quot;3&quot; unique_id=&quot;10029&quot;&gt;&lt;property id=&quot;20148&quot; value=&quot;5&quot;/&gt;&lt;property id=&quot;20300&quot; value=&quot;Slide 26 - &amp;quot;Language policies in education (2/2)&amp;quot;&quot;/&gt;&lt;property id=&quot;20307&quot; value=&quot;414&quot;/&gt;&lt;/object&gt;&lt;object type=&quot;3&quot; unique_id=&quot;10030&quot;&gt;&lt;property id=&quot;20148&quot; value=&quot;5&quot;/&gt;&lt;property id=&quot;20300&quot; value=&quot;Slide 27 - &amp;quot;The language education policy project (1/2)&amp;quot;&quot;/&gt;&lt;property id=&quot;20307&quot; value=&quot;402&quot;/&gt;&lt;/object&gt;&lt;object type=&quot;3&quot; unique_id=&quot;10031&quot;&gt;&lt;property id=&quot;20148&quot; value=&quot;5&quot;/&gt;&lt;property id=&quot;20300&quot; value=&quot;Slide 28 - &amp;quot;The language education policy project (2/2)&amp;quot;&quot;/&gt;&lt;property id=&quot;20307&quot; value=&quot;415&quot;/&gt;&lt;/object&gt;&lt;object type=&quot;3&quot; unique_id=&quot;10032&quot;&gt;&lt;property id=&quot;20148&quot; value=&quot;5&quot;/&gt;&lt;property id=&quot;20300&quot; value=&quot;Slide 29 - &amp;quot;A new national unified language curriculum&amp;quot;&quot;/&gt;&lt;property id=&quot;20307&quot; value=&quot;403&quot;/&gt;&lt;/object&gt;&lt;object type=&quot;3&quot; unique_id=&quot;10033&quot;&gt;&lt;property id=&quot;20148&quot; value=&quot;5&quot;/&gt;&lt;property id=&quot;20300&quot; value=&quot;Slide 30 - &amp;quot;EU policy and foreign language education (1/2) &amp;quot;&quot;/&gt;&lt;property id=&quot;20307&quot; value=&quot;404&quot;/&gt;&lt;/object&gt;&lt;object type=&quot;3&quot; unique_id=&quot;10034&quot;&gt;&lt;property id=&quot;20148&quot; value=&quot;5&quot;/&gt;&lt;property id=&quot;20300&quot; value=&quot;Slide 31 - &amp;quot;EU policy and foreign language education (2/2) &amp;quot;&quot;/&gt;&lt;property id=&quot;20307&quot; value=&quot;416&quot;/&gt;&lt;/object&gt;&lt;object type=&quot;3&quot; unique_id=&quot;10035&quot;&gt;&lt;property id=&quot;20148&quot; value=&quot;5&quot;/&gt;&lt;property id=&quot;20300&quot; value=&quot;Slide 32 - &amp;quot;Foreign language teaching and learning (1/2)&amp;quot;&quot;/&gt;&lt;property id=&quot;20307&quot; value=&quot;417&quot;/&gt;&lt;/object&gt;&lt;object type=&quot;3&quot; unique_id=&quot;10036&quot;&gt;&lt;property id=&quot;20148&quot; value=&quot;5&quot;/&gt;&lt;property id=&quot;20300&quot; value=&quot;Slide 33 - &amp;quot;Foreign language teaching and learning (2/2)&amp;quot;&quot;/&gt;&lt;property id=&quot;20307&quot; value=&quot;405&quot;/&gt;&lt;/object&gt;&lt;object type=&quot;3&quot; unique_id=&quot;10037&quot;&gt;&lt;property id=&quot;20148&quot; value=&quot;5&quot;/&gt;&lt;property id=&quot;20300&quot; value=&quot;Slide 34 - &amp;quot;Financing&amp;quot;&quot;/&gt;&lt;property id=&quot;20307&quot; value=&quot;378&quot;/&gt;&lt;/object&gt;&lt;object type=&quot;3&quot; unique_id=&quot;10038&quot;&gt;&lt;property id=&quot;20148&quot; value=&quot;5&quot;/&gt;&lt;property id=&quot;20300&quot; value=&quot;Slide 35 - &amp;quot;Notes&amp;quot;&quot;/&gt;&lt;property id=&quot;20307&quot; value=&quot;379&quot;/&gt;&lt;/object&gt;&lt;object type=&quot;3&quot; unique_id=&quot;10039&quot;&gt;&lt;property id=&quot;20148&quot; value=&quot;5&quot;/&gt;&lt;property id=&quot;20300&quot; value=&quot;Slide 36 - &amp;quot;Note on History of Published Version &amp;quot;&quot;/&gt;&lt;property id=&quot;20307&quot; value=&quot;380&quot;/&gt;&lt;/object&gt;&lt;object type=&quot;3&quot; unique_id=&quot;10040&quot;&gt;&lt;property id=&quot;20148&quot; value=&quot;5&quot;/&gt;&lt;property id=&quot;20300&quot; value=&quot;Slide 37 - &amp;quot;Reference Note &amp;quot;&quot;/&gt;&lt;property id=&quot;20307&quot; value=&quot;381&quot;/&gt;&lt;/object&gt;&lt;object type=&quot;3&quot; unique_id=&quot;10041&quot;&gt;&lt;property id=&quot;20148&quot; value=&quot;5&quot;/&gt;&lt;property id=&quot;20300&quot; value=&quot;Slide 38 - &amp;quot;Licensing Note &amp;quot;&quot;/&gt;&lt;property id=&quot;20307&quot; value=&quot;382&quot;/&gt;&lt;/object&gt;&lt;object type=&quot;3&quot; unique_id=&quot;10042&quot;&gt;&lt;property id=&quot;20148&quot; value=&quot;5&quot;/&gt;&lt;property id=&quot;20300&quot; value=&quot;Slide 39 - &amp;quot;Preservation Notices&amp;quot;&quot;/&gt;&lt;property id=&quot;20307&quot; value=&quot;383&quot;/&gt;&lt;/object&gt;&lt;/object&gt;&lt;/object&gt;&lt;/database&gt;"/>
  <p:tag name="ZHAW.ACCESSIBILITYADDIN.CHECKTIMEDATE" val="20/4/2016 1:28:34 μμ"/>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28F6B477-EDB7-4496-9596-9D9116F75CB2}">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910</TotalTime>
  <Words>2657</Words>
  <Application>Microsoft Office PowerPoint</Application>
  <PresentationFormat>Προβολή στην οθόνη (4:3)</PresentationFormat>
  <Paragraphs>181</Paragraphs>
  <Slides>39</Slides>
  <Notes>14</Notes>
  <HiddenSlides>0</HiddenSlides>
  <MMClips>0</MMClips>
  <ScaleCrop>false</ScaleCrop>
  <HeadingPairs>
    <vt:vector size="4" baseType="variant">
      <vt:variant>
        <vt:lpstr>Θέμα</vt:lpstr>
      </vt:variant>
      <vt:variant>
        <vt:i4>1</vt:i4>
      </vt:variant>
      <vt:variant>
        <vt:lpstr>Τίτλοι διαφανειών</vt:lpstr>
      </vt:variant>
      <vt:variant>
        <vt:i4>39</vt:i4>
      </vt:variant>
    </vt:vector>
  </HeadingPairs>
  <TitlesOfParts>
    <vt:vector size="40" baseType="lpstr">
      <vt:lpstr>Θέμα του Office</vt:lpstr>
      <vt:lpstr>European Perspectives in Language Teaching, Learning, Assessment </vt:lpstr>
      <vt:lpstr>Policy across languages and cultures</vt:lpstr>
      <vt:lpstr>Policy: a polysemous term (1/2)</vt:lpstr>
      <vt:lpstr>Policy: a polysemous term (2/2)</vt:lpstr>
      <vt:lpstr>Language policy:  ‘stated’ and ‘unstated’</vt:lpstr>
      <vt:lpstr>Designing deliberate language policy</vt:lpstr>
      <vt:lpstr>Language and language education policies (1/2)</vt:lpstr>
      <vt:lpstr>Language and language education policies (2/2)</vt:lpstr>
      <vt:lpstr>Investigating language policy  in a society (1/2)</vt:lpstr>
      <vt:lpstr>Investigating language policy  in a society (2/2)</vt:lpstr>
      <vt:lpstr>The use of the official, national language (1/2) </vt:lpstr>
      <vt:lpstr>The use of the official, national language (2/2) </vt:lpstr>
      <vt:lpstr>Language use in social domains</vt:lpstr>
      <vt:lpstr>Language use in the media (1/2)</vt:lpstr>
      <vt:lpstr>Language use in the media (2/2)</vt:lpstr>
      <vt:lpstr>Language policies</vt:lpstr>
      <vt:lpstr>Language use in the workplace (1/2)</vt:lpstr>
      <vt:lpstr>Language use in the workplace (2/2)</vt:lpstr>
      <vt:lpstr>Language rights in Greece (1/2)</vt:lpstr>
      <vt:lpstr>Language rights in Greece (2/2)</vt:lpstr>
      <vt:lpstr>Support provided to SOL in Greece (1/2) </vt:lpstr>
      <vt:lpstr>Support provided to SOL in Greece (2/2)</vt:lpstr>
      <vt:lpstr>The language education of SOL (1/2)</vt:lpstr>
      <vt:lpstr>The language education of SOL (2/2)</vt:lpstr>
      <vt:lpstr>Language policies in education (1/2)</vt:lpstr>
      <vt:lpstr>Language policies in education (2/2)</vt:lpstr>
      <vt:lpstr>The language education policy project (1/2)</vt:lpstr>
      <vt:lpstr>The language education policy project (2/2)</vt:lpstr>
      <vt:lpstr>A new national unified language curriculum</vt:lpstr>
      <vt:lpstr>EU policy and foreign language education (1/2) </vt:lpstr>
      <vt:lpstr>EU policy and foreign language education (2/2) </vt:lpstr>
      <vt:lpstr>Foreign language teaching and learning (1/2)</vt:lpstr>
      <vt:lpstr>Foreign language teaching and learning (2/2)</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Perspectives in Language Teaching, Learning, Assessment</dc:title>
  <dc:subject>European Perspectives in Language Teaching, Learning, Assessment</dc:subject>
  <dc:creator>Bessie Dendrinos</dc:creator>
  <cp:lastModifiedBy>control</cp:lastModifiedBy>
  <cp:revision>105</cp:revision>
  <dcterms:created xsi:type="dcterms:W3CDTF">2015-08-10T14:47:42Z</dcterms:created>
  <dcterms:modified xsi:type="dcterms:W3CDTF">2016-04-20T11:05:26Z</dcterms:modified>
</cp:coreProperties>
</file>