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6"/>
  </p:notesMasterIdLst>
  <p:sldIdLst>
    <p:sldId id="359" r:id="rId3"/>
    <p:sldId id="371" r:id="rId4"/>
    <p:sldId id="375" r:id="rId5"/>
    <p:sldId id="372" r:id="rId6"/>
    <p:sldId id="373" r:id="rId7"/>
    <p:sldId id="376" r:id="rId8"/>
    <p:sldId id="374" r:id="rId9"/>
    <p:sldId id="360" r:id="rId10"/>
    <p:sldId id="361" r:id="rId11"/>
    <p:sldId id="362" r:id="rId12"/>
    <p:sldId id="363" r:id="rId13"/>
    <p:sldId id="364" r:id="rId14"/>
    <p:sldId id="370" r:id="rId15"/>
  </p:sldIdLst>
  <p:sldSz cx="9144000" cy="6858000" type="screen4x3"/>
  <p:notesSz cx="6858000" cy="9144000"/>
  <p:custDataLst>
    <p:tags r:id="rId1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71"/>
            <p14:sldId id="375"/>
            <p14:sldId id="372"/>
            <p14:sldId id="373"/>
            <p14:sldId id="376"/>
            <p14:sldId id="374"/>
            <p14:sldId id="360"/>
            <p14:sldId id="361"/>
            <p14:sldId id="362"/>
            <p14:sldId id="363"/>
            <p14:sldId id="364"/>
            <p14:sldId id="370"/>
          </p14:sldIdLst>
        </p14:section>
        <p14:section name="Untitled Section" id="{0F1CB131-A6BD-43D0-B8D4-1F27CEF7A05E}">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71" d="100"/>
          <a:sy n="71" d="100"/>
        </p:scale>
        <p:origin x="-19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19/3/2017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11</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12</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13</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2CDA8A4-96D4-476D-A50A-3C7DEDD5D4D5}" type="slidenum">
              <a:rPr lang="el-GR" altLang="en-US"/>
              <a:pPr eaLnBrk="1" hangingPunct="1"/>
              <a:t>2</a:t>
            </a:fld>
            <a:endParaRPr lang="el-GR" altLang="en-US"/>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5024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18E4874-EE1E-4B14-B795-F58A280E0E6E}" type="slidenum">
              <a:rPr lang="el-GR" altLang="en-US"/>
              <a:pPr eaLnBrk="1" hangingPunct="1"/>
              <a:t>4</a:t>
            </a:fld>
            <a:endParaRPr lang="el-GR" alt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8478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7D581B2-7E88-4B20-BACA-13D0512D1F07}" type="slidenum">
              <a:rPr lang="el-GR" altLang="en-US"/>
              <a:pPr eaLnBrk="1" hangingPunct="1"/>
              <a:t>5</a:t>
            </a:fld>
            <a:endParaRPr lang="el-GR" altLang="en-US"/>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0479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563BBEA-EF18-4250-BCBA-C1D1B9CD3D2F}" type="slidenum">
              <a:rPr lang="el-GR" altLang="en-US"/>
              <a:pPr eaLnBrk="1" hangingPunct="1"/>
              <a:t>6</a:t>
            </a:fld>
            <a:endParaRPr lang="el-GR" altLang="en-U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2534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563BBEA-EF18-4250-BCBA-C1D1B9CD3D2F}" type="slidenum">
              <a:rPr lang="el-GR" altLang="en-US"/>
              <a:pPr eaLnBrk="1" hangingPunct="1"/>
              <a:t>7</a:t>
            </a:fld>
            <a:endParaRPr lang="el-GR" altLang="en-U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0589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4051807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Ψυχολογία της Εκπαίδευσης</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5225"/>
            <a:ext cx="2133600" cy="476250"/>
          </a:xfrm>
          <a:prstGeom prst="rect">
            <a:avLst/>
          </a:prstGeo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5225"/>
            <a:ext cx="2895600" cy="476250"/>
          </a:xfrm>
          <a:prstGeom prst="rect">
            <a:avLst/>
          </a:prstGeo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5225"/>
            <a:ext cx="2133600" cy="476250"/>
          </a:xfrm>
          <a:prstGeom prst="rect">
            <a:avLst/>
          </a:prstGeom>
        </p:spPr>
        <p:txBody>
          <a:bodyPr/>
          <a:lstStyle>
            <a:lvl1pPr>
              <a:defRPr/>
            </a:lvl1pPr>
          </a:lstStyle>
          <a:p>
            <a:fld id="{5615E459-A05E-4415-947D-EFA414A48E2F}" type="slidenum">
              <a:rPr lang="el-GR"/>
              <a:pPr/>
              <a:t>‹#›</a:t>
            </a:fld>
            <a:endParaRPr lang="el-GR"/>
          </a:p>
        </p:txBody>
      </p:sp>
    </p:spTree>
    <p:extLst>
      <p:ext uri="{BB962C8B-B14F-4D97-AF65-F5344CB8AC3E}">
        <p14:creationId xmlns:p14="http://schemas.microsoft.com/office/powerpoint/2010/main" val="31562800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Ψυχολογία της Εκπαίδευσης</a:t>
            </a: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Ψυχολογία της Εκπαίδευσης</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Ψυχολογία της Εκπαίδευσης</a:t>
            </a:r>
          </a:p>
        </p:txBody>
      </p:sp>
      <p:pic>
        <p:nvPicPr>
          <p:cNvPr id="9" name="Picture 8"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Ψυχολογία της Εκπαίδευσης</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Ψυχολογία της Εκπαίδευσης</a:t>
            </a:r>
          </a:p>
        </p:txBody>
      </p:sp>
      <p:pic>
        <p:nvPicPr>
          <p:cNvPr id="8" name="Picture 7"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Ψυχολογία της Εκπαίδευσης</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 id="2147483662" r:id="rId12"/>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hyperlink" Target="http://opencourses.uoa.gr/courses/ECD8/"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normAutofit/>
          </a:bodyPr>
          <a:lstStyle/>
          <a:p>
            <a:r>
              <a:rPr lang="el-GR" altLang="en-US" sz="3900" dirty="0" smtClean="0"/>
              <a:t>Εισαγωγή στις </a:t>
            </a:r>
            <a:r>
              <a:rPr lang="el-GR" altLang="en-US" sz="3900" dirty="0"/>
              <a:t>Επιστήμες της Αγωγής</a:t>
            </a:r>
            <a:endParaRPr lang="el-GR" altLang="en-US" sz="39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3000" b="1" dirty="0">
                <a:latin typeface="+mj-lt"/>
                <a:ea typeface="+mj-ea"/>
                <a:cs typeface="+mj-cs"/>
              </a:rPr>
              <a:t>Ψυχολογία της </a:t>
            </a:r>
            <a:r>
              <a:rPr lang="el-GR" sz="3000" b="1" dirty="0" smtClean="0">
                <a:latin typeface="+mj-lt"/>
                <a:ea typeface="+mj-ea"/>
                <a:cs typeface="+mj-cs"/>
              </a:rPr>
              <a:t>Εκπαίδευσης</a:t>
            </a:r>
            <a:endParaRPr lang="en-US" sz="3000" b="1" dirty="0" smtClean="0">
              <a:latin typeface="+mj-lt"/>
              <a:ea typeface="+mj-ea"/>
              <a:cs typeface="+mj-cs"/>
            </a:endParaRPr>
          </a:p>
          <a:p>
            <a:pPr fontAlgn="auto">
              <a:spcAft>
                <a:spcPts val="0"/>
              </a:spcAft>
              <a:defRPr/>
            </a:pPr>
            <a:endParaRPr lang="el-GR" sz="2800" dirty="0" smtClean="0"/>
          </a:p>
          <a:p>
            <a:r>
              <a:rPr lang="el-GR" sz="2800" dirty="0" smtClean="0"/>
              <a:t>Αλεξάνδρα </a:t>
            </a:r>
            <a:r>
              <a:rPr lang="el-GR" sz="2800" dirty="0" err="1"/>
              <a:t>Ανδρούσου</a:t>
            </a:r>
            <a:r>
              <a:rPr lang="el-GR" sz="2800" dirty="0"/>
              <a:t> - Βασίλης </a:t>
            </a:r>
            <a:r>
              <a:rPr lang="el-GR" sz="2800" dirty="0" err="1"/>
              <a:t>Τσάφος</a:t>
            </a:r>
            <a:endParaRPr lang="el-GR" sz="2800" dirty="0"/>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custDataLst>
      <p:tags r:id="rId1"/>
    </p:custDataLst>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spcBef>
                <a:spcPts val="0"/>
              </a:spcBef>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Αλεξάνδρα </a:t>
            </a:r>
            <a:r>
              <a:rPr lang="el-GR" sz="2000" dirty="0" err="1"/>
              <a:t>Ανδρούσου</a:t>
            </a:r>
            <a:r>
              <a:rPr lang="el-GR" sz="2000" dirty="0"/>
              <a:t>, Βασίλης </a:t>
            </a:r>
            <a:r>
              <a:rPr lang="el-GR" sz="2000" dirty="0" err="1"/>
              <a:t>Τσάφος</a:t>
            </a:r>
            <a:r>
              <a:rPr lang="el-GR" sz="2000" dirty="0"/>
              <a:t> </a:t>
            </a:r>
            <a:r>
              <a:rPr lang="el-GR" sz="2000" dirty="0" smtClean="0"/>
              <a:t>2015. Αλεξάνδρα </a:t>
            </a:r>
            <a:r>
              <a:rPr lang="el-GR" sz="2000" dirty="0" err="1" smtClean="0"/>
              <a:t>Ανδρούσου</a:t>
            </a:r>
            <a:r>
              <a:rPr lang="el-GR" sz="2000" dirty="0" smtClean="0"/>
              <a:t>, Βασίλης </a:t>
            </a:r>
            <a:r>
              <a:rPr lang="el-GR" sz="2000" dirty="0" err="1" smtClean="0"/>
              <a:t>Τσάφος</a:t>
            </a:r>
            <a:r>
              <a:rPr lang="el-GR" sz="2000" dirty="0" smtClean="0"/>
              <a:t>. «</a:t>
            </a:r>
            <a:r>
              <a:rPr lang="el-GR" altLang="en-US" sz="2000" dirty="0" smtClean="0"/>
              <a:t>Εισαγωγή στις Επιστήμες της Αγωγής Ι &amp; ΙΙ</a:t>
            </a:r>
            <a:r>
              <a:rPr lang="el-GR" altLang="en-US" sz="2000" dirty="0"/>
              <a:t>. Ψυχολογία της Εκπαίδευσης</a:t>
            </a:r>
            <a:r>
              <a:rPr lang="el-GR" sz="2000" dirty="0" smtClean="0"/>
              <a:t>». Έκδοση: 1.0. Αθήνα 2015. Διαθέσιμο από τη δικτυακή διεύθυνση: </a:t>
            </a:r>
            <a:r>
              <a:rPr lang="en-GB" sz="2000" dirty="0" smtClean="0">
                <a:hlinkClick r:id="rId4" tooltip="Ανοιχτό Μάθημα: Εισαγωγή στις Επιστήμες της Αγωγής I &amp; II"/>
              </a:rPr>
              <a:t>http://opencourses.uoa.gr/courses/ECD</a:t>
            </a:r>
            <a:r>
              <a:rPr lang="el-GR" sz="2000" dirty="0" smtClean="0">
                <a:hlinkClick r:id="rId4" tooltip="Ανοιχτό Μάθημα: Εισαγωγή στις Επιστήμες της Αγωγής I &amp; II"/>
              </a:rPr>
              <a:t>8</a:t>
            </a:r>
            <a:r>
              <a:rPr lang="en-GB" sz="2000" dirty="0" smtClean="0">
                <a:hlinkClick r:id="rId4" tooltip="Ανοιχτό Μάθημα: Εισαγωγή στις Επιστήμες της Αγωγής I &amp; II"/>
              </a:rPr>
              <a:t>/</a:t>
            </a:r>
            <a:r>
              <a:rPr lang="el-GR" sz="2000" dirty="0" smtClean="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664803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eaLnBrk="1" hangingPunct="1"/>
            <a:r>
              <a:rPr lang="el-GR" altLang="en-US" sz="4000" dirty="0" smtClean="0"/>
              <a:t>Βασική θεματική</a:t>
            </a:r>
          </a:p>
        </p:txBody>
      </p:sp>
      <p:sp>
        <p:nvSpPr>
          <p:cNvPr id="4099" name="Rectangle 3"/>
          <p:cNvSpPr>
            <a:spLocks noGrp="1" noChangeArrowheads="1"/>
          </p:cNvSpPr>
          <p:nvPr>
            <p:ph type="body" idx="1"/>
          </p:nvPr>
        </p:nvSpPr>
        <p:spPr/>
        <p:txBody>
          <a:bodyPr/>
          <a:lstStyle/>
          <a:p>
            <a:pPr marL="0" indent="0">
              <a:buNone/>
            </a:pPr>
            <a:r>
              <a:rPr lang="el-GR" altLang="en-US" dirty="0" smtClean="0"/>
              <a:t>Η διαμόρφωση των γνώσεων στο παιδί στο πλαίσιο του σχολείου μέσω της αλληλεπίδρασής του με το υλικό και το κοινωνικό περιβάλλον.</a:t>
            </a:r>
          </a:p>
        </p:txBody>
      </p:sp>
    </p:spTree>
    <p:extLst>
      <p:ext uri="{BB962C8B-B14F-4D97-AF65-F5344CB8AC3E}">
        <p14:creationId xmlns:p14="http://schemas.microsoft.com/office/powerpoint/2010/main" val="31503937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n-US" dirty="0"/>
              <a:t>Βασικοί εκπρόσωποι</a:t>
            </a:r>
            <a:endParaRPr lang="en-US" dirty="0"/>
          </a:p>
        </p:txBody>
      </p:sp>
      <p:sp>
        <p:nvSpPr>
          <p:cNvPr id="3" name="Θέση περιεχομένου 2"/>
          <p:cNvSpPr>
            <a:spLocks noGrp="1"/>
          </p:cNvSpPr>
          <p:nvPr>
            <p:ph idx="1"/>
            <p:custDataLst>
              <p:tags r:id="rId1"/>
            </p:custDataLst>
          </p:nvPr>
        </p:nvSpPr>
        <p:spPr/>
        <p:txBody>
          <a:bodyPr/>
          <a:lstStyle/>
          <a:p>
            <a:r>
              <a:rPr lang="en-US" altLang="en-US" dirty="0"/>
              <a:t>Jean </a:t>
            </a:r>
            <a:r>
              <a:rPr lang="en-US" altLang="en-US" dirty="0" smtClean="0"/>
              <a:t>Piaget</a:t>
            </a:r>
            <a:r>
              <a:rPr lang="el-GR" altLang="en-US" dirty="0" smtClean="0"/>
              <a:t>,</a:t>
            </a:r>
          </a:p>
          <a:p>
            <a:r>
              <a:rPr lang="en-US" altLang="en-US" dirty="0" smtClean="0"/>
              <a:t>Vygotsky</a:t>
            </a:r>
            <a:r>
              <a:rPr lang="el-GR" altLang="en-US" dirty="0" smtClean="0"/>
              <a:t>,</a:t>
            </a:r>
          </a:p>
          <a:p>
            <a:r>
              <a:rPr lang="en-US" altLang="en-US" dirty="0" err="1" smtClean="0"/>
              <a:t>Wallon</a:t>
            </a:r>
            <a:r>
              <a:rPr lang="el-GR" altLang="en-US" dirty="0" smtClean="0"/>
              <a:t>,</a:t>
            </a:r>
          </a:p>
          <a:p>
            <a:r>
              <a:rPr lang="en-US" altLang="en-US" dirty="0" smtClean="0"/>
              <a:t>Bruner</a:t>
            </a:r>
            <a:r>
              <a:rPr lang="el-GR" altLang="en-US" dirty="0" smtClean="0"/>
              <a:t>.</a:t>
            </a:r>
            <a:endParaRPr lang="el-GR" altLang="en-US" dirty="0"/>
          </a:p>
          <a:p>
            <a:endParaRPr lang="en-US" dirty="0"/>
          </a:p>
        </p:txBody>
      </p:sp>
    </p:spTree>
    <p:extLst>
      <p:ext uri="{BB962C8B-B14F-4D97-AF65-F5344CB8AC3E}">
        <p14:creationId xmlns:p14="http://schemas.microsoft.com/office/powerpoint/2010/main" val="1212579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l-GR" altLang="en-US" dirty="0" smtClean="0"/>
              <a:t>Βασικές κατευθύνσεις (1/2)</a:t>
            </a:r>
          </a:p>
        </p:txBody>
      </p:sp>
      <p:sp>
        <p:nvSpPr>
          <p:cNvPr id="5123" name="Rectangle 3"/>
          <p:cNvSpPr>
            <a:spLocks noGrp="1" noChangeArrowheads="1"/>
          </p:cNvSpPr>
          <p:nvPr>
            <p:ph idx="1"/>
          </p:nvPr>
        </p:nvSpPr>
        <p:spPr/>
        <p:txBody>
          <a:bodyPr>
            <a:normAutofit/>
          </a:bodyPr>
          <a:lstStyle/>
          <a:p>
            <a:pPr eaLnBrk="1" hangingPunct="1"/>
            <a:r>
              <a:rPr lang="el-GR" altLang="en-US" sz="2800" dirty="0" smtClean="0"/>
              <a:t>Αξιοποιώντας δεδομένα της γνωστικής ψυχολογίας (</a:t>
            </a:r>
            <a:r>
              <a:rPr lang="en-US" altLang="en-US" sz="2800" dirty="0" smtClean="0"/>
              <a:t>Piaget, </a:t>
            </a:r>
            <a:r>
              <a:rPr lang="en-US" altLang="en-US" sz="2800" dirty="0" err="1" smtClean="0"/>
              <a:t>Wallon</a:t>
            </a:r>
            <a:r>
              <a:rPr lang="en-US" altLang="en-US" sz="2800" dirty="0" smtClean="0"/>
              <a:t>, Vygotsky, Bruner)</a:t>
            </a:r>
            <a:r>
              <a:rPr lang="el-GR" altLang="en-US" sz="2800" dirty="0" smtClean="0"/>
              <a:t>, να διαμορφώσει μια γενική όψη της ανάπτυξης του παιδιού και του εφήβου ώστε να συμβάλει στην ανάπτυξη της σχολικής μάθησης (Πόσο ικανοί/δεκτικοί είναι το παιδί ή ο έφηβος να μαθαίνουν στο σχολείο με βάση τη γνωστική του ανάπτυξη και τους γνωστικούς μηχανισμούς που αναπτύσσει).</a:t>
            </a:r>
            <a:endParaRPr lang="en-US" altLang="en-US" sz="2800" dirty="0" smtClean="0"/>
          </a:p>
        </p:txBody>
      </p:sp>
    </p:spTree>
    <p:extLst>
      <p:ext uri="{BB962C8B-B14F-4D97-AF65-F5344CB8AC3E}">
        <p14:creationId xmlns:p14="http://schemas.microsoft.com/office/powerpoint/2010/main" val="26487515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l-GR" altLang="en-US" dirty="0"/>
              <a:t>Βασικές κατευθύνσεις </a:t>
            </a:r>
            <a:r>
              <a:rPr lang="el-GR" altLang="en-US" dirty="0" smtClean="0"/>
              <a:t>(2/2</a:t>
            </a:r>
            <a:r>
              <a:rPr lang="el-GR" altLang="en-US" dirty="0"/>
              <a:t>)</a:t>
            </a:r>
            <a:endParaRPr lang="el-GR" altLang="en-US" dirty="0" smtClean="0"/>
          </a:p>
        </p:txBody>
      </p:sp>
      <p:sp>
        <p:nvSpPr>
          <p:cNvPr id="6147" name="Rectangle 3"/>
          <p:cNvSpPr>
            <a:spLocks noGrp="1" noChangeArrowheads="1"/>
          </p:cNvSpPr>
          <p:nvPr>
            <p:ph idx="1"/>
          </p:nvPr>
        </p:nvSpPr>
        <p:spPr/>
        <p:txBody>
          <a:bodyPr/>
          <a:lstStyle/>
          <a:p>
            <a:pPr eaLnBrk="1" hangingPunct="1"/>
            <a:r>
              <a:rPr lang="el-GR" altLang="en-US" sz="2800" dirty="0" smtClean="0"/>
              <a:t>Αξιοποιώντας δεδομένα της ψυχανάλυσης </a:t>
            </a:r>
            <a:r>
              <a:rPr lang="en-US" altLang="en-US" sz="2800" dirty="0" smtClean="0"/>
              <a:t>(Freud) </a:t>
            </a:r>
            <a:r>
              <a:rPr lang="el-GR" altLang="en-US" sz="2800" dirty="0" smtClean="0"/>
              <a:t>να κατανοήσει συγκεκριμένες συμπεριφορές των μαθητών και του εκπαιδευτικού (μηχανισμοί προβολής, μεταβίβασης, </a:t>
            </a:r>
            <a:r>
              <a:rPr lang="el-GR" altLang="en-US" sz="2800" dirty="0" err="1" smtClean="0"/>
              <a:t>αντιμεταβίβασης</a:t>
            </a:r>
            <a:r>
              <a:rPr lang="el-GR" altLang="en-US" sz="2800" dirty="0" smtClean="0"/>
              <a:t>, μεσολάβησης).</a:t>
            </a:r>
          </a:p>
          <a:p>
            <a:pPr eaLnBrk="1" hangingPunct="1"/>
            <a:r>
              <a:rPr lang="el-GR" altLang="en-US" sz="2800" dirty="0" smtClean="0"/>
              <a:t>Αξιοποιώντας δεδομένα της ψυχοπαθολογίας του παιδιού να επισημάνει τις παθολογικές περιστάσεις (νευρώσεις, ψυχώσεις…) και να αναζητήσει τρόπους διαχείρισής τους στο σχολικό περιβάλλον</a:t>
            </a:r>
          </a:p>
        </p:txBody>
      </p:sp>
    </p:spTree>
    <p:extLst>
      <p:ext uri="{BB962C8B-B14F-4D97-AF65-F5344CB8AC3E}">
        <p14:creationId xmlns:p14="http://schemas.microsoft.com/office/powerpoint/2010/main" val="23625231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l-GR" altLang="en-US" sz="4000" dirty="0" smtClean="0"/>
              <a:t>Βασικά επιστημονικά ερωτήματα (1/2)</a:t>
            </a:r>
          </a:p>
        </p:txBody>
      </p:sp>
      <p:sp>
        <p:nvSpPr>
          <p:cNvPr id="7171" name="Rectangle 3"/>
          <p:cNvSpPr>
            <a:spLocks noGrp="1" noChangeArrowheads="1"/>
          </p:cNvSpPr>
          <p:nvPr>
            <p:ph idx="1"/>
          </p:nvPr>
        </p:nvSpPr>
        <p:spPr/>
        <p:txBody>
          <a:bodyPr>
            <a:normAutofit/>
          </a:bodyPr>
          <a:lstStyle/>
          <a:p>
            <a:pPr eaLnBrk="1" hangingPunct="1"/>
            <a:r>
              <a:rPr lang="el-GR" altLang="en-US" dirty="0" smtClean="0"/>
              <a:t>Πώς αναπτύσσονται οι γνώσεις στο πλαίσιο της αλληλεπίδρασης ανάμεσα στην πραγματικότητα και την εσωτερική δόμηση του παιδιού; </a:t>
            </a:r>
          </a:p>
          <a:p>
            <a:pPr eaLnBrk="1" hangingPunct="1"/>
            <a:r>
              <a:rPr lang="el-GR" altLang="en-US" dirty="0" smtClean="0"/>
              <a:t>Ποιος είναι ο ρόλος του ενήλικα ως μεσολαβητή για την πρόσβαση στη γνώση; Ποιος είναι ο ρόλος της συνεργασίας; </a:t>
            </a:r>
            <a:endParaRPr lang="en-US" altLang="en-US" dirty="0" smtClean="0"/>
          </a:p>
        </p:txBody>
      </p:sp>
    </p:spTree>
    <p:extLst>
      <p:ext uri="{BB962C8B-B14F-4D97-AF65-F5344CB8AC3E}">
        <p14:creationId xmlns:p14="http://schemas.microsoft.com/office/powerpoint/2010/main" val="18818878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l-GR" altLang="en-US" sz="4000" dirty="0"/>
              <a:t>Βασικά επιστημονικά ερωτήματα </a:t>
            </a:r>
            <a:r>
              <a:rPr lang="el-GR" altLang="en-US" sz="4000" dirty="0" smtClean="0"/>
              <a:t>(2/2</a:t>
            </a:r>
            <a:r>
              <a:rPr lang="el-GR" altLang="en-US" sz="4000" dirty="0"/>
              <a:t>)</a:t>
            </a:r>
            <a:endParaRPr lang="el-GR" altLang="en-US" sz="4000" dirty="0" smtClean="0"/>
          </a:p>
        </p:txBody>
      </p:sp>
      <p:sp>
        <p:nvSpPr>
          <p:cNvPr id="7171" name="Rectangle 3"/>
          <p:cNvSpPr>
            <a:spLocks noGrp="1" noChangeArrowheads="1"/>
          </p:cNvSpPr>
          <p:nvPr>
            <p:ph idx="1"/>
          </p:nvPr>
        </p:nvSpPr>
        <p:spPr/>
        <p:txBody>
          <a:bodyPr>
            <a:normAutofit/>
          </a:bodyPr>
          <a:lstStyle/>
          <a:p>
            <a:pPr eaLnBrk="1" hangingPunct="1"/>
            <a:r>
              <a:rPr lang="el-GR" altLang="en-US" dirty="0" smtClean="0"/>
              <a:t>Ποιες σχέσεις αναπτύσσονται ανάμεσα στη γλώσσα και τη σκέψη;  </a:t>
            </a:r>
          </a:p>
          <a:p>
            <a:pPr eaLnBrk="1" hangingPunct="1"/>
            <a:r>
              <a:rPr lang="el-GR" altLang="en-US" dirty="0" smtClean="0"/>
              <a:t>Πώς η διαμόρφωση της προσωπικότητας, συμπεριλαμβανομένου και του συναισθηματικού τομέα </a:t>
            </a:r>
            <a:r>
              <a:rPr lang="el-GR" altLang="en-US" dirty="0" err="1" smtClean="0"/>
              <a:t>αλληλεπιδρά</a:t>
            </a:r>
            <a:r>
              <a:rPr lang="el-GR" altLang="en-US" dirty="0" smtClean="0"/>
              <a:t> με (επηρεάζεται &amp; επηρεάζει) τη διαμόρφωση των γνώσεων.</a:t>
            </a:r>
          </a:p>
        </p:txBody>
      </p:sp>
    </p:spTree>
    <p:extLst>
      <p:ext uri="{BB962C8B-B14F-4D97-AF65-F5344CB8AC3E}">
        <p14:creationId xmlns:p14="http://schemas.microsoft.com/office/powerpoint/2010/main" val="22532984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PROJECT_OPEN" val="0"/>
  <p:tag name="ZHAW.ACCESSIBILITYADDIN.CHECKTIMEDATE" val="19/3/2017 9:46:30 μ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0242,10243,3,"/>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7,"/>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C32B130-F2C2-41E4-9157-9FB57E4B622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3281</TotalTime>
  <Words>554</Words>
  <Application>Microsoft Office PowerPoint</Application>
  <PresentationFormat>On-screen Show (4:3)</PresentationFormat>
  <Paragraphs>61</Paragraphs>
  <Slides>13</Slides>
  <Notes>12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Θέμα του Office</vt:lpstr>
      <vt:lpstr>Εισαγωγή στις Επιστήμες της Αγωγής</vt:lpstr>
      <vt:lpstr>Βασική θεματική</vt:lpstr>
      <vt:lpstr>Βασικοί εκπρόσωποι</vt:lpstr>
      <vt:lpstr>Βασικές κατευθύνσεις (1/2)</vt:lpstr>
      <vt:lpstr>Βασικές κατευθύνσεις (2/2)</vt:lpstr>
      <vt:lpstr>Βασικά επιστημονικά ερωτήματα (1/2)</vt:lpstr>
      <vt:lpstr>Βασικά επιστημονικά ερωτήματα (2/2)</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Manager>Τμήμα Εκπαίδευσης και Αγωγής στην Προσχολική Ηλικία (ΤΕΑΠΗ)</Manager>
  <Company>ΕΚΠΑ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Ψυχολογία της Εκπαίδευσης</dc:title>
  <dc:subject>Εισαγωγή στις Επιστήμες της Αγωγής</dc:subject>
  <dc:creator>Αλεξάνδρα Ανδρούσου;Βασίλης Τσάφος</dc:creator>
  <cp:lastModifiedBy>takis81 mark</cp:lastModifiedBy>
  <cp:revision>341</cp:revision>
  <dcterms:created xsi:type="dcterms:W3CDTF">2012-09-06T09:03:05Z</dcterms:created>
  <dcterms:modified xsi:type="dcterms:W3CDTF">2017-03-19T19:53:09Z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