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66" r:id="rId3"/>
    <p:sldId id="265" r:id="rId4"/>
    <p:sldId id="274" r:id="rId5"/>
    <p:sldId id="296" r:id="rId6"/>
    <p:sldId id="297" r:id="rId7"/>
    <p:sldId id="298" r:id="rId8"/>
    <p:sldId id="299" r:id="rId9"/>
    <p:sldId id="300" r:id="rId10"/>
    <p:sldId id="301" r:id="rId11"/>
    <p:sldId id="302" r:id="rId12"/>
    <p:sldId id="303" r:id="rId13"/>
    <p:sldId id="280" r:id="rId14"/>
    <p:sldId id="290" r:id="rId15"/>
    <p:sldId id="295" r:id="rId16"/>
    <p:sldId id="292" r:id="rId17"/>
    <p:sldId id="291" r:id="rId18"/>
    <p:sldId id="294" r:id="rId1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266"/>
            <p14:sldId id="265"/>
            <p14:sldId id="274"/>
            <p14:sldId id="296"/>
            <p14:sldId id="297"/>
            <p14:sldId id="298"/>
            <p14:sldId id="299"/>
          </p14:sldIdLst>
        </p14:section>
        <p14:section name="Untitled Section" id="{0F1CB131-A6BD-43D0-B8D4-1F27CEF7A05E}">
          <p14:sldIdLst>
            <p14:sldId id="300"/>
            <p14:sldId id="301"/>
            <p14:sldId id="302"/>
            <p14:sldId id="303"/>
            <p14:sldId id="280"/>
            <p14:sldId id="290"/>
            <p14:sldId id="295"/>
            <p14:sldId id="292"/>
            <p14:sldId id="291"/>
            <p14:sldId id="29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116" d="100"/>
          <a:sy n="116" d="100"/>
        </p:scale>
        <p:origin x="1650"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6/7/2015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10</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11</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12</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13</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14</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15</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16</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17</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18</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a:t>
            </a:fld>
            <a:endParaRPr lang="el-GR"/>
          </a:p>
        </p:txBody>
      </p:sp>
    </p:spTree>
    <p:extLst>
      <p:ext uri="{BB962C8B-B14F-4D97-AF65-F5344CB8AC3E}">
        <p14:creationId xmlns:p14="http://schemas.microsoft.com/office/powerpoint/2010/main" val="36299682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7</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8</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9</a:t>
            </a:fld>
            <a:endParaRPr lang="el-GR"/>
          </a:p>
        </p:txBody>
      </p:sp>
    </p:spTree>
    <p:extLst>
      <p:ext uri="{BB962C8B-B14F-4D97-AF65-F5344CB8AC3E}">
        <p14:creationId xmlns:p14="http://schemas.microsoft.com/office/powerpoint/2010/main" val="2947138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Σύγκριση δραστηριοτήτων (καθοδηγούμενων/διερευνητικών)</a:t>
            </a:r>
          </a:p>
        </p:txBody>
      </p:sp>
      <p:pic>
        <p:nvPicPr>
          <p:cNvPr id="6" name="Picture 5"/>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cstate="print"/>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2006575"/>
            <a:ext cx="7772400" cy="1470025"/>
          </a:xfrm>
        </p:spPr>
        <p:txBody>
          <a:bodyPr/>
          <a:lstStyle/>
          <a:p>
            <a:r>
              <a:rPr lang="el-GR" dirty="0" smtClean="0">
                <a:solidFill>
                  <a:srgbClr val="5075BC"/>
                </a:solidFill>
              </a:rPr>
              <a:t>Πρακτική Άσκηση σε σχολεία της δευτεροβάθμιας εκπαίδευσης</a:t>
            </a:r>
            <a:endParaRPr lang="el-GR" dirty="0">
              <a:solidFill>
                <a:srgbClr val="5075BC"/>
              </a:solidFill>
            </a:endParaRPr>
          </a:p>
        </p:txBody>
      </p:sp>
      <p:sp>
        <p:nvSpPr>
          <p:cNvPr id="3" name="Υπότιτλος 2"/>
          <p:cNvSpPr>
            <a:spLocks noGrp="1"/>
          </p:cNvSpPr>
          <p:nvPr>
            <p:ph type="subTitle" idx="1"/>
          </p:nvPr>
        </p:nvSpPr>
        <p:spPr>
          <a:xfrm>
            <a:off x="683568" y="3384823"/>
            <a:ext cx="7776864" cy="1752600"/>
          </a:xfrm>
        </p:spPr>
        <p:txBody>
          <a:bodyPr>
            <a:noAutofit/>
          </a:bodyPr>
          <a:lstStyle/>
          <a:p>
            <a:r>
              <a:rPr lang="el-GR" sz="2800" dirty="0">
                <a:solidFill>
                  <a:srgbClr val="5075BC"/>
                </a:solidFill>
                <a:latin typeface="+mj-lt"/>
                <a:ea typeface="+mj-ea"/>
                <a:cs typeface="+mj-cs"/>
              </a:rPr>
              <a:t>Ενότητα </a:t>
            </a:r>
            <a:r>
              <a:rPr lang="el-GR" sz="2800" dirty="0" smtClean="0">
                <a:solidFill>
                  <a:srgbClr val="5075BC"/>
                </a:solidFill>
                <a:latin typeface="+mj-lt"/>
                <a:ea typeface="+mj-ea"/>
                <a:cs typeface="+mj-cs"/>
              </a:rPr>
              <a:t>1:</a:t>
            </a:r>
            <a:r>
              <a:rPr lang="en-US" sz="2800" dirty="0" smtClean="0">
                <a:solidFill>
                  <a:srgbClr val="5075BC"/>
                </a:solidFill>
                <a:latin typeface="+mj-lt"/>
                <a:ea typeface="+mj-ea"/>
                <a:cs typeface="+mj-cs"/>
              </a:rPr>
              <a:t> </a:t>
            </a:r>
            <a:r>
              <a:rPr lang="el-GR" sz="2800" dirty="0"/>
              <a:t>Σύγκριση δραστηριοτήτων (καθοδηγούμενων/διερευνητικών</a:t>
            </a:r>
            <a:r>
              <a:rPr lang="el-GR" sz="2800" dirty="0" smtClean="0"/>
              <a:t>)</a:t>
            </a:r>
            <a:endParaRPr lang="en-US" sz="2800" dirty="0" smtClean="0"/>
          </a:p>
          <a:p>
            <a:endParaRPr lang="en-US" sz="2800" dirty="0" smtClean="0"/>
          </a:p>
          <a:p>
            <a:r>
              <a:rPr lang="el-GR" altLang="el-GR" sz="2800" dirty="0" smtClean="0"/>
              <a:t>Δέσποινα </a:t>
            </a:r>
            <a:r>
              <a:rPr lang="el-GR" altLang="el-GR" sz="2800" dirty="0" err="1" smtClean="0"/>
              <a:t>Πόταρη</a:t>
            </a:r>
            <a:endParaRPr lang="el-GR" altLang="el-GR" sz="2800" dirty="0" smtClean="0"/>
          </a:p>
          <a:p>
            <a:r>
              <a:rPr lang="el-GR" sz="2800" dirty="0" smtClean="0"/>
              <a:t>Σχολή Θετικών επιστημών</a:t>
            </a:r>
          </a:p>
          <a:p>
            <a:r>
              <a:rPr lang="el-GR" sz="2800" dirty="0" smtClean="0"/>
              <a:t>Τμήμα Μαθηματικό</a:t>
            </a:r>
            <a:endParaRPr lang="en-US" sz="2800" dirty="0" smtClean="0"/>
          </a:p>
          <a:p>
            <a:endParaRPr lang="en-US" sz="2800" dirty="0" smtClean="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Κάποιες πρώτες παρατηρήσεις από τον πειραματισμό στην </a:t>
            </a:r>
            <a:r>
              <a:rPr lang="el-GR" dirty="0" smtClean="0"/>
              <a:t>τάξη</a:t>
            </a:r>
            <a:r>
              <a:rPr lang="en-US" dirty="0" smtClean="0"/>
              <a:t> (1/3)</a:t>
            </a:r>
            <a:endParaRPr lang="el-GR" dirty="0"/>
          </a:p>
        </p:txBody>
      </p:sp>
      <p:sp>
        <p:nvSpPr>
          <p:cNvPr id="3" name="Θέση περιεχομένου 2"/>
          <p:cNvSpPr>
            <a:spLocks noGrp="1"/>
          </p:cNvSpPr>
          <p:nvPr>
            <p:ph idx="1"/>
          </p:nvPr>
        </p:nvSpPr>
        <p:spPr/>
        <p:txBody>
          <a:bodyPr>
            <a:normAutofit lnSpcReduction="10000"/>
          </a:bodyPr>
          <a:lstStyle/>
          <a:p>
            <a:pPr>
              <a:defRPr/>
            </a:pPr>
            <a:r>
              <a:rPr lang="el-GR" sz="2800" dirty="0"/>
              <a:t>Οι μαθητές περιέγραψαν λεκτικά τις αλγεβρικές σχέσεις</a:t>
            </a:r>
          </a:p>
          <a:p>
            <a:pPr>
              <a:defRPr/>
            </a:pPr>
            <a:r>
              <a:rPr lang="el-GR" sz="2800" dirty="0"/>
              <a:t>Εμφανίστηκαν τυπικές και άτυπες στρατηγικές των μαθητών (δοκιμή και πλάνη – διαισθητικές αιτιολογήσεις, τυπική έκφραση – εξίσωση)</a:t>
            </a:r>
          </a:p>
          <a:p>
            <a:pPr>
              <a:defRPr/>
            </a:pPr>
            <a:r>
              <a:rPr lang="el-GR" sz="2800" dirty="0"/>
              <a:t>Όλοι οι μαθητές αντιμετώπισαν το πρόβλημα και οδηγήθηκαν στην αλγεβρική σχέση χωρίς στενή παρέμβαση</a:t>
            </a:r>
          </a:p>
          <a:p>
            <a:pPr>
              <a:defRPr/>
            </a:pPr>
            <a:r>
              <a:rPr lang="el-GR" sz="2800" dirty="0"/>
              <a:t>Η δραστηριότητα χρησιμοποιήθηκε σε δύο διδακτικές ώρες</a:t>
            </a:r>
          </a:p>
          <a:p>
            <a:pPr>
              <a:defRPr/>
            </a:pPr>
            <a:endParaRPr lang="el-GR" sz="2800" dirty="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Κάποιες πρώτες παρατηρήσεις από τον πειραματισμό στην τάξη</a:t>
            </a:r>
            <a:r>
              <a:rPr lang="en-US" dirty="0"/>
              <a:t> </a:t>
            </a:r>
            <a:r>
              <a:rPr lang="en-US" dirty="0" smtClean="0"/>
              <a:t>(2/3</a:t>
            </a:r>
            <a:r>
              <a:rPr lang="en-US" dirty="0"/>
              <a:t>)</a:t>
            </a:r>
            <a:endParaRPr lang="el-GR" dirty="0"/>
          </a:p>
        </p:txBody>
      </p:sp>
      <p:sp>
        <p:nvSpPr>
          <p:cNvPr id="5" name="Θέση περιεχομένου 4"/>
          <p:cNvSpPr>
            <a:spLocks noGrp="1"/>
          </p:cNvSpPr>
          <p:nvPr>
            <p:ph idx="1"/>
          </p:nvPr>
        </p:nvSpPr>
        <p:spPr/>
        <p:txBody>
          <a:bodyPr>
            <a:noAutofit/>
          </a:bodyPr>
          <a:lstStyle/>
          <a:p>
            <a:r>
              <a:rPr lang="el-GR" altLang="el-GR" sz="2400" dirty="0"/>
              <a:t>Το θέμα σχολικά εγχειρίδια και μαθηματική δραστηριότητα είναι πιο πολύπλοκο από τον εντοπισμό παραλείψεων, διδακτικών και μαθηματικών λαθών</a:t>
            </a:r>
          </a:p>
          <a:p>
            <a:r>
              <a:rPr lang="el-GR" altLang="el-GR" sz="2400" dirty="0"/>
              <a:t>Απαιτεί μια στροφή όπου η μαθηματική δραστηριότητα είναι η δραστηριότητα των ίδιων των μαθητών σε μια σχολική τάξη</a:t>
            </a:r>
          </a:p>
          <a:p>
            <a:r>
              <a:rPr lang="el-GR" altLang="el-GR" sz="2400" dirty="0"/>
              <a:t>Απαιτεί αλλαγές στη διδασκαλία </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Κάποιες πρώτες παρατηρήσεις από τον πειραματισμό στην τάξη</a:t>
            </a:r>
            <a:r>
              <a:rPr lang="en-US" dirty="0"/>
              <a:t> </a:t>
            </a:r>
            <a:r>
              <a:rPr lang="en-US" dirty="0" smtClean="0"/>
              <a:t>(3/3</a:t>
            </a:r>
            <a:r>
              <a:rPr lang="en-US" dirty="0"/>
              <a:t>)</a:t>
            </a:r>
            <a:endParaRPr lang="el-GR" dirty="0"/>
          </a:p>
        </p:txBody>
      </p:sp>
      <p:sp>
        <p:nvSpPr>
          <p:cNvPr id="3" name="Θέση περιεχομένου 2"/>
          <p:cNvSpPr>
            <a:spLocks noGrp="1"/>
          </p:cNvSpPr>
          <p:nvPr>
            <p:ph idx="1"/>
          </p:nvPr>
        </p:nvSpPr>
        <p:spPr/>
        <p:txBody>
          <a:bodyPr>
            <a:normAutofit/>
          </a:bodyPr>
          <a:lstStyle/>
          <a:p>
            <a:r>
              <a:rPr lang="el-GR" altLang="el-GR" sz="2800" dirty="0"/>
              <a:t>Απαιτεί ανάπτυξη μαθηματικής και παιδαγωγικής επίγνωσης του ίδιου του εκπαιδευτικού</a:t>
            </a:r>
          </a:p>
          <a:p>
            <a:r>
              <a:rPr lang="el-GR" altLang="el-GR" sz="2800" dirty="0"/>
              <a:t>Απαιτεί υποστήριξη του ίδιου του εκπαιδευτικού σ’ αυτή την προσπάθεια.</a:t>
            </a:r>
          </a:p>
          <a:p>
            <a:r>
              <a:rPr lang="el-GR" altLang="el-GR" sz="2800" dirty="0"/>
              <a:t>Τα παραπάνω ζητήματα είναι ανοικτά ερευνητικά ερωτήματα στη Διδακτική των Μαθηματικών</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smtClean="0"/>
              <a:t>Copyright </a:t>
            </a:r>
            <a:r>
              <a:rPr lang="el-GR" sz="2000" dirty="0" err="1" smtClean="0"/>
              <a:t>Εθνικόν</a:t>
            </a:r>
            <a:r>
              <a:rPr lang="el-GR" sz="2000" dirty="0" smtClean="0"/>
              <a:t> και </a:t>
            </a:r>
            <a:r>
              <a:rPr lang="el-GR" sz="2000" dirty="0" err="1" smtClean="0"/>
              <a:t>Καποδιστριακόν</a:t>
            </a:r>
            <a:r>
              <a:rPr lang="el-GR" sz="2000" dirty="0" smtClean="0"/>
              <a:t> </a:t>
            </a:r>
            <a:r>
              <a:rPr lang="el-GR" sz="2000" dirty="0" err="1" smtClean="0"/>
              <a:t>Πανεπιστήμιον</a:t>
            </a:r>
            <a:r>
              <a:rPr lang="el-GR" sz="2000" dirty="0" smtClean="0"/>
              <a:t> Αθηνών</a:t>
            </a:r>
            <a:r>
              <a:rPr lang="en-US" sz="2000" dirty="0" smtClean="0"/>
              <a:t>, </a:t>
            </a:r>
            <a:r>
              <a:rPr lang="el-GR" altLang="el-GR" sz="2000" dirty="0" smtClean="0"/>
              <a:t>Δέσποινα </a:t>
            </a:r>
            <a:r>
              <a:rPr lang="el-GR" altLang="el-GR" sz="2000" dirty="0" err="1" smtClean="0"/>
              <a:t>Πόταρη</a:t>
            </a:r>
            <a:r>
              <a:rPr lang="el-GR" sz="2000" dirty="0" smtClean="0"/>
              <a:t> 2014. </a:t>
            </a:r>
            <a:r>
              <a:rPr lang="el-GR" altLang="el-GR" sz="2000" dirty="0" smtClean="0"/>
              <a:t>Δέσποινα </a:t>
            </a:r>
            <a:r>
              <a:rPr lang="el-GR" altLang="el-GR" sz="2000" dirty="0" err="1" smtClean="0"/>
              <a:t>Πόταρη</a:t>
            </a:r>
            <a:r>
              <a:rPr lang="el-GR" sz="2000" dirty="0" smtClean="0"/>
              <a:t>. «Πρακτική Άσκηση σε σχολεία της δευτεροβάθμιας εκπαίδευσης. Κρίσιμα συμβάντα στη διδασκαλία των μαθηματικών». </a:t>
            </a:r>
            <a:r>
              <a:rPr lang="el-GR" sz="2000" dirty="0"/>
              <a:t>Έκδοση: </a:t>
            </a:r>
            <a:r>
              <a:rPr lang="el-GR" sz="2000" dirty="0" smtClean="0"/>
              <a:t>1.0</a:t>
            </a:r>
            <a:r>
              <a:rPr lang="el-GR" sz="2000" dirty="0"/>
              <a:t>. Αθήνα </a:t>
            </a:r>
            <a:r>
              <a:rPr lang="el-GR" sz="2000" dirty="0" smtClean="0"/>
              <a:t>2014. </a:t>
            </a:r>
            <a:r>
              <a:rPr lang="el-GR" sz="2000" dirty="0"/>
              <a:t>Διαθέσιμο από τη δικτυακή </a:t>
            </a:r>
            <a:r>
              <a:rPr lang="el-GR" sz="2000" dirty="0" smtClean="0"/>
              <a:t>διεύθυνση: http://opencourses.uoa.gr</a:t>
            </a:r>
            <a:r>
              <a:rPr lang="en-US" sz="2000" dirty="0" smtClean="0"/>
              <a:t>/courses/MATH239/</a:t>
            </a:r>
            <a:r>
              <a:rPr lang="el-GR" sz="2000" dirty="0" smtClean="0"/>
              <a:t>.</a:t>
            </a:r>
            <a:endParaRPr lang="el-GR" sz="2000" dirty="0"/>
          </a:p>
          <a:p>
            <a:endParaRPr lang="el-GR" sz="20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p:txBody>
          <a:bodyPr/>
          <a:lstStyle/>
          <a:p>
            <a:r>
              <a:rPr lang="el-GR" dirty="0" smtClean="0">
                <a:solidFill>
                  <a:srgbClr val="5075BC"/>
                </a:solidFill>
              </a:rPr>
              <a:t>Πρακτική Άσκηση σε σχολεία της δευτεροβάθμιας εκπαίδευσης</a:t>
            </a:r>
            <a:endParaRPr lang="el-GR" dirty="0"/>
          </a:p>
        </p:txBody>
      </p:sp>
      <p:sp>
        <p:nvSpPr>
          <p:cNvPr id="5" name="Υπότιτλος 4"/>
          <p:cNvSpPr>
            <a:spLocks noGrp="1"/>
          </p:cNvSpPr>
          <p:nvPr>
            <p:ph type="subTitle" idx="1"/>
          </p:nvPr>
        </p:nvSpPr>
        <p:spPr/>
        <p:txBody>
          <a:bodyPr/>
          <a:lstStyle/>
          <a:p>
            <a:r>
              <a:rPr lang="el-GR" altLang="el-GR" dirty="0" smtClean="0"/>
              <a:t>Δέσποινα </a:t>
            </a:r>
            <a:r>
              <a:rPr lang="el-GR" altLang="el-GR" dirty="0" err="1" smtClean="0"/>
              <a:t>Πόταρη</a:t>
            </a:r>
            <a:endParaRPr lang="el-GR" altLang="el-GR" dirty="0" smtClean="0"/>
          </a:p>
        </p:txBody>
      </p:sp>
    </p:spTree>
    <p:extLst>
      <p:ext uri="{BB962C8B-B14F-4D97-AF65-F5344CB8AC3E}">
        <p14:creationId xmlns:p14="http://schemas.microsoft.com/office/powerpoint/2010/main" val="446662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Δραστηριότητα 1: Το κινητό της Κατερίνας (</a:t>
            </a:r>
            <a:r>
              <a:rPr lang="el-GR" dirty="0" err="1"/>
              <a:t>Β΄Γυμνασίου</a:t>
            </a:r>
            <a:r>
              <a:rPr lang="el-GR" dirty="0" smtClean="0"/>
              <a:t>)</a:t>
            </a:r>
            <a:r>
              <a:rPr lang="en-US" dirty="0" smtClean="0"/>
              <a:t> (1/2)</a:t>
            </a:r>
            <a:endParaRPr lang="el-GR" dirty="0"/>
          </a:p>
        </p:txBody>
      </p:sp>
      <p:sp>
        <p:nvSpPr>
          <p:cNvPr id="5" name="Θέση περιεχομένου 4"/>
          <p:cNvSpPr>
            <a:spLocks noGrp="1"/>
          </p:cNvSpPr>
          <p:nvPr>
            <p:ph idx="1"/>
          </p:nvPr>
        </p:nvSpPr>
        <p:spPr/>
        <p:txBody>
          <a:bodyPr>
            <a:noAutofit/>
          </a:bodyPr>
          <a:lstStyle/>
          <a:p>
            <a:pPr>
              <a:buNone/>
            </a:pPr>
            <a:r>
              <a:rPr lang="el-GR" altLang="el-GR" sz="2400" i="1" dirty="0"/>
              <a:t>Η Κατερίνα έχει κινητό τηλέφωνο με χρέωση 0,9 € για κάθε</a:t>
            </a:r>
            <a:r>
              <a:rPr lang="en-US" altLang="el-GR" sz="2400" i="1" dirty="0"/>
              <a:t> </a:t>
            </a:r>
            <a:r>
              <a:rPr lang="el-GR" altLang="el-GR" sz="2400" i="1" dirty="0"/>
              <a:t>λεπτό ομιλίας.</a:t>
            </a:r>
          </a:p>
          <a:p>
            <a:pPr>
              <a:buNone/>
            </a:pPr>
            <a:r>
              <a:rPr lang="el-GR" altLang="el-GR" sz="2400" i="1" dirty="0"/>
              <a:t>α) Αν ονομάσουμε x το χρόνο ομιλίας (σε λεπτά) και y το ποσό</a:t>
            </a:r>
            <a:r>
              <a:rPr lang="en-US" altLang="el-GR" sz="2400" i="1" dirty="0"/>
              <a:t> </a:t>
            </a:r>
            <a:r>
              <a:rPr lang="el-GR" altLang="el-GR" sz="2400" i="1" dirty="0"/>
              <a:t>πληρωμής (σε €) που αντιστοιχεί, να συμπληρώσετε τον</a:t>
            </a:r>
            <a:r>
              <a:rPr lang="en-US" altLang="el-GR" sz="2400" i="1" dirty="0"/>
              <a:t> </a:t>
            </a:r>
            <a:r>
              <a:rPr lang="el-GR" altLang="el-GR" sz="2400" i="1" dirty="0"/>
              <a:t>παρακάτω πίνακα.</a:t>
            </a:r>
            <a:r>
              <a:rPr lang="en-US" altLang="el-GR" sz="2400" i="1" dirty="0"/>
              <a:t> </a:t>
            </a:r>
          </a:p>
          <a:p>
            <a:pPr>
              <a:buNone/>
            </a:pPr>
            <a:r>
              <a:rPr lang="en-US" altLang="el-GR" sz="2400" i="1" dirty="0"/>
              <a:t>   </a:t>
            </a:r>
            <a:r>
              <a:rPr lang="el-GR" altLang="el-GR" sz="2400" i="1" dirty="0"/>
              <a:t>Χρόνος ομιλίας </a:t>
            </a:r>
            <a:r>
              <a:rPr lang="en-US" altLang="el-GR" sz="2400" i="1" dirty="0"/>
              <a:t>x</a:t>
            </a:r>
            <a:r>
              <a:rPr lang="el-GR" altLang="el-GR" sz="2400" i="1" dirty="0"/>
              <a:t>	  </a:t>
            </a:r>
            <a:r>
              <a:rPr lang="en-US" altLang="el-GR" sz="2400" i="1" dirty="0"/>
              <a:t>  </a:t>
            </a:r>
            <a:r>
              <a:rPr lang="el-GR" altLang="el-GR" sz="2400" i="1" dirty="0"/>
              <a:t>1	</a:t>
            </a:r>
            <a:r>
              <a:rPr lang="en-US" altLang="el-GR" sz="2400" i="1" dirty="0"/>
              <a:t>  </a:t>
            </a:r>
            <a:r>
              <a:rPr lang="el-GR" altLang="el-GR" sz="2400" i="1" dirty="0"/>
              <a:t>5	</a:t>
            </a:r>
            <a:r>
              <a:rPr lang="en-US" altLang="el-GR" sz="2400" i="1" dirty="0"/>
              <a:t> </a:t>
            </a:r>
            <a:r>
              <a:rPr lang="el-GR" altLang="el-GR" sz="2400" i="1" dirty="0"/>
              <a:t>10	15	20</a:t>
            </a:r>
          </a:p>
          <a:p>
            <a:pPr>
              <a:buNone/>
            </a:pPr>
            <a:r>
              <a:rPr lang="en-US" altLang="el-GR" sz="2400" i="1" dirty="0"/>
              <a:t> </a:t>
            </a:r>
            <a:r>
              <a:rPr lang="el-GR" altLang="el-GR" sz="2400" i="1" dirty="0"/>
              <a:t>Ποσό πληρωμής</a:t>
            </a:r>
            <a:r>
              <a:rPr lang="en-US" altLang="el-GR" sz="2400" i="1" dirty="0"/>
              <a:t> y</a:t>
            </a:r>
          </a:p>
          <a:p>
            <a:pPr>
              <a:buNone/>
            </a:pPr>
            <a:r>
              <a:rPr lang="el-GR" altLang="el-GR" sz="2400" i="1" dirty="0"/>
              <a:t>Να εκφράσετε το y ως συνάρτηση του x και να σχεδιάσετε σε σύστημα αξόνων τη γραφική παράσταση της συνάρτησης αυτής</a:t>
            </a:r>
            <a:endParaRPr lang="el-GR" altLang="el-GR" sz="2400" dirty="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Δραστηριότητα 1: Το κινητό της Κατερίνας (</a:t>
            </a:r>
            <a:r>
              <a:rPr lang="el-GR" dirty="0" err="1"/>
              <a:t>Β΄Γυμνασίου</a:t>
            </a:r>
            <a:r>
              <a:rPr lang="el-GR" dirty="0"/>
              <a:t>)</a:t>
            </a:r>
            <a:r>
              <a:rPr lang="en-US" dirty="0"/>
              <a:t> </a:t>
            </a:r>
            <a:r>
              <a:rPr lang="en-US" dirty="0" smtClean="0"/>
              <a:t>(2/2</a:t>
            </a:r>
            <a:r>
              <a:rPr lang="en-US" dirty="0"/>
              <a:t>)</a:t>
            </a:r>
            <a:endParaRPr lang="el-GR" dirty="0"/>
          </a:p>
        </p:txBody>
      </p:sp>
      <p:sp>
        <p:nvSpPr>
          <p:cNvPr id="3" name="Θέση περιεχομένου 2"/>
          <p:cNvSpPr>
            <a:spLocks noGrp="1"/>
          </p:cNvSpPr>
          <p:nvPr>
            <p:ph idx="1"/>
          </p:nvPr>
        </p:nvSpPr>
        <p:spPr/>
        <p:txBody>
          <a:bodyPr>
            <a:normAutofit/>
          </a:bodyPr>
          <a:lstStyle/>
          <a:p>
            <a:pPr>
              <a:buNone/>
            </a:pPr>
            <a:r>
              <a:rPr lang="el-GR" altLang="el-GR" sz="2800" i="1" dirty="0"/>
              <a:t>β) Η τηλεφωνική εταιρεία χρεώνει και 10 € πάγιο το μήνα.</a:t>
            </a:r>
            <a:r>
              <a:rPr lang="en-US" altLang="el-GR" sz="2800" i="1" dirty="0"/>
              <a:t> </a:t>
            </a:r>
            <a:r>
              <a:rPr lang="el-GR" altLang="el-GR" sz="2800" i="1" dirty="0"/>
              <a:t>Να συμπληρώσετε τον παρακάτω πίνακα με το νέο ποσό</a:t>
            </a:r>
            <a:r>
              <a:rPr lang="en-US" altLang="el-GR" sz="2800" i="1" dirty="0"/>
              <a:t> </a:t>
            </a:r>
            <a:r>
              <a:rPr lang="el-GR" altLang="el-GR" sz="2800" i="1" dirty="0"/>
              <a:t>πληρωμής y με την προσθήκη και των 10 €.</a:t>
            </a:r>
          </a:p>
          <a:p>
            <a:pPr>
              <a:buNone/>
            </a:pPr>
            <a:r>
              <a:rPr lang="en-US" altLang="el-GR" sz="2800" i="1" dirty="0"/>
              <a:t>   </a:t>
            </a:r>
            <a:r>
              <a:rPr lang="el-GR" altLang="el-GR" sz="2800" i="1" dirty="0"/>
              <a:t>Να εκφράσετε το νέο ποσό πληρωμής y ως συνάρτηση του</a:t>
            </a:r>
            <a:r>
              <a:rPr lang="en-US" altLang="el-GR" sz="2800" i="1" dirty="0"/>
              <a:t> </a:t>
            </a:r>
            <a:r>
              <a:rPr lang="el-GR" altLang="el-GR" sz="2800" i="1" dirty="0"/>
              <a:t>χρόνου ομιλίας x και να σχεδιάσετε τη γραφική</a:t>
            </a:r>
            <a:r>
              <a:rPr lang="en-US" altLang="el-GR" sz="2800" i="1" dirty="0"/>
              <a:t> </a:t>
            </a:r>
            <a:r>
              <a:rPr lang="el-GR" altLang="el-GR" sz="2800" i="1" dirty="0"/>
              <a:t>παράσταση της συνάρτησης αυτής στο ίδιο σύστημα συντεταγμένων.</a:t>
            </a:r>
          </a:p>
          <a:p>
            <a:pPr>
              <a:buNone/>
            </a:pPr>
            <a:r>
              <a:rPr lang="el-GR" altLang="el-GR" sz="2800" i="1" dirty="0"/>
              <a:t> γ) Τι σχέση έχουν οι δύο αυτές γραφικές παραστάσεις;</a:t>
            </a:r>
            <a:endParaRPr lang="el-GR" altLang="el-GR" sz="2800" dirty="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Ποια χαρακτηριστικά έχει η παραπάνω δραστηριότητα</a:t>
            </a:r>
            <a:endParaRPr lang="el-GR" dirty="0"/>
          </a:p>
        </p:txBody>
      </p:sp>
      <p:sp>
        <p:nvSpPr>
          <p:cNvPr id="5" name="Θέση περιεχομένου 4"/>
          <p:cNvSpPr>
            <a:spLocks noGrp="1"/>
          </p:cNvSpPr>
          <p:nvPr>
            <p:ph idx="1"/>
          </p:nvPr>
        </p:nvSpPr>
        <p:spPr/>
        <p:txBody>
          <a:bodyPr>
            <a:noAutofit/>
          </a:bodyPr>
          <a:lstStyle/>
          <a:p>
            <a:r>
              <a:rPr lang="el-GR" altLang="el-GR" sz="2400" dirty="0"/>
              <a:t>Κινεί το ενδιαφέρον των μαθητών (κινητή τηλεφωνία – πραγματική κατάσταση)</a:t>
            </a:r>
          </a:p>
          <a:p>
            <a:r>
              <a:rPr lang="el-GR" altLang="el-GR" sz="2400" dirty="0"/>
              <a:t>Η ίδια η πραγματική κατάσταση «εξαφανίζεται» γρήγορα (το ερώτημα γ) μιλάει για σύγκριση γραφικών παραστάσεων)</a:t>
            </a:r>
          </a:p>
          <a:p>
            <a:r>
              <a:rPr lang="el-GR" altLang="el-GR" sz="2400" dirty="0"/>
              <a:t>Η κατάσταση είναι το «ντύσιμο» για το μαθηματικό αντικείμενο</a:t>
            </a:r>
          </a:p>
          <a:p>
            <a:r>
              <a:rPr lang="el-GR" altLang="el-GR" sz="2400" dirty="0"/>
              <a:t>Η </a:t>
            </a:r>
            <a:r>
              <a:rPr lang="el-GR" altLang="el-GR" sz="2400" dirty="0" err="1"/>
              <a:t>μαθηματικοποίηση</a:t>
            </a:r>
            <a:r>
              <a:rPr lang="el-GR" altLang="el-GR" sz="2400" dirty="0"/>
              <a:t> της κατάστασης έχει ήδη γίνει (εισαγωγή μεταβλητών, πρόταση για γραφική παράσταση)</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sz="3200" dirty="0"/>
              <a:t>Το Δίλημμα της Κινητής Τηλεφωνίας (Βούκας, Σταματόπουλος, </a:t>
            </a:r>
            <a:r>
              <a:rPr lang="el-GR" altLang="el-GR" sz="3200" dirty="0" err="1"/>
              <a:t>Τσιτσιρίγκα</a:t>
            </a:r>
            <a:r>
              <a:rPr lang="el-GR" altLang="el-GR" sz="3200" dirty="0" smtClean="0"/>
              <a:t>)</a:t>
            </a:r>
            <a:r>
              <a:rPr lang="en-US" altLang="el-GR" sz="3200" dirty="0" smtClean="0"/>
              <a:t> (1/3)</a:t>
            </a:r>
            <a:endParaRPr lang="el-GR" sz="3200" dirty="0"/>
          </a:p>
        </p:txBody>
      </p:sp>
      <p:sp>
        <p:nvSpPr>
          <p:cNvPr id="3" name="Θέση περιεχομένου 2"/>
          <p:cNvSpPr>
            <a:spLocks noGrp="1"/>
          </p:cNvSpPr>
          <p:nvPr>
            <p:ph idx="1"/>
          </p:nvPr>
        </p:nvSpPr>
        <p:spPr/>
        <p:txBody>
          <a:bodyPr>
            <a:normAutofit/>
          </a:bodyPr>
          <a:lstStyle/>
          <a:p>
            <a:r>
              <a:rPr lang="el-GR" altLang="el-GR" sz="2400" dirty="0"/>
              <a:t>Δίνονται δύο προσφορές δύο διαφορετικών εταιρειών κινητής τηλεφωνίας (με διαφορετικό πάγιο και διαφορετικό χρόνο ομιλίας για 10 λεπτά και 20 λεπτά αντίστοιχα)</a:t>
            </a:r>
          </a:p>
          <a:p>
            <a:pPr lvl="1"/>
            <a:r>
              <a:rPr lang="el-GR" altLang="el-GR" sz="2400" dirty="0"/>
              <a:t>Μπορείς να καταλάβεις με μια ματιά ποια σύνδεση σε συμφέρει περισσότερο;</a:t>
            </a:r>
          </a:p>
          <a:p>
            <a:pPr lvl="1"/>
            <a:r>
              <a:rPr lang="el-GR" altLang="el-GR" sz="2400" dirty="0"/>
              <a:t>Ζήτησες τη συμβουλή κάποιου φίλου σου και σου είπε ότι οι διαφημίσεις συνήθως είναι παραπλανητικές. Σε συμβούλεψε να θυμηθείς πόσο χρόνο μιλούσες με το κινητό σου τους προηγούμενους μήνες και να υπολογίσεις τον λογαριασμό για καθεμία προσφορά ξεχωριστά. (δίνονται πίνακες)</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sz="3200" dirty="0"/>
              <a:t>Το Δίλημμα της Κινητής Τηλεφωνίας (Βούκας, Σταματόπουλος, </a:t>
            </a:r>
            <a:r>
              <a:rPr lang="el-GR" sz="3200" dirty="0" err="1"/>
              <a:t>Τσιτσιρίγκα</a:t>
            </a:r>
            <a:r>
              <a:rPr lang="el-GR" sz="3200" dirty="0"/>
              <a:t>) </a:t>
            </a:r>
            <a:r>
              <a:rPr lang="el-GR" sz="3200" dirty="0" smtClean="0"/>
              <a:t>(</a:t>
            </a:r>
            <a:r>
              <a:rPr lang="en-US" sz="3200" dirty="0" smtClean="0"/>
              <a:t>2</a:t>
            </a:r>
            <a:r>
              <a:rPr lang="el-GR" sz="3200" dirty="0" smtClean="0"/>
              <a:t>/3</a:t>
            </a:r>
            <a:r>
              <a:rPr lang="el-GR" sz="3200" dirty="0"/>
              <a:t>)</a:t>
            </a:r>
            <a:endParaRPr lang="el-GR" sz="3200" dirty="0"/>
          </a:p>
        </p:txBody>
      </p:sp>
      <p:sp>
        <p:nvSpPr>
          <p:cNvPr id="5" name="Θέση περιεχομένου 4"/>
          <p:cNvSpPr>
            <a:spLocks noGrp="1"/>
          </p:cNvSpPr>
          <p:nvPr>
            <p:ph idx="1"/>
          </p:nvPr>
        </p:nvSpPr>
        <p:spPr/>
        <p:txBody>
          <a:bodyPr>
            <a:noAutofit/>
          </a:bodyPr>
          <a:lstStyle/>
          <a:p>
            <a:pPr lvl="1"/>
            <a:r>
              <a:rPr lang="el-GR" altLang="el-GR" dirty="0"/>
              <a:t>Κάπου άκουσες ότι μερικές φορές γίνεται λάθος στον λογαριασμό των κινητών τηλεφωνιών. Αποφάσισες ότι πρέπει να βρεις έναν τρόπο να υπολογίζεις τη χρέωση με βάση το πόσο λεπτά μίλησες κάθε μήνα. Έτσι θα είσαι σίγουρος ότι ο λογαριασμός είναι σωστός. Με όσα δεδομένα έχεις μέχρι τώρα, μπορείς να βρεις έναν τρόπο να υπολογίζεις τη χρέωση για όσα λεπτά έχεις μιλήσει;</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sz="3200" dirty="0"/>
              <a:t>Το Δίλημμα της Κινητής Τηλεφωνίας (Βούκας, Σταματόπουλος, </a:t>
            </a:r>
            <a:r>
              <a:rPr lang="el-GR" altLang="el-GR" sz="3200" dirty="0" err="1"/>
              <a:t>Τσιτσιρίγκα</a:t>
            </a:r>
            <a:r>
              <a:rPr lang="el-GR" altLang="el-GR" sz="3200" dirty="0"/>
              <a:t>)</a:t>
            </a:r>
            <a:r>
              <a:rPr lang="en-US" altLang="el-GR" sz="3200" dirty="0"/>
              <a:t> </a:t>
            </a:r>
            <a:r>
              <a:rPr lang="en-US" altLang="el-GR" sz="3200" dirty="0" smtClean="0"/>
              <a:t>(3/3</a:t>
            </a:r>
            <a:r>
              <a:rPr lang="en-US" altLang="el-GR" sz="3200" dirty="0"/>
              <a:t>)</a:t>
            </a:r>
            <a:endParaRPr lang="el-GR" sz="3200" dirty="0"/>
          </a:p>
        </p:txBody>
      </p:sp>
      <p:sp>
        <p:nvSpPr>
          <p:cNvPr id="3" name="Θέση περιεχομένου 2"/>
          <p:cNvSpPr>
            <a:spLocks noGrp="1"/>
          </p:cNvSpPr>
          <p:nvPr>
            <p:ph idx="1"/>
          </p:nvPr>
        </p:nvSpPr>
        <p:spPr/>
        <p:txBody>
          <a:bodyPr>
            <a:normAutofit lnSpcReduction="10000"/>
          </a:bodyPr>
          <a:lstStyle/>
          <a:p>
            <a:pPr marL="342900" lvl="1" indent="-342900">
              <a:buFont typeface="Arial" panose="020B0604020202020204" pitchFamily="34" charset="0"/>
              <a:buChar char="•"/>
            </a:pPr>
            <a:r>
              <a:rPr lang="el-GR" altLang="el-GR" dirty="0"/>
              <a:t>Ο Νίκος έχει σύνδεση στην </a:t>
            </a:r>
            <a:r>
              <a:rPr lang="en-US" altLang="el-GR" dirty="0" err="1"/>
              <a:t>CosmoMila</a:t>
            </a:r>
            <a:r>
              <a:rPr lang="en-US" altLang="el-GR" dirty="0"/>
              <a:t>. O </a:t>
            </a:r>
            <a:r>
              <a:rPr lang="el-GR" altLang="el-GR" dirty="0"/>
              <a:t>Κώστας έχει σύνδεση στην </a:t>
            </a:r>
            <a:r>
              <a:rPr lang="en-US" altLang="el-GR" dirty="0" err="1"/>
              <a:t>ParlaPhone</a:t>
            </a:r>
            <a:r>
              <a:rPr lang="en-US" altLang="el-GR" dirty="0"/>
              <a:t>. </a:t>
            </a:r>
            <a:r>
              <a:rPr lang="el-GR" altLang="el-GR" dirty="0"/>
              <a:t>Οι δύο φίλοι έχουν μια διαφωνία</a:t>
            </a:r>
          </a:p>
          <a:p>
            <a:pPr marL="342900" lvl="1" indent="-342900">
              <a:buNone/>
            </a:pPr>
            <a:r>
              <a:rPr lang="el-GR" altLang="el-GR" dirty="0"/>
              <a:t>Νίκος: «Νομίζω ότι υπάρχει περίπτωση να μιλήσουμε τον ίδιο χρόνο και να έχουμε την ίδια χρέωση»</a:t>
            </a:r>
          </a:p>
          <a:p>
            <a:pPr marL="342900" lvl="1" indent="-342900">
              <a:buNone/>
            </a:pPr>
            <a:r>
              <a:rPr lang="el-GR" altLang="el-GR" dirty="0"/>
              <a:t>Κώστας: «Δεν συμφωνώ! Δεν υπάρχει περίπτωση να μιλήσουμε το ίδιο και να πληρώσουμε το ίδιο.»</a:t>
            </a:r>
          </a:p>
          <a:p>
            <a:pPr marL="342900" lvl="1" indent="-342900">
              <a:buNone/>
            </a:pPr>
            <a:r>
              <a:rPr lang="el-GR" altLang="el-GR" dirty="0"/>
              <a:t>Ποιος από τους δύο φίλους έχει δίκιο;</a:t>
            </a:r>
          </a:p>
          <a:p>
            <a:pPr marL="342900" lvl="1" indent="-342900">
              <a:buNone/>
            </a:pPr>
            <a:r>
              <a:rPr lang="el-GR" altLang="el-GR" dirty="0"/>
              <a:t>Πώς θα πείσεις τον άλλον ότι δεν έχει δίκιο;</a:t>
            </a:r>
            <a:endParaRPr lang="el-GR" sz="2800" dirty="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Σε τι διαφέρουν οι δύο δραστηριότητες;</a:t>
            </a:r>
            <a:endParaRPr lang="el-GR" dirty="0"/>
          </a:p>
        </p:txBody>
      </p:sp>
      <p:sp>
        <p:nvSpPr>
          <p:cNvPr id="5" name="Θέση περιεχομένου 4"/>
          <p:cNvSpPr>
            <a:spLocks noGrp="1"/>
          </p:cNvSpPr>
          <p:nvPr>
            <p:ph idx="1"/>
          </p:nvPr>
        </p:nvSpPr>
        <p:spPr/>
        <p:txBody>
          <a:bodyPr>
            <a:noAutofit/>
          </a:bodyPr>
          <a:lstStyle/>
          <a:p>
            <a:r>
              <a:rPr lang="el-GR" altLang="el-GR" sz="2400" dirty="0"/>
              <a:t>Στη δεύτερη το πλαίσιο του προβλήματος παραμένει σε όλη την πορεία της εξέλιξης της δραστηριότητας.</a:t>
            </a:r>
          </a:p>
          <a:p>
            <a:r>
              <a:rPr lang="el-GR" altLang="el-GR" sz="2400" dirty="0"/>
              <a:t>Επιδέχεται διαφορετικές στρατηγικές των μαθητών</a:t>
            </a:r>
          </a:p>
          <a:p>
            <a:r>
              <a:rPr lang="el-GR" altLang="el-GR" sz="2400" dirty="0"/>
              <a:t>Οι αναπαραστάσεις ενθαρρύνονται</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1564</TotalTime>
  <Words>992</Words>
  <Application>Microsoft Office PowerPoint</Application>
  <PresentationFormat>Προβολή στην οθόνη (4:3)</PresentationFormat>
  <Paragraphs>106</Paragraphs>
  <Slides>18</Slides>
  <Notes>18</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18</vt:i4>
      </vt:variant>
    </vt:vector>
  </HeadingPairs>
  <TitlesOfParts>
    <vt:vector size="23" baseType="lpstr">
      <vt:lpstr>ＭＳ Ｐゴシック</vt:lpstr>
      <vt:lpstr>Arial</vt:lpstr>
      <vt:lpstr>Calibri</vt:lpstr>
      <vt:lpstr>Wingdings</vt:lpstr>
      <vt:lpstr>Θέμα του Office</vt:lpstr>
      <vt:lpstr>Πρακτική Άσκηση σε σχολεία της δευτεροβάθμιας εκπαίδευσης</vt:lpstr>
      <vt:lpstr>Πρακτική Άσκηση σε σχολεία της δευτεροβάθμιας εκπαίδευσης</vt:lpstr>
      <vt:lpstr>Δραστηριότητα 1: Το κινητό της Κατερίνας (Β΄Γυμνασίου) (1/2)</vt:lpstr>
      <vt:lpstr>Δραστηριότητα 1: Το κινητό της Κατερίνας (Β΄Γυμνασίου) (2/2)</vt:lpstr>
      <vt:lpstr>Ποια χαρακτηριστικά έχει η παραπάνω δραστηριότητα</vt:lpstr>
      <vt:lpstr>Το Δίλημμα της Κινητής Τηλεφωνίας (Βούκας, Σταματόπουλος, Τσιτσιρίγκα) (1/3)</vt:lpstr>
      <vt:lpstr>Το Δίλημμα της Κινητής Τηλεφωνίας (Βούκας, Σταματόπουλος, Τσιτσιρίγκα) (2/3)</vt:lpstr>
      <vt:lpstr>Το Δίλημμα της Κινητής Τηλεφωνίας (Βούκας, Σταματόπουλος, Τσιτσιρίγκα) (3/3)</vt:lpstr>
      <vt:lpstr>Σε τι διαφέρουν οι δύο δραστηριότητες;</vt:lpstr>
      <vt:lpstr>Κάποιες πρώτες παρατηρήσεις από τον πειραματισμό στην τάξη (1/3)</vt:lpstr>
      <vt:lpstr>Κάποιες πρώτες παρατηρήσεις από τον πειραματισμό στην τάξη (2/3)</vt:lpstr>
      <vt:lpstr>Κάποιες πρώτες παρατηρήσεις από τον πειραματισμό στην τάξη (3/3)</vt:lpstr>
      <vt:lpstr>Τέλος Ενότητας</vt:lpstr>
      <vt:lpstr>Χρηματοδότηση</vt:lpstr>
      <vt:lpstr>Σημειώματα</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Aggeliki Zoupa</cp:lastModifiedBy>
  <cp:revision>180</cp:revision>
  <dcterms:created xsi:type="dcterms:W3CDTF">2012-09-06T09:03:05Z</dcterms:created>
  <dcterms:modified xsi:type="dcterms:W3CDTF">2015-07-06T14:05:30Z</dcterms:modified>
</cp:coreProperties>
</file>