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6" r:id="rId3"/>
    <p:sldId id="300" r:id="rId4"/>
    <p:sldId id="302" r:id="rId5"/>
    <p:sldId id="303" r:id="rId6"/>
    <p:sldId id="304" r:id="rId7"/>
    <p:sldId id="305" r:id="rId8"/>
    <p:sldId id="306" r:id="rId9"/>
    <p:sldId id="307" r:id="rId10"/>
    <p:sldId id="301" r:id="rId11"/>
    <p:sldId id="308" r:id="rId12"/>
    <p:sldId id="309" r:id="rId13"/>
    <p:sldId id="310" r:id="rId14"/>
    <p:sldId id="311" r:id="rId15"/>
    <p:sldId id="312" r:id="rId16"/>
    <p:sldId id="313" r:id="rId17"/>
    <p:sldId id="314" r:id="rId18"/>
    <p:sldId id="316" r:id="rId19"/>
    <p:sldId id="315" r:id="rId20"/>
    <p:sldId id="317" r:id="rId21"/>
    <p:sldId id="318" r:id="rId22"/>
    <p:sldId id="319" r:id="rId23"/>
    <p:sldId id="320" r:id="rId24"/>
    <p:sldId id="321" r:id="rId25"/>
    <p:sldId id="322" r:id="rId26"/>
    <p:sldId id="323" r:id="rId27"/>
    <p:sldId id="324" r:id="rId28"/>
    <p:sldId id="325" r:id="rId29"/>
    <p:sldId id="280" r:id="rId30"/>
    <p:sldId id="290" r:id="rId31"/>
    <p:sldId id="295" r:id="rId32"/>
    <p:sldId id="299" r:id="rId33"/>
    <p:sldId id="292" r:id="rId34"/>
    <p:sldId id="291" r:id="rId35"/>
    <p:sldId id="294" r:id="rId36"/>
    <p:sldId id="293"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2"/>
            <p14:sldId id="303"/>
            <p14:sldId id="304"/>
            <p14:sldId id="305"/>
            <p14:sldId id="306"/>
            <p14:sldId id="307"/>
            <p14:sldId id="301"/>
            <p14:sldId id="308"/>
            <p14:sldId id="309"/>
            <p14:sldId id="310"/>
            <p14:sldId id="311"/>
            <p14:sldId id="312"/>
            <p14:sldId id="313"/>
            <p14:sldId id="314"/>
            <p14:sldId id="316"/>
            <p14:sldId id="315"/>
            <p14:sldId id="317"/>
            <p14:sldId id="318"/>
            <p14:sldId id="319"/>
            <p14:sldId id="320"/>
            <p14:sldId id="321"/>
            <p14:sldId id="322"/>
            <p14:sldId id="323"/>
            <p14:sldId id="324"/>
            <p14:sldId id="325"/>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9309"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Μελέτη αντιλήψεων και πεποιθήσεων</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Μελέτη αντιλήψεων και πεποιθήσεων</a:t>
            </a:r>
          </a:p>
          <a:p>
            <a:endParaRPr lang="en-US" sz="2800" dirty="0"/>
          </a:p>
          <a:p>
            <a:r>
              <a:rPr lang="el-GR" sz="2800" dirty="0" err="1"/>
              <a:t>Πόταρη</a:t>
            </a:r>
            <a:r>
              <a:rPr lang="el-GR" sz="2800" dirty="0"/>
              <a:t> Δέσποινα, </a:t>
            </a:r>
            <a:r>
              <a:rPr lang="el-GR" sz="2800" dirty="0" err="1"/>
              <a:t>Σακονίδης</a:t>
            </a:r>
            <a:r>
              <a:rPr lang="el-GR" sz="2800"/>
              <a:t> Χαράλαμπος</a:t>
            </a:r>
          </a:p>
          <a:p>
            <a:r>
              <a:rPr lang="el-GR" sz="2800" smtClean="0"/>
              <a:t>Σχολή </a:t>
            </a:r>
            <a:r>
              <a:rPr lang="el-GR" sz="2800" dirty="0" smtClean="0"/>
              <a:t>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θετική στάση</a:t>
            </a:r>
            <a:r>
              <a:rPr lang="en-US" dirty="0"/>
              <a:t> </a:t>
            </a:r>
            <a:r>
              <a:rPr lang="en-US" dirty="0" smtClean="0"/>
              <a:t>(2)</a:t>
            </a:r>
            <a:endParaRPr lang="el-GR" dirty="0"/>
          </a:p>
        </p:txBody>
      </p:sp>
      <p:sp>
        <p:nvSpPr>
          <p:cNvPr id="3" name="Θέση περιεχομένου 2"/>
          <p:cNvSpPr>
            <a:spLocks noGrp="1"/>
          </p:cNvSpPr>
          <p:nvPr>
            <p:ph idx="1"/>
          </p:nvPr>
        </p:nvSpPr>
        <p:spPr/>
        <p:txBody>
          <a:bodyPr>
            <a:normAutofit lnSpcReduction="10000"/>
          </a:bodyPr>
          <a:lstStyle/>
          <a:p>
            <a:pPr>
              <a:lnSpc>
                <a:spcPct val="90000"/>
              </a:lnSpc>
            </a:pPr>
            <a:r>
              <a:rPr lang="el-GR" altLang="el-GR" sz="2400" dirty="0"/>
              <a:t>Ποια είναι τα συναισθήματα σ’ αυτές τις πεποιθήσεις; </a:t>
            </a:r>
          </a:p>
          <a:p>
            <a:pPr lvl="1">
              <a:lnSpc>
                <a:spcPct val="90000"/>
              </a:lnSpc>
            </a:pPr>
            <a:r>
              <a:rPr lang="el-GR" altLang="el-GR" sz="2000" dirty="0"/>
              <a:t>η πεποίθηση δεν έχει σημαντικό συναισθηματικό στοιχείο ή το συναισθηματικό της στοιχείο δεν μοιράζεται από τους ειδικούς </a:t>
            </a:r>
            <a:r>
              <a:rPr lang="el-GR" altLang="el-GR" sz="2000" dirty="0" smtClean="0"/>
              <a:t>(Π.χ. </a:t>
            </a:r>
            <a:r>
              <a:rPr lang="el-GR" altLang="el-GR" sz="2000" dirty="0"/>
              <a:t>Τα μαθηματικά είναι χρήσιμα</a:t>
            </a:r>
          </a:p>
          <a:p>
            <a:pPr lvl="1">
              <a:lnSpc>
                <a:spcPct val="90000"/>
              </a:lnSpc>
            </a:pPr>
            <a:r>
              <a:rPr lang="el-GR" altLang="el-GR" sz="2000" dirty="0"/>
              <a:t>Η πεποίθηση δημιουργεί θετικό συναίσθημα</a:t>
            </a:r>
          </a:p>
          <a:p>
            <a:pPr lvl="1">
              <a:lnSpc>
                <a:spcPct val="90000"/>
              </a:lnSpc>
            </a:pPr>
            <a:r>
              <a:rPr lang="el-GR" altLang="el-GR" sz="2000" dirty="0"/>
              <a:t>Η πεποίθηση δημιουργεί αρνητικό συναίσθημα)</a:t>
            </a:r>
          </a:p>
          <a:p>
            <a:pPr>
              <a:lnSpc>
                <a:spcPct val="90000"/>
              </a:lnSpc>
            </a:pPr>
            <a:r>
              <a:rPr lang="el-GR" altLang="el-GR" sz="2400" dirty="0"/>
              <a:t>Ορίζουμε ως θετική στάση τη μεσαία περίπτωση αν και πάλι υπάρχουν </a:t>
            </a:r>
            <a:r>
              <a:rPr lang="el-GR" altLang="el-GR" sz="2400" dirty="0" smtClean="0"/>
              <a:t>διαφορές</a:t>
            </a:r>
            <a:endParaRPr lang="en-US" altLang="el-GR" sz="2400" dirty="0" smtClean="0"/>
          </a:p>
          <a:p>
            <a:pPr>
              <a:lnSpc>
                <a:spcPct val="90000"/>
              </a:lnSpc>
            </a:pPr>
            <a:r>
              <a:rPr lang="el-GR" altLang="el-GR" sz="2400" dirty="0" smtClean="0"/>
              <a:t>«Στα </a:t>
            </a:r>
            <a:r>
              <a:rPr lang="el-GR" altLang="el-GR" sz="2400" dirty="0"/>
              <a:t>μαθηματικά υπάρχει μια εξήγηση για κάθε πράγμα» «Αλλά δεν μπορώ να καταλάβω αυτές τις </a:t>
            </a:r>
            <a:r>
              <a:rPr lang="el-GR" altLang="el-GR" sz="2400" dirty="0" smtClean="0"/>
              <a:t>εξηγήσεις»</a:t>
            </a:r>
            <a:endParaRPr lang="en-US" altLang="el-GR" sz="2400" dirty="0" smtClean="0"/>
          </a:p>
          <a:p>
            <a:pPr>
              <a:lnSpc>
                <a:spcPct val="90000"/>
              </a:lnSpc>
            </a:pPr>
            <a:r>
              <a:rPr lang="el-GR" altLang="el-GR" sz="2400" dirty="0" smtClean="0"/>
              <a:t>Ορίζονται </a:t>
            </a:r>
            <a:r>
              <a:rPr lang="el-GR" altLang="el-GR" sz="2400" dirty="0"/>
              <a:t>ζεύγη πεποίθησης και συναισθήματος (Β, +), </a:t>
            </a:r>
            <a:r>
              <a:rPr lang="el-GR" altLang="el-GR" sz="2400" dirty="0" smtClean="0"/>
              <a:t>(</a:t>
            </a:r>
            <a:r>
              <a:rPr lang="el-GR" altLang="el-GR" sz="2400" dirty="0"/>
              <a:t>Β,-), (Β,0), (όχι Β, +)</a:t>
            </a:r>
          </a:p>
          <a:p>
            <a:endParaRPr lang="el-GR" dirty="0"/>
          </a:p>
        </p:txBody>
      </p:sp>
    </p:spTree>
    <p:extLst>
      <p:ext uri="{BB962C8B-B14F-4D97-AF65-F5344CB8AC3E}">
        <p14:creationId xmlns:p14="http://schemas.microsoft.com/office/powerpoint/2010/main" val="305015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ερευνητικοί στόχοι</a:t>
            </a:r>
          </a:p>
        </p:txBody>
      </p:sp>
      <p:sp>
        <p:nvSpPr>
          <p:cNvPr id="3" name="Θέση περιεχομένου 2"/>
          <p:cNvSpPr>
            <a:spLocks noGrp="1"/>
          </p:cNvSpPr>
          <p:nvPr>
            <p:ph idx="1"/>
          </p:nvPr>
        </p:nvSpPr>
        <p:spPr/>
        <p:txBody>
          <a:bodyPr/>
          <a:lstStyle/>
          <a:p>
            <a:r>
              <a:rPr lang="el-GR" altLang="el-GR" dirty="0"/>
              <a:t>η σχέση ανάμεσα στην πεποίθηση και στο συναίσθημα για μια συγκεκριμένη πεποίθηση</a:t>
            </a:r>
          </a:p>
          <a:p>
            <a:r>
              <a:rPr lang="el-GR" altLang="el-GR" dirty="0"/>
              <a:t>η σχέση ανάμεσα στα ζεύγη και στην επίδοση</a:t>
            </a:r>
          </a:p>
          <a:p>
            <a:r>
              <a:rPr lang="el-GR" altLang="el-GR" dirty="0"/>
              <a:t>διερεύνηση πιθανόν πεποιθήσεων που συνδέονται με την συγκεκριμένη πεποίθηση</a:t>
            </a:r>
          </a:p>
          <a:p>
            <a:endParaRPr lang="el-GR" dirty="0"/>
          </a:p>
        </p:txBody>
      </p:sp>
    </p:spTree>
    <p:extLst>
      <p:ext uri="{BB962C8B-B14F-4D97-AF65-F5344CB8AC3E}">
        <p14:creationId xmlns:p14="http://schemas.microsoft.com/office/powerpoint/2010/main" val="58995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Χρήση δύο ερωτηματολογίων</a:t>
            </a:r>
          </a:p>
          <a:p>
            <a:r>
              <a:rPr lang="el-GR" dirty="0"/>
              <a:t>211 μαθητές του Λυκείου (14-18 ετών)</a:t>
            </a:r>
          </a:p>
          <a:p>
            <a:r>
              <a:rPr lang="el-GR" dirty="0"/>
              <a:t>Διάλεξε με τι συμφωνείς από τα παρακάτω</a:t>
            </a:r>
          </a:p>
          <a:p>
            <a:r>
              <a:rPr lang="el-GR" dirty="0"/>
              <a:t>Στα μαθηματικά υπάρχει πάντα μια αιτία για κάθε πράγμα</a:t>
            </a:r>
          </a:p>
          <a:p>
            <a:r>
              <a:rPr lang="el-GR" dirty="0"/>
              <a:t>Στα μαθηματικά δεν υπάρχει πάντα μια αιτία για κάθε πράγμα</a:t>
            </a:r>
          </a:p>
          <a:p>
            <a:r>
              <a:rPr lang="el-GR" dirty="0"/>
              <a:t>Μου αρέσει – Δεν μου αρέσει – Με αφήνει αδιάφορη … αυτό το χαρακτηριστικό των μαθηματικών</a:t>
            </a:r>
          </a:p>
          <a:p>
            <a:r>
              <a:rPr lang="el-GR" dirty="0"/>
              <a:t>Ανάλυση με βάση τα ζεύγη όπου στα αποτελέσματα είναι σημαντικές οι διαφορές τους – εντοπισμός </a:t>
            </a:r>
            <a:r>
              <a:rPr lang="el-GR" dirty="0" smtClean="0"/>
              <a:t>προφίλ</a:t>
            </a:r>
            <a:endParaRPr lang="el-GR" dirty="0"/>
          </a:p>
        </p:txBody>
      </p:sp>
    </p:spTree>
    <p:extLst>
      <p:ext uri="{BB962C8B-B14F-4D97-AF65-F5344CB8AC3E}">
        <p14:creationId xmlns:p14="http://schemas.microsoft.com/office/powerpoint/2010/main" val="134522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a:t>
            </a:r>
          </a:p>
        </p:txBody>
      </p:sp>
      <p:sp>
        <p:nvSpPr>
          <p:cNvPr id="3" name="Θέση περιεχομένου 2"/>
          <p:cNvSpPr>
            <a:spLocks noGrp="1"/>
          </p:cNvSpPr>
          <p:nvPr>
            <p:ph idx="1"/>
          </p:nvPr>
        </p:nvSpPr>
        <p:spPr/>
        <p:txBody>
          <a:bodyPr>
            <a:normAutofit lnSpcReduction="10000"/>
          </a:bodyPr>
          <a:lstStyle/>
          <a:p>
            <a:r>
              <a:rPr lang="el-GR" altLang="el-GR" dirty="0"/>
              <a:t>Το αρνητικό συναισθηματικό στοιχείο δεν συνδέεται άμεσα με την πεποίθηση Β αλλά με την αλληλεπίδραση ανάμεσα στην πεποίθηση Β και στην πεποίθηση για τον εαυτό. (Β, -)</a:t>
            </a:r>
          </a:p>
          <a:p>
            <a:r>
              <a:rPr lang="el-GR" altLang="el-GR" dirty="0"/>
              <a:t>Το αρνητικό συναίσθημα συνδέεται άμεσα με την πεποίθηση Β. (όχι Β, +) (όχι Β, -) (όχι Β, 0)</a:t>
            </a:r>
          </a:p>
          <a:p>
            <a:r>
              <a:rPr lang="el-GR" altLang="el-GR" dirty="0"/>
              <a:t>Διδακτικές προεκτάσεις διαφοροποιούνται</a:t>
            </a:r>
          </a:p>
          <a:p>
            <a:r>
              <a:rPr lang="el-GR" altLang="el-GR" dirty="0"/>
              <a:t>Ανάγκη για πολλαπλή μεθοδολογική </a:t>
            </a:r>
            <a:r>
              <a:rPr lang="el-GR" altLang="el-GR" dirty="0" smtClean="0"/>
              <a:t>προσέγγιση</a:t>
            </a:r>
            <a:endParaRPr lang="el-GR" altLang="el-GR" dirty="0"/>
          </a:p>
        </p:txBody>
      </p:sp>
    </p:spTree>
    <p:extLst>
      <p:ext uri="{BB962C8B-B14F-4D97-AF65-F5344CB8AC3E}">
        <p14:creationId xmlns:p14="http://schemas.microsoft.com/office/powerpoint/2010/main" val="376296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Επιστημολογικές πεποιθήσεις των μαθητών για τα </a:t>
            </a:r>
            <a:r>
              <a:rPr lang="el-GR" dirty="0" smtClean="0"/>
              <a:t>μαθηματικά</a:t>
            </a:r>
            <a:r>
              <a:rPr lang="en-US" dirty="0" smtClean="0"/>
              <a:t> (1)</a:t>
            </a:r>
            <a:endParaRPr lang="el-GR" dirty="0"/>
          </a:p>
        </p:txBody>
      </p:sp>
      <p:sp>
        <p:nvSpPr>
          <p:cNvPr id="3" name="Θέση περιεχομένου 2"/>
          <p:cNvSpPr>
            <a:spLocks noGrp="1"/>
          </p:cNvSpPr>
          <p:nvPr>
            <p:ph idx="1"/>
          </p:nvPr>
        </p:nvSpPr>
        <p:spPr/>
        <p:txBody>
          <a:bodyPr/>
          <a:lstStyle/>
          <a:p>
            <a:r>
              <a:rPr lang="el-GR" dirty="0"/>
              <a:t>Υπάρχει μόνο μια σωστή απάντηση σε ένα μαθηματικό πρόβλημα</a:t>
            </a:r>
          </a:p>
          <a:p>
            <a:r>
              <a:rPr lang="el-GR" dirty="0"/>
              <a:t>Υπάρχει ένας τρόπος για να βρούμε την απάντηση</a:t>
            </a:r>
          </a:p>
          <a:p>
            <a:r>
              <a:rPr lang="el-GR" dirty="0"/>
              <a:t>Οι συνηθισμένοι μαθητές δεν μπορούν να καταλάβουν τα μαθηματικά</a:t>
            </a:r>
          </a:p>
          <a:p>
            <a:r>
              <a:rPr lang="el-GR" dirty="0"/>
              <a:t>Η τυπική απόδειξη είναι άσχετη από τη μαθηματική ανακάλυψη.</a:t>
            </a:r>
          </a:p>
          <a:p>
            <a:endParaRPr lang="el-GR" dirty="0"/>
          </a:p>
        </p:txBody>
      </p:sp>
    </p:spTree>
    <p:extLst>
      <p:ext uri="{BB962C8B-B14F-4D97-AF65-F5344CB8AC3E}">
        <p14:creationId xmlns:p14="http://schemas.microsoft.com/office/powerpoint/2010/main" val="384227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Επιστημολογικές πεποιθήσεις των μαθητών για τα </a:t>
            </a:r>
            <a:r>
              <a:rPr lang="el-GR" dirty="0" smtClean="0"/>
              <a:t>μαθηματικά</a:t>
            </a:r>
            <a:r>
              <a:rPr lang="en-US" dirty="0" smtClean="0"/>
              <a:t> (2)</a:t>
            </a:r>
            <a:endParaRPr lang="el-GR" dirty="0"/>
          </a:p>
        </p:txBody>
      </p:sp>
      <p:sp>
        <p:nvSpPr>
          <p:cNvPr id="3" name="Θέση περιεχομένου 2"/>
          <p:cNvSpPr>
            <a:spLocks noGrp="1"/>
          </p:cNvSpPr>
          <p:nvPr>
            <p:ph idx="1"/>
          </p:nvPr>
        </p:nvSpPr>
        <p:spPr/>
        <p:txBody>
          <a:bodyPr/>
          <a:lstStyle/>
          <a:p>
            <a:r>
              <a:rPr lang="en-GB" altLang="el-GR" dirty="0" err="1"/>
              <a:t>Οι</a:t>
            </a:r>
            <a:r>
              <a:rPr lang="en-GB" altLang="el-GR" dirty="0"/>
              <a:t> πεπ</a:t>
            </a:r>
            <a:r>
              <a:rPr lang="en-GB" altLang="el-GR" dirty="0" err="1"/>
              <a:t>οιθήσεις</a:t>
            </a:r>
            <a:r>
              <a:rPr lang="en-GB" altLang="el-GR" dirty="0"/>
              <a:t> </a:t>
            </a:r>
            <a:r>
              <a:rPr lang="en-GB" altLang="el-GR" dirty="0" err="1"/>
              <a:t>των</a:t>
            </a:r>
            <a:r>
              <a:rPr lang="en-GB" altLang="el-GR" dirty="0"/>
              <a:t> μα</a:t>
            </a:r>
            <a:r>
              <a:rPr lang="en-GB" altLang="el-GR" dirty="0" err="1"/>
              <a:t>θητών</a:t>
            </a:r>
            <a:r>
              <a:rPr lang="en-GB" altLang="el-GR" dirty="0"/>
              <a:t> </a:t>
            </a:r>
            <a:r>
              <a:rPr lang="en-GB" altLang="el-GR" dirty="0" err="1"/>
              <a:t>κινούντ</a:t>
            </a:r>
            <a:r>
              <a:rPr lang="en-GB" altLang="el-GR" dirty="0"/>
              <a:t>αι ανάμεσα σε </a:t>
            </a:r>
            <a:r>
              <a:rPr lang="el-GR" altLang="el-GR" dirty="0" smtClean="0"/>
              <a:t>«</a:t>
            </a:r>
            <a:r>
              <a:rPr lang="en-GB" altLang="el-GR" dirty="0" smtClean="0"/>
              <a:t>απ</a:t>
            </a:r>
            <a:r>
              <a:rPr lang="en-GB" altLang="el-GR" dirty="0" err="1" smtClean="0"/>
              <a:t>όλυτες</a:t>
            </a:r>
            <a:r>
              <a:rPr lang="el-GR" altLang="el-GR" dirty="0" smtClean="0"/>
              <a:t>»</a:t>
            </a:r>
            <a:r>
              <a:rPr lang="en-GB" altLang="el-GR" dirty="0" smtClean="0"/>
              <a:t> </a:t>
            </a:r>
            <a:r>
              <a:rPr lang="en-GB" altLang="el-GR" dirty="0"/>
              <a:t>και </a:t>
            </a:r>
            <a:r>
              <a:rPr lang="el-GR" altLang="el-GR" dirty="0" smtClean="0"/>
              <a:t>«</a:t>
            </a:r>
            <a:r>
              <a:rPr lang="en-GB" altLang="el-GR" dirty="0" smtClean="0"/>
              <a:t>υπό αμφισβήτηση</a:t>
            </a:r>
            <a:r>
              <a:rPr lang="el-GR" altLang="el-GR" dirty="0" smtClean="0"/>
              <a:t>»</a:t>
            </a:r>
            <a:endParaRPr lang="en-GB" altLang="el-GR" dirty="0"/>
          </a:p>
          <a:p>
            <a:r>
              <a:rPr lang="en-GB" altLang="el-GR" dirty="0" err="1"/>
              <a:t>Οι</a:t>
            </a:r>
            <a:r>
              <a:rPr lang="en-GB" altLang="el-GR" dirty="0"/>
              <a:t> απ</a:t>
            </a:r>
            <a:r>
              <a:rPr lang="en-GB" altLang="el-GR" dirty="0" err="1"/>
              <a:t>όλυτες</a:t>
            </a:r>
            <a:r>
              <a:rPr lang="en-GB" altLang="el-GR" dirty="0"/>
              <a:t> </a:t>
            </a:r>
            <a:r>
              <a:rPr lang="en-GB" altLang="el-GR" dirty="0" err="1"/>
              <a:t>συνδέοντ</a:t>
            </a:r>
            <a:r>
              <a:rPr lang="en-GB" altLang="el-GR" dirty="0"/>
              <a:t>αι με μια </a:t>
            </a:r>
            <a:r>
              <a:rPr lang="el-GR" altLang="el-GR" dirty="0" smtClean="0"/>
              <a:t>«</a:t>
            </a:r>
            <a:r>
              <a:rPr lang="en-GB" altLang="el-GR" dirty="0" err="1" smtClean="0"/>
              <a:t>διδ</a:t>
            </a:r>
            <a:r>
              <a:rPr lang="en-GB" altLang="el-GR" dirty="0" smtClean="0"/>
              <a:t>ακτικ</a:t>
            </a:r>
            <a:r>
              <a:rPr lang="el-GR" altLang="el-GR" dirty="0" smtClean="0"/>
              <a:t>ή»</a:t>
            </a:r>
            <a:r>
              <a:rPr lang="en-GB" altLang="el-GR" dirty="0" smtClean="0"/>
              <a:t> </a:t>
            </a:r>
            <a:r>
              <a:rPr lang="en-GB" altLang="el-GR" dirty="0"/>
              <a:t>προσέγγιση</a:t>
            </a:r>
          </a:p>
          <a:p>
            <a:r>
              <a:rPr lang="en-GB" altLang="el-GR" dirty="0" err="1"/>
              <a:t>Οι</a:t>
            </a:r>
            <a:r>
              <a:rPr lang="en-GB" altLang="el-GR" dirty="0"/>
              <a:t> </a:t>
            </a:r>
            <a:r>
              <a:rPr lang="el-GR" altLang="el-GR" dirty="0" smtClean="0"/>
              <a:t>«</a:t>
            </a:r>
            <a:r>
              <a:rPr lang="en-GB" altLang="el-GR" dirty="0" smtClean="0"/>
              <a:t>υπό α</a:t>
            </a:r>
            <a:r>
              <a:rPr lang="en-GB" altLang="el-GR" dirty="0" err="1" smtClean="0"/>
              <a:t>μφισ</a:t>
            </a:r>
            <a:r>
              <a:rPr lang="en-GB" altLang="el-GR" dirty="0" smtClean="0"/>
              <a:t>βήτηση</a:t>
            </a:r>
            <a:r>
              <a:rPr lang="el-GR" altLang="el-GR" dirty="0" smtClean="0"/>
              <a:t>»</a:t>
            </a:r>
            <a:r>
              <a:rPr lang="en-GB" altLang="el-GR" dirty="0" smtClean="0"/>
              <a:t> </a:t>
            </a:r>
            <a:r>
              <a:rPr lang="en-GB" altLang="el-GR" dirty="0"/>
              <a:t>από μια διερευνητική προσέγγιση</a:t>
            </a:r>
          </a:p>
          <a:p>
            <a:endParaRPr lang="el-GR" dirty="0"/>
          </a:p>
        </p:txBody>
      </p:sp>
    </p:spTree>
    <p:extLst>
      <p:ext uri="{BB962C8B-B14F-4D97-AF65-F5344CB8AC3E}">
        <p14:creationId xmlns:p14="http://schemas.microsoft.com/office/powerpoint/2010/main" val="111574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Συνδέονται οι πεποιθήσεις αυτές με τις παιδαγωγικές τους αντιλήψεις</a:t>
            </a:r>
            <a:r>
              <a:rPr lang="el-GR" dirty="0" smtClean="0"/>
              <a:t>;</a:t>
            </a:r>
            <a:r>
              <a:rPr lang="en-US" dirty="0" smtClean="0"/>
              <a:t> (1)</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90000"/>
              </a:lnSpc>
            </a:pPr>
            <a:r>
              <a:rPr lang="en-GB" altLang="el-GR" dirty="0" err="1"/>
              <a:t>Έρευν</a:t>
            </a:r>
            <a:r>
              <a:rPr lang="en-GB" altLang="el-GR" dirty="0"/>
              <a:t>α σε 70 μαθητές/τριες 16-17 χρονών στη Μεγάλη Βρετανία </a:t>
            </a:r>
          </a:p>
          <a:p>
            <a:pPr>
              <a:lnSpc>
                <a:spcPct val="90000"/>
              </a:lnSpc>
            </a:pPr>
            <a:r>
              <a:rPr lang="en-GB" altLang="el-GR" dirty="0" err="1"/>
              <a:t>Οι</a:t>
            </a:r>
            <a:r>
              <a:rPr lang="en-GB" altLang="el-GR" dirty="0"/>
              <a:t> μα</a:t>
            </a:r>
            <a:r>
              <a:rPr lang="en-GB" altLang="el-GR" dirty="0" err="1"/>
              <a:t>θητές</a:t>
            </a:r>
            <a:r>
              <a:rPr lang="en-GB" altLang="el-GR" dirty="0"/>
              <a:t>/</a:t>
            </a:r>
            <a:r>
              <a:rPr lang="en-GB" altLang="el-GR" dirty="0" err="1"/>
              <a:t>τριες</a:t>
            </a:r>
            <a:r>
              <a:rPr lang="en-GB" altLang="el-GR" dirty="0"/>
              <a:t> </a:t>
            </a:r>
            <a:r>
              <a:rPr lang="en-GB" altLang="el-GR" dirty="0" err="1"/>
              <a:t>είχ</a:t>
            </a:r>
            <a:r>
              <a:rPr lang="en-GB" altLang="el-GR" dirty="0"/>
              <a:t>αν παρακολουθήσει 5 χρόνια μαθήματα στα μαθηματικά με διερευνητικής φύσης προσεγγίσεις</a:t>
            </a:r>
          </a:p>
          <a:p>
            <a:pPr>
              <a:lnSpc>
                <a:spcPct val="90000"/>
              </a:lnSpc>
            </a:pPr>
            <a:r>
              <a:rPr lang="en-GB" altLang="el-GR" dirty="0" err="1"/>
              <a:t>Ερωτημ</a:t>
            </a:r>
            <a:r>
              <a:rPr lang="en-GB" altLang="el-GR" dirty="0"/>
              <a:t>ατολόγιο που δόθηκε στους μαθητές με 28 ερωτήσεις που αφορούσαν τη μαθηματική γνώση, τη μαθηματική δραστηριότητα και τη μάθηση των μαθηματικών</a:t>
            </a:r>
          </a:p>
          <a:p>
            <a:pPr>
              <a:lnSpc>
                <a:spcPct val="90000"/>
              </a:lnSpc>
            </a:pPr>
            <a:r>
              <a:rPr lang="en-GB" altLang="el-GR" dirty="0" err="1"/>
              <a:t>Μισές</a:t>
            </a:r>
            <a:r>
              <a:rPr lang="en-GB" altLang="el-GR" dirty="0"/>
              <a:t> </a:t>
            </a:r>
            <a:r>
              <a:rPr lang="en-GB" altLang="el-GR" dirty="0" err="1"/>
              <a:t>ερωτήσεις</a:t>
            </a:r>
            <a:r>
              <a:rPr lang="en-GB" altLang="el-GR" dirty="0"/>
              <a:t> α</a:t>
            </a:r>
            <a:r>
              <a:rPr lang="en-GB" altLang="el-GR" dirty="0" err="1"/>
              <a:t>φορούσ</a:t>
            </a:r>
            <a:r>
              <a:rPr lang="en-GB" altLang="el-GR" dirty="0"/>
              <a:t>αν την απόδειξη</a:t>
            </a:r>
          </a:p>
          <a:p>
            <a:endParaRPr lang="el-GR" dirty="0"/>
          </a:p>
        </p:txBody>
      </p:sp>
    </p:spTree>
    <p:extLst>
      <p:ext uri="{BB962C8B-B14F-4D97-AF65-F5344CB8AC3E}">
        <p14:creationId xmlns:p14="http://schemas.microsoft.com/office/powerpoint/2010/main" val="186922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Συνδέονται οι πεποιθήσεις αυτές με τις παιδαγωγικές τους αντιλήψεις;</a:t>
            </a:r>
            <a:r>
              <a:rPr lang="en-US" dirty="0"/>
              <a:t> </a:t>
            </a:r>
            <a:r>
              <a:rPr lang="en-US" dirty="0" smtClean="0"/>
              <a:t>(2)</a:t>
            </a:r>
            <a:endParaRPr lang="el-GR" dirty="0"/>
          </a:p>
        </p:txBody>
      </p:sp>
      <p:sp>
        <p:nvSpPr>
          <p:cNvPr id="3" name="Θέση περιεχομένου 2"/>
          <p:cNvSpPr>
            <a:spLocks noGrp="1"/>
          </p:cNvSpPr>
          <p:nvPr>
            <p:ph idx="1"/>
          </p:nvPr>
        </p:nvSpPr>
        <p:spPr/>
        <p:txBody>
          <a:bodyPr>
            <a:normAutofit lnSpcReduction="10000"/>
          </a:bodyPr>
          <a:lstStyle/>
          <a:p>
            <a:pPr>
              <a:lnSpc>
                <a:spcPct val="90000"/>
              </a:lnSpc>
            </a:pPr>
            <a:r>
              <a:rPr lang="en-GB" altLang="el-GR" dirty="0" err="1"/>
              <a:t>Στους</a:t>
            </a:r>
            <a:r>
              <a:rPr lang="en-GB" altLang="el-GR" dirty="0"/>
              <a:t> μα</a:t>
            </a:r>
            <a:r>
              <a:rPr lang="en-GB" altLang="el-GR" dirty="0" err="1"/>
              <a:t>θητές</a:t>
            </a:r>
            <a:r>
              <a:rPr lang="en-GB" altLang="el-GR" dirty="0"/>
              <a:t> </a:t>
            </a:r>
            <a:r>
              <a:rPr lang="en-GB" altLang="el-GR" dirty="0" err="1"/>
              <a:t>ζητήθηκε</a:t>
            </a:r>
            <a:r>
              <a:rPr lang="en-GB" altLang="el-GR" dirty="0"/>
              <a:t> να </a:t>
            </a:r>
            <a:r>
              <a:rPr lang="en-GB" altLang="el-GR" dirty="0" err="1"/>
              <a:t>δουν</a:t>
            </a:r>
            <a:r>
              <a:rPr lang="en-GB" altLang="el-GR" dirty="0"/>
              <a:t> </a:t>
            </a:r>
            <a:r>
              <a:rPr lang="en-GB" altLang="el-GR" dirty="0" err="1"/>
              <a:t>σε</a:t>
            </a:r>
            <a:r>
              <a:rPr lang="en-GB" altLang="el-GR" dirty="0"/>
              <a:t> π</a:t>
            </a:r>
            <a:r>
              <a:rPr lang="en-GB" altLang="el-GR" dirty="0" err="1"/>
              <a:t>οιο</a:t>
            </a:r>
            <a:r>
              <a:rPr lang="en-GB" altLang="el-GR" dirty="0"/>
              <a:t> βα</a:t>
            </a:r>
            <a:r>
              <a:rPr lang="en-GB" altLang="el-GR" dirty="0" err="1"/>
              <a:t>θμό</a:t>
            </a:r>
            <a:r>
              <a:rPr lang="en-GB" altLang="el-GR" dirty="0"/>
              <a:t> </a:t>
            </a:r>
            <a:r>
              <a:rPr lang="en-GB" altLang="el-GR" dirty="0" err="1"/>
              <a:t>συμφωνούν</a:t>
            </a:r>
            <a:r>
              <a:rPr lang="en-GB" altLang="el-GR" dirty="0"/>
              <a:t> </a:t>
            </a:r>
            <a:r>
              <a:rPr lang="en-GB" altLang="el-GR" dirty="0" err="1"/>
              <a:t>με</a:t>
            </a:r>
            <a:r>
              <a:rPr lang="en-GB" altLang="el-GR" dirty="0"/>
              <a:t> </a:t>
            </a:r>
            <a:r>
              <a:rPr lang="en-GB" altLang="el-GR" dirty="0" err="1"/>
              <a:t>τις</a:t>
            </a:r>
            <a:r>
              <a:rPr lang="en-GB" altLang="el-GR" dirty="0"/>
              <a:t> </a:t>
            </a:r>
            <a:r>
              <a:rPr lang="en-GB" altLang="el-GR" dirty="0" err="1"/>
              <a:t>ερωτήσεις</a:t>
            </a:r>
            <a:r>
              <a:rPr lang="en-GB" altLang="el-GR" dirty="0"/>
              <a:t> π</a:t>
            </a:r>
            <a:r>
              <a:rPr lang="en-GB" altLang="el-GR" dirty="0" err="1"/>
              <a:t>ου</a:t>
            </a:r>
            <a:r>
              <a:rPr lang="en-GB" altLang="el-GR" dirty="0"/>
              <a:t> </a:t>
            </a:r>
            <a:r>
              <a:rPr lang="en-GB" altLang="el-GR" dirty="0" err="1"/>
              <a:t>τους</a:t>
            </a:r>
            <a:r>
              <a:rPr lang="en-GB" altLang="el-GR" dirty="0"/>
              <a:t> </a:t>
            </a:r>
            <a:r>
              <a:rPr lang="en-GB" altLang="el-GR" dirty="0" err="1"/>
              <a:t>δόθηκ</a:t>
            </a:r>
            <a:r>
              <a:rPr lang="en-GB" altLang="el-GR" dirty="0"/>
              <a:t>αν (1 -5 κλίμακα)</a:t>
            </a:r>
          </a:p>
          <a:p>
            <a:pPr>
              <a:lnSpc>
                <a:spcPct val="90000"/>
              </a:lnSpc>
            </a:pPr>
            <a:r>
              <a:rPr lang="en-GB" altLang="el-GR" dirty="0"/>
              <a:t>Παρα</a:t>
            </a:r>
            <a:r>
              <a:rPr lang="en-GB" altLang="el-GR" dirty="0" err="1"/>
              <a:t>δείγμ</a:t>
            </a:r>
            <a:r>
              <a:rPr lang="en-GB" altLang="el-GR" dirty="0"/>
              <a:t>ατα ερωτήσεων</a:t>
            </a:r>
          </a:p>
          <a:p>
            <a:pPr lvl="1">
              <a:lnSpc>
                <a:spcPct val="90000"/>
              </a:lnSpc>
            </a:pPr>
            <a:r>
              <a:rPr lang="en-GB" altLang="el-GR" dirty="0" err="1"/>
              <a:t>Σε</a:t>
            </a:r>
            <a:r>
              <a:rPr lang="en-GB" altLang="el-GR" dirty="0"/>
              <a:t> α</a:t>
            </a:r>
            <a:r>
              <a:rPr lang="en-GB" altLang="el-GR" dirty="0" err="1"/>
              <a:t>ντίθεση</a:t>
            </a:r>
            <a:r>
              <a:rPr lang="en-GB" altLang="el-GR" dirty="0"/>
              <a:t> </a:t>
            </a:r>
            <a:r>
              <a:rPr lang="en-GB" altLang="el-GR" dirty="0" err="1"/>
              <a:t>με</a:t>
            </a:r>
            <a:r>
              <a:rPr lang="en-GB" altLang="el-GR" dirty="0"/>
              <a:t> </a:t>
            </a:r>
            <a:r>
              <a:rPr lang="en-GB" altLang="el-GR" dirty="0" err="1"/>
              <a:t>άλλ</a:t>
            </a:r>
            <a:r>
              <a:rPr lang="en-GB" altLang="el-GR" dirty="0"/>
              <a:t>α αντικείμενα, στα μαθηματικά υπάρχει σαφής διαχωρισμός ανάμεσα στο σωστό και στο λάθος</a:t>
            </a:r>
          </a:p>
          <a:p>
            <a:pPr lvl="1">
              <a:lnSpc>
                <a:spcPct val="90000"/>
              </a:lnSpc>
            </a:pPr>
            <a:r>
              <a:rPr lang="en-GB" altLang="el-GR" dirty="0"/>
              <a:t>Τα μα</a:t>
            </a:r>
            <a:r>
              <a:rPr lang="en-GB" altLang="el-GR" dirty="0" err="1"/>
              <a:t>θημ</a:t>
            </a:r>
            <a:r>
              <a:rPr lang="en-GB" altLang="el-GR" dirty="0"/>
              <a:t>ατικά που αναπτύσσονται σε έναν άλλο πλανήτη θα είναι τα ίδια με τα μαθηματικά που ξέρουμε</a:t>
            </a:r>
          </a:p>
          <a:p>
            <a:endParaRPr lang="el-GR" dirty="0"/>
          </a:p>
        </p:txBody>
      </p:sp>
    </p:spTree>
    <p:extLst>
      <p:ext uri="{BB962C8B-B14F-4D97-AF65-F5344CB8AC3E}">
        <p14:creationId xmlns:p14="http://schemas.microsoft.com/office/powerpoint/2010/main" val="87174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Συνδέονται οι πεποιθήσεις αυτές με τις παιδαγωγικές τους αντιλήψεις;</a:t>
            </a:r>
            <a:r>
              <a:rPr lang="en-US" dirty="0"/>
              <a:t> </a:t>
            </a:r>
            <a:r>
              <a:rPr lang="en-US" dirty="0" smtClean="0"/>
              <a:t>(3)</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n-GB" altLang="el-GR" dirty="0" err="1"/>
              <a:t>Αν</a:t>
            </a:r>
            <a:r>
              <a:rPr lang="en-GB" altLang="el-GR" dirty="0"/>
              <a:t> </a:t>
            </a:r>
            <a:r>
              <a:rPr lang="en-GB" altLang="el-GR" dirty="0" err="1"/>
              <a:t>οι</a:t>
            </a:r>
            <a:r>
              <a:rPr lang="en-GB" altLang="el-GR" dirty="0"/>
              <a:t> μα</a:t>
            </a:r>
            <a:r>
              <a:rPr lang="en-GB" altLang="el-GR" dirty="0" err="1"/>
              <a:t>θημ</a:t>
            </a:r>
            <a:r>
              <a:rPr lang="en-GB" altLang="el-GR" dirty="0"/>
              <a:t>ατικοί σήμερα πιστεύουν ότι ένα αποτέλεσμα είναι αληθινό, το ίδιο θα πιστεύουν μετά από 1000 χρόνια</a:t>
            </a:r>
          </a:p>
          <a:p>
            <a:pPr>
              <a:lnSpc>
                <a:spcPct val="90000"/>
              </a:lnSpc>
            </a:pPr>
            <a:r>
              <a:rPr lang="el-GR" altLang="el-GR" dirty="0" smtClean="0"/>
              <a:t>«</a:t>
            </a:r>
            <a:r>
              <a:rPr lang="en-GB" altLang="el-GR" dirty="0" err="1" smtClean="0"/>
              <a:t>Το</a:t>
            </a:r>
            <a:r>
              <a:rPr lang="en-GB" altLang="el-GR" dirty="0" smtClean="0"/>
              <a:t> </a:t>
            </a:r>
            <a:r>
              <a:rPr lang="en-GB" altLang="el-GR" dirty="0" err="1"/>
              <a:t>άθροισμ</a:t>
            </a:r>
            <a:r>
              <a:rPr lang="en-GB" altLang="el-GR" dirty="0"/>
              <a:t>α των γωνιών ενός τριγώνου είναι το μισό μιας πλήρους </a:t>
            </a:r>
            <a:r>
              <a:rPr lang="en-GB" altLang="el-GR" dirty="0" smtClean="0"/>
              <a:t>στροφής</a:t>
            </a:r>
            <a:r>
              <a:rPr lang="el-GR" altLang="el-GR" dirty="0" smtClean="0"/>
              <a:t>»</a:t>
            </a:r>
            <a:r>
              <a:rPr lang="en-GB" altLang="el-GR" dirty="0" smtClean="0"/>
              <a:t> </a:t>
            </a:r>
            <a:r>
              <a:rPr lang="en-GB" altLang="el-GR" dirty="0"/>
              <a:t>ήταν αληθινό ακόμα και πριν το αναγνωρίσουν οι άνθρωποι</a:t>
            </a:r>
          </a:p>
          <a:p>
            <a:pPr>
              <a:lnSpc>
                <a:spcPct val="90000"/>
              </a:lnSpc>
            </a:pPr>
            <a:r>
              <a:rPr lang="en-GB" altLang="el-GR" dirty="0" err="1"/>
              <a:t>Ικ</a:t>
            </a:r>
            <a:r>
              <a:rPr lang="en-GB" altLang="el-GR" dirty="0"/>
              <a:t>ανοί μαθηματικοί θα συμφωνούν πάντα για το αν μια απόδειξη είναι σωστή.</a:t>
            </a:r>
          </a:p>
          <a:p>
            <a:endParaRPr lang="el-GR" dirty="0"/>
          </a:p>
        </p:txBody>
      </p:sp>
    </p:spTree>
    <p:extLst>
      <p:ext uri="{BB962C8B-B14F-4D97-AF65-F5344CB8AC3E}">
        <p14:creationId xmlns:p14="http://schemas.microsoft.com/office/powerpoint/2010/main" val="391777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της </a:t>
            </a:r>
            <a:r>
              <a:rPr lang="el-GR" dirty="0" smtClean="0"/>
              <a:t>έρευνας</a:t>
            </a:r>
            <a:r>
              <a:rPr lang="en-US" dirty="0" smtClean="0"/>
              <a:t> (1)</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90000"/>
              </a:lnSpc>
            </a:pPr>
            <a:r>
              <a:rPr lang="en-GB" altLang="el-GR" dirty="0"/>
              <a:t>Υπ</a:t>
            </a:r>
            <a:r>
              <a:rPr lang="en-GB" altLang="el-GR" dirty="0" err="1"/>
              <a:t>ήρχε</a:t>
            </a:r>
            <a:r>
              <a:rPr lang="en-GB" altLang="el-GR" dirty="0"/>
              <a:t> </a:t>
            </a:r>
            <a:r>
              <a:rPr lang="en-GB" altLang="el-GR" dirty="0" err="1"/>
              <a:t>έν</a:t>
            </a:r>
            <a:r>
              <a:rPr lang="en-GB" altLang="el-GR" dirty="0"/>
              <a:t>α εύρος πεποιθήσεων καλύπτοντας όλη την κλίμακα</a:t>
            </a:r>
          </a:p>
          <a:p>
            <a:pPr>
              <a:lnSpc>
                <a:spcPct val="90000"/>
              </a:lnSpc>
            </a:pPr>
            <a:r>
              <a:rPr lang="en-GB" altLang="el-GR" dirty="0"/>
              <a:t>Η απ</a:t>
            </a:r>
            <a:r>
              <a:rPr lang="en-GB" altLang="el-GR" dirty="0" err="1"/>
              <a:t>όδειξη</a:t>
            </a:r>
            <a:r>
              <a:rPr lang="en-GB" altLang="el-GR" dirty="0"/>
              <a:t> </a:t>
            </a:r>
            <a:r>
              <a:rPr lang="en-GB" altLang="el-GR" dirty="0" err="1"/>
              <a:t>είν</a:t>
            </a:r>
            <a:r>
              <a:rPr lang="en-GB" altLang="el-GR" dirty="0"/>
              <a:t>αι ένα μέσο που μας οδηγεί να είμαστε σίγουροι για την εγκυρότητα των μαθηματικών σχέσεων (παράγοντας 1)</a:t>
            </a:r>
          </a:p>
          <a:p>
            <a:pPr>
              <a:lnSpc>
                <a:spcPct val="90000"/>
              </a:lnSpc>
            </a:pPr>
            <a:r>
              <a:rPr lang="en-GB" altLang="el-GR" dirty="0" err="1"/>
              <a:t>Οι</a:t>
            </a:r>
            <a:r>
              <a:rPr lang="en-GB" altLang="el-GR" dirty="0"/>
              <a:t> μα</a:t>
            </a:r>
            <a:r>
              <a:rPr lang="en-GB" altLang="el-GR" dirty="0" err="1"/>
              <a:t>θητές</a:t>
            </a:r>
            <a:r>
              <a:rPr lang="en-GB" altLang="el-GR" dirty="0"/>
              <a:t> π</a:t>
            </a:r>
            <a:r>
              <a:rPr lang="en-GB" altLang="el-GR" dirty="0" err="1"/>
              <a:t>ροτιμούν</a:t>
            </a:r>
            <a:r>
              <a:rPr lang="en-GB" altLang="el-GR" dirty="0"/>
              <a:t> να </a:t>
            </a:r>
            <a:r>
              <a:rPr lang="en-GB" altLang="el-GR" dirty="0" err="1"/>
              <a:t>τους</a:t>
            </a:r>
            <a:r>
              <a:rPr lang="en-GB" altLang="el-GR" dirty="0"/>
              <a:t> </a:t>
            </a:r>
            <a:r>
              <a:rPr lang="en-GB" altLang="el-GR" dirty="0" err="1"/>
              <a:t>λένε</a:t>
            </a:r>
            <a:r>
              <a:rPr lang="en-GB" altLang="el-GR" dirty="0"/>
              <a:t> </a:t>
            </a:r>
            <a:r>
              <a:rPr lang="en-GB" altLang="el-GR" dirty="0" err="1"/>
              <a:t>κάτι</a:t>
            </a:r>
            <a:r>
              <a:rPr lang="en-GB" altLang="el-GR" dirty="0"/>
              <a:t> </a:t>
            </a:r>
            <a:r>
              <a:rPr lang="en-GB" altLang="el-GR" dirty="0" err="1"/>
              <a:t>έτοιμο</a:t>
            </a:r>
            <a:r>
              <a:rPr lang="en-GB" altLang="el-GR" dirty="0"/>
              <a:t> απ' </a:t>
            </a:r>
            <a:r>
              <a:rPr lang="en-GB" altLang="el-GR" dirty="0" err="1"/>
              <a:t>ότι</a:t>
            </a:r>
            <a:r>
              <a:rPr lang="en-GB" altLang="el-GR" dirty="0"/>
              <a:t> να </a:t>
            </a:r>
            <a:r>
              <a:rPr lang="en-GB" altLang="el-GR" dirty="0" err="1"/>
              <a:t>το</a:t>
            </a:r>
            <a:r>
              <a:rPr lang="en-GB" altLang="el-GR" dirty="0"/>
              <a:t> </a:t>
            </a:r>
            <a:r>
              <a:rPr lang="en-GB" altLang="el-GR" dirty="0" err="1"/>
              <a:t>διερευνούν</a:t>
            </a:r>
            <a:r>
              <a:rPr lang="en-GB" altLang="el-GR" dirty="0"/>
              <a:t> </a:t>
            </a:r>
            <a:r>
              <a:rPr lang="en-GB" altLang="el-GR" dirty="0" err="1"/>
              <a:t>μόνοι</a:t>
            </a:r>
            <a:r>
              <a:rPr lang="en-GB" altLang="el-GR" dirty="0"/>
              <a:t> </a:t>
            </a:r>
            <a:r>
              <a:rPr lang="en-GB" altLang="el-GR" dirty="0" err="1"/>
              <a:t>τους</a:t>
            </a:r>
            <a:r>
              <a:rPr lang="en-GB" altLang="el-GR" dirty="0"/>
              <a:t> (πα</a:t>
            </a:r>
            <a:r>
              <a:rPr lang="en-GB" altLang="el-GR" dirty="0" err="1"/>
              <a:t>ράγοντ</a:t>
            </a:r>
            <a:r>
              <a:rPr lang="en-GB" altLang="el-GR" dirty="0"/>
              <a:t>ας 2</a:t>
            </a:r>
            <a:r>
              <a:rPr lang="en-GB" altLang="el-GR" dirty="0" smtClean="0"/>
              <a:t>)</a:t>
            </a:r>
          </a:p>
          <a:p>
            <a:r>
              <a:rPr lang="en-GB" altLang="el-GR" dirty="0" err="1"/>
              <a:t>Πρ</a:t>
            </a:r>
            <a:r>
              <a:rPr lang="en-GB" altLang="el-GR" dirty="0"/>
              <a:t>αγματιστικές επιφυλάξεις σχετικά με το ρόλο της απόδειξης (παράγοντας 3)</a:t>
            </a:r>
          </a:p>
          <a:p>
            <a:pPr lvl="1"/>
            <a:r>
              <a:rPr lang="en-GB" altLang="el-GR" dirty="0" err="1"/>
              <a:t>Ως</a:t>
            </a:r>
            <a:r>
              <a:rPr lang="en-GB" altLang="el-GR" dirty="0"/>
              <a:t> </a:t>
            </a:r>
            <a:r>
              <a:rPr lang="en-GB" altLang="el-GR" dirty="0" err="1"/>
              <a:t>μέσο</a:t>
            </a:r>
            <a:r>
              <a:rPr lang="en-GB" altLang="el-GR" dirty="0"/>
              <a:t> κατα</a:t>
            </a:r>
            <a:r>
              <a:rPr lang="en-GB" altLang="el-GR" dirty="0" err="1"/>
              <a:t>νόησης</a:t>
            </a:r>
            <a:endParaRPr lang="en-GB" altLang="el-GR" dirty="0"/>
          </a:p>
          <a:p>
            <a:pPr lvl="1"/>
            <a:r>
              <a:rPr lang="en-GB" altLang="el-GR" dirty="0"/>
              <a:t>Η α</a:t>
            </a:r>
            <a:r>
              <a:rPr lang="en-GB" altLang="el-GR" dirty="0" err="1"/>
              <a:t>νάγκη</a:t>
            </a:r>
            <a:r>
              <a:rPr lang="en-GB" altLang="el-GR" dirty="0"/>
              <a:t> </a:t>
            </a:r>
            <a:r>
              <a:rPr lang="en-GB" altLang="el-GR" dirty="0" err="1"/>
              <a:t>χρήσης</a:t>
            </a:r>
            <a:r>
              <a:rPr lang="en-GB" altLang="el-GR" dirty="0"/>
              <a:t> </a:t>
            </a:r>
            <a:r>
              <a:rPr lang="en-GB" altLang="el-GR" dirty="0" err="1"/>
              <a:t>της</a:t>
            </a:r>
            <a:r>
              <a:rPr lang="en-GB" altLang="el-GR" dirty="0"/>
              <a:t> </a:t>
            </a:r>
            <a:r>
              <a:rPr lang="en-GB" altLang="el-GR" dirty="0" err="1"/>
              <a:t>ότ</a:t>
            </a:r>
            <a:r>
              <a:rPr lang="en-GB" altLang="el-GR" dirty="0"/>
              <a:t>αν κάτι είναι προφανές</a:t>
            </a:r>
          </a:p>
          <a:p>
            <a:pPr lvl="1"/>
            <a:r>
              <a:rPr lang="en-GB" altLang="el-GR" dirty="0" err="1"/>
              <a:t>Ότ</a:t>
            </a:r>
            <a:r>
              <a:rPr lang="en-GB" altLang="el-GR" dirty="0"/>
              <a:t>αν η εγκυρότητα μιας σχέσης είναι </a:t>
            </a:r>
            <a:r>
              <a:rPr lang="en-GB" altLang="el-GR" dirty="0" smtClean="0"/>
              <a:t>αβέβαια</a:t>
            </a:r>
            <a:endParaRPr lang="en-GB" altLang="el-GR" dirty="0"/>
          </a:p>
          <a:p>
            <a:endParaRPr lang="el-GR" dirty="0"/>
          </a:p>
        </p:txBody>
      </p:sp>
    </p:spTree>
    <p:extLst>
      <p:ext uri="{BB962C8B-B14F-4D97-AF65-F5344CB8AC3E}">
        <p14:creationId xmlns:p14="http://schemas.microsoft.com/office/powerpoint/2010/main" val="288535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altLang="el-GR" dirty="0"/>
              <a:t>Έρευνα πάνω στις πεποιθήσεις</a:t>
            </a:r>
            <a:endParaRPr lang="el-GR" dirty="0"/>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της έρευνας</a:t>
            </a:r>
            <a:r>
              <a:rPr lang="en-US" dirty="0"/>
              <a:t> </a:t>
            </a:r>
            <a:r>
              <a:rPr lang="en-US" dirty="0" smtClean="0"/>
              <a:t>(2)</a:t>
            </a:r>
            <a:endParaRPr lang="el-GR" dirty="0"/>
          </a:p>
        </p:txBody>
      </p:sp>
      <p:sp>
        <p:nvSpPr>
          <p:cNvPr id="3" name="Θέση περιεχομένου 2"/>
          <p:cNvSpPr>
            <a:spLocks noGrp="1"/>
          </p:cNvSpPr>
          <p:nvPr>
            <p:ph idx="1"/>
          </p:nvPr>
        </p:nvSpPr>
        <p:spPr/>
        <p:txBody>
          <a:bodyPr/>
          <a:lstStyle/>
          <a:p>
            <a:r>
              <a:rPr lang="en-GB" altLang="el-GR" dirty="0" err="1"/>
              <a:t>Έμφ</a:t>
            </a:r>
            <a:r>
              <a:rPr lang="en-GB" altLang="el-GR" dirty="0"/>
              <a:t>αση στη σημασία των </a:t>
            </a:r>
            <a:r>
              <a:rPr lang="el-GR" altLang="el-GR" dirty="0" smtClean="0"/>
              <a:t>«</a:t>
            </a:r>
            <a:r>
              <a:rPr lang="en-GB" altLang="el-GR" dirty="0" smtClean="0"/>
              <a:t>κα</a:t>
            </a:r>
            <a:r>
              <a:rPr lang="en-GB" altLang="el-GR" dirty="0" err="1" smtClean="0"/>
              <a:t>νόνων</a:t>
            </a:r>
            <a:r>
              <a:rPr lang="el-GR" altLang="el-GR" dirty="0" smtClean="0"/>
              <a:t>»</a:t>
            </a:r>
            <a:r>
              <a:rPr lang="en-GB" altLang="el-GR" dirty="0" smtClean="0"/>
              <a:t> </a:t>
            </a:r>
            <a:r>
              <a:rPr lang="en-GB" altLang="el-GR" dirty="0"/>
              <a:t>(παράγοντας 4)</a:t>
            </a:r>
          </a:p>
          <a:p>
            <a:r>
              <a:rPr lang="en-GB" altLang="el-GR" dirty="0"/>
              <a:t>Η απ</a:t>
            </a:r>
            <a:r>
              <a:rPr lang="en-GB" altLang="el-GR" dirty="0" err="1"/>
              <a:t>όδειξη</a:t>
            </a:r>
            <a:r>
              <a:rPr lang="en-GB" altLang="el-GR" dirty="0"/>
              <a:t> </a:t>
            </a:r>
            <a:r>
              <a:rPr lang="en-GB" altLang="el-GR" dirty="0" err="1"/>
              <a:t>μι</a:t>
            </a:r>
            <a:r>
              <a:rPr lang="en-GB" altLang="el-GR" dirty="0"/>
              <a:t>ας πρότασης φανερώνει τη γνωστική και τη λογική βάση μιας σχέσης (παράγοντας 5)</a:t>
            </a:r>
          </a:p>
          <a:p>
            <a:r>
              <a:rPr lang="en-GB" altLang="el-GR" dirty="0" err="1"/>
              <a:t>Σημ</a:t>
            </a:r>
            <a:r>
              <a:rPr lang="en-GB" altLang="el-GR" dirty="0"/>
              <a:t>αντικό είναι η επιτυχία στις εξετάσεις και όχι η ίδια η μαθηματική ενασχόληση (παράγοντας 6)</a:t>
            </a:r>
          </a:p>
          <a:p>
            <a:endParaRPr lang="el-GR" dirty="0"/>
          </a:p>
        </p:txBody>
      </p:sp>
    </p:spTree>
    <p:extLst>
      <p:ext uri="{BB962C8B-B14F-4D97-AF65-F5344CB8AC3E}">
        <p14:creationId xmlns:p14="http://schemas.microsoft.com/office/powerpoint/2010/main" val="217006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της έρευνας</a:t>
            </a:r>
            <a:r>
              <a:rPr lang="en-US" dirty="0"/>
              <a:t> </a:t>
            </a:r>
            <a:r>
              <a:rPr lang="en-US" dirty="0" smtClean="0"/>
              <a:t>(3)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GB" altLang="el-GR" dirty="0"/>
              <a:t>Η </a:t>
            </a:r>
            <a:r>
              <a:rPr lang="en-GB" altLang="el-GR" dirty="0" err="1"/>
              <a:t>εμφάνιση</a:t>
            </a:r>
            <a:r>
              <a:rPr lang="en-GB" altLang="el-GR" dirty="0"/>
              <a:t> </a:t>
            </a:r>
            <a:r>
              <a:rPr lang="en-GB" altLang="el-GR" dirty="0" err="1"/>
              <a:t>των</a:t>
            </a:r>
            <a:r>
              <a:rPr lang="en-GB" altLang="el-GR" dirty="0"/>
              <a:t> παρα</a:t>
            </a:r>
            <a:r>
              <a:rPr lang="en-GB" altLang="el-GR" dirty="0" err="1"/>
              <a:t>γόντων</a:t>
            </a:r>
            <a:r>
              <a:rPr lang="en-GB" altLang="el-GR" dirty="0"/>
              <a:t> 1, 2 και 4 </a:t>
            </a:r>
            <a:r>
              <a:rPr lang="en-GB" altLang="el-GR" dirty="0" err="1"/>
              <a:t>δείχνει</a:t>
            </a:r>
            <a:r>
              <a:rPr lang="en-GB" altLang="el-GR" dirty="0"/>
              <a:t> </a:t>
            </a:r>
            <a:r>
              <a:rPr lang="en-GB" altLang="el-GR" dirty="0" err="1"/>
              <a:t>ότι</a:t>
            </a:r>
            <a:r>
              <a:rPr lang="en-GB" altLang="el-GR" dirty="0"/>
              <a:t> </a:t>
            </a:r>
            <a:r>
              <a:rPr lang="en-GB" altLang="el-GR" dirty="0" err="1"/>
              <a:t>δεν</a:t>
            </a:r>
            <a:r>
              <a:rPr lang="en-GB" altLang="el-GR" dirty="0"/>
              <a:t> υπ</a:t>
            </a:r>
            <a:r>
              <a:rPr lang="en-GB" altLang="el-GR" dirty="0" err="1"/>
              <a:t>άρχει</a:t>
            </a:r>
            <a:r>
              <a:rPr lang="en-GB" altLang="el-GR" dirty="0"/>
              <a:t> </a:t>
            </a:r>
            <a:r>
              <a:rPr lang="en-GB" altLang="el-GR" dirty="0" err="1"/>
              <a:t>μι</a:t>
            </a:r>
            <a:r>
              <a:rPr lang="en-GB" altLang="el-GR" dirty="0"/>
              <a:t>α απλή συστηματική σχέση ανάμεσα  στις πεποιθήσεις των μαθητών για τη μαθηματική γνώση και δραστηριότητα από τη μια μεριά και τη διδασκαλία και τη μάθηση των μαθηματικών από την άλλη</a:t>
            </a:r>
          </a:p>
          <a:p>
            <a:r>
              <a:rPr lang="en-GB" altLang="el-GR" dirty="0"/>
              <a:t>Υπ</a:t>
            </a:r>
            <a:r>
              <a:rPr lang="en-GB" altLang="el-GR" dirty="0" err="1"/>
              <a:t>άρχει</a:t>
            </a:r>
            <a:r>
              <a:rPr lang="en-GB" altLang="el-GR" dirty="0"/>
              <a:t> </a:t>
            </a:r>
            <a:r>
              <a:rPr lang="en-GB" altLang="el-GR" dirty="0" err="1"/>
              <a:t>δι</a:t>
            </a:r>
            <a:r>
              <a:rPr lang="en-GB" altLang="el-GR" dirty="0"/>
              <a:t>αφορά ανάμεσα σε μια πεποίθηση επί της αρχής και σε μια πραγματιστική </a:t>
            </a:r>
            <a:r>
              <a:rPr lang="en-GB" altLang="el-GR" dirty="0" smtClean="0"/>
              <a:t>πεποίθηση</a:t>
            </a:r>
          </a:p>
          <a:p>
            <a:r>
              <a:rPr lang="en-GB" altLang="el-GR" dirty="0" err="1"/>
              <a:t>Οι</a:t>
            </a:r>
            <a:r>
              <a:rPr lang="en-GB" altLang="el-GR" dirty="0"/>
              <a:t> μα</a:t>
            </a:r>
            <a:r>
              <a:rPr lang="en-GB" altLang="el-GR" dirty="0" err="1"/>
              <a:t>θητές</a:t>
            </a:r>
            <a:r>
              <a:rPr lang="en-GB" altLang="el-GR" dirty="0"/>
              <a:t> π</a:t>
            </a:r>
            <a:r>
              <a:rPr lang="en-GB" altLang="el-GR" dirty="0" err="1"/>
              <a:t>ου</a:t>
            </a:r>
            <a:r>
              <a:rPr lang="en-GB" altLang="el-GR" dirty="0"/>
              <a:t> </a:t>
            </a:r>
            <a:r>
              <a:rPr lang="en-GB" altLang="el-GR" dirty="0" err="1"/>
              <a:t>έχουν</a:t>
            </a:r>
            <a:r>
              <a:rPr lang="en-GB" altLang="el-GR" dirty="0"/>
              <a:t> </a:t>
            </a:r>
            <a:r>
              <a:rPr lang="en-GB" altLang="el-GR" dirty="0" err="1"/>
              <a:t>εκ</a:t>
            </a:r>
            <a:r>
              <a:rPr lang="en-GB" altLang="el-GR" dirty="0"/>
              <a:t>παιδευτεί σε μη παραδοσιακά περιβάλλοντα έχουν μια ποικιλία πεποιθήσεων και μια κριτική θεώρηση για τη φύση της μαθηματικής γνώσης</a:t>
            </a:r>
          </a:p>
          <a:p>
            <a:endParaRPr lang="el-GR" altLang="el-GR" dirty="0"/>
          </a:p>
          <a:p>
            <a:endParaRPr lang="el-GR" dirty="0"/>
          </a:p>
        </p:txBody>
      </p:sp>
    </p:spTree>
    <p:extLst>
      <p:ext uri="{BB962C8B-B14F-4D97-AF65-F5344CB8AC3E}">
        <p14:creationId xmlns:p14="http://schemas.microsoft.com/office/powerpoint/2010/main" val="2998101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500" dirty="0" smtClean="0"/>
              <a:t>The </a:t>
            </a:r>
            <a:r>
              <a:rPr lang="en-US" sz="3500" dirty="0"/>
              <a:t>emerging Practices of a Novice Teacher: The roles of his Mathematics </a:t>
            </a:r>
            <a:r>
              <a:rPr lang="en-US" sz="3500" dirty="0" smtClean="0"/>
              <a:t>images</a:t>
            </a:r>
            <a:endParaRPr lang="el-GR" sz="3500" dirty="0"/>
          </a:p>
        </p:txBody>
      </p:sp>
      <p:sp>
        <p:nvSpPr>
          <p:cNvPr id="3" name="Θέση περιεχομένου 2"/>
          <p:cNvSpPr>
            <a:spLocks noGrp="1"/>
          </p:cNvSpPr>
          <p:nvPr>
            <p:ph idx="1"/>
          </p:nvPr>
        </p:nvSpPr>
        <p:spPr/>
        <p:txBody>
          <a:bodyPr>
            <a:normAutofit fontScale="85000" lnSpcReduction="10000"/>
          </a:bodyPr>
          <a:lstStyle/>
          <a:p>
            <a:r>
              <a:rPr lang="el-GR" altLang="el-GR" dirty="0"/>
              <a:t>Θεωρητικά υπάρχει η σχέση πεποιθήσεων και πρακτικής </a:t>
            </a:r>
          </a:p>
          <a:p>
            <a:r>
              <a:rPr lang="el-GR" altLang="el-GR" dirty="0"/>
              <a:t>Χρησιμοποιεί τον όρο «εικόνες σχολικών μαθηματικών»</a:t>
            </a:r>
          </a:p>
          <a:p>
            <a:pPr lvl="1"/>
            <a:r>
              <a:rPr lang="el-GR" altLang="el-GR" dirty="0"/>
              <a:t>Περιγράφει τις ιδιοσυγκρασιακές προτεραιότητες των εκπαιδευτικών σε σχέση με τα μαθηματικά, τα μαθηματικά ως ένα σχολικό αντικείμενο και τη μάθηση και τη διδασκαλία των μαθηματικών στο σχολείο</a:t>
            </a:r>
            <a:r>
              <a:rPr lang="el-GR" altLang="el-GR" dirty="0" smtClean="0"/>
              <a:t>.</a:t>
            </a:r>
            <a:endParaRPr lang="en-US" altLang="el-GR" dirty="0" smtClean="0"/>
          </a:p>
          <a:p>
            <a:pPr marL="0" indent="0">
              <a:buNone/>
            </a:pPr>
            <a:r>
              <a:rPr lang="en-US" altLang="el-GR" dirty="0" err="1"/>
              <a:t>Jeppe</a:t>
            </a:r>
            <a:r>
              <a:rPr lang="en-US" altLang="el-GR" dirty="0"/>
              <a:t> </a:t>
            </a:r>
            <a:r>
              <a:rPr lang="en-US" altLang="el-GR" dirty="0" err="1"/>
              <a:t>Skott</a:t>
            </a:r>
            <a:r>
              <a:rPr lang="en-US" altLang="el-GR" dirty="0"/>
              <a:t> (2001</a:t>
            </a:r>
            <a:r>
              <a:rPr lang="en-US" altLang="el-GR" dirty="0" smtClean="0"/>
              <a:t>), </a:t>
            </a:r>
            <a:r>
              <a:rPr lang="en-US" altLang="el-GR" dirty="0"/>
              <a:t>The emerging Practices of a Novice Teacher: The roles of his Mathematics images, Journal of Mathematics Teacher Education, 4, 3-28. </a:t>
            </a:r>
            <a:endParaRPr lang="el-GR" altLang="el-GR" dirty="0"/>
          </a:p>
          <a:p>
            <a:pPr marL="0" indent="0">
              <a:buNone/>
            </a:pPr>
            <a:endParaRPr lang="el-GR" dirty="0"/>
          </a:p>
        </p:txBody>
      </p:sp>
    </p:spTree>
    <p:extLst>
      <p:ext uri="{BB962C8B-B14F-4D97-AF65-F5344CB8AC3E}">
        <p14:creationId xmlns:p14="http://schemas.microsoft.com/office/powerpoint/2010/main" val="3213056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Ερευνητικοί στόχοι</a:t>
            </a:r>
            <a:endParaRPr lang="el-GR" dirty="0"/>
          </a:p>
        </p:txBody>
      </p:sp>
      <p:sp>
        <p:nvSpPr>
          <p:cNvPr id="3" name="Θέση περιεχομένου 2"/>
          <p:cNvSpPr>
            <a:spLocks noGrp="1"/>
          </p:cNvSpPr>
          <p:nvPr>
            <p:ph idx="1"/>
          </p:nvPr>
        </p:nvSpPr>
        <p:spPr/>
        <p:txBody>
          <a:bodyPr/>
          <a:lstStyle/>
          <a:p>
            <a:r>
              <a:rPr lang="el-GR" altLang="el-GR" dirty="0"/>
              <a:t>Αν και πως οι μη έμπειροι εκπαιδευτικοί συνδέουν τις εικόνες τους (</a:t>
            </a:r>
            <a:r>
              <a:rPr lang="en-US" altLang="el-GR" dirty="0"/>
              <a:t>SMI) </a:t>
            </a:r>
            <a:r>
              <a:rPr lang="el-GR" altLang="el-GR" dirty="0"/>
              <a:t>με τους τρόπους που αντιμετωπίζουν την πολυπλοκότητα της μαθηματικής τάξης</a:t>
            </a:r>
          </a:p>
          <a:p>
            <a:endParaRPr lang="el-GR" dirty="0"/>
          </a:p>
        </p:txBody>
      </p:sp>
    </p:spTree>
    <p:extLst>
      <p:ext uri="{BB962C8B-B14F-4D97-AF65-F5344CB8AC3E}">
        <p14:creationId xmlns:p14="http://schemas.microsoft.com/office/powerpoint/2010/main" val="2359122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χρήση ενός ερωτηματολογίου στους φοιτητές όταν τελείωναν (115 φοιτητές)</a:t>
            </a:r>
          </a:p>
          <a:p>
            <a:r>
              <a:rPr lang="el-GR" dirty="0"/>
              <a:t>χρήση συνέντευξης με 11 αποφοίτους (όχι έμπειροι δάσκαλοι) που αντιπροσώπευαν διαφορετικές «εικόνες»</a:t>
            </a:r>
          </a:p>
          <a:p>
            <a:r>
              <a:rPr lang="el-GR" dirty="0"/>
              <a:t>(45-50 λεπτά) βασισμένη στο ερωτηματολόγιο (ημιδομημένη)</a:t>
            </a:r>
          </a:p>
          <a:p>
            <a:pPr lvl="1"/>
            <a:r>
              <a:rPr lang="el-GR" dirty="0"/>
              <a:t>η θέση τους πάνω σε μια λάθος απάντηση του μαθητή,</a:t>
            </a:r>
          </a:p>
          <a:p>
            <a:pPr lvl="1"/>
            <a:r>
              <a:rPr lang="el-GR" dirty="0"/>
              <a:t>η θέση τους για την άποψη ενός έμπειρου εκπαιδευτικού για τη διερευνητική εργασία,</a:t>
            </a:r>
          </a:p>
          <a:p>
            <a:pPr lvl="1"/>
            <a:r>
              <a:rPr lang="el-GR" dirty="0"/>
              <a:t>η θέση τους πάνω σε μια συνέντευξη με κάποιον </a:t>
            </a:r>
            <a:r>
              <a:rPr lang="el-GR" dirty="0" smtClean="0"/>
              <a:t>εκπαιδευτικό</a:t>
            </a:r>
            <a:endParaRPr lang="el-GR" dirty="0"/>
          </a:p>
        </p:txBody>
      </p:sp>
    </p:spTree>
    <p:extLst>
      <p:ext uri="{BB962C8B-B14F-4D97-AF65-F5344CB8AC3E}">
        <p14:creationId xmlns:p14="http://schemas.microsoft.com/office/powerpoint/2010/main" val="3234869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(2)</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90000"/>
              </a:lnSpc>
            </a:pPr>
            <a:r>
              <a:rPr lang="el-GR" altLang="el-GR" dirty="0"/>
              <a:t>4 επιλέχθηκαν για να μελετηθούν τους επόμενους 18 μήνες (εξέφρασαν απόψεις «νεωτεριστικές»)</a:t>
            </a:r>
          </a:p>
          <a:p>
            <a:pPr>
              <a:lnSpc>
                <a:spcPct val="90000"/>
              </a:lnSpc>
            </a:pPr>
            <a:r>
              <a:rPr lang="el-GR" altLang="el-GR" dirty="0"/>
              <a:t>Βιντεοσκοπήσεις τάξεων για 2-3 εβδομάδες – άτυπες συζητήσεις (εντυπώσεις, απαντήσεις σε ερωτήσεις)</a:t>
            </a:r>
          </a:p>
          <a:p>
            <a:pPr>
              <a:lnSpc>
                <a:spcPct val="90000"/>
              </a:lnSpc>
            </a:pPr>
            <a:r>
              <a:rPr lang="el-GR" altLang="el-GR" dirty="0"/>
              <a:t>Συνέντευξη πάνω σε αποσπάσματα από βίντεο (συμφωνίες και συγκρούσεις)</a:t>
            </a:r>
          </a:p>
          <a:p>
            <a:pPr>
              <a:lnSpc>
                <a:spcPct val="90000"/>
              </a:lnSpc>
            </a:pPr>
            <a:r>
              <a:rPr lang="el-GR" altLang="el-GR" dirty="0"/>
              <a:t>Ανάλυση με βάση τις «εικόνες» των εκπαιδευτικών</a:t>
            </a:r>
          </a:p>
        </p:txBody>
      </p:sp>
    </p:spTree>
    <p:extLst>
      <p:ext uri="{BB962C8B-B14F-4D97-AF65-F5344CB8AC3E}">
        <p14:creationId xmlns:p14="http://schemas.microsoft.com/office/powerpoint/2010/main" val="3445173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a:t>
            </a:r>
          </a:p>
        </p:txBody>
      </p:sp>
      <p:sp>
        <p:nvSpPr>
          <p:cNvPr id="3" name="Θέση περιεχομένου 2"/>
          <p:cNvSpPr>
            <a:spLocks noGrp="1"/>
          </p:cNvSpPr>
          <p:nvPr>
            <p:ph idx="1"/>
          </p:nvPr>
        </p:nvSpPr>
        <p:spPr/>
        <p:txBody>
          <a:bodyPr/>
          <a:lstStyle/>
          <a:p>
            <a:r>
              <a:rPr lang="el-GR" altLang="el-GR" dirty="0"/>
              <a:t>Η σχέση ανάμεσα στις πεποιθήσεις και στις πρακτικές ήταν διαφορετική σε διαφορετικές καταστάσεις</a:t>
            </a:r>
          </a:p>
          <a:p>
            <a:r>
              <a:rPr lang="el-GR" altLang="el-GR" dirty="0"/>
              <a:t>Οι πεποιθήσεις επηρεάζουν την πρακτική  αλλά ο βαθμός του επηρεασμού ήταν συνάρτηση πολλών στοιχείων όπως </a:t>
            </a:r>
          </a:p>
          <a:p>
            <a:r>
              <a:rPr lang="el-GR" altLang="el-GR" dirty="0"/>
              <a:t>Η αλληλεπίδραση με τους μαθητές</a:t>
            </a:r>
          </a:p>
          <a:p>
            <a:r>
              <a:rPr lang="el-GR" altLang="el-GR" dirty="0"/>
              <a:t>Οι εξωτερικές </a:t>
            </a:r>
            <a:r>
              <a:rPr lang="el-GR" altLang="el-GR" dirty="0" smtClean="0"/>
              <a:t>πιέσεις</a:t>
            </a:r>
            <a:endParaRPr lang="el-GR" altLang="el-GR" dirty="0"/>
          </a:p>
        </p:txBody>
      </p:sp>
    </p:spTree>
    <p:extLst>
      <p:ext uri="{BB962C8B-B14F-4D97-AF65-F5344CB8AC3E}">
        <p14:creationId xmlns:p14="http://schemas.microsoft.com/office/powerpoint/2010/main" val="3579580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000" dirty="0"/>
              <a:t>Παράδειγμα αναζήτησης αντιλήψεων σε σχέση με την πράξη (</a:t>
            </a:r>
            <a:r>
              <a:rPr lang="el-GR" sz="3000" dirty="0" err="1"/>
              <a:t>Georgiadou</a:t>
            </a:r>
            <a:r>
              <a:rPr lang="el-GR" sz="3000" dirty="0"/>
              <a:t> – </a:t>
            </a:r>
            <a:r>
              <a:rPr lang="el-GR" sz="3000" dirty="0" err="1"/>
              <a:t>Kabouridis</a:t>
            </a:r>
            <a:r>
              <a:rPr lang="el-GR" sz="3000" dirty="0"/>
              <a:t>, B. &amp; </a:t>
            </a:r>
            <a:r>
              <a:rPr lang="el-GR" sz="3000" dirty="0" err="1"/>
              <a:t>Potari</a:t>
            </a:r>
            <a:r>
              <a:rPr lang="el-GR" sz="3000" dirty="0"/>
              <a:t>, D</a:t>
            </a:r>
            <a:r>
              <a:rPr lang="el-GR" sz="3000" dirty="0" smtClean="0"/>
              <a:t>.)</a:t>
            </a:r>
            <a:endParaRPr lang="el-GR" sz="3000" dirty="0"/>
          </a:p>
        </p:txBody>
      </p:sp>
      <p:sp>
        <p:nvSpPr>
          <p:cNvPr id="3" name="Θέση περιεχομένου 2"/>
          <p:cNvSpPr>
            <a:spLocks noGrp="1"/>
          </p:cNvSpPr>
          <p:nvPr>
            <p:ph idx="1"/>
          </p:nvPr>
        </p:nvSpPr>
        <p:spPr/>
        <p:txBody>
          <a:bodyPr>
            <a:normAutofit/>
          </a:bodyPr>
          <a:lstStyle/>
          <a:p>
            <a:pPr>
              <a:lnSpc>
                <a:spcPct val="90000"/>
              </a:lnSpc>
            </a:pPr>
            <a:r>
              <a:rPr lang="el-GR" altLang="el-GR" sz="2800" dirty="0"/>
              <a:t>Ερευνητικό θέμα (η επίδραση των διαφορετικών </a:t>
            </a:r>
            <a:r>
              <a:rPr lang="el-GR" altLang="el-GR" sz="2800" dirty="0" err="1"/>
              <a:t>πλαισιών</a:t>
            </a:r>
            <a:r>
              <a:rPr lang="el-GR" altLang="el-GR" sz="2800" dirty="0"/>
              <a:t> στα οποία ενεργεί ο δάσκαλος από τη βασική του εκπαίδευση μέχρι τη φάση που εξελίσσεται ως ένας «έμπειρος» εκπαιδευτικός</a:t>
            </a:r>
          </a:p>
          <a:p>
            <a:pPr>
              <a:lnSpc>
                <a:spcPct val="90000"/>
              </a:lnSpc>
            </a:pPr>
            <a:r>
              <a:rPr lang="el-GR" altLang="el-GR" sz="2800" dirty="0"/>
              <a:t>Μεθοδολογία: Μελέτη περίπτωσης (συνεντεύξεις, παρακολουθήσεις, συζητήσεις, παρακολουθήσεις τάξεων, υλικό διδασκαλίας, προσωπικό ημερολόγιο)</a:t>
            </a:r>
          </a:p>
          <a:p>
            <a:pPr>
              <a:lnSpc>
                <a:spcPct val="90000"/>
              </a:lnSpc>
            </a:pPr>
            <a:r>
              <a:rPr lang="el-GR" altLang="el-GR" sz="2800" dirty="0"/>
              <a:t>Ανάλυση «τυπικών» συμβάντων από την τάξη – ανάλυση του τι η ίδια λέει</a:t>
            </a:r>
          </a:p>
          <a:p>
            <a:endParaRPr lang="el-GR" sz="2800" dirty="0"/>
          </a:p>
        </p:txBody>
      </p:sp>
    </p:spTree>
    <p:extLst>
      <p:ext uri="{BB962C8B-B14F-4D97-AF65-F5344CB8AC3E}">
        <p14:creationId xmlns:p14="http://schemas.microsoft.com/office/powerpoint/2010/main" val="4243173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Αποτελέσματα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Εμφάνιση δύο βασικών πεποιθήσεων </a:t>
            </a:r>
          </a:p>
          <a:p>
            <a:pPr lvl="1"/>
            <a:r>
              <a:rPr lang="el-GR" dirty="0"/>
              <a:t>«οι μαθητές μαθαίνουν μαθηματικά μέσα από δράση»</a:t>
            </a:r>
          </a:p>
          <a:p>
            <a:pPr lvl="1"/>
            <a:r>
              <a:rPr lang="el-GR" dirty="0"/>
              <a:t>«ότι είναι εύκολο για μένα είναι εύκολο και για το μαθητή»</a:t>
            </a:r>
          </a:p>
          <a:p>
            <a:r>
              <a:rPr lang="el-GR" dirty="0"/>
              <a:t>Μορφές διδακτικής πρακτικής</a:t>
            </a:r>
          </a:p>
          <a:p>
            <a:pPr lvl="1"/>
            <a:r>
              <a:rPr lang="el-GR" dirty="0"/>
              <a:t>Διερευνητική διδασκαλία (πανεπιστήμιο, όραμα)</a:t>
            </a:r>
          </a:p>
          <a:p>
            <a:pPr lvl="1"/>
            <a:r>
              <a:rPr lang="el-GR" dirty="0" smtClean="0"/>
              <a:t>Καθοδηγητική </a:t>
            </a:r>
            <a:r>
              <a:rPr lang="el-GR" dirty="0"/>
              <a:t>διδασκαλία (πρώτη χρονιά διδασκαλίας, διαφορά οράματος και πραγματικότητας, παράλληλες κατευθύνσεις))</a:t>
            </a:r>
          </a:p>
          <a:p>
            <a:pPr lvl="1"/>
            <a:r>
              <a:rPr lang="el-GR" dirty="0" err="1"/>
              <a:t>Ανακαλυπτική</a:t>
            </a:r>
            <a:r>
              <a:rPr lang="el-GR" dirty="0"/>
              <a:t>  διδασκαλία (τροποποίηση της διδακτικής της πράξης)</a:t>
            </a:r>
          </a:p>
          <a:p>
            <a:pPr lvl="1"/>
            <a:r>
              <a:rPr lang="el-GR" dirty="0"/>
              <a:t> Έμφαση στις μαθηματικές κατασκευές των </a:t>
            </a:r>
            <a:r>
              <a:rPr lang="el-GR" dirty="0" smtClean="0"/>
              <a:t>παιδιών</a:t>
            </a:r>
            <a:endParaRPr lang="el-GR" dirty="0"/>
          </a:p>
        </p:txBody>
      </p:sp>
    </p:spTree>
    <p:extLst>
      <p:ext uri="{BB962C8B-B14F-4D97-AF65-F5344CB8AC3E}">
        <p14:creationId xmlns:p14="http://schemas.microsoft.com/office/powerpoint/2010/main" val="2515684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ltLang="el-GR"/>
              <a:t>Έρευνα πάνω στις πεποιθήσεις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100" dirty="0"/>
              <a:t>Η σχέση «πεποίθηση</a:t>
            </a:r>
            <a:r>
              <a:rPr lang="el-GR" sz="3100" dirty="0" smtClean="0"/>
              <a:t>»</a:t>
            </a:r>
            <a:r>
              <a:rPr lang="en-US" sz="3100" dirty="0"/>
              <a:t> </a:t>
            </a:r>
            <a:r>
              <a:rPr lang="en-US" sz="3100" dirty="0" smtClean="0"/>
              <a:t>– </a:t>
            </a:r>
            <a:r>
              <a:rPr lang="el-GR" sz="3100" dirty="0" smtClean="0"/>
              <a:t>« </a:t>
            </a:r>
            <a:r>
              <a:rPr lang="el-GR" sz="3100" dirty="0"/>
              <a:t>αντίληψη» </a:t>
            </a:r>
            <a:r>
              <a:rPr lang="en-US" sz="3100" dirty="0"/>
              <a:t>–</a:t>
            </a:r>
            <a:r>
              <a:rPr lang="el-GR" sz="3100" dirty="0" smtClean="0"/>
              <a:t> </a:t>
            </a:r>
            <a:r>
              <a:rPr lang="el-GR" sz="3100" dirty="0"/>
              <a:t>«γνώση» (</a:t>
            </a:r>
            <a:r>
              <a:rPr lang="en-US" sz="3100" dirty="0"/>
              <a:t>beliefs – conceptions –</a:t>
            </a:r>
            <a:r>
              <a:rPr lang="en-US" sz="3100" dirty="0" smtClean="0"/>
              <a:t> </a:t>
            </a:r>
            <a:r>
              <a:rPr lang="en-US" sz="3100" dirty="0"/>
              <a:t>knowledge</a:t>
            </a:r>
            <a:r>
              <a:rPr lang="en-US" sz="3100" dirty="0" smtClean="0"/>
              <a:t>) (1)</a:t>
            </a:r>
            <a:endParaRPr lang="el-GR" sz="3100" dirty="0"/>
          </a:p>
        </p:txBody>
      </p:sp>
      <p:sp>
        <p:nvSpPr>
          <p:cNvPr id="3" name="Θέση περιεχομένου 2"/>
          <p:cNvSpPr>
            <a:spLocks noGrp="1"/>
          </p:cNvSpPr>
          <p:nvPr>
            <p:ph idx="1"/>
          </p:nvPr>
        </p:nvSpPr>
        <p:spPr/>
        <p:txBody>
          <a:bodyPr>
            <a:normAutofit fontScale="77500" lnSpcReduction="20000"/>
          </a:bodyPr>
          <a:lstStyle/>
          <a:p>
            <a:r>
              <a:rPr lang="el-GR" dirty="0" err="1"/>
              <a:t>Ponte</a:t>
            </a:r>
            <a:r>
              <a:rPr lang="el-GR" dirty="0"/>
              <a:t> (1994)</a:t>
            </a:r>
          </a:p>
          <a:p>
            <a:r>
              <a:rPr lang="el-GR" dirty="0"/>
              <a:t>«Η γνώση αναφέρεται σε ένα ευρύ δίκτυο εννοιών, εικόνων, νοητικών ικανοτήτων που έχουν τα ανθρώπινα όντα. Οι πεποιθήσεις και οι αντιλήψεις θεωρούνται μέρος της γνώσης. Οι πεποιθήσεις είναι αναμφισβήτητες προσωπικές αλήθειες που τις έχει ο κάθε άνθρωπος και προέρχονται από την εμπειρία ή την φαντασία με ισχυρό συναισθηματικό και αξιολογικό χαρακτήρα. Θέτουν ότι κάτι είναι σωστό ή εσφαλμένο και έτσι έχουν ένα προθετικό χαρακτήρα. Οι αντιλήψεις είναι γνωστικές κατασκευές που ίσως μπορούν να αντιμετωπισθούν ως τα οργανωμένα πλαίσια που χαρακτηρίζουν τις έννοιες. Η φύση τους είναι μεταφορική»</a:t>
            </a:r>
          </a:p>
          <a:p>
            <a:endParaRPr lang="el-GR" dirty="0"/>
          </a:p>
        </p:txBody>
      </p:sp>
    </p:spTree>
    <p:extLst>
      <p:ext uri="{BB962C8B-B14F-4D97-AF65-F5344CB8AC3E}">
        <p14:creationId xmlns:p14="http://schemas.microsoft.com/office/powerpoint/2010/main" val="196050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a:t>Πόταρη</a:t>
            </a:r>
            <a:r>
              <a:rPr lang="el-GR" sz="2000" dirty="0"/>
              <a:t> Δέσποινα, </a:t>
            </a:r>
            <a:r>
              <a:rPr lang="el-GR" sz="2000" dirty="0" err="1"/>
              <a:t>Σακονίδης</a:t>
            </a:r>
            <a:r>
              <a:rPr lang="el-GR" sz="2000" dirty="0"/>
              <a:t> Χαράλαμπος. «Ποιοτική μεθοδολογία έρευνας στη Διδακτική των Μαθηματικών, Μελέτη αντιλήψεων και πεποιθήσεων». </a:t>
            </a:r>
            <a:r>
              <a:rPr lang="el-GR" sz="2000" dirty="0" smtClean="0"/>
              <a:t>Έκδοση: 1.0. Αθήνα 2015. Διαθέσιμο από τη δικτυακή διεύθυνση: </a:t>
            </a:r>
            <a:r>
              <a:rPr lang="en-US" sz="2000" dirty="0" smtClean="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100" dirty="0"/>
              <a:t>Η σχέση «πεποίθηση</a:t>
            </a:r>
            <a:r>
              <a:rPr lang="el-GR" sz="3100" dirty="0" smtClean="0"/>
              <a:t>»</a:t>
            </a:r>
            <a:r>
              <a:rPr lang="en-US" sz="3100" dirty="0"/>
              <a:t> </a:t>
            </a:r>
            <a:r>
              <a:rPr lang="en-US" sz="3100" dirty="0" smtClean="0"/>
              <a:t>– </a:t>
            </a:r>
            <a:r>
              <a:rPr lang="el-GR" sz="3100" dirty="0" smtClean="0"/>
              <a:t>« </a:t>
            </a:r>
            <a:r>
              <a:rPr lang="el-GR" sz="3100" dirty="0"/>
              <a:t>αντίληψη» </a:t>
            </a:r>
            <a:r>
              <a:rPr lang="en-US" sz="3100" dirty="0"/>
              <a:t>–</a:t>
            </a:r>
            <a:r>
              <a:rPr lang="el-GR" sz="3100" dirty="0" smtClean="0"/>
              <a:t> </a:t>
            </a:r>
            <a:r>
              <a:rPr lang="el-GR" sz="3100" dirty="0"/>
              <a:t>«γνώση» (</a:t>
            </a:r>
            <a:r>
              <a:rPr lang="en-US" sz="3100" dirty="0"/>
              <a:t>beliefs – conceptions –</a:t>
            </a:r>
            <a:r>
              <a:rPr lang="en-US" sz="3100" dirty="0" smtClean="0"/>
              <a:t> </a:t>
            </a:r>
            <a:r>
              <a:rPr lang="en-US" sz="3100" dirty="0"/>
              <a:t>knowledge</a:t>
            </a:r>
            <a:r>
              <a:rPr lang="en-US" sz="3100" dirty="0" smtClean="0"/>
              <a:t>) (2)</a:t>
            </a:r>
            <a:endParaRPr lang="el-GR" sz="3100" dirty="0"/>
          </a:p>
        </p:txBody>
      </p:sp>
      <p:sp>
        <p:nvSpPr>
          <p:cNvPr id="3" name="Θέση περιεχομένου 2"/>
          <p:cNvSpPr>
            <a:spLocks noGrp="1"/>
          </p:cNvSpPr>
          <p:nvPr>
            <p:ph idx="1"/>
          </p:nvPr>
        </p:nvSpPr>
        <p:spPr/>
        <p:txBody>
          <a:bodyPr>
            <a:normAutofit fontScale="85000" lnSpcReduction="10000"/>
          </a:bodyPr>
          <a:lstStyle/>
          <a:p>
            <a:pPr>
              <a:lnSpc>
                <a:spcPct val="90000"/>
              </a:lnSpc>
            </a:pPr>
            <a:r>
              <a:rPr lang="el-GR" altLang="el-GR" dirty="0"/>
              <a:t>(</a:t>
            </a:r>
            <a:r>
              <a:rPr lang="el-GR" altLang="el-GR" dirty="0" err="1"/>
              <a:t>Furinghetti</a:t>
            </a:r>
            <a:r>
              <a:rPr lang="el-GR" altLang="el-GR" dirty="0"/>
              <a:t>, 1994, 1996, 1997</a:t>
            </a:r>
            <a:r>
              <a:rPr lang="el-GR" altLang="el-GR" dirty="0" smtClean="0"/>
              <a:t>)</a:t>
            </a:r>
            <a:endParaRPr lang="en-US" altLang="el-GR" dirty="0" smtClean="0"/>
          </a:p>
          <a:p>
            <a:pPr>
              <a:lnSpc>
                <a:spcPct val="90000"/>
              </a:lnSpc>
            </a:pPr>
            <a:r>
              <a:rPr lang="el-GR" altLang="el-GR" dirty="0" smtClean="0"/>
              <a:t>«</a:t>
            </a:r>
            <a:r>
              <a:rPr lang="el-GR" altLang="el-GR" dirty="0"/>
              <a:t>αντιλήψεις για τα μαθηματικά</a:t>
            </a:r>
            <a:r>
              <a:rPr lang="el-GR" altLang="el-GR" dirty="0" smtClean="0"/>
              <a:t>»</a:t>
            </a:r>
            <a:endParaRPr lang="en-US" altLang="el-GR" dirty="0" smtClean="0"/>
          </a:p>
          <a:p>
            <a:pPr>
              <a:lnSpc>
                <a:spcPct val="90000"/>
              </a:lnSpc>
            </a:pPr>
            <a:r>
              <a:rPr lang="el-GR" altLang="el-GR" dirty="0" smtClean="0"/>
              <a:t>«</a:t>
            </a:r>
            <a:r>
              <a:rPr lang="el-GR" altLang="el-GR" dirty="0"/>
              <a:t>οι συνειδητές και ασυνείδητες πεποιθήσεις , έννοιες, σημασίες, κανόνες, νοερές εικόνες, και προτίμηση σχετικά με τα μαθηματικά. Αυτές οι πεποιθήσεις, έννοιες, απόψεις και προτιμήσεις αποτελούν τα στοιχεία της φιλοσοφίας των μαθητών, αν και για κάποιους δασκάλους ίσως να μην αναπτύσσονται και κατανοούνται ως μια συναφής φιλοσοφία» (διακρίνονται σε τρία στάδια: το «τετριμμένο», «της συνειδητοποίησης», «της φιλοσοφίας των μαθηματικών</a:t>
            </a:r>
            <a:r>
              <a:rPr lang="el-GR" altLang="el-GR" dirty="0" smtClean="0"/>
              <a:t>»</a:t>
            </a:r>
            <a:endParaRPr lang="el-GR" altLang="el-GR" dirty="0"/>
          </a:p>
        </p:txBody>
      </p:sp>
    </p:spTree>
    <p:extLst>
      <p:ext uri="{BB962C8B-B14F-4D97-AF65-F5344CB8AC3E}">
        <p14:creationId xmlns:p14="http://schemas.microsoft.com/office/powerpoint/2010/main" val="386003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σχέση γνώσης και πεποίθησης</a:t>
            </a:r>
          </a:p>
        </p:txBody>
      </p:sp>
      <p:sp>
        <p:nvSpPr>
          <p:cNvPr id="3" name="Θέση περιεχομένου 2"/>
          <p:cNvSpPr>
            <a:spLocks noGrp="1"/>
          </p:cNvSpPr>
          <p:nvPr>
            <p:ph idx="1"/>
          </p:nvPr>
        </p:nvSpPr>
        <p:spPr/>
        <p:txBody>
          <a:bodyPr>
            <a:normAutofit fontScale="92500" lnSpcReduction="20000"/>
          </a:bodyPr>
          <a:lstStyle/>
          <a:p>
            <a:r>
              <a:rPr lang="el-GR" dirty="0" smtClean="0"/>
              <a:t>«Τα </a:t>
            </a:r>
            <a:r>
              <a:rPr lang="el-GR" dirty="0"/>
              <a:t>συστήματα πεποιθήσεων συχνά περιλαμβάνουν συναισθήματα και συναισθηματικές κρίσεις, ζωντανές μνήμες και προσωπικές εμπειρίες και υποθέσεις για την ύπαρξη οντοτήτων και διαφορετικών κόσμων, τα οποία δεν είναι ανοικτά σε εξωτερική κρίση και κριτική εξέταση με την ίδια αίσθηση που τα συστατικά της γνώσης είναι»</a:t>
            </a:r>
          </a:p>
          <a:p>
            <a:r>
              <a:rPr lang="el-GR" dirty="0"/>
              <a:t>«γνώση χωρίς πεποίθηση είναι κάτι αντιφατικό»</a:t>
            </a:r>
          </a:p>
          <a:p>
            <a:r>
              <a:rPr lang="el-GR" dirty="0"/>
              <a:t>«οι πεποιθήσεις είναι ένα μέρος της γνώσης του ατόμου»</a:t>
            </a:r>
          </a:p>
          <a:p>
            <a:pPr marL="0" indent="0">
              <a:buNone/>
            </a:pPr>
            <a:endParaRPr lang="el-GR" dirty="0"/>
          </a:p>
        </p:txBody>
      </p:sp>
    </p:spTree>
    <p:extLst>
      <p:ext uri="{BB962C8B-B14F-4D97-AF65-F5344CB8AC3E}">
        <p14:creationId xmlns:p14="http://schemas.microsoft.com/office/powerpoint/2010/main" val="59169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σχέση «πεποιθήσεων» και «πρακτικής»</a:t>
            </a:r>
          </a:p>
        </p:txBody>
      </p:sp>
      <p:sp>
        <p:nvSpPr>
          <p:cNvPr id="3" name="Θέση περιεχομένου 2"/>
          <p:cNvSpPr>
            <a:spLocks noGrp="1"/>
          </p:cNvSpPr>
          <p:nvPr>
            <p:ph idx="1"/>
          </p:nvPr>
        </p:nvSpPr>
        <p:spPr>
          <a:xfrm>
            <a:off x="464156" y="1556792"/>
            <a:ext cx="8229600" cy="5040560"/>
          </a:xfrm>
        </p:spPr>
        <p:txBody>
          <a:bodyPr>
            <a:normAutofit fontScale="77500" lnSpcReduction="20000"/>
          </a:bodyPr>
          <a:lstStyle/>
          <a:p>
            <a:r>
              <a:rPr lang="el-GR" dirty="0"/>
              <a:t>Οι πεποιθήσεις επηρεάζουν την πράξη – οι πεποιθήσεις είναι το αποτέλεσμα της πρακτικής (ο ρόλος του </a:t>
            </a:r>
            <a:r>
              <a:rPr lang="el-GR" dirty="0" err="1"/>
              <a:t>αναστοχασμού</a:t>
            </a:r>
            <a:r>
              <a:rPr lang="el-GR" dirty="0"/>
              <a:t>, ο ρόλος της γνώσης από την εμπειρία, όχι αρκετή η γνώση των τυπικών μοντέλων) – διαλεκτική σχέση</a:t>
            </a:r>
          </a:p>
          <a:p>
            <a:r>
              <a:rPr lang="el-GR" dirty="0"/>
              <a:t>Ασυμβατότητα ανάμεσα στις πεποιθήσεις και στην πρακτική (οι καταστάσεις διαφοροποιούνται και έτσι και οι πεποιθήσεις)</a:t>
            </a:r>
          </a:p>
          <a:p>
            <a:r>
              <a:rPr lang="el-GR" dirty="0"/>
              <a:t>Μπορούν να είναι αντικείμενα μελέτης; (μελέτη η αλληλεπίδραση)</a:t>
            </a:r>
          </a:p>
          <a:p>
            <a:r>
              <a:rPr lang="el-GR" dirty="0"/>
              <a:t>«Εικόνες των σχολικών μαθηματικών»: οι προσωπικές προτεραιότητες σε σχέση με τα μαθηματικά, τα σχολικά μαθηματικά και τη διδασκαλία και μάθηση των </a:t>
            </a:r>
            <a:r>
              <a:rPr lang="el-GR" dirty="0" smtClean="0"/>
              <a:t>μαθηματικών</a:t>
            </a:r>
            <a:endParaRPr lang="el-GR" dirty="0"/>
          </a:p>
        </p:txBody>
      </p:sp>
    </p:spTree>
    <p:extLst>
      <p:ext uri="{BB962C8B-B14F-4D97-AF65-F5344CB8AC3E}">
        <p14:creationId xmlns:p14="http://schemas.microsoft.com/office/powerpoint/2010/main" val="2250895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σχέση στάσης και επίδοσης</a:t>
            </a:r>
          </a:p>
        </p:txBody>
      </p:sp>
      <p:sp>
        <p:nvSpPr>
          <p:cNvPr id="3" name="Θέση περιεχομένου 2"/>
          <p:cNvSpPr>
            <a:spLocks noGrp="1"/>
          </p:cNvSpPr>
          <p:nvPr>
            <p:ph idx="1"/>
          </p:nvPr>
        </p:nvSpPr>
        <p:spPr/>
        <p:txBody>
          <a:bodyPr/>
          <a:lstStyle/>
          <a:p>
            <a:pPr>
              <a:lnSpc>
                <a:spcPct val="90000"/>
              </a:lnSpc>
            </a:pPr>
            <a:r>
              <a:rPr lang="el-GR" altLang="el-GR" dirty="0"/>
              <a:t>Υπάρχει η πεποίθηση ότι θετική στάση για τα μαθηματικά παίζει σημαντικό ρόλο στη μάθηση</a:t>
            </a:r>
          </a:p>
          <a:p>
            <a:pPr>
              <a:lnSpc>
                <a:spcPct val="90000"/>
              </a:lnSpc>
            </a:pPr>
            <a:r>
              <a:rPr lang="el-GR" altLang="el-GR" dirty="0"/>
              <a:t>Όμως τα ερευνητικά αποτελέσματα δεν είναι και τόσο σαφή</a:t>
            </a:r>
          </a:p>
          <a:p>
            <a:pPr>
              <a:lnSpc>
                <a:spcPct val="90000"/>
              </a:lnSpc>
            </a:pPr>
            <a:r>
              <a:rPr lang="el-GR" altLang="el-GR" dirty="0"/>
              <a:t>Κάποιοι ερμηνεύουν ότι δεν υπάρχουν κατάλληλα όργανα παρατήρησης</a:t>
            </a:r>
          </a:p>
          <a:p>
            <a:pPr>
              <a:lnSpc>
                <a:spcPct val="90000"/>
              </a:lnSpc>
            </a:pPr>
            <a:r>
              <a:rPr lang="el-GR" altLang="el-GR" dirty="0"/>
              <a:t>Υπάρχει θεωρητική ασάφεια για το τι είναι στάση</a:t>
            </a:r>
          </a:p>
          <a:p>
            <a:endParaRPr lang="el-GR" dirty="0"/>
          </a:p>
        </p:txBody>
      </p:sp>
    </p:spTree>
    <p:extLst>
      <p:ext uri="{BB962C8B-B14F-4D97-AF65-F5344CB8AC3E}">
        <p14:creationId xmlns:p14="http://schemas.microsoft.com/office/powerpoint/2010/main" val="199420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Τι σημαίνει στάση στα Μαθηματικά</a:t>
            </a:r>
          </a:p>
        </p:txBody>
      </p:sp>
      <p:sp>
        <p:nvSpPr>
          <p:cNvPr id="3" name="Θέση περιεχομένου 2"/>
          <p:cNvSpPr>
            <a:spLocks noGrp="1"/>
          </p:cNvSpPr>
          <p:nvPr>
            <p:ph idx="1"/>
          </p:nvPr>
        </p:nvSpPr>
        <p:spPr/>
        <p:txBody>
          <a:bodyPr>
            <a:normAutofit lnSpcReduction="10000"/>
          </a:bodyPr>
          <a:lstStyle/>
          <a:p>
            <a:r>
              <a:rPr lang="el-GR" altLang="el-GR" dirty="0" smtClean="0"/>
              <a:t>«Στάση είναι μια συναισθηματική διάθεση για ένα συγκεκριμένο αντικείμενο»</a:t>
            </a:r>
          </a:p>
          <a:p>
            <a:r>
              <a:rPr lang="el-GR" altLang="el-GR" dirty="0" smtClean="0"/>
              <a:t>«Η στάση έχει 3 στοιχεία, τη συναισθηματική απάντηση, τις πεποιθήσεις, την προθετική συμπεριφορά απέναντι στο αντικείμενο»</a:t>
            </a:r>
          </a:p>
          <a:p>
            <a:r>
              <a:rPr lang="el-GR" altLang="el-GR" dirty="0" smtClean="0"/>
              <a:t>«Στάση είναι το μοτίβο των πεποιθήσεων και συναισθημάτων σχετικά με κάποιο συγκεκριμένο αντικείμενο»</a:t>
            </a:r>
          </a:p>
          <a:p>
            <a:r>
              <a:rPr lang="el-GR" altLang="el-GR" dirty="0" smtClean="0"/>
              <a:t>Θετική – Αρνητική στάση</a:t>
            </a:r>
          </a:p>
          <a:p>
            <a:endParaRPr lang="el-GR" dirty="0"/>
          </a:p>
        </p:txBody>
      </p:sp>
    </p:spTree>
    <p:extLst>
      <p:ext uri="{BB962C8B-B14F-4D97-AF65-F5344CB8AC3E}">
        <p14:creationId xmlns:p14="http://schemas.microsoft.com/office/powerpoint/2010/main" val="149642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θετική </a:t>
            </a:r>
            <a:r>
              <a:rPr lang="el-GR" dirty="0" smtClean="0"/>
              <a:t>στάση</a:t>
            </a:r>
            <a:r>
              <a:rPr lang="en-US" dirty="0" smtClean="0"/>
              <a:t> (1)</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στάση των ειδικών (αλλά δεν υπάρχει ένα μοναδικό μοτίβο)</a:t>
            </a:r>
          </a:p>
          <a:p>
            <a:r>
              <a:rPr lang="el-GR" dirty="0" smtClean="0"/>
              <a:t>διαφορετικά τυπικά μοτίβα των ειδικών για να προσδιορίσουμε ως  στόχο για αλλαγή στάσεων (αλλά η συμπεριφορά δεν επηρεάζεται μόνο από το μοτίβο)</a:t>
            </a:r>
          </a:p>
          <a:p>
            <a:r>
              <a:rPr lang="el-GR" dirty="0" smtClean="0"/>
              <a:t>Προσδιορισμός των επιστημολογικών σωστών πεποιθήσεων (αυτών που είναι αποδεκτών από τους ειδικούς)</a:t>
            </a:r>
          </a:p>
          <a:p>
            <a:endParaRPr lang="el-GR" dirty="0"/>
          </a:p>
        </p:txBody>
      </p:sp>
    </p:spTree>
    <p:extLst>
      <p:ext uri="{BB962C8B-B14F-4D97-AF65-F5344CB8AC3E}">
        <p14:creationId xmlns:p14="http://schemas.microsoft.com/office/powerpoint/2010/main" val="32784990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2113</Words>
  <Application>Microsoft Office PowerPoint</Application>
  <PresentationFormat>Προβολή στην οθόνη (4:3)</PresentationFormat>
  <Paragraphs>180</Paragraphs>
  <Slides>36</Slides>
  <Notes>10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Calibri</vt:lpstr>
      <vt:lpstr>Wingdings</vt:lpstr>
      <vt:lpstr>Θέμα του Office</vt:lpstr>
      <vt:lpstr>Ποιοτική μεθοδολογία έρευνας στη Διδακτική των Μαθηματικών</vt:lpstr>
      <vt:lpstr>Έρευνα πάνω στις πεποιθήσεις</vt:lpstr>
      <vt:lpstr>Η σχέση «πεποίθηση» – « αντίληψη» – «γνώση» (beliefs – conceptions – knowledge) (1)</vt:lpstr>
      <vt:lpstr>Η σχέση «πεποίθηση» – « αντίληψη» – «γνώση» (beliefs – conceptions – knowledge) (2)</vt:lpstr>
      <vt:lpstr>Η σχέση γνώσης και πεποίθησης</vt:lpstr>
      <vt:lpstr>Η σχέση «πεποιθήσεων» και «πρακτικής»</vt:lpstr>
      <vt:lpstr>Η σχέση στάσης και επίδοσης</vt:lpstr>
      <vt:lpstr>Τι σημαίνει στάση στα Μαθηματικά</vt:lpstr>
      <vt:lpstr>Τι είναι θετική στάση (1)</vt:lpstr>
      <vt:lpstr>Τι είναι θετική στάση (2)</vt:lpstr>
      <vt:lpstr>Οι ερευνητικοί στόχοι</vt:lpstr>
      <vt:lpstr>Μέθοδος</vt:lpstr>
      <vt:lpstr>Αποτελέσματα</vt:lpstr>
      <vt:lpstr>Επιστημολογικές πεποιθήσεις των μαθητών για τα μαθηματικά (1)</vt:lpstr>
      <vt:lpstr>Επιστημολογικές πεποιθήσεις των μαθητών για τα μαθηματικά (2)</vt:lpstr>
      <vt:lpstr>Συνδέονται οι πεποιθήσεις αυτές με τις παιδαγωγικές τους αντιλήψεις; (1)</vt:lpstr>
      <vt:lpstr>Συνδέονται οι πεποιθήσεις αυτές με τις παιδαγωγικές τους αντιλήψεις; (2)</vt:lpstr>
      <vt:lpstr>Συνδέονται οι πεποιθήσεις αυτές με τις παιδαγωγικές τους αντιλήψεις; (3)</vt:lpstr>
      <vt:lpstr>Αποτελέσματα της έρευνας (1)</vt:lpstr>
      <vt:lpstr>Αποτελέσματα της έρευνας (2)</vt:lpstr>
      <vt:lpstr>Αποτελέσματα της έρευνας (3)</vt:lpstr>
      <vt:lpstr>The emerging Practices of a Novice Teacher: The roles of his Mathematics images</vt:lpstr>
      <vt:lpstr>Ερευνητικοί στόχοι</vt:lpstr>
      <vt:lpstr>Μέθοδος (1)</vt:lpstr>
      <vt:lpstr>Μέθοδος (2)</vt:lpstr>
      <vt:lpstr>Αποτελέσματα </vt:lpstr>
      <vt:lpstr>Παράδειγμα αναζήτησης αντιλήψεων σε σχέση με την πράξη (Georgiadou – Kabouridis, B. &amp; Potari, D.)</vt:lpstr>
      <vt:lpstr>Αποτελέσματα</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201</cp:revision>
  <dcterms:created xsi:type="dcterms:W3CDTF">2012-09-06T09:03:05Z</dcterms:created>
  <dcterms:modified xsi:type="dcterms:W3CDTF">2015-11-30T14:53:17Z</dcterms:modified>
</cp:coreProperties>
</file>