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6" r:id="rId3"/>
    <p:sldMasterId id="2147483688" r:id="rId4"/>
    <p:sldMasterId id="2147483700" r:id="rId5"/>
    <p:sldMasterId id="2147483803" r:id="rId6"/>
  </p:sldMasterIdLst>
  <p:notesMasterIdLst>
    <p:notesMasterId r:id="rId31"/>
  </p:notesMasterIdLst>
  <p:handoutMasterIdLst>
    <p:handoutMasterId r:id="rId32"/>
  </p:handoutMasterIdLst>
  <p:sldIdLst>
    <p:sldId id="299" r:id="rId7"/>
    <p:sldId id="269" r:id="rId8"/>
    <p:sldId id="301" r:id="rId9"/>
    <p:sldId id="287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22" r:id="rId24"/>
    <p:sldId id="316" r:id="rId25"/>
    <p:sldId id="317" r:id="rId26"/>
    <p:sldId id="318" r:id="rId27"/>
    <p:sldId id="319" r:id="rId28"/>
    <p:sldId id="320" r:id="rId29"/>
    <p:sldId id="321" r:id="rId30"/>
  </p:sldIdLst>
  <p:sldSz cx="9144000" cy="6858000" type="screen4x3"/>
  <p:notesSz cx="6858000" cy="9144000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66"/>
    <a:srgbClr val="0B7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6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6545E2-72CB-4198-BD53-6555DB858D10}" type="datetimeFigureOut">
              <a:rPr lang="el-GR"/>
              <a:pPr>
                <a:defRPr/>
              </a:pPr>
              <a:t>7/10/2014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8F55D5-C877-4F6E-8F16-706A12C36D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8999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1B3102-8435-44CE-B29B-B7CE9D6F0090}" type="datetimeFigureOut">
              <a:rPr lang="el-GR"/>
              <a:pPr>
                <a:defRPr/>
              </a:pPr>
              <a:t>7/10/2014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4ADEE4-DFF9-45DE-B4EA-3E3E86527E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7179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1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73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E970130-3727-44CF-A1F2-1E9AD8F585F7}" type="slidenum">
              <a:rPr lang="el-GR" sz="1200">
                <a:latin typeface="+mn-lt"/>
              </a:rPr>
              <a:pPr algn="r">
                <a:defRPr/>
              </a:pPr>
              <a:t>2</a:t>
            </a:fld>
            <a:endParaRPr lang="el-GR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9990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E970130-3727-44CF-A1F2-1E9AD8F585F7}" type="slidenum">
              <a:rPr lang="el-GR" sz="1200">
                <a:latin typeface="+mn-lt"/>
              </a:rPr>
              <a:pPr algn="r">
                <a:defRPr/>
              </a:pPr>
              <a:t>3</a:t>
            </a:fld>
            <a:endParaRPr lang="el-GR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05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474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63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737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2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35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180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 userDrawn="1"/>
        </p:nvSpPr>
        <p:spPr>
          <a:xfrm>
            <a:off x="692150" y="341313"/>
            <a:ext cx="1841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</a:b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ΠΑΝΕΠΙΣΤΗΜΙΟ ΑΘΗΝΩΝ</a:t>
            </a:r>
          </a:p>
        </p:txBody>
      </p:sp>
      <p:pic>
        <p:nvPicPr>
          <p:cNvPr id="5" name="Picture 12" descr="uo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68288"/>
            <a:ext cx="3603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B0C80E-1A80-4055-8061-704B77A9A3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3AB0C-0A14-404A-BE10-4E075B034A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B2BBE-D1F4-42ED-9E45-5324EB13994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A1B82-3E1E-478D-8614-C97396C034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042988" y="260350"/>
            <a:ext cx="1843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el-GR"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Πανεπιστήμιο Αθηνών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B77B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buFont typeface="Courier New" pitchFamily="49" charset="0"/>
              <a:buChar char="o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91488" y="65214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FDF4E-1C59-4E71-8F4D-F29862674A2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042988" y="260350"/>
            <a:ext cx="1843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el-GR"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Πανεπιστήμιο Αθηνών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0955"/>
            <a:ext cx="7772400" cy="1362075"/>
          </a:xfrm>
        </p:spPr>
        <p:txBody>
          <a:bodyPr anchor="t">
            <a:noAutofit/>
          </a:bodyPr>
          <a:lstStyle>
            <a:lvl1pPr algn="ctr">
              <a:defRPr sz="4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895714-72EB-46CD-B5BF-5214410428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BC3678-EA48-43BF-9360-02FB8035E9D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49DB42-209C-47E4-AA54-58082D4A5D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>
          <a:xfrm>
            <a:off x="692150" y="341313"/>
            <a:ext cx="1841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</a:b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ΠΑΝΕΠΙΣΤΗΜΙΟ ΑΘΗΝΩΝ</a:t>
            </a:r>
          </a:p>
        </p:txBody>
      </p:sp>
      <p:pic>
        <p:nvPicPr>
          <p:cNvPr id="5" name="Picture 11" descr="uo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68288"/>
            <a:ext cx="3603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54D790-9083-4A5E-AC0E-814654DB56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ABE935-7BBB-47A6-B69E-F129A19B55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545863-DDB3-40EE-B88D-54EF884F8A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3A08A4-AAE3-4F9F-AAF0-80CC194814F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341E61-9146-40B6-A767-BB4B30C5FA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042988" y="260350"/>
            <a:ext cx="1843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el-GR"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Πανεπιστήμιο Αθηνών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B77B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buFont typeface="Courier New" pitchFamily="49" charset="0"/>
              <a:buChar char="o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91488" y="65214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77743-787A-4568-9D1E-AA7EC21191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042988" y="260350"/>
            <a:ext cx="1843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el-GR"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Πανεπιστήμιο Αθηνών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0955"/>
            <a:ext cx="7772400" cy="1362075"/>
          </a:xfrm>
        </p:spPr>
        <p:txBody>
          <a:bodyPr anchor="t">
            <a:noAutofit/>
          </a:bodyPr>
          <a:lstStyle>
            <a:lvl1pPr algn="ctr">
              <a:defRPr sz="4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CFCA04-751F-4756-9B7B-3B1A785D0E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86496B-444C-466C-941B-964BE8B81A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692150" y="341313"/>
            <a:ext cx="1841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</a:b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ΠΑΝΕΠΙΣΤΗΜΙΟ ΑΘΗΝΩΝ</a:t>
            </a:r>
          </a:p>
        </p:txBody>
      </p:sp>
      <p:pic>
        <p:nvPicPr>
          <p:cNvPr id="5" name="Picture 10" descr="uo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68288"/>
            <a:ext cx="3603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D4D3B7-3E7E-43F7-AC48-BECE32AADC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954DE5-F03C-4530-B0B9-EFA0D84759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7F7B98-CF8E-44BA-A0DF-EFB9025D5A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726346-6387-4E0B-80DE-6EF3983F3F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C60919-8E82-43F7-877F-3C04CEA77A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5D51A9-6604-43D4-AE53-FC51E18872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042988" y="260350"/>
            <a:ext cx="1843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el-GR"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Πανεπιστήμιο Αθηνών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B77B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buFont typeface="Courier New" pitchFamily="49" charset="0"/>
              <a:buChar char="o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 algn="ctr" fontAlgn="auto">
              <a:spcAft>
                <a:spcPts val="0"/>
              </a:spcAft>
              <a:defRPr lang="el-GR" sz="1800" b="0" kern="1200">
                <a:solidFill>
                  <a:srgbClr val="0B77B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7A58D01-4579-4C6C-BBFC-BA45B1656FE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042988" y="260350"/>
            <a:ext cx="18430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</a:br>
            <a:r>
              <a:rPr lang="el-GR" sz="12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Πανεπιστήμιο Αθηνών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0955"/>
            <a:ext cx="7772400" cy="1362075"/>
          </a:xfrm>
        </p:spPr>
        <p:txBody>
          <a:bodyPr anchor="t">
            <a:noAutofit/>
          </a:bodyPr>
          <a:lstStyle>
            <a:lvl1pPr algn="ctr">
              <a:defRPr sz="4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C06715-1C46-46A6-8CFD-35935C2C4D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ourier New" pitchFamily="49" charset="0"/>
              <a:buChar char="o"/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8164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BED447-B698-45CC-AEA2-1082CAE681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EF0648-798D-442D-8F4F-0B1C5C15D24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273563-247E-4442-97BC-EACDB7A4EF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8E8B2-933D-49F1-ACA6-6B65CC36A5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5C68D9-0E23-49B9-95B3-74DA8732FA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3BDB6B-4369-47E9-B335-8065332710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CAC258-EF58-4570-8C4A-D10849FD1E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0AE7DD-D6E5-4579-A504-8FFC2A9A98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85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14829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692150" y="341313"/>
            <a:ext cx="1841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Εθνικό και Καποδιστριακό</a:t>
            </a:r>
            <a:b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</a:br>
            <a:r>
              <a:rPr lang="el-GR" sz="1200" dirty="0">
                <a:solidFill>
                  <a:srgbClr val="002366"/>
                </a:solidFill>
                <a:latin typeface="+mn-lt"/>
                <a:cs typeface="+mn-cs"/>
              </a:rPr>
              <a:t>ΠΑΝΕΠΙΣΤΗΜΙΟ ΑΘΗΝΩΝ</a:t>
            </a:r>
          </a:p>
        </p:txBody>
      </p:sp>
      <p:pic>
        <p:nvPicPr>
          <p:cNvPr id="5" name="Picture 10" descr="uo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1788" y="268288"/>
            <a:ext cx="3603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095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400" b="1" cap="none" baseline="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9" name="Picture 8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Picture 4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1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10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7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7" name="Picture 6" descr="[DECORATIVE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Arial" charset="0"/>
              </a:rPr>
              <a:t>Ενότητα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9: Τρανζίστορ Επίδρασης Πεδίου (</a:t>
            </a:r>
            <a:r>
              <a:rPr lang="en-US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FET)</a:t>
            </a:r>
            <a:r>
              <a:rPr lang="el-GR" sz="1000" baseline="0" dirty="0" smtClean="0">
                <a:solidFill>
                  <a:srgbClr val="5075BC"/>
                </a:solidFill>
                <a:ea typeface="+mn-ea"/>
                <a:cs typeface="Arial" charset="0"/>
              </a:rPr>
              <a:t> 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2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84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6176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2BADDB-E955-4FF8-9E42-9E97BC8191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DAE8A3-5D75-4516-81CD-D3EAD8B6FE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C852D-2C89-4498-96B4-A456F8D8789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46463" y="6492875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2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97CF5F-FD46-42A5-B0EB-90CE0F96F8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341438"/>
            <a:ext cx="8229600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2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Courier New" pitchFamily="49" charset="0"/>
        <a:buChar char="o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B77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B77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B77B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B77B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B77B6"/>
        </a:buClr>
        <a:buFont typeface="Arial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1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2.w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5.jpeg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0.xml"/><Relationship Id="rId5" Type="http://schemas.openxmlformats.org/officeDocument/2006/relationships/image" Target="../media/image25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1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3.xml"/><Relationship Id="rId5" Type="http://schemas.openxmlformats.org/officeDocument/2006/relationships/image" Target="../media/image42.png"/><Relationship Id="rId4" Type="http://schemas.openxmlformats.org/officeDocument/2006/relationships/hyperlink" Target="%5b1%5d%20http:/creativecommons.org/licenses/by-nc-sa/4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5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8.w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0.jpeg"/><Relationship Id="rId10" Type="http://schemas.openxmlformats.org/officeDocument/2006/relationships/image" Target="../media/image17.wmf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Ηλεκτρονική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99650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Τρανζίστορ Επίδρασης Πεδίου (</a:t>
            </a:r>
            <a:r>
              <a:rPr lang="en-US" sz="2800" dirty="0"/>
              <a:t>FET</a:t>
            </a:r>
            <a:r>
              <a:rPr lang="en-US" sz="2800" dirty="0" smtClean="0"/>
              <a:t>)</a:t>
            </a:r>
          </a:p>
          <a:p>
            <a:endParaRPr lang="el-GR" sz="2800" dirty="0" smtClean="0"/>
          </a:p>
          <a:p>
            <a:r>
              <a:rPr lang="el-GR" sz="2800" dirty="0"/>
              <a:t>Αγγελική </a:t>
            </a:r>
            <a:r>
              <a:rPr lang="el-GR" sz="2800" dirty="0" err="1"/>
              <a:t>Αραπογιάννη</a:t>
            </a:r>
            <a:endParaRPr lang="en-US" sz="2800" dirty="0"/>
          </a:p>
          <a:p>
            <a:r>
              <a:rPr lang="el-GR" sz="2800" dirty="0"/>
              <a:t>Τμήμα Πληροφορικής και Τηλεπικοινωνιών</a:t>
            </a:r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Αντίσταση εξόδου του </a:t>
            </a:r>
            <a:r>
              <a:rPr lang="en-US" dirty="0"/>
              <a:t>MOSFET </a:t>
            </a:r>
            <a:endParaRPr lang="el-GR" dirty="0"/>
          </a:p>
        </p:txBody>
      </p:sp>
      <p:pic>
        <p:nvPicPr>
          <p:cNvPr id="5" name="Picture 4" descr="Ισοδύναμο μικρού σήματος κυκλώματος MOSFET"/>
          <p:cNvPicPr>
            <a:picLocks noChangeAspect="1" noChangeArrowheads="1"/>
          </p:cNvPicPr>
          <p:nvPr/>
        </p:nvPicPr>
        <p:blipFill>
          <a:blip r:embed="rId4"/>
          <a:srcRect b="12781"/>
          <a:stretch>
            <a:fillRect/>
          </a:stretch>
        </p:blipFill>
        <p:spPr bwMode="auto">
          <a:xfrm>
            <a:off x="466799" y="1810743"/>
            <a:ext cx="3025628" cy="178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Χαρακτηριστικές iD προς uDS του MOSFET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427" y="1148875"/>
            <a:ext cx="4825082" cy="271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957491"/>
              </p:ext>
            </p:extLst>
          </p:nvPr>
        </p:nvGraphicFramePr>
        <p:xfrm>
          <a:off x="2029381" y="3777993"/>
          <a:ext cx="3875587" cy="81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8" name="Εξίσωση" r:id="rId6" imgW="2336760" imgH="431640" progId="Equation.3">
                  <p:embed/>
                </p:oleObj>
              </mc:Choice>
              <mc:Fallback>
                <p:oleObj name="Εξίσωση" r:id="rId6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381" y="3777993"/>
                        <a:ext cx="3875587" cy="8171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572"/>
              </p:ext>
            </p:extLst>
          </p:nvPr>
        </p:nvGraphicFramePr>
        <p:xfrm>
          <a:off x="1043608" y="4772610"/>
          <a:ext cx="6219573" cy="8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9" name="Equation" r:id="rId8" imgW="3606480" imgH="495000" progId="Equation.3">
                  <p:embed/>
                </p:oleObj>
              </mc:Choice>
              <mc:Fallback>
                <p:oleObj name="Equation" r:id="rId8" imgW="36064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772610"/>
                        <a:ext cx="6219573" cy="85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29911"/>
              </p:ext>
            </p:extLst>
          </p:nvPr>
        </p:nvGraphicFramePr>
        <p:xfrm>
          <a:off x="2555776" y="5581663"/>
          <a:ext cx="2369141" cy="758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0" name="Equation" r:id="rId10" imgW="1587240" imgH="507960" progId="Equation.3">
                  <p:embed/>
                </p:oleObj>
              </mc:Choice>
              <mc:Fallback>
                <p:oleObj name="Equation" r:id="rId10" imgW="1587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581663"/>
                        <a:ext cx="2369141" cy="758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5088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n-US" dirty="0"/>
              <a:t>MOSFET </a:t>
            </a:r>
            <a:r>
              <a:rPr lang="el-GR" dirty="0" smtClean="0"/>
              <a:t>απογύμνωσης</a:t>
            </a:r>
            <a:endParaRPr lang="el-GR" dirty="0"/>
          </a:p>
        </p:txBody>
      </p:sp>
      <p:pic>
        <p:nvPicPr>
          <p:cNvPr id="6" name="Picture 5" descr="Συμβολισμός του MOSFET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1445221"/>
            <a:ext cx="2737868" cy="284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Χαρακτηρηστικές ID-uDS του MOSF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23928" y="1165862"/>
            <a:ext cx="5023833" cy="312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Χαρακτηριστική iD-υGS στον κόρο.&#10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4312502"/>
            <a:ext cx="2952328" cy="244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5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MOSFET σαν κυκλωματικό στοιχείο</a:t>
            </a:r>
          </a:p>
        </p:txBody>
      </p:sp>
      <p:pic>
        <p:nvPicPr>
          <p:cNvPr id="9" name="Picture 11" descr="Κύκλωμα που αναπαριστά ένα MOSFET Q1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268760"/>
            <a:ext cx="2493162" cy="35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Χαρακτηρηστικές ID-IDS του κυκλώματος του MOSFE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1210" y="1187368"/>
            <a:ext cx="4679052" cy="420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Ισοδύναμο κύκλωμα μικρού σήματος του κυκλώματος του MOSFET."/>
          <p:cNvPicPr>
            <a:picLocks noChangeAspect="1" noChangeArrowheads="1"/>
          </p:cNvPicPr>
          <p:nvPr/>
        </p:nvPicPr>
        <p:blipFill>
          <a:blip r:embed="rId5"/>
          <a:srcRect b="12781"/>
          <a:stretch>
            <a:fillRect/>
          </a:stretch>
        </p:blipFill>
        <p:spPr bwMode="auto">
          <a:xfrm>
            <a:off x="1210444" y="5133131"/>
            <a:ext cx="24368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8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 descr="Κύκλωμα με Mosfet, 3 πυκνωτές 6 αντιστάσεις και μια πηγή usig.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196752"/>
            <a:ext cx="4618856" cy="3454806"/>
          </a:xfrm>
        </p:spPr>
      </p:pic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4032448" cy="4608512"/>
          </a:xfrm>
        </p:spPr>
        <p:txBody>
          <a:bodyPr/>
          <a:lstStyle/>
          <a:p>
            <a:r>
              <a:rPr lang="el-GR" dirty="0"/>
              <a:t>Στο κύκλωμα του σχήματος το </a:t>
            </a:r>
            <a:r>
              <a:rPr lang="en-US" dirty="0"/>
              <a:t>MOSFET </a:t>
            </a:r>
            <a:r>
              <a:rPr lang="el-GR" dirty="0"/>
              <a:t>έχει 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=2V, </a:t>
            </a:r>
            <a:r>
              <a:rPr lang="el-GR" dirty="0"/>
              <a:t>μ</a:t>
            </a:r>
            <a:r>
              <a:rPr lang="en-US" baseline="-25000" dirty="0" err="1"/>
              <a:t>n</a:t>
            </a:r>
            <a:r>
              <a:rPr lang="en-US" dirty="0" err="1"/>
              <a:t>C</a:t>
            </a:r>
            <a:r>
              <a:rPr lang="en-US" baseline="-25000" dirty="0" err="1"/>
              <a:t>ox</a:t>
            </a:r>
            <a:r>
              <a:rPr lang="en-US" dirty="0"/>
              <a:t>=20</a:t>
            </a:r>
            <a:r>
              <a:rPr lang="el-GR" dirty="0"/>
              <a:t>μ</a:t>
            </a:r>
            <a:r>
              <a:rPr lang="en-US" dirty="0"/>
              <a:t>A/V</a:t>
            </a:r>
            <a:r>
              <a:rPr lang="en-US" baseline="30000" dirty="0"/>
              <a:t>2</a:t>
            </a:r>
            <a:r>
              <a:rPr lang="en-US" dirty="0"/>
              <a:t>, W/L=100</a:t>
            </a:r>
            <a:r>
              <a:rPr lang="el-GR" dirty="0"/>
              <a:t>. </a:t>
            </a:r>
            <a:r>
              <a:rPr lang="el-GR" dirty="0" smtClean="0"/>
              <a:t>Η </a:t>
            </a:r>
            <a:r>
              <a:rPr lang="el-GR" dirty="0"/>
              <a:t>αντίσταση εξόδου του είναι </a:t>
            </a:r>
            <a:r>
              <a:rPr lang="en-US" dirty="0" err="1"/>
              <a:t>r</a:t>
            </a:r>
            <a:r>
              <a:rPr lang="en-US" baseline="-25000" dirty="0" err="1"/>
              <a:t>o</a:t>
            </a:r>
            <a:r>
              <a:rPr lang="en-US" dirty="0"/>
              <a:t>=100k</a:t>
            </a:r>
            <a:r>
              <a:rPr lang="el-GR" dirty="0"/>
              <a:t>Ω.</a:t>
            </a:r>
            <a:br>
              <a:rPr lang="el-GR" dirty="0"/>
            </a:br>
            <a:r>
              <a:rPr lang="el-GR" dirty="0"/>
              <a:t>α) Υπολογίστε τις </a:t>
            </a:r>
            <a:r>
              <a:rPr lang="en-US" dirty="0"/>
              <a:t>DC </a:t>
            </a:r>
            <a:r>
              <a:rPr lang="el-GR" dirty="0"/>
              <a:t>ποσότητες </a:t>
            </a:r>
            <a:r>
              <a:rPr lang="en-US" dirty="0"/>
              <a:t>V</a:t>
            </a:r>
            <a:r>
              <a:rPr lang="en-US" baseline="-25000" dirty="0"/>
              <a:t>G</a:t>
            </a:r>
            <a:r>
              <a:rPr lang="en-US" dirty="0"/>
              <a:t>, I</a:t>
            </a:r>
            <a:r>
              <a:rPr lang="en-US" baseline="-25000" dirty="0"/>
              <a:t>D</a:t>
            </a:r>
            <a:r>
              <a:rPr lang="en-US" dirty="0"/>
              <a:t>, V</a:t>
            </a:r>
            <a:r>
              <a:rPr lang="en-US" baseline="-25000" dirty="0"/>
              <a:t>GS</a:t>
            </a:r>
            <a:r>
              <a:rPr lang="el-GR" dirty="0"/>
              <a:t> και </a:t>
            </a:r>
            <a:r>
              <a:rPr lang="en-US" dirty="0"/>
              <a:t>V</a:t>
            </a:r>
            <a:r>
              <a:rPr lang="en-US" baseline="-25000" dirty="0"/>
              <a:t>D</a:t>
            </a:r>
            <a:r>
              <a:rPr lang="en-US" dirty="0"/>
              <a:t>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β)</a:t>
            </a:r>
            <a:r>
              <a:rPr lang="en-US" dirty="0"/>
              <a:t> </a:t>
            </a:r>
            <a:r>
              <a:rPr lang="el-GR" dirty="0"/>
              <a:t>Υπολογίστε την </a:t>
            </a:r>
            <a:r>
              <a:rPr lang="en-US" dirty="0"/>
              <a:t>g</a:t>
            </a:r>
            <a:r>
              <a:rPr lang="en-US" baseline="-25000" dirty="0"/>
              <a:t>m</a:t>
            </a:r>
            <a:r>
              <a:rPr lang="en-US" dirty="0"/>
              <a:t>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γ) Σχεδιάστε το ισοδύναμο μικρού σήματος του κυκλώματος.</a:t>
            </a:r>
            <a:br>
              <a:rPr lang="el-GR" dirty="0"/>
            </a:br>
            <a:r>
              <a:rPr lang="el-GR" dirty="0"/>
              <a:t>δ) Υπολογίστε την </a:t>
            </a:r>
            <a:r>
              <a:rPr lang="en-US" dirty="0" err="1"/>
              <a:t>R</a:t>
            </a:r>
            <a:r>
              <a:rPr lang="en-US" baseline="-25000" dirty="0" err="1"/>
              <a:t>in</a:t>
            </a:r>
            <a:r>
              <a:rPr lang="en-US" dirty="0"/>
              <a:t> </a:t>
            </a:r>
            <a:r>
              <a:rPr lang="el-GR" dirty="0"/>
              <a:t>και την απολαβή τάσης </a:t>
            </a:r>
            <a:r>
              <a:rPr lang="el-GR" dirty="0" err="1"/>
              <a:t>υ</a:t>
            </a:r>
            <a:r>
              <a:rPr lang="el-GR" baseline="-25000" dirty="0" err="1"/>
              <a:t>ο</a:t>
            </a:r>
            <a:r>
              <a:rPr lang="el-GR" dirty="0"/>
              <a:t>/υ</a:t>
            </a:r>
            <a:r>
              <a:rPr lang="en-US" baseline="-25000" dirty="0"/>
              <a:t>sig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1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Λογικές πύλες με </a:t>
            </a:r>
            <a:r>
              <a:rPr lang="en-US" dirty="0" smtClean="0"/>
              <a:t>MOSFET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899592" y="2961821"/>
            <a:ext cx="4474547" cy="1015008"/>
          </a:xfrm>
        </p:spPr>
        <p:txBody>
          <a:bodyPr>
            <a:normAutofit/>
          </a:bodyPr>
          <a:lstStyle/>
          <a:p>
            <a:r>
              <a:rPr lang="el-GR" sz="2400" b="1" dirty="0" err="1" smtClean="0"/>
              <a:t>Αντιστροφέας</a:t>
            </a:r>
            <a:r>
              <a:rPr lang="el-GR" sz="2400" b="1" dirty="0" smtClean="0"/>
              <a:t> με </a:t>
            </a:r>
            <a:r>
              <a:rPr lang="en-US" sz="2400" b="1" dirty="0" smtClean="0"/>
              <a:t>MOSFET</a:t>
            </a:r>
            <a:endParaRPr lang="el-GR" sz="2400" b="1" dirty="0"/>
          </a:p>
        </p:txBody>
      </p:sp>
      <p:pic>
        <p:nvPicPr>
          <p:cNvPr id="9" name="Θέση περιεχομένου 8" descr="Αντιστροφέας με MOSFE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5331"/>
            <a:ext cx="2815501" cy="5359928"/>
          </a:xfrm>
        </p:spPr>
      </p:pic>
    </p:spTree>
    <p:extLst>
      <p:ext uri="{BB962C8B-B14F-4D97-AF65-F5344CB8AC3E}">
        <p14:creationId xmlns:p14="http://schemas.microsoft.com/office/powerpoint/2010/main" val="38689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Λογικές πύλες με </a:t>
            </a:r>
            <a:r>
              <a:rPr lang="en-US" dirty="0" smtClean="0"/>
              <a:t>MOSFET 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713844" y="1488732"/>
            <a:ext cx="4040188" cy="639762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el-GR" dirty="0"/>
              <a:t>Πύλη </a:t>
            </a:r>
            <a:r>
              <a:rPr lang="en-US" dirty="0"/>
              <a:t>NAND </a:t>
            </a:r>
            <a:r>
              <a:rPr lang="el-GR" dirty="0"/>
              <a:t>με </a:t>
            </a:r>
            <a:r>
              <a:rPr lang="en-US" dirty="0"/>
              <a:t>MOSFET</a:t>
            </a:r>
            <a:endParaRPr lang="el-GR" dirty="0"/>
          </a:p>
        </p:txBody>
      </p:sp>
      <p:pic>
        <p:nvPicPr>
          <p:cNvPr id="9" name="Θέση περιεχομένου 8" descr="Λογική πύλη NAND με MOSFE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51" y="2772830"/>
            <a:ext cx="1255885" cy="2761727"/>
          </a:xfrm>
        </p:spPr>
      </p:pic>
      <p:sp>
        <p:nvSpPr>
          <p:cNvPr id="2" name="Θέση κειμένου 1"/>
          <p:cNvSpPr>
            <a:spLocks noGrp="1"/>
          </p:cNvSpPr>
          <p:nvPr>
            <p:ph type="body" sz="quarter" idx="3"/>
          </p:nvPr>
        </p:nvSpPr>
        <p:spPr>
          <a:xfrm>
            <a:off x="4788024" y="1446060"/>
            <a:ext cx="4041775" cy="639762"/>
          </a:xfrm>
        </p:spPr>
        <p:txBody>
          <a:bodyPr/>
          <a:lstStyle/>
          <a:p>
            <a:r>
              <a:rPr lang="el-GR" dirty="0"/>
              <a:t>Πύλη </a:t>
            </a:r>
            <a:r>
              <a:rPr lang="en-US" dirty="0"/>
              <a:t>NOR </a:t>
            </a:r>
            <a:r>
              <a:rPr lang="el-GR" dirty="0"/>
              <a:t>με </a:t>
            </a:r>
            <a:r>
              <a:rPr lang="en-US" dirty="0" smtClean="0"/>
              <a:t>MOSFET</a:t>
            </a:r>
            <a:endParaRPr lang="el-GR" dirty="0"/>
          </a:p>
        </p:txBody>
      </p:sp>
      <p:pic>
        <p:nvPicPr>
          <p:cNvPr id="6" name="Θέση περιεχομένου 5" descr="Λογική πύλη NOR με MOSFET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27432"/>
            <a:ext cx="2952328" cy="3865394"/>
          </a:xfrm>
        </p:spPr>
      </p:pic>
    </p:spTree>
    <p:extLst>
      <p:ext uri="{BB962C8B-B14F-4D97-AF65-F5344CB8AC3E}">
        <p14:creationId xmlns:p14="http://schemas.microsoft.com/office/powerpoint/2010/main" val="183203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Λογικές πύλες με </a:t>
            </a:r>
            <a:r>
              <a:rPr lang="en-US" dirty="0" smtClean="0"/>
              <a:t>CMOS(1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899592" y="3819913"/>
            <a:ext cx="4474547" cy="1015008"/>
          </a:xfrm>
        </p:spPr>
        <p:txBody>
          <a:bodyPr>
            <a:normAutofit/>
          </a:bodyPr>
          <a:lstStyle/>
          <a:p>
            <a:r>
              <a:rPr lang="el-GR" sz="2400" b="1" dirty="0" err="1" smtClean="0"/>
              <a:t>Αντιστροφέας</a:t>
            </a:r>
            <a:r>
              <a:rPr lang="el-GR" sz="2400" b="1" dirty="0" smtClean="0"/>
              <a:t> με </a:t>
            </a:r>
            <a:r>
              <a:rPr lang="en-US" sz="2400" b="1" dirty="0" smtClean="0"/>
              <a:t>CMOS.</a:t>
            </a:r>
            <a:endParaRPr lang="el-GR" sz="2400" b="1" dirty="0"/>
          </a:p>
        </p:txBody>
      </p:sp>
      <p:pic>
        <p:nvPicPr>
          <p:cNvPr id="9" name="Θέση περιεχομένου 8" descr="Αντιστροφέας με CMOS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1721"/>
            <a:ext cx="3881024" cy="3456384"/>
          </a:xfrm>
        </p:spPr>
      </p:pic>
    </p:spTree>
    <p:extLst>
      <p:ext uri="{BB962C8B-B14F-4D97-AF65-F5344CB8AC3E}">
        <p14:creationId xmlns:p14="http://schemas.microsoft.com/office/powerpoint/2010/main" val="116419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Λογικές πύλες με </a:t>
            </a:r>
            <a:r>
              <a:rPr lang="en-US" dirty="0" smtClean="0"/>
              <a:t>CMOS(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713844" y="1488732"/>
            <a:ext cx="4040188" cy="639762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el-GR" dirty="0"/>
              <a:t>Πύλη </a:t>
            </a:r>
            <a:r>
              <a:rPr lang="en-US" dirty="0"/>
              <a:t>NAND CMOS</a:t>
            </a:r>
            <a:endParaRPr lang="el-GR" dirty="0"/>
          </a:p>
        </p:txBody>
      </p:sp>
      <p:pic>
        <p:nvPicPr>
          <p:cNvPr id="8" name="Picture 3" descr="Πύλη NAND με CM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0860" y="2227432"/>
            <a:ext cx="2853027" cy="399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κειμένου 1"/>
          <p:cNvSpPr>
            <a:spLocks noGrp="1"/>
          </p:cNvSpPr>
          <p:nvPr>
            <p:ph type="body" sz="quarter" idx="3"/>
          </p:nvPr>
        </p:nvSpPr>
        <p:spPr>
          <a:xfrm>
            <a:off x="4788024" y="1446060"/>
            <a:ext cx="4041775" cy="639762"/>
          </a:xfrm>
        </p:spPr>
        <p:txBody>
          <a:bodyPr/>
          <a:lstStyle/>
          <a:p>
            <a:pPr marL="342900" indent="-342900" algn="just"/>
            <a:r>
              <a:rPr lang="el-GR" dirty="0"/>
              <a:t>Πύλη </a:t>
            </a:r>
            <a:r>
              <a:rPr lang="en-US" dirty="0"/>
              <a:t>NOR CMOS</a:t>
            </a:r>
            <a:endParaRPr lang="el-GR" dirty="0"/>
          </a:p>
        </p:txBody>
      </p:sp>
      <p:pic>
        <p:nvPicPr>
          <p:cNvPr id="10" name="Picture 3" descr="Πύλη NOR με CMO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60817" y="2114244"/>
            <a:ext cx="2861306" cy="418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95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6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99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Περιεχόμενο ενότητας (1 από 2)</a:t>
            </a:r>
          </a:p>
        </p:txBody>
      </p:sp>
      <p:sp>
        <p:nvSpPr>
          <p:cNvPr id="706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700" dirty="0" smtClean="0"/>
              <a:t>Τύποι τρανζίστορ επίδρασης πεδίου (</a:t>
            </a:r>
            <a:r>
              <a:rPr lang="en-US" sz="2700" dirty="0" smtClean="0"/>
              <a:t>JFET</a:t>
            </a:r>
            <a:r>
              <a:rPr lang="el-GR" sz="2700" dirty="0" smtClean="0"/>
              <a:t>, </a:t>
            </a:r>
            <a:r>
              <a:rPr lang="en-US" sz="2700" dirty="0" smtClean="0"/>
              <a:t>MOSFET</a:t>
            </a:r>
            <a:r>
              <a:rPr lang="el-GR" sz="2700" dirty="0" smtClean="0"/>
              <a:t>, </a:t>
            </a:r>
            <a:r>
              <a:rPr lang="en-US" sz="2700" dirty="0" smtClean="0"/>
              <a:t>MESFET</a:t>
            </a:r>
            <a:r>
              <a:rPr lang="el-GR" sz="2700" dirty="0" smtClean="0"/>
              <a:t>). </a:t>
            </a:r>
          </a:p>
          <a:p>
            <a:r>
              <a:rPr lang="el-GR" sz="2700" dirty="0" smtClean="0"/>
              <a:t>Ομοιότητες και διαφορές των </a:t>
            </a:r>
            <a:r>
              <a:rPr lang="en-US" sz="2700" dirty="0" smtClean="0"/>
              <a:t>FET</a:t>
            </a:r>
            <a:r>
              <a:rPr lang="el-GR" sz="2700" dirty="0" smtClean="0"/>
              <a:t> με τα διπολικά τρανζίστορ. </a:t>
            </a:r>
          </a:p>
          <a:p>
            <a:r>
              <a:rPr lang="el-GR" sz="2700" dirty="0" smtClean="0"/>
              <a:t>Η δομή και η λειτουργία του </a:t>
            </a:r>
            <a:r>
              <a:rPr lang="en-US" sz="2700" dirty="0" smtClean="0"/>
              <a:t>MOSFET</a:t>
            </a:r>
            <a:r>
              <a:rPr lang="el-GR" sz="2700" dirty="0" smtClean="0"/>
              <a:t> (</a:t>
            </a:r>
            <a:r>
              <a:rPr lang="en-US" sz="2700" dirty="0" smtClean="0"/>
              <a:t>NMOS</a:t>
            </a:r>
            <a:r>
              <a:rPr lang="el-GR" sz="2700" dirty="0" smtClean="0"/>
              <a:t>, </a:t>
            </a:r>
            <a:r>
              <a:rPr lang="en-US" sz="2700" dirty="0" smtClean="0"/>
              <a:t>PMOS</a:t>
            </a:r>
            <a:r>
              <a:rPr lang="el-GR" sz="2700" dirty="0" smtClean="0"/>
              <a:t>, </a:t>
            </a:r>
            <a:r>
              <a:rPr lang="en-US" sz="2700" dirty="0" smtClean="0"/>
              <a:t>CMOS</a:t>
            </a:r>
            <a:r>
              <a:rPr lang="el-GR" sz="2700" dirty="0" smtClean="0"/>
              <a:t>). </a:t>
            </a:r>
          </a:p>
          <a:p>
            <a:r>
              <a:rPr lang="el-GR" sz="2700" dirty="0" smtClean="0"/>
              <a:t>Οι χαρακτηριστικές </a:t>
            </a:r>
            <a:r>
              <a:rPr lang="en-US" sz="2700" dirty="0" smtClean="0"/>
              <a:t>I</a:t>
            </a:r>
            <a:r>
              <a:rPr lang="el-GR" sz="2700" dirty="0" smtClean="0"/>
              <a:t>-</a:t>
            </a:r>
            <a:r>
              <a:rPr lang="en-US" sz="2700" dirty="0" smtClean="0"/>
              <a:t>V</a:t>
            </a:r>
            <a:r>
              <a:rPr lang="el-GR" sz="2700" dirty="0" smtClean="0"/>
              <a:t> του </a:t>
            </a:r>
            <a:r>
              <a:rPr lang="en-US" sz="2700" dirty="0" smtClean="0"/>
              <a:t>MOSFET</a:t>
            </a:r>
            <a:r>
              <a:rPr lang="el-GR" sz="2700" dirty="0" smtClean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2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1.01.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32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</a:t>
            </a:r>
            <a:r>
              <a:rPr lang="el-GR" sz="2000" dirty="0" smtClean="0"/>
              <a:t> </a:t>
            </a:r>
            <a:r>
              <a:rPr lang="el-GR" sz="2000" dirty="0" err="1" smtClean="0"/>
              <a:t>Αραπογιάννη</a:t>
            </a:r>
            <a:r>
              <a:rPr lang="el-GR" sz="2000" dirty="0" smtClean="0"/>
              <a:t> Αγγελική. «Ηλεκτρονική. Ενότητα </a:t>
            </a:r>
            <a:r>
              <a:rPr lang="en-US" sz="2000" dirty="0" smtClean="0"/>
              <a:t>9</a:t>
            </a:r>
            <a:r>
              <a:rPr lang="el-GR" sz="2000" dirty="0" smtClean="0"/>
              <a:t>: Τρανζίστορ Επίδρασης Πεδίου (</a:t>
            </a:r>
            <a:r>
              <a:rPr lang="en-US" sz="2000" dirty="0" smtClean="0"/>
              <a:t>FET)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</a:t>
            </a:r>
            <a:r>
              <a:rPr lang="el-GR" sz="2000" dirty="0" smtClean="0"/>
              <a:t>: </a:t>
            </a:r>
            <a:r>
              <a:rPr lang="en-US" sz="2000" dirty="0">
                <a:hlinkClick r:id="rId3"/>
              </a:rPr>
              <a:t>http://opencourses.uoa.gr/courses/DI4</a:t>
            </a:r>
            <a:r>
              <a:rPr lang="en-US" sz="2000" dirty="0" smtClean="0">
                <a:hlinkClick r:id="rId3"/>
              </a:rPr>
              <a:t>/</a:t>
            </a:r>
            <a:r>
              <a:rPr lang="el-GR" sz="200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05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050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Περιεχόμενο ενότητας (2 από 2)</a:t>
            </a:r>
          </a:p>
        </p:txBody>
      </p:sp>
      <p:sp>
        <p:nvSpPr>
          <p:cNvPr id="706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700" dirty="0" smtClean="0"/>
              <a:t>Το μοντέλο μεγάλου σήματος (</a:t>
            </a:r>
            <a:r>
              <a:rPr lang="en-US" sz="2700" dirty="0" smtClean="0"/>
              <a:t>DC</a:t>
            </a:r>
            <a:r>
              <a:rPr lang="el-GR" sz="2700" dirty="0" smtClean="0"/>
              <a:t>) του </a:t>
            </a:r>
            <a:r>
              <a:rPr lang="en-US" sz="2700" dirty="0" smtClean="0"/>
              <a:t>MOSFET</a:t>
            </a:r>
            <a:r>
              <a:rPr lang="el-GR" sz="2700" dirty="0" smtClean="0"/>
              <a:t>. Το μοντέλο και οι παράμετροι μικρού σήματος (Α</a:t>
            </a:r>
            <a:r>
              <a:rPr lang="en-US" sz="2700" dirty="0" smtClean="0"/>
              <a:t>C</a:t>
            </a:r>
            <a:r>
              <a:rPr lang="el-GR" sz="2700" dirty="0" smtClean="0"/>
              <a:t>) του </a:t>
            </a:r>
            <a:r>
              <a:rPr lang="en-US" sz="2700" dirty="0" smtClean="0"/>
              <a:t>MOSFET</a:t>
            </a:r>
            <a:r>
              <a:rPr lang="el-GR" sz="2700" dirty="0" smtClean="0"/>
              <a:t>. </a:t>
            </a:r>
          </a:p>
          <a:p>
            <a:r>
              <a:rPr lang="el-GR" sz="2700" dirty="0" smtClean="0"/>
              <a:t>Το </a:t>
            </a:r>
            <a:r>
              <a:rPr lang="en-US" sz="2700" dirty="0" smtClean="0"/>
              <a:t>MOSFET</a:t>
            </a:r>
            <a:r>
              <a:rPr lang="el-GR" sz="2700" dirty="0" smtClean="0"/>
              <a:t> ως κυκλωματικό στοιχείο. </a:t>
            </a:r>
          </a:p>
          <a:p>
            <a:r>
              <a:rPr lang="el-GR" sz="2700" dirty="0" smtClean="0"/>
              <a:t>Ενισχυτές μικρού σήματος με </a:t>
            </a:r>
            <a:r>
              <a:rPr lang="en-US" sz="2700" dirty="0" smtClean="0"/>
              <a:t>MOSFET</a:t>
            </a:r>
            <a:r>
              <a:rPr lang="el-GR" sz="2700" dirty="0" smtClean="0"/>
              <a:t>. </a:t>
            </a:r>
          </a:p>
          <a:p>
            <a:r>
              <a:rPr lang="el-GR" sz="2700" dirty="0" smtClean="0"/>
              <a:t>Υλοποίηση των βασικών λογικών πυλών με </a:t>
            </a:r>
            <a:r>
              <a:rPr lang="en-US" sz="2700" dirty="0" smtClean="0"/>
              <a:t>MOSFET</a:t>
            </a:r>
            <a:r>
              <a:rPr lang="el-GR" sz="2700" dirty="0" smtClean="0"/>
              <a:t> (</a:t>
            </a:r>
            <a:r>
              <a:rPr lang="en-US" sz="2700" dirty="0" smtClean="0"/>
              <a:t>NMOS</a:t>
            </a:r>
            <a:r>
              <a:rPr lang="el-GR" sz="2700" dirty="0" smtClean="0"/>
              <a:t>, </a:t>
            </a:r>
            <a:r>
              <a:rPr lang="en-US" sz="2700" dirty="0" smtClean="0"/>
              <a:t>CMOS</a:t>
            </a:r>
            <a:r>
              <a:rPr lang="el-GR" sz="2700" dirty="0" smtClean="0"/>
              <a:t>). </a:t>
            </a:r>
          </a:p>
          <a:p>
            <a:r>
              <a:rPr lang="el-GR" sz="2700" dirty="0" smtClean="0"/>
              <a:t>Το </a:t>
            </a:r>
            <a:r>
              <a:rPr lang="en-US" sz="2700" dirty="0" smtClean="0"/>
              <a:t>FET </a:t>
            </a:r>
            <a:r>
              <a:rPr lang="el-GR" sz="2700" dirty="0" smtClean="0"/>
              <a:t>επαφής (</a:t>
            </a:r>
            <a:r>
              <a:rPr lang="en-US" sz="2700" dirty="0" smtClean="0"/>
              <a:t>JFET</a:t>
            </a:r>
            <a:r>
              <a:rPr lang="el-GR" sz="2700" dirty="0" smtClean="0"/>
              <a:t>), η λειτουργία και οι χαρακτηριστικές </a:t>
            </a:r>
            <a:r>
              <a:rPr lang="en-US" sz="2700" dirty="0" smtClean="0"/>
              <a:t>I</a:t>
            </a:r>
            <a:r>
              <a:rPr lang="el-GR" sz="2700" dirty="0" smtClean="0"/>
              <a:t>-</a:t>
            </a:r>
            <a:r>
              <a:rPr lang="en-US" sz="2700" dirty="0" smtClean="0"/>
              <a:t>V</a:t>
            </a:r>
            <a:r>
              <a:rPr lang="el-GR" sz="2700" dirty="0" smtClean="0"/>
              <a:t> αυτού.</a:t>
            </a:r>
            <a:endParaRPr lang="el-GR" sz="27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εικόνας 6" descr="Εικόνες ενός MOSFET από δύο πλευρές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4077"/>
          <a:stretch>
            <a:fillRect/>
          </a:stretch>
        </p:blipFill>
        <p:spPr>
          <a:xfrm>
            <a:off x="457200" y="1772816"/>
            <a:ext cx="7926891" cy="2806279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>
          <a:xfrm>
            <a:off x="827584" y="5157192"/>
            <a:ext cx="6984776" cy="1015008"/>
          </a:xfrm>
        </p:spPr>
        <p:txBody>
          <a:bodyPr>
            <a:normAutofit/>
          </a:bodyPr>
          <a:lstStyle/>
          <a:p>
            <a:r>
              <a:rPr lang="el-GR" sz="2400" dirty="0"/>
              <a:t>Η δομή του </a:t>
            </a:r>
            <a:r>
              <a:rPr lang="en-US" sz="2400" dirty="0"/>
              <a:t>MOSFET</a:t>
            </a:r>
            <a:r>
              <a:rPr lang="el-GR" sz="2400" dirty="0"/>
              <a:t> απογύμνωσης με κανάλι τύπου-</a:t>
            </a:r>
            <a:r>
              <a:rPr lang="en-US" sz="2400" dirty="0"/>
              <a:t>n (NMOS)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72709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 smtClean="0"/>
              <a:t>Δομή του </a:t>
            </a:r>
            <a:r>
              <a:rPr lang="en-US" sz="3800" smtClean="0"/>
              <a:t>MOSFET (IGFET)</a:t>
            </a:r>
            <a:endParaRPr lang="el-GR" sz="3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Θέση εικόνας 17" descr="Εικόνα ενός mosfet npn με περιοχή απογύμνωσης L. Ο ακροδέκτης G συνδέεται με τάση u GS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r="680"/>
          <a:stretch>
            <a:fillRect/>
          </a:stretch>
        </p:blipFill>
        <p:spPr>
          <a:xfrm>
            <a:off x="1230524" y="1268760"/>
            <a:ext cx="6408712" cy="391263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Θέση κειμένου 1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691680" y="5359696"/>
                <a:ext cx="5486400" cy="10150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Η δημιουργία του αγώγιμου καναλιού.</a:t>
                </a:r>
                <a:endParaRPr lang="el-GR" dirty="0"/>
              </a:p>
              <a:p>
                <a:r>
                  <a:rPr lang="el-GR" dirty="0"/>
                  <a:t>Τάση κατωφλίου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GS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4" name="Θέση κειμένου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691680" y="5359696"/>
                <a:ext cx="5486400" cy="1015008"/>
              </a:xfrm>
              <a:blipFill rotWithShape="0">
                <a:blip r:embed="rId3"/>
                <a:stretch>
                  <a:fillRect l="-1222" t="-299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του </a:t>
            </a:r>
            <a:r>
              <a:rPr lang="en-US" dirty="0"/>
              <a:t>MOSFET</a:t>
            </a:r>
            <a:r>
              <a:rPr lang="el-GR" dirty="0"/>
              <a:t> </a:t>
            </a:r>
            <a:r>
              <a:rPr lang="el-GR" dirty="0" smtClean="0"/>
              <a:t>(1 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42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Λειτουργία του </a:t>
            </a:r>
            <a:r>
              <a:rPr lang="en-US" dirty="0"/>
              <a:t>MOSFET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 από 2)</a:t>
            </a:r>
            <a:endParaRPr lang="el-GR" dirty="0"/>
          </a:p>
        </p:txBody>
      </p:sp>
      <p:pic>
        <p:nvPicPr>
          <p:cNvPr id="18" name="Θέση εικόνας 17" descr="Εικόνα ενός mosfet npn. Ο ακροδέκτης G συνδέεται με τάση u GS και ο ακροδέκτης D με τάση u DS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572000" cy="3528392"/>
          </a:xfrm>
        </p:spPr>
      </p:pic>
      <p:pic>
        <p:nvPicPr>
          <p:cNvPr id="2" name="Εικόνα 1" descr="Γραφική παράσταση u προς u D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652316"/>
            <a:ext cx="4148092" cy="3648892"/>
          </a:xfrm>
          <a:prstGeom prst="rect">
            <a:avLst/>
          </a:prstGeom>
        </p:spPr>
      </p:pic>
      <p:sp>
        <p:nvSpPr>
          <p:cNvPr id="14" name="Θέση κειμένου 13"/>
          <p:cNvSpPr>
            <a:spLocks noGrp="1"/>
          </p:cNvSpPr>
          <p:nvPr>
            <p:ph type="body" sz="half" idx="2"/>
          </p:nvPr>
        </p:nvSpPr>
        <p:spPr>
          <a:xfrm>
            <a:off x="2555776" y="5589240"/>
            <a:ext cx="5486400" cy="373560"/>
          </a:xfrm>
        </p:spPr>
        <p:txBody>
          <a:bodyPr>
            <a:noAutofit/>
          </a:bodyPr>
          <a:lstStyle/>
          <a:p>
            <a:pPr marL="342900" indent="-342900"/>
            <a:r>
              <a:rPr lang="el-GR" sz="2400" dirty="0"/>
              <a:t>Εφαρμογή τάσης υ</a:t>
            </a:r>
            <a:r>
              <a:rPr lang="en-US" sz="2400" baseline="-25000" dirty="0"/>
              <a:t>DS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01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PMOS </a:t>
            </a:r>
            <a:r>
              <a:rPr lang="el-GR" dirty="0"/>
              <a:t>και η τεχνολογία </a:t>
            </a:r>
            <a:r>
              <a:rPr lang="en-US" dirty="0"/>
              <a:t>CMOS</a:t>
            </a:r>
            <a:endParaRPr lang="el-GR" dirty="0"/>
          </a:p>
        </p:txBody>
      </p:sp>
      <p:pic>
        <p:nvPicPr>
          <p:cNvPr id="18" name="Θέση εικόνας 17" descr="Εικόνα που αναπαριστά ένα NMOS (npn) και ένα PMOS (pnp) συνδεδεμένα.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8400"/>
            <a:ext cx="7200800" cy="2917247"/>
          </a:xfrm>
        </p:spPr>
      </p:pic>
      <p:sp>
        <p:nvSpPr>
          <p:cNvPr id="14" name="Θέση κειμένου 13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5486400" cy="1250447"/>
          </a:xfrm>
        </p:spPr>
        <p:txBody>
          <a:bodyPr>
            <a:noAutofit/>
          </a:bodyPr>
          <a:lstStyle/>
          <a:p>
            <a:pPr marL="342900" indent="-342900"/>
            <a:r>
              <a:rPr lang="el-GR" sz="2400" dirty="0"/>
              <a:t>Οι τάσεις πόλωσης του PMOS είναι αντίθετες από αυτές του NMOS</a:t>
            </a:r>
          </a:p>
          <a:p>
            <a:pPr marL="342900" indent="-342900"/>
            <a:endParaRPr lang="el-GR" sz="2400" dirty="0"/>
          </a:p>
        </p:txBody>
      </p:sp>
      <p:pic>
        <p:nvPicPr>
          <p:cNvPr id="6" name="Picture 6" descr="Κύκλωμα PMOS με τάσεις U GS και U DS. "/>
          <p:cNvPicPr>
            <a:picLocks noChangeAspect="1" noChangeArrowheads="1"/>
          </p:cNvPicPr>
          <p:nvPr/>
        </p:nvPicPr>
        <p:blipFill>
          <a:blip r:embed="rId4"/>
          <a:srcRect b="18423"/>
          <a:stretch>
            <a:fillRect/>
          </a:stretch>
        </p:blipFill>
        <p:spPr bwMode="auto">
          <a:xfrm>
            <a:off x="5004048" y="4725144"/>
            <a:ext cx="3820447" cy="194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2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Κυκλωματικά σύμβολα του </a:t>
            </a:r>
            <a:r>
              <a:rPr lang="en-US" dirty="0"/>
              <a:t>MOSFET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473649" y="1151619"/>
            <a:ext cx="4834880" cy="639762"/>
          </a:xfrm>
        </p:spPr>
        <p:txBody>
          <a:bodyPr>
            <a:normAutofit/>
          </a:bodyPr>
          <a:lstStyle/>
          <a:p>
            <a:r>
              <a:rPr lang="el-GR" dirty="0"/>
              <a:t>Συμβολισμοί του </a:t>
            </a:r>
            <a:r>
              <a:rPr lang="en-US" dirty="0"/>
              <a:t>NMOS </a:t>
            </a:r>
            <a:r>
              <a:rPr lang="el-GR" dirty="0"/>
              <a:t>έγχυσης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0" name="Θέση περιεχομένου 9" descr="Τρεις συμβολισμοί του NMOS έγχυσης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52" y="1888542"/>
            <a:ext cx="5247372" cy="1756482"/>
          </a:xfrm>
        </p:spPr>
      </p:pic>
      <p:sp>
        <p:nvSpPr>
          <p:cNvPr id="8" name="Θέση κειμένου 7"/>
          <p:cNvSpPr>
            <a:spLocks noGrp="1"/>
          </p:cNvSpPr>
          <p:nvPr>
            <p:ph type="body" sz="quarter" idx="3"/>
          </p:nvPr>
        </p:nvSpPr>
        <p:spPr>
          <a:xfrm>
            <a:off x="457200" y="3887504"/>
            <a:ext cx="4721188" cy="639762"/>
          </a:xfrm>
        </p:spPr>
        <p:txBody>
          <a:bodyPr>
            <a:normAutofit/>
          </a:bodyPr>
          <a:lstStyle/>
          <a:p>
            <a:r>
              <a:rPr lang="el-GR" dirty="0"/>
              <a:t>Συμβολισμοί του </a:t>
            </a:r>
            <a:r>
              <a:rPr lang="en-US" dirty="0"/>
              <a:t>PMOS </a:t>
            </a:r>
            <a:r>
              <a:rPr lang="el-GR" dirty="0"/>
              <a:t>έγχυσης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1" name="Θέση περιεχομένου 10" descr="Τρεις συμβολισμοί του PMOS έγχυσης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4581128"/>
            <a:ext cx="5832649" cy="1804875"/>
          </a:xfrm>
        </p:spPr>
      </p:pic>
    </p:spTree>
    <p:extLst>
      <p:ext uri="{BB962C8B-B14F-4D97-AF65-F5344CB8AC3E}">
        <p14:creationId xmlns:p14="http://schemas.microsoft.com/office/powerpoint/2010/main" val="64439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Χαρακτηριστικές </a:t>
            </a:r>
            <a:r>
              <a:rPr lang="en-US" dirty="0" err="1"/>
              <a:t>iD</a:t>
            </a:r>
            <a:r>
              <a:rPr lang="en-US" dirty="0"/>
              <a:t>-</a:t>
            </a:r>
            <a:r>
              <a:rPr lang="el-GR" dirty="0"/>
              <a:t>υ</a:t>
            </a:r>
            <a:r>
              <a:rPr lang="en-US" dirty="0"/>
              <a:t>DS </a:t>
            </a:r>
            <a:r>
              <a:rPr lang="el-GR" dirty="0"/>
              <a:t>του </a:t>
            </a:r>
            <a:r>
              <a:rPr lang="en-US" dirty="0"/>
              <a:t>MOSFET </a:t>
            </a:r>
            <a:endParaRPr lang="el-GR" dirty="0"/>
          </a:p>
        </p:txBody>
      </p:sp>
      <p:pic>
        <p:nvPicPr>
          <p:cNvPr id="10" name="Picture 14" descr="Γραφική παράσταση χαρακτηρηστικής iD προς UGS στον κόρο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486" y="1268760"/>
            <a:ext cx="3864474" cy="26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96172" y="3881807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l-GR" sz="2000" dirty="0"/>
              <a:t>Χαρακτηριστική </a:t>
            </a:r>
            <a:r>
              <a:rPr lang="en-US" sz="2000" dirty="0" err="1"/>
              <a:t>i</a:t>
            </a:r>
            <a:r>
              <a:rPr lang="en-US" sz="2000" baseline="-25000" dirty="0" err="1"/>
              <a:t>D</a:t>
            </a:r>
            <a:r>
              <a:rPr lang="en-US" sz="2000" dirty="0"/>
              <a:t>-</a:t>
            </a:r>
            <a:r>
              <a:rPr lang="el-GR" sz="2000" dirty="0"/>
              <a:t>υ</a:t>
            </a:r>
            <a:r>
              <a:rPr lang="en-US" sz="2000" baseline="-25000" dirty="0"/>
              <a:t>GS</a:t>
            </a:r>
            <a:r>
              <a:rPr lang="el-GR" sz="2000" baseline="-25000" dirty="0"/>
              <a:t> </a:t>
            </a:r>
            <a:r>
              <a:rPr lang="el-GR" sz="2000" dirty="0"/>
              <a:t>στον κόρο</a:t>
            </a:r>
            <a:r>
              <a:rPr lang="en-US" sz="2000" dirty="0"/>
              <a:t>.</a:t>
            </a:r>
            <a:endParaRPr lang="el-GR" sz="2000" dirty="0"/>
          </a:p>
        </p:txBody>
      </p:sp>
      <p:pic>
        <p:nvPicPr>
          <p:cNvPr id="9" name="Picture 12" descr="Χαρακτηριστικές iD προς u DS(V) του Mosfet."/>
          <p:cNvPicPr>
            <a:picLocks noChangeAspect="1" noChangeArrowheads="1"/>
          </p:cNvPicPr>
          <p:nvPr/>
        </p:nvPicPr>
        <p:blipFill>
          <a:blip r:embed="rId5"/>
          <a:srcRect b="6161"/>
          <a:stretch>
            <a:fillRect/>
          </a:stretch>
        </p:blipFill>
        <p:spPr bwMode="auto">
          <a:xfrm>
            <a:off x="4577501" y="1130505"/>
            <a:ext cx="4012017" cy="30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Κύκλωμα Mosfet."/>
          <p:cNvPicPr>
            <a:picLocks noChangeAspect="1" noChangeArrowheads="1"/>
          </p:cNvPicPr>
          <p:nvPr/>
        </p:nvPicPr>
        <p:blipFill>
          <a:blip r:embed="rId6"/>
          <a:srcRect b="13982"/>
          <a:stretch>
            <a:fillRect/>
          </a:stretch>
        </p:blipFill>
        <p:spPr bwMode="auto">
          <a:xfrm>
            <a:off x="6137019" y="3954485"/>
            <a:ext cx="2452499" cy="12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0793" y="4615224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l-GR" u="sng" dirty="0"/>
              <a:t>Στην αποκοπή</a:t>
            </a:r>
            <a:r>
              <a:rPr lang="el-GR" dirty="0"/>
              <a:t>:</a:t>
            </a: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72218"/>
              </p:ext>
            </p:extLst>
          </p:nvPr>
        </p:nvGraphicFramePr>
        <p:xfrm>
          <a:off x="2075480" y="4477111"/>
          <a:ext cx="2663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9" name="Εξίσωση" r:id="rId7" imgW="1434960" imgH="317160" progId="Equation.3">
                  <p:embed/>
                </p:oleObj>
              </mc:Choice>
              <mc:Fallback>
                <p:oleObj name="Εξίσωση" r:id="rId7" imgW="14349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480" y="4477111"/>
                        <a:ext cx="2663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7950" y="5266346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l-GR" u="sng" dirty="0"/>
              <a:t>Στην τρίοδο</a:t>
            </a:r>
            <a:r>
              <a:rPr lang="el-GR" dirty="0"/>
              <a:t>:</a:t>
            </a: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28044"/>
              </p:ext>
            </p:extLst>
          </p:nvPr>
        </p:nvGraphicFramePr>
        <p:xfrm>
          <a:off x="1763712" y="5124846"/>
          <a:ext cx="6466211" cy="723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0" name="Εξίσωση" r:id="rId9" imgW="3454200" imgH="431640" progId="Equation.3">
                  <p:embed/>
                </p:oleObj>
              </mc:Choice>
              <mc:Fallback>
                <p:oleObj name="Εξίσωση" r:id="rId9" imgW="345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2" y="5124846"/>
                        <a:ext cx="6466211" cy="723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07950" y="5944924"/>
            <a:ext cx="1655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/>
            <a:r>
              <a:rPr lang="el-GR" u="sng" dirty="0"/>
              <a:t>Στον κόρο</a:t>
            </a:r>
            <a:r>
              <a:rPr lang="el-GR" dirty="0"/>
              <a:t>:</a:t>
            </a:r>
          </a:p>
        </p:txBody>
      </p:sp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454393"/>
              </p:ext>
            </p:extLst>
          </p:nvPr>
        </p:nvGraphicFramePr>
        <p:xfrm>
          <a:off x="1763712" y="5814654"/>
          <a:ext cx="500221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1" name="Εξίσωση" r:id="rId11" imgW="2844720" imgH="431640" progId="Equation.3">
                  <p:embed/>
                </p:oleObj>
              </mc:Choice>
              <mc:Fallback>
                <p:oleObj name="Εξίσωση" r:id="rId11" imgW="2844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3712" y="5814654"/>
                        <a:ext cx="5002213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94200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7/10/2014 6:56:10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9,10,11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0663,70662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0663,7066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8,2,14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18,14,6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10,12,9,8,14,13,15,11,16,17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5,3,4,6,7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5,8,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Θέμα1" id="{B29AADF5-6E2F-434D-811B-0B0C536D4007}" vid="{D139F02E-CA47-4A70-9E9B-7A8FE5ABB24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218CA5F-58A0-418C-AB1F-577FE3237C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602</Words>
  <Application>Microsoft Office PowerPoint</Application>
  <PresentationFormat>Προβολή στην οθόνη (4:3)</PresentationFormat>
  <Paragraphs>81</Paragraphs>
  <Slides>24</Slides>
  <Notes>10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24</vt:i4>
      </vt:variant>
    </vt:vector>
  </HeadingPairs>
  <TitlesOfParts>
    <vt:vector size="37" baseType="lpstr">
      <vt:lpstr>MS PGothic</vt:lpstr>
      <vt:lpstr>Arial</vt:lpstr>
      <vt:lpstr>Calibri</vt:lpstr>
      <vt:lpstr>Cambria Math</vt:lpstr>
      <vt:lpstr>Courier New</vt:lpstr>
      <vt:lpstr>Wingdings</vt:lpstr>
      <vt:lpstr>1_Office Theme</vt:lpstr>
      <vt:lpstr>2_Office Theme</vt:lpstr>
      <vt:lpstr>3_Office Theme</vt:lpstr>
      <vt:lpstr>4_Office Theme</vt:lpstr>
      <vt:lpstr>Θέμα1</vt:lpstr>
      <vt:lpstr>Εξίσωση</vt:lpstr>
      <vt:lpstr>Equation</vt:lpstr>
      <vt:lpstr>Ηλεκτρονική</vt:lpstr>
      <vt:lpstr>Περιεχόμενο ενότητας (1 από 2)</vt:lpstr>
      <vt:lpstr>Περιεχόμενο ενότητας (2 από 2)</vt:lpstr>
      <vt:lpstr>Δομή του MOSFET (IGFET)</vt:lpstr>
      <vt:lpstr>Λειτουργία του MOSFET (1 από 2)</vt:lpstr>
      <vt:lpstr>Λειτουργία του MOSFET (2 από 2)</vt:lpstr>
      <vt:lpstr>Το PMOS και η τεχνολογία CMOS</vt:lpstr>
      <vt:lpstr>Κυκλωματικά σύμβολα του MOSFET</vt:lpstr>
      <vt:lpstr>Χαρακτηριστικές iD-υDS του MOSFET </vt:lpstr>
      <vt:lpstr>Αντίσταση εξόδου του MOSFET </vt:lpstr>
      <vt:lpstr>Το MOSFET απογύμνωσης</vt:lpstr>
      <vt:lpstr>Το MOSFET σαν κυκλωματικό στοιχείο</vt:lpstr>
      <vt:lpstr>Άσκηση</vt:lpstr>
      <vt:lpstr>Λογικές πύλες με MOSFET (1 από 2)</vt:lpstr>
      <vt:lpstr>Λογικές πύλες με MOSFET (2 από 2)</vt:lpstr>
      <vt:lpstr>Λογικές πύλες με CMOS(1 από 2)</vt:lpstr>
      <vt:lpstr>Λογικές πύλες με CMOS(2 από 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Stevy</dc:creator>
  <cp:lastModifiedBy>Δεσποινίς Βατόμουρο .</cp:lastModifiedBy>
  <cp:revision>201</cp:revision>
  <dcterms:created xsi:type="dcterms:W3CDTF">2012-04-09T10:20:10Z</dcterms:created>
  <dcterms:modified xsi:type="dcterms:W3CDTF">2014-10-07T15:56:23Z</dcterms:modified>
</cp:coreProperties>
</file>