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8" r:id="rId17"/>
    <p:sldId id="315" r:id="rId18"/>
    <p:sldId id="319" r:id="rId19"/>
    <p:sldId id="316" r:id="rId20"/>
    <p:sldId id="280" r:id="rId21"/>
    <p:sldId id="290" r:id="rId22"/>
    <p:sldId id="295" r:id="rId23"/>
    <p:sldId id="299" r:id="rId24"/>
    <p:sldId id="292" r:id="rId25"/>
    <p:sldId id="291" r:id="rId26"/>
    <p:sldId id="294" r:id="rId27"/>
    <p:sldId id="293"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00"/>
            <p14:sldId id="301"/>
            <p14:sldId id="302"/>
            <p14:sldId id="303"/>
            <p14:sldId id="304"/>
            <p14:sldId id="305"/>
            <p14:sldId id="306"/>
            <p14:sldId id="307"/>
            <p14:sldId id="308"/>
            <p14:sldId id="309"/>
            <p14:sldId id="310"/>
            <p14:sldId id="311"/>
            <p14:sldId id="312"/>
            <p14:sldId id="313"/>
            <p14:sldId id="318"/>
            <p14:sldId id="315"/>
            <p14:sldId id="319"/>
            <p14:sldId id="316"/>
            <p14:sldId id="280"/>
            <p14:sldId id="290"/>
            <p14:sldId id="295"/>
            <p14:sldId id="299"/>
            <p14:sldId id="292"/>
            <p14:sldId id="291"/>
            <p14:sldId id="294"/>
          </p14:sldIdLst>
        </p14:section>
        <p14:section name="Untitled Section" id="{0F1CB131-A6BD-43D0-B8D4-1F27CEF7A05E}">
          <p14:sldIdLst>
            <p14:sldId id="29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80" d="100"/>
          <a:sy n="80" d="100"/>
        </p:scale>
        <p:origin x="108" y="82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983676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72314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36689371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3796511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2375993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2666228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344664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34376805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3885258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4152605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18681967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1498225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4053399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749626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945178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3163499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3134609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3606862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a:lnSpc>
                <a:spcPct val="80000"/>
              </a:lnSpc>
            </a:pPr>
            <a:r>
              <a:rPr lang="el-GR" altLang="en-US" sz="1000" kern="1200" dirty="0" smtClean="0">
                <a:solidFill>
                  <a:srgbClr val="5075BC"/>
                </a:solidFill>
                <a:latin typeface="+mn-lt"/>
                <a:ea typeface="+mn-ea"/>
                <a:cs typeface="+mn-cs"/>
              </a:rPr>
              <a:t>Η θεωρία των γλωσσικών κωδίκων του </a:t>
            </a:r>
            <a:r>
              <a:rPr lang="en-US" altLang="en-US" sz="1000" kern="1200" dirty="0" smtClean="0">
                <a:solidFill>
                  <a:srgbClr val="5075BC"/>
                </a:solidFill>
                <a:latin typeface="+mn-lt"/>
                <a:ea typeface="+mn-ea"/>
                <a:cs typeface="+mn-cs"/>
              </a:rPr>
              <a:t>B. Bernstein: </a:t>
            </a:r>
            <a:r>
              <a:rPr lang="el-GR" altLang="en-US" sz="1000" kern="1200" dirty="0" smtClean="0">
                <a:solidFill>
                  <a:srgbClr val="5075BC"/>
                </a:solidFill>
                <a:latin typeface="+mn-lt"/>
                <a:ea typeface="+mn-ea"/>
                <a:cs typeface="+mn-cs"/>
              </a:rPr>
              <a:t>προεκτάσεις</a:t>
            </a:r>
            <a:endParaRPr lang="en-US" sz="1000" kern="1200" dirty="0">
              <a:solidFill>
                <a:srgbClr val="5075BC"/>
              </a:solidFill>
              <a:latin typeface="+mn-lt"/>
              <a:ea typeface="+mn-ea"/>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a:lnSpc>
                <a:spcPct val="80000"/>
              </a:lnSpc>
            </a:pPr>
            <a:r>
              <a:rPr lang="el-GR" altLang="en-US" sz="1000" kern="1200" dirty="0" smtClean="0">
                <a:solidFill>
                  <a:srgbClr val="5075BC"/>
                </a:solidFill>
                <a:latin typeface="+mn-lt"/>
                <a:ea typeface="+mn-ea"/>
                <a:cs typeface="+mn-cs"/>
              </a:rPr>
              <a:t>Η θεωρία των γλωσσικών κωδίκων του </a:t>
            </a:r>
            <a:r>
              <a:rPr lang="en-US" altLang="en-US" sz="1000" kern="1200" dirty="0" smtClean="0">
                <a:solidFill>
                  <a:srgbClr val="5075BC"/>
                </a:solidFill>
                <a:latin typeface="+mn-lt"/>
                <a:ea typeface="+mn-ea"/>
                <a:cs typeface="+mn-cs"/>
              </a:rPr>
              <a:t>B. Bernstein: </a:t>
            </a:r>
            <a:r>
              <a:rPr lang="el-GR" altLang="en-US" sz="1000" kern="1200" dirty="0" smtClean="0">
                <a:solidFill>
                  <a:srgbClr val="5075BC"/>
                </a:solidFill>
                <a:latin typeface="+mn-lt"/>
                <a:ea typeface="+mn-ea"/>
                <a:cs typeface="+mn-cs"/>
              </a:rPr>
              <a:t>προεκτάσεις</a:t>
            </a:r>
            <a:endParaRPr lang="en-US" sz="1000" kern="1200" dirty="0">
              <a:solidFill>
                <a:srgbClr val="5075BC"/>
              </a:solidFill>
              <a:latin typeface="+mn-lt"/>
              <a:ea typeface="+mn-ea"/>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a:lnSpc>
                <a:spcPct val="80000"/>
              </a:lnSpc>
            </a:pPr>
            <a:r>
              <a:rPr lang="el-GR" altLang="en-US" sz="1000" kern="1200" dirty="0" smtClean="0">
                <a:solidFill>
                  <a:srgbClr val="5075BC"/>
                </a:solidFill>
                <a:latin typeface="+mn-lt"/>
                <a:ea typeface="+mn-ea"/>
                <a:cs typeface="+mn-cs"/>
              </a:rPr>
              <a:t>Η θεωρία των γλωσσικών κωδίκων του </a:t>
            </a:r>
            <a:r>
              <a:rPr lang="en-US" altLang="en-US" sz="1000" kern="1200" dirty="0" smtClean="0">
                <a:solidFill>
                  <a:srgbClr val="5075BC"/>
                </a:solidFill>
                <a:latin typeface="+mn-lt"/>
                <a:ea typeface="+mn-ea"/>
                <a:cs typeface="+mn-cs"/>
              </a:rPr>
              <a:t>B. Bernstein: </a:t>
            </a:r>
            <a:r>
              <a:rPr lang="el-GR" altLang="en-US" sz="1000" kern="1200" dirty="0" smtClean="0">
                <a:solidFill>
                  <a:srgbClr val="5075BC"/>
                </a:solidFill>
                <a:latin typeface="+mn-lt"/>
                <a:ea typeface="+mn-ea"/>
                <a:cs typeface="+mn-cs"/>
              </a:rPr>
              <a:t>προεκτάσεις</a:t>
            </a:r>
            <a:endParaRPr lang="en-US" sz="1000" kern="1200" dirty="0">
              <a:solidFill>
                <a:srgbClr val="5075BC"/>
              </a:solidFill>
              <a:latin typeface="+mn-lt"/>
              <a:ea typeface="+mn-ea"/>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a:lnSpc>
                <a:spcPct val="80000"/>
              </a:lnSpc>
            </a:pPr>
            <a:r>
              <a:rPr lang="el-GR" altLang="en-US" sz="1000" kern="1200" dirty="0" smtClean="0">
                <a:solidFill>
                  <a:srgbClr val="5075BC"/>
                </a:solidFill>
                <a:latin typeface="+mn-lt"/>
                <a:ea typeface="+mn-ea"/>
                <a:cs typeface="+mn-cs"/>
              </a:rPr>
              <a:t>Η θεωρία των γλωσσικών κωδίκων του </a:t>
            </a:r>
            <a:r>
              <a:rPr lang="en-US" altLang="en-US" sz="1000" kern="1200" dirty="0" smtClean="0">
                <a:solidFill>
                  <a:srgbClr val="5075BC"/>
                </a:solidFill>
                <a:latin typeface="+mn-lt"/>
                <a:ea typeface="+mn-ea"/>
                <a:cs typeface="+mn-cs"/>
              </a:rPr>
              <a:t>B. Bernstein: </a:t>
            </a:r>
            <a:r>
              <a:rPr lang="el-GR" altLang="en-US" sz="1000" kern="1200" dirty="0" smtClean="0">
                <a:solidFill>
                  <a:srgbClr val="5075BC"/>
                </a:solidFill>
                <a:latin typeface="+mn-lt"/>
                <a:ea typeface="+mn-ea"/>
                <a:cs typeface="+mn-cs"/>
              </a:rPr>
              <a:t>προεκτάσεις</a:t>
            </a:r>
            <a:endParaRPr lang="en-US" sz="1000" kern="1200" dirty="0">
              <a:solidFill>
                <a:srgbClr val="5075BC"/>
              </a:solidFill>
              <a:latin typeface="+mn-lt"/>
              <a:ea typeface="+mn-ea"/>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altLang="en-US" sz="1000" kern="1200" dirty="0" smtClean="0">
                <a:solidFill>
                  <a:srgbClr val="5075BC"/>
                </a:solidFill>
                <a:latin typeface="+mn-lt"/>
                <a:ea typeface="+mn-ea"/>
                <a:cs typeface="+mn-cs"/>
              </a:rPr>
              <a:t>Η θεωρία των γλωσσικών κωδίκων του </a:t>
            </a:r>
            <a:r>
              <a:rPr lang="en-US" altLang="en-US" sz="1000" kern="1200" dirty="0" smtClean="0">
                <a:solidFill>
                  <a:srgbClr val="5075BC"/>
                </a:solidFill>
                <a:latin typeface="+mn-lt"/>
                <a:ea typeface="+mn-ea"/>
                <a:cs typeface="+mn-cs"/>
              </a:rPr>
              <a:t>B. Bernstein: </a:t>
            </a:r>
            <a:r>
              <a:rPr lang="el-GR" altLang="en-US" sz="1000" kern="1200" dirty="0" smtClean="0">
                <a:solidFill>
                  <a:srgbClr val="5075BC"/>
                </a:solidFill>
                <a:latin typeface="+mn-lt"/>
                <a:ea typeface="+mn-ea"/>
                <a:cs typeface="+mn-cs"/>
              </a:rPr>
              <a:t>προεκτάσεις</a:t>
            </a:r>
            <a:endParaRPr lang="en-US" sz="1000" kern="1200" dirty="0" smtClean="0">
              <a:solidFill>
                <a:srgbClr val="5075BC"/>
              </a:solidFill>
              <a:latin typeface="+mn-lt"/>
              <a:ea typeface="+mn-ea"/>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a:lnSpc>
                <a:spcPct val="80000"/>
              </a:lnSpc>
            </a:pPr>
            <a:r>
              <a:rPr lang="el-GR" altLang="en-US" sz="1000" kern="1200" dirty="0" smtClean="0">
                <a:solidFill>
                  <a:srgbClr val="5075BC"/>
                </a:solidFill>
                <a:latin typeface="+mn-lt"/>
                <a:ea typeface="+mn-ea"/>
                <a:cs typeface="+mn-cs"/>
              </a:rPr>
              <a:t>Η θεωρία των γλωσσικών κωδίκων του </a:t>
            </a:r>
            <a:r>
              <a:rPr lang="en-US" altLang="en-US" sz="1000" kern="1200" dirty="0" smtClean="0">
                <a:solidFill>
                  <a:srgbClr val="5075BC"/>
                </a:solidFill>
                <a:latin typeface="+mn-lt"/>
                <a:ea typeface="+mn-ea"/>
                <a:cs typeface="+mn-cs"/>
              </a:rPr>
              <a:t>B. Bernstein: </a:t>
            </a:r>
            <a:r>
              <a:rPr lang="el-GR" altLang="en-US" sz="1000" kern="1200" dirty="0" smtClean="0">
                <a:solidFill>
                  <a:srgbClr val="5075BC"/>
                </a:solidFill>
                <a:latin typeface="+mn-lt"/>
                <a:ea typeface="+mn-ea"/>
                <a:cs typeface="+mn-cs"/>
              </a:rPr>
              <a:t>προεκτάσεις</a:t>
            </a:r>
            <a:endParaRPr lang="en-US" sz="1000" kern="1200" dirty="0">
              <a:solidFill>
                <a:srgbClr val="5075BC"/>
              </a:solidFill>
              <a:latin typeface="+mn-lt"/>
              <a:ea typeface="+mn-ea"/>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a:lnSpc>
                <a:spcPct val="80000"/>
              </a:lnSpc>
            </a:pPr>
            <a:r>
              <a:rPr lang="el-GR" altLang="en-US" sz="1000" kern="1200" dirty="0" smtClean="0">
                <a:solidFill>
                  <a:srgbClr val="5075BC"/>
                </a:solidFill>
                <a:latin typeface="+mn-lt"/>
                <a:ea typeface="+mn-ea"/>
                <a:cs typeface="+mn-cs"/>
              </a:rPr>
              <a:t>Η θεωρία των γλωσσικών κωδίκων του </a:t>
            </a:r>
            <a:r>
              <a:rPr lang="en-US" altLang="en-US" sz="1000" kern="1200" dirty="0" smtClean="0">
                <a:solidFill>
                  <a:srgbClr val="5075BC"/>
                </a:solidFill>
                <a:latin typeface="+mn-lt"/>
                <a:ea typeface="+mn-ea"/>
                <a:cs typeface="+mn-cs"/>
              </a:rPr>
              <a:t>B. Bernstein: </a:t>
            </a:r>
            <a:r>
              <a:rPr lang="el-GR" altLang="en-US" sz="1000" kern="1200" dirty="0" smtClean="0">
                <a:solidFill>
                  <a:srgbClr val="5075BC"/>
                </a:solidFill>
                <a:latin typeface="+mn-lt"/>
                <a:ea typeface="+mn-ea"/>
                <a:cs typeface="+mn-cs"/>
              </a:rPr>
              <a:t>προεκτάσεις</a:t>
            </a:r>
            <a:endParaRPr lang="en-US" sz="1000" kern="1200" dirty="0">
              <a:solidFill>
                <a:srgbClr val="5075BC"/>
              </a:solidFill>
              <a:latin typeface="+mn-lt"/>
              <a:ea typeface="+mn-ea"/>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avasil@ecd.uoa.g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eclass.uoa.gr/courses/ENL131/"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opencourses.uoa.gr/courses/ECD105/"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thefullwiki.org/Basil_Bernstein"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thefullwiki.org/"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File:Basil_bernstein_by_LGdL.jp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File:Basil_bernstein_by_LGdL.jp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p:txBody>
          <a:bodyPr>
            <a:normAutofit/>
          </a:bodyPr>
          <a:lstStyle/>
          <a:p>
            <a:r>
              <a:rPr lang="el-GR" altLang="en-US" dirty="0" smtClean="0">
                <a:solidFill>
                  <a:srgbClr val="5075BC"/>
                </a:solidFill>
              </a:rPr>
              <a:t>Οι </a:t>
            </a:r>
            <a:r>
              <a:rPr lang="el-GR" altLang="en-US" dirty="0">
                <a:solidFill>
                  <a:srgbClr val="5075BC"/>
                </a:solidFill>
              </a:rPr>
              <a:t>κοινωνικές παράμετροι </a:t>
            </a:r>
            <a:r>
              <a:rPr lang="en-US" altLang="en-US" dirty="0">
                <a:solidFill>
                  <a:srgbClr val="5075BC"/>
                </a:solidFill>
              </a:rPr>
              <a:t/>
            </a:r>
            <a:br>
              <a:rPr lang="en-US" altLang="en-US" dirty="0">
                <a:solidFill>
                  <a:srgbClr val="5075BC"/>
                </a:solidFill>
              </a:rPr>
            </a:br>
            <a:r>
              <a:rPr lang="el-GR" altLang="en-US" dirty="0">
                <a:solidFill>
                  <a:srgbClr val="5075BC"/>
                </a:solidFill>
              </a:rPr>
              <a:t>της εκπαιδευτικής διαδικασίας </a:t>
            </a:r>
            <a:endParaRPr lang="el-GR" dirty="0">
              <a:solidFill>
                <a:srgbClr val="5075BC"/>
              </a:solidFill>
            </a:endParaRPr>
          </a:p>
        </p:txBody>
      </p:sp>
      <p:sp>
        <p:nvSpPr>
          <p:cNvPr id="3" name="Υπότιτλος 2"/>
          <p:cNvSpPr>
            <a:spLocks noGrp="1"/>
          </p:cNvSpPr>
          <p:nvPr>
            <p:ph type="subTitle" idx="1"/>
          </p:nvPr>
        </p:nvSpPr>
        <p:spPr/>
        <p:txBody>
          <a:bodyPr>
            <a:noAutofit/>
          </a:bodyPr>
          <a:lstStyle/>
          <a:p>
            <a:pPr>
              <a:lnSpc>
                <a:spcPct val="80000"/>
              </a:lnSpc>
            </a:pPr>
            <a:r>
              <a:rPr lang="el-GR" sz="2600" dirty="0">
                <a:solidFill>
                  <a:srgbClr val="5075BC"/>
                </a:solidFill>
              </a:rPr>
              <a:t>Ενότητα </a:t>
            </a:r>
            <a:r>
              <a:rPr lang="en-US" sz="2600" dirty="0">
                <a:solidFill>
                  <a:srgbClr val="5075BC"/>
                </a:solidFill>
              </a:rPr>
              <a:t>2</a:t>
            </a:r>
            <a:r>
              <a:rPr lang="el-GR" sz="2600" dirty="0">
                <a:solidFill>
                  <a:srgbClr val="5075BC"/>
                </a:solidFill>
              </a:rPr>
              <a:t>:</a:t>
            </a:r>
            <a:r>
              <a:rPr lang="en-US" sz="2600" dirty="0">
                <a:solidFill>
                  <a:srgbClr val="5075BC"/>
                </a:solidFill>
              </a:rPr>
              <a:t> </a:t>
            </a:r>
            <a:r>
              <a:rPr lang="el-GR" altLang="en-US" sz="2600" dirty="0"/>
              <a:t>Η θεωρία των γλωσσικών κωδίκων </a:t>
            </a:r>
          </a:p>
          <a:p>
            <a:pPr>
              <a:lnSpc>
                <a:spcPct val="80000"/>
              </a:lnSpc>
            </a:pPr>
            <a:r>
              <a:rPr lang="el-GR" altLang="en-US" sz="2600" dirty="0"/>
              <a:t>του </a:t>
            </a:r>
            <a:r>
              <a:rPr lang="en-US" altLang="en-US" sz="2600" dirty="0"/>
              <a:t>B. Bernstein: </a:t>
            </a:r>
            <a:r>
              <a:rPr lang="el-GR" altLang="en-US" sz="2600" dirty="0"/>
              <a:t>προεκτάσεις</a:t>
            </a:r>
            <a:r>
              <a:rPr lang="en-US" altLang="en-US" sz="2600" dirty="0" smtClean="0"/>
              <a:t>.</a:t>
            </a:r>
          </a:p>
          <a:p>
            <a:pPr>
              <a:lnSpc>
                <a:spcPct val="80000"/>
              </a:lnSpc>
            </a:pPr>
            <a:endParaRPr lang="en-US" altLang="en-US" sz="2600" dirty="0"/>
          </a:p>
          <a:p>
            <a:pPr>
              <a:lnSpc>
                <a:spcPct val="80000"/>
              </a:lnSpc>
            </a:pPr>
            <a:r>
              <a:rPr lang="el-GR" altLang="en-US" sz="2600" dirty="0"/>
              <a:t>Αλεξάνδρα Βασιλοπούλου</a:t>
            </a:r>
          </a:p>
          <a:p>
            <a:r>
              <a:rPr lang="el-GR" sz="2600" dirty="0"/>
              <a:t>Σχολή</a:t>
            </a:r>
            <a:r>
              <a:rPr lang="en-US" sz="2600" dirty="0"/>
              <a:t> </a:t>
            </a:r>
            <a:r>
              <a:rPr lang="el-GR" sz="2600" dirty="0"/>
              <a:t>Επιστημών της Αγωγής</a:t>
            </a:r>
          </a:p>
          <a:p>
            <a:r>
              <a:rPr lang="el-GR" sz="2600" dirty="0"/>
              <a:t>Τμήμα Εκπαίδευσης και Αγωγής στην Προσχολική </a:t>
            </a:r>
            <a:r>
              <a:rPr lang="el-GR" sz="2600" dirty="0" smtClean="0"/>
              <a:t>Ηλικία</a:t>
            </a:r>
            <a:endParaRPr lang="en-US" sz="2600" dirty="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n-US" sz="4000" dirty="0"/>
              <a:t>β</a:t>
            </a:r>
            <a:r>
              <a:rPr lang="en-US" altLang="en-US" sz="4000" dirty="0"/>
              <a:t>. </a:t>
            </a:r>
            <a:r>
              <a:rPr lang="el-GR" altLang="en-US" sz="4000" dirty="0"/>
              <a:t>Προσωπική οικογενειακή κοινωνικοποίηση:</a:t>
            </a:r>
            <a:endParaRPr lang="el-GR" sz="4000" dirty="0"/>
          </a:p>
        </p:txBody>
      </p:sp>
      <p:sp>
        <p:nvSpPr>
          <p:cNvPr id="3" name="Θέση περιεχομένου 2"/>
          <p:cNvSpPr>
            <a:spLocks noGrp="1"/>
          </p:cNvSpPr>
          <p:nvPr>
            <p:ph idx="1"/>
          </p:nvPr>
        </p:nvSpPr>
        <p:spPr/>
        <p:txBody>
          <a:bodyPr>
            <a:normAutofit/>
          </a:bodyPr>
          <a:lstStyle/>
          <a:p>
            <a:pPr>
              <a:buFontTx/>
              <a:buNone/>
            </a:pPr>
            <a:endParaRPr lang="en-US" altLang="en-US" dirty="0" smtClean="0"/>
          </a:p>
          <a:p>
            <a:pPr>
              <a:buFontTx/>
              <a:buNone/>
            </a:pPr>
            <a:r>
              <a:rPr lang="el-GR" altLang="en-US" dirty="0"/>
              <a:t>	Κοινωνικοποίηση με βάση μια πιο «προσωπική» προσέγγιση, την ευαισθησία στις ατομικές ανάγκες και αλλαγές κατά την ανάπτυξη του παιδιού</a:t>
            </a:r>
            <a:r>
              <a:rPr lang="el-GR" altLang="en-US" dirty="0" smtClean="0"/>
              <a:t>.</a:t>
            </a:r>
            <a:endParaRPr lang="el-GR" altLang="en-US" dirty="0"/>
          </a:p>
        </p:txBody>
      </p:sp>
    </p:spTree>
    <p:extLst>
      <p:ext uri="{BB962C8B-B14F-4D97-AF65-F5344CB8AC3E}">
        <p14:creationId xmlns:p14="http://schemas.microsoft.com/office/powerpoint/2010/main" val="1469560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a:bodyPr>
          <a:lstStyle/>
          <a:p>
            <a:pPr>
              <a:buFontTx/>
              <a:buNone/>
            </a:pPr>
            <a:r>
              <a:rPr lang="el-GR" altLang="en-US" sz="2800" u="sng" dirty="0"/>
              <a:t>Περιορισμένος γλωσσικός κώδικας</a:t>
            </a:r>
            <a:r>
              <a:rPr lang="el-GR" altLang="en-US" sz="2800" dirty="0"/>
              <a:t>: </a:t>
            </a:r>
          </a:p>
          <a:p>
            <a:r>
              <a:rPr lang="el-GR" altLang="en-US" sz="2800" dirty="0"/>
              <a:t>Έκφραση ως εάν ο ακροατής να γνωρίζει τι θέλει να πει ο ομιλητής. Όχι τόσο σαφής. Μέσα σε συγκεκριμένο πλαίσιο. </a:t>
            </a:r>
          </a:p>
          <a:p>
            <a:r>
              <a:rPr lang="el-GR" altLang="en-US" sz="2800" dirty="0"/>
              <a:t>Η γλώσσα της εργατικής τάξης, κατά τον </a:t>
            </a:r>
            <a:r>
              <a:rPr lang="en-US" altLang="en-US" sz="2800" dirty="0"/>
              <a:t>Bernstein</a:t>
            </a:r>
            <a:r>
              <a:rPr lang="el-GR" altLang="en-US" sz="2800" dirty="0" smtClean="0"/>
              <a:t>.</a:t>
            </a:r>
            <a:endParaRPr lang="el-GR" altLang="en-US" sz="2800" b="1" dirty="0"/>
          </a:p>
        </p:txBody>
      </p:sp>
    </p:spTree>
    <p:extLst>
      <p:ext uri="{BB962C8B-B14F-4D97-AF65-F5344CB8AC3E}">
        <p14:creationId xmlns:p14="http://schemas.microsoft.com/office/powerpoint/2010/main" val="2558806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n-US" dirty="0"/>
              <a:t>Περιορισμένος κώδικας:</a:t>
            </a:r>
            <a:r>
              <a:rPr lang="el-GR" altLang="en-US" sz="4000" dirty="0"/>
              <a:t> </a:t>
            </a:r>
            <a:r>
              <a:rPr lang="el-GR" altLang="en-US" dirty="0"/>
              <a:t>ο κώδικας της εργατικής </a:t>
            </a:r>
            <a:r>
              <a:rPr lang="el-GR" altLang="en-US" dirty="0" smtClean="0"/>
              <a:t>τάξης</a:t>
            </a:r>
            <a:endParaRPr lang="el-GR" dirty="0"/>
          </a:p>
        </p:txBody>
      </p:sp>
      <p:sp>
        <p:nvSpPr>
          <p:cNvPr id="5" name="Θέση περιεχομένου 4"/>
          <p:cNvSpPr>
            <a:spLocks noGrp="1"/>
          </p:cNvSpPr>
          <p:nvPr>
            <p:ph idx="1"/>
          </p:nvPr>
        </p:nvSpPr>
        <p:spPr/>
        <p:txBody>
          <a:bodyPr>
            <a:noAutofit/>
          </a:bodyPr>
          <a:lstStyle/>
          <a:p>
            <a:pPr>
              <a:lnSpc>
                <a:spcPct val="80000"/>
              </a:lnSpc>
            </a:pPr>
            <a:r>
              <a:rPr lang="el-GR" altLang="en-US" sz="1800" dirty="0"/>
              <a:t>Σύντομες, συχνά ανολοκλήρωτες φράσεις.</a:t>
            </a:r>
          </a:p>
          <a:p>
            <a:pPr>
              <a:lnSpc>
                <a:spcPct val="80000"/>
              </a:lnSpc>
            </a:pPr>
            <a:r>
              <a:rPr lang="el-GR" altLang="en-US" sz="1800" dirty="0"/>
              <a:t>Χρήση οριστικής και προστακτικής.</a:t>
            </a:r>
          </a:p>
          <a:p>
            <a:pPr>
              <a:lnSpc>
                <a:spcPct val="80000"/>
              </a:lnSpc>
            </a:pPr>
            <a:r>
              <a:rPr lang="el-GR" altLang="en-US" sz="1800" dirty="0"/>
              <a:t>Τυποποιημένη χρήση επιθέτων και επιρρημάτων. </a:t>
            </a:r>
          </a:p>
          <a:p>
            <a:pPr>
              <a:lnSpc>
                <a:spcPct val="80000"/>
              </a:lnSpc>
            </a:pPr>
            <a:r>
              <a:rPr lang="el-GR" altLang="en-US" sz="1800" dirty="0"/>
              <a:t>Δήλωση</a:t>
            </a:r>
            <a:r>
              <a:rPr lang="en-US" altLang="en-US" sz="1800" dirty="0"/>
              <a:t> </a:t>
            </a:r>
            <a:r>
              <a:rPr lang="el-GR" altLang="en-US" sz="1800" dirty="0"/>
              <a:t>=</a:t>
            </a:r>
            <a:r>
              <a:rPr lang="en-US" altLang="en-US" sz="1800" dirty="0"/>
              <a:t> </a:t>
            </a:r>
            <a:r>
              <a:rPr lang="el-GR" altLang="en-US" sz="1800" dirty="0"/>
              <a:t>αιτιολογία. </a:t>
            </a:r>
          </a:p>
          <a:p>
            <a:pPr>
              <a:lnSpc>
                <a:spcPct val="80000"/>
              </a:lnSpc>
            </a:pPr>
            <a:r>
              <a:rPr lang="el-GR" altLang="en-US" sz="1800" dirty="0"/>
              <a:t>Έμφαση στη λέξη και όχι στην πρόταση. </a:t>
            </a:r>
          </a:p>
          <a:p>
            <a:pPr>
              <a:lnSpc>
                <a:spcPct val="80000"/>
              </a:lnSpc>
            </a:pPr>
            <a:r>
              <a:rPr lang="el-GR" altLang="en-US" sz="1800" dirty="0"/>
              <a:t>Χρήση στερεοτυπικών εκφράσεων. </a:t>
            </a:r>
          </a:p>
          <a:p>
            <a:pPr>
              <a:lnSpc>
                <a:spcPct val="80000"/>
              </a:lnSpc>
            </a:pPr>
            <a:r>
              <a:rPr lang="el-GR" altLang="en-US" sz="1800" dirty="0"/>
              <a:t>Απουσιάζει το ατομικό ύφος.</a:t>
            </a:r>
          </a:p>
          <a:p>
            <a:pPr>
              <a:lnSpc>
                <a:spcPct val="80000"/>
              </a:lnSpc>
            </a:pPr>
            <a:r>
              <a:rPr lang="el-GR" altLang="en-US" sz="1800" dirty="0"/>
              <a:t>Γλώσσα ενταγμένη και εξαρτημένη από το πλαίσιο και συγκεκριμένη. </a:t>
            </a:r>
          </a:p>
          <a:p>
            <a:pPr>
              <a:lnSpc>
                <a:spcPct val="80000"/>
              </a:lnSpc>
            </a:pPr>
            <a:r>
              <a:rPr lang="el-GR" altLang="en-US" sz="1800" dirty="0"/>
              <a:t>Εξωλεκτικοί κώδικες επικοινωνίας </a:t>
            </a:r>
          </a:p>
          <a:p>
            <a:pPr>
              <a:lnSpc>
                <a:spcPct val="80000"/>
              </a:lnSpc>
            </a:pPr>
            <a:r>
              <a:rPr lang="el-GR" altLang="en-US" sz="1800" dirty="0"/>
              <a:t>Έκφραση ως εάν ο</a:t>
            </a:r>
            <a:r>
              <a:rPr lang="en-US" altLang="en-US" sz="1800" dirty="0"/>
              <a:t>/</a:t>
            </a:r>
            <a:r>
              <a:rPr lang="el-GR" altLang="en-US" sz="1800" dirty="0"/>
              <a:t>η ακροατής/ρια να γνωρίζει τι θέλει να πει ο/η ομιλητής/ρια. </a:t>
            </a:r>
          </a:p>
          <a:p>
            <a:pPr>
              <a:lnSpc>
                <a:spcPct val="80000"/>
              </a:lnSpc>
            </a:pPr>
            <a:r>
              <a:rPr lang="el-GR" altLang="en-US" sz="1800" dirty="0"/>
              <a:t>Όχι τόσο σαφής (στοιχεία/επεξηγήσει θεωρούνται αυτονόητες). </a:t>
            </a:r>
          </a:p>
          <a:p>
            <a:pPr>
              <a:lnSpc>
                <a:spcPct val="80000"/>
              </a:lnSpc>
            </a:pPr>
            <a:r>
              <a:rPr lang="el-GR" altLang="en-US" sz="1800" dirty="0"/>
              <a:t>Εύκολο να προβλέψουμε τις συντακτικές και εκφραστικές επιλογές.</a:t>
            </a:r>
          </a:p>
          <a:p>
            <a:pPr>
              <a:lnSpc>
                <a:spcPct val="80000"/>
              </a:lnSpc>
            </a:pPr>
            <a:r>
              <a:rPr lang="el-GR" altLang="en-US" sz="1800" dirty="0"/>
              <a:t>Ασυνέχεια, λακωνικός λόγος</a:t>
            </a:r>
            <a:r>
              <a:rPr lang="en-US" altLang="en-US" sz="1800" dirty="0"/>
              <a:t>.</a:t>
            </a:r>
            <a:r>
              <a:rPr lang="el-GR" altLang="en-US" sz="1800" dirty="0"/>
              <a:t> </a:t>
            </a:r>
          </a:p>
        </p:txBody>
      </p:sp>
    </p:spTree>
    <p:extLst>
      <p:ext uri="{BB962C8B-B14F-4D97-AF65-F5344CB8AC3E}">
        <p14:creationId xmlns:p14="http://schemas.microsoft.com/office/powerpoint/2010/main" val="3387886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a:bodyPr>
          <a:lstStyle/>
          <a:p>
            <a:pPr>
              <a:buFontTx/>
              <a:buNone/>
            </a:pPr>
            <a:r>
              <a:rPr lang="el-GR" altLang="en-US" sz="2800" u="sng" dirty="0"/>
              <a:t>Επεξεργασμένος γλωσσικός κώδικας</a:t>
            </a:r>
            <a:r>
              <a:rPr lang="el-GR" altLang="en-US" sz="2800" dirty="0"/>
              <a:t>: </a:t>
            </a:r>
          </a:p>
          <a:p>
            <a:r>
              <a:rPr lang="el-GR" altLang="en-US" sz="2800" dirty="0"/>
              <a:t>Έκφραση με σαφήνεια. Πιο γενικευμένος και αφηρημένος λόγος. </a:t>
            </a:r>
          </a:p>
          <a:p>
            <a:r>
              <a:rPr lang="el-GR" altLang="en-US" sz="2800" dirty="0"/>
              <a:t>Είναι ο κώδικας του σχολείου τον οποίο κατέχουν, σύμφωνα με τον </a:t>
            </a:r>
            <a:r>
              <a:rPr lang="en-US" altLang="en-US" sz="2800" dirty="0"/>
              <a:t>Bernstein</a:t>
            </a:r>
            <a:r>
              <a:rPr lang="el-GR" altLang="en-US" sz="2800" dirty="0"/>
              <a:t>, τα παιδιά που προέρχονται από τη μεσαία τάξη</a:t>
            </a:r>
            <a:r>
              <a:rPr lang="el-GR" altLang="en-US" sz="2800" dirty="0" smtClean="0"/>
              <a:t>.</a:t>
            </a:r>
            <a:endParaRPr lang="el-GR" altLang="en-US" sz="2800" dirty="0"/>
          </a:p>
        </p:txBody>
      </p:sp>
    </p:spTree>
    <p:extLst>
      <p:ext uri="{BB962C8B-B14F-4D97-AF65-F5344CB8AC3E}">
        <p14:creationId xmlns:p14="http://schemas.microsoft.com/office/powerpoint/2010/main" val="246667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n-US" dirty="0"/>
              <a:t>Επεξεργασμένος κώδικας: ο κώδικας της μεσαίας τάξης και του σχολείου</a:t>
            </a:r>
            <a:endParaRPr lang="el-GR" dirty="0"/>
          </a:p>
        </p:txBody>
      </p:sp>
      <p:sp>
        <p:nvSpPr>
          <p:cNvPr id="5" name="Θέση περιεχομένου 4"/>
          <p:cNvSpPr>
            <a:spLocks noGrp="1"/>
          </p:cNvSpPr>
          <p:nvPr>
            <p:ph idx="1"/>
          </p:nvPr>
        </p:nvSpPr>
        <p:spPr/>
        <p:txBody>
          <a:bodyPr>
            <a:noAutofit/>
          </a:bodyPr>
          <a:lstStyle/>
          <a:p>
            <a:pPr>
              <a:lnSpc>
                <a:spcPct val="80000"/>
              </a:lnSpc>
            </a:pPr>
            <a:endParaRPr lang="en-US" altLang="en-US" sz="2000" dirty="0" smtClean="0"/>
          </a:p>
          <a:p>
            <a:pPr>
              <a:lnSpc>
                <a:spcPct val="80000"/>
              </a:lnSpc>
            </a:pPr>
            <a:r>
              <a:rPr lang="el-GR" altLang="en-US" sz="2000" dirty="0" smtClean="0"/>
              <a:t>Ακριβείς </a:t>
            </a:r>
            <a:r>
              <a:rPr lang="el-GR" altLang="en-US" sz="2000" dirty="0"/>
              <a:t>συντακτικές και γραμματικές δομές. </a:t>
            </a:r>
            <a:endParaRPr lang="en-US" altLang="en-US" sz="2000" dirty="0"/>
          </a:p>
          <a:p>
            <a:pPr>
              <a:lnSpc>
                <a:spcPct val="80000"/>
              </a:lnSpc>
            </a:pPr>
            <a:r>
              <a:rPr lang="el-GR" altLang="en-US" sz="2000" dirty="0"/>
              <a:t>Χρήση</a:t>
            </a:r>
            <a:r>
              <a:rPr lang="en-US" altLang="en-US" sz="2000" dirty="0"/>
              <a:t> </a:t>
            </a:r>
            <a:r>
              <a:rPr lang="el-GR" altLang="en-US" sz="2000" dirty="0"/>
              <a:t>υποτακτικής.</a:t>
            </a:r>
            <a:endParaRPr lang="en-US" altLang="en-US" sz="2000" dirty="0"/>
          </a:p>
          <a:p>
            <a:pPr>
              <a:lnSpc>
                <a:spcPct val="80000"/>
              </a:lnSpc>
            </a:pPr>
            <a:r>
              <a:rPr lang="el-GR" altLang="en-US" sz="2000" dirty="0"/>
              <a:t>Έκφραση ατομικής προτίμησης και αξιολόγησης.</a:t>
            </a:r>
            <a:endParaRPr lang="en-US" altLang="en-US" sz="2000" dirty="0"/>
          </a:p>
          <a:p>
            <a:pPr>
              <a:lnSpc>
                <a:spcPct val="80000"/>
              </a:lnSpc>
            </a:pPr>
            <a:r>
              <a:rPr lang="el-GR" altLang="en-US" sz="2000" dirty="0"/>
              <a:t>Λογική λεγομένων</a:t>
            </a:r>
            <a:r>
              <a:rPr lang="en-US" altLang="en-US" sz="2000" dirty="0"/>
              <a:t>.</a:t>
            </a:r>
          </a:p>
          <a:p>
            <a:pPr>
              <a:lnSpc>
                <a:spcPct val="80000"/>
              </a:lnSpc>
            </a:pPr>
            <a:r>
              <a:rPr lang="el-GR" altLang="en-US" sz="2000" dirty="0"/>
              <a:t>Αποπλαισιωμένος λόγος και πιο γενικευμένος.</a:t>
            </a:r>
            <a:endParaRPr lang="en-US" altLang="en-US" sz="2000" dirty="0"/>
          </a:p>
          <a:p>
            <a:pPr>
              <a:lnSpc>
                <a:spcPct val="80000"/>
              </a:lnSpc>
            </a:pPr>
            <a:r>
              <a:rPr lang="el-GR" altLang="en-US" sz="2000" dirty="0"/>
              <a:t>Έκφραση με σαφήνεια (επεξήγηση, λιγότερα αυτονόητα στοιχεία). </a:t>
            </a:r>
            <a:endParaRPr lang="en-US" altLang="en-US" sz="2000" dirty="0"/>
          </a:p>
          <a:p>
            <a:pPr>
              <a:lnSpc>
                <a:spcPct val="80000"/>
              </a:lnSpc>
            </a:pPr>
            <a:r>
              <a:rPr lang="el-GR" altLang="en-US" sz="2000" dirty="0"/>
              <a:t>Δύσκολο να προβλέψουμε τις συντακτικές και εκφραστικές επιλογές.</a:t>
            </a:r>
          </a:p>
          <a:p>
            <a:pPr>
              <a:lnSpc>
                <a:spcPct val="80000"/>
              </a:lnSpc>
            </a:pPr>
            <a:r>
              <a:rPr lang="el-GR" altLang="en-US" sz="2000" dirty="0"/>
              <a:t>Δυνατότητα άμεσης εξωτερίκευσης υποκειμενικών διαθέσεων.</a:t>
            </a:r>
            <a:endParaRPr lang="en-US" altLang="en-US" sz="2000" dirty="0"/>
          </a:p>
          <a:p>
            <a:pPr>
              <a:lnSpc>
                <a:spcPct val="80000"/>
              </a:lnSpc>
            </a:pPr>
            <a:r>
              <a:rPr lang="el-GR" altLang="en-US" sz="2000" dirty="0"/>
              <a:t>Επεξεργασία νοημάτων </a:t>
            </a:r>
            <a:r>
              <a:rPr lang="el-GR" altLang="en-US" sz="2000" dirty="0">
                <a:sym typeface="Symbol" panose="05050102010706020507" pitchFamily="18" charset="2"/>
              </a:rPr>
              <a:t></a:t>
            </a:r>
            <a:r>
              <a:rPr lang="el-GR" altLang="en-US" sz="2000" dirty="0"/>
              <a:t> αποσαφήνιση όταν η εμπειρία των άλλων είναι διαφορετική από εκείνη του ομιλητή.</a:t>
            </a:r>
          </a:p>
        </p:txBody>
      </p:sp>
    </p:spTree>
    <p:extLst>
      <p:ext uri="{BB962C8B-B14F-4D97-AF65-F5344CB8AC3E}">
        <p14:creationId xmlns:p14="http://schemas.microsoft.com/office/powerpoint/2010/main" val="16586787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p:cNvSpPr>
            <a:spLocks noGrp="1"/>
          </p:cNvSpPr>
          <p:nvPr>
            <p:ph type="title"/>
          </p:nvPr>
        </p:nvSpPr>
        <p:spPr/>
        <p:txBody>
          <a:bodyPr>
            <a:noAutofit/>
          </a:bodyPr>
          <a:lstStyle/>
          <a:p>
            <a:r>
              <a:rPr lang="el-GR" altLang="en-US" sz="3000" u="sng" dirty="0" smtClean="0"/>
              <a:t>Παράδειγμα</a:t>
            </a:r>
            <a:r>
              <a:rPr lang="el-GR" altLang="en-US" sz="3000" dirty="0"/>
              <a:t>: Ανάλυση του </a:t>
            </a:r>
            <a:r>
              <a:rPr lang="en-US" altLang="en-US" sz="3000" dirty="0"/>
              <a:t>Peter Hawkins</a:t>
            </a:r>
            <a:r>
              <a:rPr lang="el-GR" altLang="en-US" sz="3000" dirty="0"/>
              <a:t> </a:t>
            </a:r>
            <a:br>
              <a:rPr lang="el-GR" altLang="en-US" sz="3000" dirty="0"/>
            </a:br>
            <a:r>
              <a:rPr lang="el-GR" altLang="en-US" sz="3000" dirty="0"/>
              <a:t>σε πεντάχρονα παιδιά εργατικής και μεσαίας τάξης </a:t>
            </a:r>
            <a:br>
              <a:rPr lang="el-GR" altLang="en-US" sz="3000" dirty="0"/>
            </a:br>
            <a:r>
              <a:rPr lang="el-GR" altLang="en-US" sz="2000" dirty="0"/>
              <a:t>(</a:t>
            </a:r>
            <a:r>
              <a:rPr lang="en-US" altLang="en-US" sz="2000" dirty="0"/>
              <a:t>Bernstein</a:t>
            </a:r>
            <a:r>
              <a:rPr lang="el-GR" altLang="en-US" sz="2000" dirty="0"/>
              <a:t> 1971: 194, </a:t>
            </a:r>
            <a:r>
              <a:rPr lang="en-US" altLang="en-US" sz="2000" dirty="0"/>
              <a:t>Bernstein</a:t>
            </a:r>
            <a:r>
              <a:rPr lang="el-GR" altLang="en-US" sz="2000" dirty="0"/>
              <a:t> 1973: 84</a:t>
            </a:r>
            <a:r>
              <a:rPr lang="el-GR" altLang="en-US" sz="2000" dirty="0" smtClean="0"/>
              <a:t>):</a:t>
            </a:r>
            <a:endParaRPr lang="el-GR" sz="2000" dirty="0"/>
          </a:p>
        </p:txBody>
      </p:sp>
      <p:sp>
        <p:nvSpPr>
          <p:cNvPr id="2" name="Rectangle 1"/>
          <p:cNvSpPr/>
          <p:nvPr/>
        </p:nvSpPr>
        <p:spPr>
          <a:xfrm>
            <a:off x="457200" y="1556792"/>
            <a:ext cx="8229600" cy="683264"/>
          </a:xfrm>
          <a:prstGeom prst="rect">
            <a:avLst/>
          </a:prstGeom>
        </p:spPr>
        <p:txBody>
          <a:bodyPr wrap="square">
            <a:spAutoFit/>
          </a:bodyPr>
          <a:lstStyle/>
          <a:p>
            <a:pPr>
              <a:lnSpc>
                <a:spcPct val="80000"/>
              </a:lnSpc>
              <a:buFontTx/>
              <a:buNone/>
            </a:pPr>
            <a:r>
              <a:rPr lang="el-GR" altLang="en-US" sz="2400" dirty="0"/>
              <a:t>Στα παιδιά δόθηκε σειρά τεσσάρων διαδοχικών εικόνων μιας ιστορίας και τους ζητήθηκε να τη διηγηθούν. </a:t>
            </a:r>
          </a:p>
        </p:txBody>
      </p:sp>
      <p:pic>
        <p:nvPicPr>
          <p:cNvPr id="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t="20775" b="20210"/>
          <a:stretch>
            <a:fillRect/>
          </a:stretch>
        </p:blipFill>
        <p:spPr bwMode="auto">
          <a:xfrm rot="21458368">
            <a:off x="1340965" y="2313139"/>
            <a:ext cx="5526938" cy="4063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228184" y="6021288"/>
            <a:ext cx="313184" cy="240020"/>
          </a:xfrm>
          <a:prstGeom prst="rect">
            <a:avLst/>
          </a:prstGeom>
        </p:spPr>
        <p:txBody>
          <a:bodyPr vert="horz" wrap="square" lIns="91440" tIns="45720" rIns="91440" bIns="45720" rtlCol="0" anchor="ctr">
            <a:normAutofit fontScale="62500" lnSpcReduction="20000"/>
          </a:bodyPr>
          <a:lstStyle/>
          <a:p>
            <a:r>
              <a:rPr lang="en-US" dirty="0" smtClean="0"/>
              <a:t>2</a:t>
            </a:r>
            <a:endParaRPr lang="el-GR" dirty="0" smtClean="0"/>
          </a:p>
        </p:txBody>
      </p:sp>
    </p:spTree>
    <p:extLst>
      <p:ext uri="{BB962C8B-B14F-4D97-AF65-F5344CB8AC3E}">
        <p14:creationId xmlns:p14="http://schemas.microsoft.com/office/powerpoint/2010/main" val="9415845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n-US" sz="3000" u="sng" dirty="0"/>
              <a:t>Παράδειγμα</a:t>
            </a:r>
            <a:r>
              <a:rPr lang="el-GR" altLang="en-US" sz="3000" dirty="0"/>
              <a:t>: Αποτελέσματα ανάλυση του </a:t>
            </a:r>
            <a:r>
              <a:rPr lang="en-US" altLang="en-US" sz="3000" dirty="0"/>
              <a:t>Peter Hawkins</a:t>
            </a:r>
            <a:r>
              <a:rPr lang="el-GR" altLang="en-US" sz="3000" dirty="0"/>
              <a:t> σε πεντάχρονα παιδιά εργατικής και</a:t>
            </a:r>
            <a:r>
              <a:rPr lang="en-US" altLang="en-US" sz="3000" dirty="0"/>
              <a:t> </a:t>
            </a:r>
            <a:r>
              <a:rPr lang="el-GR" altLang="en-US" sz="3000" dirty="0"/>
              <a:t>μεσαίας τάξης (συν.):</a:t>
            </a:r>
            <a:endParaRPr lang="el-GR" sz="3000" dirty="0"/>
          </a:p>
        </p:txBody>
      </p:sp>
      <p:sp>
        <p:nvSpPr>
          <p:cNvPr id="5" name="Θέση περιεχομένου 4"/>
          <p:cNvSpPr>
            <a:spLocks noGrp="1"/>
          </p:cNvSpPr>
          <p:nvPr>
            <p:ph idx="1"/>
          </p:nvPr>
        </p:nvSpPr>
        <p:spPr/>
        <p:txBody>
          <a:bodyPr>
            <a:noAutofit/>
          </a:bodyPr>
          <a:lstStyle/>
          <a:p>
            <a:pPr marL="609600" indent="-609600">
              <a:lnSpc>
                <a:spcPct val="80000"/>
              </a:lnSpc>
              <a:buFontTx/>
              <a:buNone/>
            </a:pPr>
            <a:r>
              <a:rPr lang="el-GR" altLang="en-US" sz="2400" dirty="0"/>
              <a:t>Ο </a:t>
            </a:r>
            <a:r>
              <a:rPr lang="en-US" altLang="en-US" sz="2400" dirty="0"/>
              <a:t>Hawkins</a:t>
            </a:r>
            <a:r>
              <a:rPr lang="el-GR" altLang="en-US" sz="2400" dirty="0"/>
              <a:t> συγκεντρώνει δύο διαφορετικού τύπου</a:t>
            </a:r>
            <a:r>
              <a:rPr lang="en-US" altLang="en-US" sz="2400" dirty="0"/>
              <a:t> </a:t>
            </a:r>
          </a:p>
          <a:p>
            <a:pPr marL="609600" indent="-609600">
              <a:lnSpc>
                <a:spcPct val="80000"/>
              </a:lnSpc>
              <a:buFontTx/>
              <a:buNone/>
            </a:pPr>
            <a:r>
              <a:rPr lang="el-GR" altLang="en-US" sz="2400" dirty="0"/>
              <a:t>περιγραφές:</a:t>
            </a:r>
          </a:p>
          <a:p>
            <a:pPr marL="457200" indent="-457200">
              <a:buFont typeface="+mj-lt"/>
              <a:buAutoNum type="arabicPeriod"/>
            </a:pPr>
            <a:r>
              <a:rPr lang="el-GR" altLang="en-US" sz="2400" dirty="0"/>
              <a:t>«Τρία αγόρια παίζουν ποδόσφαιρο και ένα αγόρι κλωτσάει τη μπάλα και πηγαίνει στο παράθυρο η μπάλα σπάει το παράθυρο και τα αγόρια το κοιτάνε και ένας άντρας βγαίνει έξω και τους φωνάζει γιατί έσπασαν το παράθυρο γι’ αυτό φεύγουν και μετά εκείνη η κυρία κοιτάει έξω από το παράθυρο και μαλώνει τα αγόρια</a:t>
            </a:r>
            <a:r>
              <a:rPr lang="el-GR" altLang="en-US" sz="2400" dirty="0" smtClean="0"/>
              <a:t>.»</a:t>
            </a:r>
            <a:endParaRPr lang="en-US" altLang="en-US" sz="2400" dirty="0" smtClean="0"/>
          </a:p>
          <a:p>
            <a:pPr marL="457200" indent="-457200">
              <a:buFont typeface="+mj-lt"/>
              <a:buAutoNum type="arabicPeriod"/>
            </a:pPr>
            <a:r>
              <a:rPr lang="el-GR" altLang="en-US" sz="2400" dirty="0" smtClean="0"/>
              <a:t>«Παίζουν </a:t>
            </a:r>
            <a:r>
              <a:rPr lang="el-GR" altLang="en-US" sz="2400" dirty="0"/>
              <a:t>ποδόσφαιρο και την κλωτσάει και πηγαίνει εκεί και σπάει το παράθυρο και το κοιτάνε και εκείνος βγαίνει έξω και τους φωνάζει γιατί το έσπασαν έτσι φεύγουν και μετά εκείνη κοιτάει έξω και τους μαλώνει.» </a:t>
            </a:r>
          </a:p>
        </p:txBody>
      </p:sp>
    </p:spTree>
    <p:extLst>
      <p:ext uri="{BB962C8B-B14F-4D97-AF65-F5344CB8AC3E}">
        <p14:creationId xmlns:p14="http://schemas.microsoft.com/office/powerpoint/2010/main" val="2492778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n-US" dirty="0"/>
              <a:t>Κριτικές θεωρίας γλωσσικών κωδίκων </a:t>
            </a:r>
            <a:endParaRPr lang="el-GR" dirty="0"/>
          </a:p>
        </p:txBody>
      </p:sp>
      <p:sp>
        <p:nvSpPr>
          <p:cNvPr id="3" name="Θέση περιεχομένου 2"/>
          <p:cNvSpPr>
            <a:spLocks noGrp="1"/>
          </p:cNvSpPr>
          <p:nvPr>
            <p:ph idx="1"/>
          </p:nvPr>
        </p:nvSpPr>
        <p:spPr/>
        <p:txBody>
          <a:bodyPr>
            <a:normAutofit/>
          </a:bodyPr>
          <a:lstStyle/>
          <a:p>
            <a:pPr>
              <a:buFontTx/>
              <a:buNone/>
            </a:pPr>
            <a:endParaRPr lang="en-US" altLang="en-US" sz="2800" dirty="0" smtClean="0"/>
          </a:p>
          <a:p>
            <a:pPr>
              <a:buFontTx/>
              <a:buNone/>
            </a:pPr>
            <a:r>
              <a:rPr lang="el-GR" altLang="en-US" sz="2800" dirty="0" smtClean="0"/>
              <a:t>(</a:t>
            </a:r>
            <a:r>
              <a:rPr lang="el-GR" altLang="en-US" sz="2800" dirty="0"/>
              <a:t>α) Ελλειμματική θεωρία για γλώσσα εργατικής τάξης </a:t>
            </a:r>
          </a:p>
          <a:p>
            <a:pPr>
              <a:buFontTx/>
              <a:buNone/>
            </a:pPr>
            <a:r>
              <a:rPr lang="el-GR" altLang="en-US" sz="2800" dirty="0" smtClean="0"/>
              <a:t>(</a:t>
            </a:r>
            <a:r>
              <a:rPr lang="el-GR" altLang="en-US" sz="2800" dirty="0"/>
              <a:t>β) Γλωσσολογικός ή πολιτισμικός </a:t>
            </a:r>
            <a:r>
              <a:rPr lang="el-GR" altLang="en-US" sz="2800" dirty="0" smtClean="0"/>
              <a:t>ντετερμινισμός</a:t>
            </a:r>
            <a:endParaRPr lang="el-GR" altLang="en-US" sz="2800" dirty="0"/>
          </a:p>
        </p:txBody>
      </p:sp>
    </p:spTree>
    <p:extLst>
      <p:ext uri="{BB962C8B-B14F-4D97-AF65-F5344CB8AC3E}">
        <p14:creationId xmlns:p14="http://schemas.microsoft.com/office/powerpoint/2010/main" val="25119619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n-US" dirty="0"/>
              <a:t>Προεκτάσεις θεωρίας γλωσσικών κωδίκων</a:t>
            </a:r>
            <a:endParaRPr lang="el-GR" dirty="0"/>
          </a:p>
        </p:txBody>
      </p:sp>
      <p:sp>
        <p:nvSpPr>
          <p:cNvPr id="5" name="Θέση περιεχομένου 4"/>
          <p:cNvSpPr>
            <a:spLocks noGrp="1"/>
          </p:cNvSpPr>
          <p:nvPr>
            <p:ph idx="1"/>
          </p:nvPr>
        </p:nvSpPr>
        <p:spPr/>
        <p:txBody>
          <a:bodyPr>
            <a:noAutofit/>
          </a:bodyPr>
          <a:lstStyle/>
          <a:p>
            <a:r>
              <a:rPr lang="el-GR" altLang="en-US" sz="2400" dirty="0"/>
              <a:t>Φυσικός λόγος μητέρας-παιδιού προσχολικής ηλικίας, έρευνες στο πλαίσιο της συστημικής λειτουργικής γλωσσολογίας από τη </a:t>
            </a:r>
            <a:r>
              <a:rPr lang="en-US" altLang="en-US" sz="2400" dirty="0" err="1"/>
              <a:t>Ruquiya</a:t>
            </a:r>
            <a:r>
              <a:rPr lang="en-US" altLang="en-US" sz="2400" dirty="0"/>
              <a:t> Hasan</a:t>
            </a:r>
            <a:r>
              <a:rPr lang="el-GR" altLang="en-US" sz="2400" dirty="0"/>
              <a:t> και συνεργάτες: (</a:t>
            </a:r>
            <a:r>
              <a:rPr lang="en-US" altLang="en-US" sz="2400" dirty="0"/>
              <a:t>Hasan 1986, </a:t>
            </a:r>
            <a:r>
              <a:rPr lang="en-US" altLang="en-US" sz="2400" dirty="0" err="1"/>
              <a:t>Hasan&amp;Cloran</a:t>
            </a:r>
            <a:r>
              <a:rPr lang="en-US" altLang="en-US" sz="2400" dirty="0"/>
              <a:t> 1990, </a:t>
            </a:r>
            <a:r>
              <a:rPr lang="en-US" altLang="en-US" sz="2400" dirty="0" err="1"/>
              <a:t>Cloran</a:t>
            </a:r>
            <a:r>
              <a:rPr lang="en-US" altLang="en-US" sz="2400" dirty="0"/>
              <a:t> 1994, 1999, Williams 1999, 2001</a:t>
            </a:r>
            <a:r>
              <a:rPr lang="el-GR" altLang="en-US" sz="2400" dirty="0"/>
              <a:t>)</a:t>
            </a:r>
            <a:r>
              <a:rPr lang="en-US" altLang="en-US" sz="2400" dirty="0"/>
              <a:t>. </a:t>
            </a:r>
            <a:endParaRPr lang="el-GR" altLang="en-US" sz="2400" dirty="0"/>
          </a:p>
          <a:p>
            <a:r>
              <a:rPr lang="el-GR" altLang="en-US" sz="2400" dirty="0"/>
              <a:t>Εμπειρική επεξεργασία θεωρίας και νεότερες συζητήσεις (Φραγκουδάκη 1987, Μπασλής 1988, </a:t>
            </a:r>
            <a:r>
              <a:rPr lang="en-US" altLang="en-US" sz="2400" dirty="0"/>
              <a:t>Hasan </a:t>
            </a:r>
            <a:r>
              <a:rPr lang="el-GR" altLang="en-US" sz="2400" dirty="0"/>
              <a:t>1995, </a:t>
            </a:r>
            <a:r>
              <a:rPr lang="en-US" altLang="en-US" sz="2400" dirty="0"/>
              <a:t>Hasan</a:t>
            </a:r>
            <a:r>
              <a:rPr lang="el-GR" altLang="en-US" sz="2400" dirty="0"/>
              <a:t> 2004, </a:t>
            </a:r>
            <a:r>
              <a:rPr lang="fr-FR" altLang="en-US" sz="2400" dirty="0"/>
              <a:t>Davies</a:t>
            </a:r>
            <a:r>
              <a:rPr lang="el-GR" altLang="en-US" sz="2400" dirty="0"/>
              <a:t> &amp; </a:t>
            </a:r>
            <a:r>
              <a:rPr lang="fr-FR" altLang="en-US" sz="2400" dirty="0"/>
              <a:t>Morais</a:t>
            </a:r>
            <a:r>
              <a:rPr lang="el-GR" altLang="en-US" sz="2400" dirty="0"/>
              <a:t> 2004, </a:t>
            </a:r>
            <a:r>
              <a:rPr lang="en-US" altLang="en-US" sz="2400" dirty="0"/>
              <a:t>Christie</a:t>
            </a:r>
            <a:r>
              <a:rPr lang="el-GR" altLang="en-US" sz="2400" dirty="0"/>
              <a:t> 1999, Κονδύλη</a:t>
            </a:r>
            <a:r>
              <a:rPr lang="en-US" altLang="en-US" sz="2400" dirty="0"/>
              <a:t> </a:t>
            </a:r>
            <a:r>
              <a:rPr lang="el-GR" altLang="en-US" sz="2400" dirty="0"/>
              <a:t>και  Αρχάκης 2004</a:t>
            </a:r>
            <a:r>
              <a:rPr lang="en-US" altLang="en-US" sz="2400" dirty="0"/>
              <a:t>,</a:t>
            </a:r>
            <a:r>
              <a:rPr lang="el-GR" altLang="en-US" sz="2400" dirty="0"/>
              <a:t> </a:t>
            </a:r>
            <a:r>
              <a:rPr lang="en-US" altLang="en-US" sz="2400" dirty="0"/>
              <a:t>Christie </a:t>
            </a:r>
            <a:r>
              <a:rPr lang="el-GR" altLang="en-US" sz="2400" dirty="0"/>
              <a:t>&amp;</a:t>
            </a:r>
            <a:r>
              <a:rPr lang="en-US" altLang="en-US" sz="2400" dirty="0"/>
              <a:t> Martin</a:t>
            </a:r>
            <a:r>
              <a:rPr lang="el-GR" altLang="en-US" sz="2400" dirty="0"/>
              <a:t> 2007). </a:t>
            </a:r>
          </a:p>
        </p:txBody>
      </p:sp>
    </p:spTree>
    <p:extLst>
      <p:ext uri="{BB962C8B-B14F-4D97-AF65-F5344CB8AC3E}">
        <p14:creationId xmlns:p14="http://schemas.microsoft.com/office/powerpoint/2010/main" val="2713695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n-US" dirty="0"/>
              <a:t>Βιβλιογραφία</a:t>
            </a:r>
            <a:endParaRPr lang="el-GR" dirty="0"/>
          </a:p>
        </p:txBody>
      </p:sp>
      <p:sp>
        <p:nvSpPr>
          <p:cNvPr id="3" name="Θέση περιεχομένου 2"/>
          <p:cNvSpPr>
            <a:spLocks noGrp="1"/>
          </p:cNvSpPr>
          <p:nvPr>
            <p:ph idx="1"/>
          </p:nvPr>
        </p:nvSpPr>
        <p:spPr/>
        <p:txBody>
          <a:bodyPr>
            <a:normAutofit/>
          </a:bodyPr>
          <a:lstStyle/>
          <a:p>
            <a:r>
              <a:rPr lang="el-GR" altLang="en-US" sz="2400" dirty="0"/>
              <a:t>Μπερνστίν, Μπ. [1961](1985α) «Κοινωνική τάξη και γλωσσική ανάπτυξη: μια θεωρία της κοινωνικής μάθησης» στο Α. Φραγκουδάκη </a:t>
            </a:r>
            <a:r>
              <a:rPr lang="el-GR" altLang="en-US" sz="2400" i="1" dirty="0"/>
              <a:t>Κοινωνιολογία της Εκπαίδευσης Θεωρίες για την Κοινωνική Ανισότητα στο Σχολείο</a:t>
            </a:r>
            <a:r>
              <a:rPr lang="el-GR" altLang="en-US" sz="2400" dirty="0"/>
              <a:t>, Αθήνα: Παπαζήσης, σσ. 393-431. </a:t>
            </a:r>
          </a:p>
          <a:p>
            <a:r>
              <a:rPr lang="el-GR" altLang="en-US" sz="2400" dirty="0"/>
              <a:t>Μπερνστίν, Μπ. [1971](1985β) «Κοινωνιογλωσσική προσέγγιση της κοινωνικοποίησης με αναφορά στη σχολική επίδοση» στο Α. Φραγκουδάκη </a:t>
            </a:r>
            <a:r>
              <a:rPr lang="el-GR" altLang="en-US" sz="2400" i="1" dirty="0"/>
              <a:t>Κοινωνιολογία της Εκπαίδευσης Θεωρίες για την Κοινωνική Ανισότητα στο Σχολείο</a:t>
            </a:r>
            <a:r>
              <a:rPr lang="el-GR" altLang="en-US" sz="2400" dirty="0"/>
              <a:t>, Αθήνα: Παπαζήσης, σσ.433-468.</a:t>
            </a:r>
          </a:p>
        </p:txBody>
      </p:sp>
    </p:spTree>
    <p:extLst>
      <p:ext uri="{BB962C8B-B14F-4D97-AF65-F5344CB8AC3E}">
        <p14:creationId xmlns:p14="http://schemas.microsoft.com/office/powerpoint/2010/main" val="3739163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n-US" dirty="0"/>
              <a:t>Οι κοινωνικές παράμετροι </a:t>
            </a:r>
            <a:r>
              <a:rPr lang="en-US" altLang="en-US" dirty="0"/>
              <a:t/>
            </a:r>
            <a:br>
              <a:rPr lang="en-US" altLang="en-US" dirty="0"/>
            </a:br>
            <a:r>
              <a:rPr lang="el-GR" altLang="en-US" dirty="0"/>
              <a:t>της εκπαιδευτικής διαδικασίας</a:t>
            </a:r>
            <a:endParaRPr lang="el-GR" dirty="0"/>
          </a:p>
        </p:txBody>
      </p:sp>
      <p:sp>
        <p:nvSpPr>
          <p:cNvPr id="5" name="Θέση περιεχομένου 4"/>
          <p:cNvSpPr>
            <a:spLocks noGrp="1"/>
          </p:cNvSpPr>
          <p:nvPr>
            <p:ph idx="1"/>
          </p:nvPr>
        </p:nvSpPr>
        <p:spPr/>
        <p:txBody>
          <a:bodyPr>
            <a:noAutofit/>
          </a:bodyPr>
          <a:lstStyle/>
          <a:p>
            <a:pPr marL="0" indent="0">
              <a:lnSpc>
                <a:spcPct val="80000"/>
              </a:lnSpc>
              <a:buNone/>
            </a:pPr>
            <a:endParaRPr lang="el-GR" altLang="en-US" sz="2800" dirty="0" smtClean="0"/>
          </a:p>
          <a:p>
            <a:pPr marL="0" indent="0">
              <a:lnSpc>
                <a:spcPct val="80000"/>
              </a:lnSpc>
              <a:buNone/>
            </a:pPr>
            <a:r>
              <a:rPr lang="el-GR" altLang="en-US" sz="2800" dirty="0"/>
              <a:t>Χειμερινό εξάμηνο 201</a:t>
            </a:r>
            <a:r>
              <a:rPr lang="en-US" altLang="en-US" sz="2800" dirty="0"/>
              <a:t>5</a:t>
            </a:r>
            <a:endParaRPr lang="el-GR" altLang="en-US" sz="2800" dirty="0"/>
          </a:p>
          <a:p>
            <a:pPr marL="0" indent="0">
              <a:lnSpc>
                <a:spcPct val="80000"/>
              </a:lnSpc>
              <a:buNone/>
            </a:pPr>
            <a:endParaRPr lang="el-GR" altLang="en-US" sz="2800" dirty="0"/>
          </a:p>
          <a:p>
            <a:pPr marL="0" indent="0">
              <a:lnSpc>
                <a:spcPct val="80000"/>
              </a:lnSpc>
              <a:buNone/>
            </a:pPr>
            <a:r>
              <a:rPr lang="el-GR" altLang="en-US" sz="2800" dirty="0"/>
              <a:t>Διδάσκουσα: Αλεξάνδρα Βασιλοπούλου</a:t>
            </a:r>
          </a:p>
          <a:p>
            <a:pPr marL="0" indent="0">
              <a:lnSpc>
                <a:spcPct val="80000"/>
              </a:lnSpc>
              <a:buNone/>
            </a:pPr>
            <a:r>
              <a:rPr lang="en-US" altLang="en-US" sz="2800" dirty="0">
                <a:hlinkClick r:id="rId3"/>
              </a:rPr>
              <a:t>avasil@ecd.uoa.gr</a:t>
            </a:r>
            <a:endParaRPr lang="en-US" altLang="en-US" sz="2800" dirty="0"/>
          </a:p>
          <a:p>
            <a:pPr marL="0" indent="0">
              <a:lnSpc>
                <a:spcPct val="80000"/>
              </a:lnSpc>
              <a:buNone/>
            </a:pPr>
            <a:endParaRPr lang="el-GR" altLang="en-US" sz="2800" dirty="0"/>
          </a:p>
          <a:p>
            <a:pPr marL="0" indent="0">
              <a:lnSpc>
                <a:spcPct val="80000"/>
              </a:lnSpc>
              <a:buNone/>
            </a:pPr>
            <a:r>
              <a:rPr lang="el-GR" altLang="en-US" sz="2800" dirty="0" smtClean="0"/>
              <a:t>Μάθημα </a:t>
            </a:r>
            <a:r>
              <a:rPr lang="el-GR" altLang="en-US" sz="2800" dirty="0"/>
              <a:t>2</a:t>
            </a:r>
            <a:r>
              <a:rPr lang="el-GR" altLang="en-US" sz="2800" baseline="30000" dirty="0"/>
              <a:t>ο</a:t>
            </a:r>
            <a:r>
              <a:rPr lang="el-GR" altLang="en-US" sz="2800" dirty="0"/>
              <a:t>: Η θεωρία των γλωσσικών κωδίκων </a:t>
            </a:r>
            <a:r>
              <a:rPr lang="el-GR" altLang="en-US" sz="2800" dirty="0" smtClean="0"/>
              <a:t>του </a:t>
            </a:r>
            <a:r>
              <a:rPr lang="en-US" altLang="en-US" sz="2800" dirty="0"/>
              <a:t>B. Bernstein: </a:t>
            </a:r>
            <a:r>
              <a:rPr lang="el-GR" altLang="en-US" sz="2800" dirty="0" smtClean="0"/>
              <a:t>προεκτάσεις</a:t>
            </a:r>
            <a:endParaRPr lang="en-US" altLang="en-US" sz="2800" dirty="0"/>
          </a:p>
        </p:txBody>
      </p:sp>
    </p:spTree>
    <p:extLst>
      <p:ext uri="{BB962C8B-B14F-4D97-AF65-F5344CB8AC3E}">
        <p14:creationId xmlns:p14="http://schemas.microsoft.com/office/powerpoint/2010/main" val="21477167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n-US" sz="2000" dirty="0" smtClean="0"/>
              <a:t>1.0</a:t>
            </a:r>
            <a:r>
              <a:rPr lang="el-GR" sz="2000" dirty="0" smtClean="0"/>
              <a:t>.  </a:t>
            </a:r>
            <a:endParaRPr lang="el-GR" sz="2000" dirty="0"/>
          </a:p>
          <a:p>
            <a:pPr marL="0" indent="0">
              <a:buNone/>
            </a:pPr>
            <a:r>
              <a:rPr lang="el-GR" sz="2000" dirty="0"/>
              <a:t>Έχουν προηγηθεί οι κάτωθι εκδόσεις:</a:t>
            </a:r>
          </a:p>
          <a:p>
            <a:r>
              <a:rPr lang="el-GR" sz="2000" dirty="0" smtClean="0"/>
              <a:t>Έκδοση διαθέσιμη </a:t>
            </a:r>
            <a:r>
              <a:rPr lang="el-GR" sz="2000" dirty="0">
                <a:hlinkClick r:id="rId3"/>
              </a:rPr>
              <a:t>εδώ</a:t>
            </a:r>
            <a:r>
              <a:rPr lang="el-GR" sz="2000" dirty="0"/>
              <a:t>. </a:t>
            </a:r>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Αλεξάνδρα Βασιλοπούλου </a:t>
            </a:r>
            <a:r>
              <a:rPr lang="en-US" sz="2000" dirty="0" smtClean="0"/>
              <a:t>2015</a:t>
            </a:r>
            <a:r>
              <a:rPr lang="el-GR" sz="2000" dirty="0" smtClean="0"/>
              <a:t>. Αλεξάνδρα Βασιλοπούλου. «</a:t>
            </a:r>
            <a:r>
              <a:rPr lang="el-GR" sz="2000" dirty="0"/>
              <a:t>Οι κοινωνικές παράμετροι </a:t>
            </a:r>
            <a:br>
              <a:rPr lang="el-GR" sz="2000" dirty="0"/>
            </a:br>
            <a:r>
              <a:rPr lang="el-GR" sz="2000" dirty="0"/>
              <a:t>της εκπαιδευτικής διαδικασίας. Εισαγωγή</a:t>
            </a:r>
            <a:r>
              <a:rPr lang="el-GR" sz="2000" dirty="0" smtClean="0"/>
              <a:t>».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a:t>
            </a:r>
            <a:r>
              <a:rPr lang="el-GR" sz="2000" dirty="0" smtClean="0"/>
              <a:t>διεύθυνση: </a:t>
            </a:r>
            <a:r>
              <a:rPr lang="en-GB" sz="2000" dirty="0" smtClean="0">
                <a:hlinkClick r:id="rId3"/>
              </a:rPr>
              <a:t>opencourses.uoa.gr/courses/ECD105</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a:xfrm>
            <a:off x="179512" y="1556792"/>
            <a:ext cx="8856984" cy="4525963"/>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r>
              <a:rPr lang="el-GR" sz="2000" dirty="0" smtClean="0"/>
              <a:t>Εικόνα 1: ΜΠΑΖΙΛ ΜΠΕΡΝΣΤΑΪΝ. </a:t>
            </a:r>
            <a:r>
              <a:rPr lang="en-US" sz="2000" dirty="0" smtClean="0"/>
              <a:t>Copyrighted. </a:t>
            </a:r>
            <a:r>
              <a:rPr lang="el-GR" sz="2000" dirty="0" smtClean="0"/>
              <a:t>Σύνδεσμος</a:t>
            </a:r>
            <a:r>
              <a:rPr lang="en-US" sz="2000" dirty="0"/>
              <a:t>: </a:t>
            </a:r>
            <a:r>
              <a:rPr lang="en-US" sz="2000" dirty="0">
                <a:hlinkClick r:id="rId3"/>
              </a:rPr>
              <a:t>http://www.thefullwiki.org/Basil_Bernstein</a:t>
            </a:r>
            <a:r>
              <a:rPr lang="el-GR" sz="2000" dirty="0" smtClean="0"/>
              <a:t>. </a:t>
            </a:r>
            <a:r>
              <a:rPr lang="el-GR" sz="2000" dirty="0"/>
              <a:t>Πηγή</a:t>
            </a:r>
            <a:r>
              <a:rPr lang="en-US" sz="2000" dirty="0"/>
              <a:t>: </a:t>
            </a:r>
            <a:r>
              <a:rPr lang="en-US" sz="2000" dirty="0" smtClean="0">
                <a:hlinkClick r:id="rId4"/>
              </a:rPr>
              <a:t>www.thefullwiki.org</a:t>
            </a:r>
            <a:r>
              <a:rPr lang="el-GR" sz="2000" dirty="0" smtClean="0"/>
              <a:t>.</a:t>
            </a:r>
            <a:endParaRPr lang="el-GR" sz="2000" dirty="0"/>
          </a:p>
          <a:p>
            <a:pPr marL="0" indent="0">
              <a:buNone/>
            </a:pPr>
            <a:r>
              <a:rPr lang="el-GR" sz="2000" dirty="0"/>
              <a:t>Εικόνα </a:t>
            </a:r>
            <a:r>
              <a:rPr lang="el-GR" sz="2000" dirty="0" smtClean="0"/>
              <a:t>2: </a:t>
            </a:r>
            <a:r>
              <a:rPr lang="en-US" sz="2000" dirty="0" smtClean="0"/>
              <a:t>Copyrighted.</a:t>
            </a:r>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marL="609600" indent="-609600"/>
            <a:r>
              <a:rPr lang="en-US" altLang="en-US" dirty="0"/>
              <a:t>Basil Bernstein (1924-2000)</a:t>
            </a:r>
            <a:endParaRPr lang="el-GR" altLang="en-US" dirty="0"/>
          </a:p>
        </p:txBody>
      </p:sp>
      <p:sp>
        <p:nvSpPr>
          <p:cNvPr id="3" name="Θέση περιεχομένου 2"/>
          <p:cNvSpPr>
            <a:spLocks noGrp="1"/>
          </p:cNvSpPr>
          <p:nvPr>
            <p:ph idx="1"/>
          </p:nvPr>
        </p:nvSpPr>
        <p:spPr/>
        <p:txBody>
          <a:bodyPr>
            <a:normAutofit/>
          </a:bodyPr>
          <a:lstStyle/>
          <a:p>
            <a:pPr marL="609600" indent="-609600">
              <a:buFontTx/>
              <a:buAutoNum type="arabicPeriod"/>
            </a:pPr>
            <a:endParaRPr lang="en-US" altLang="en-US" sz="2800" dirty="0" smtClean="0"/>
          </a:p>
          <a:p>
            <a:pPr marL="609600" indent="-609600">
              <a:buFontTx/>
              <a:buAutoNum type="arabicPeriod"/>
            </a:pPr>
            <a:endParaRPr lang="en-US" altLang="en-US" sz="2800" dirty="0"/>
          </a:p>
          <a:p>
            <a:pPr marL="609600" indent="-609600">
              <a:buFontTx/>
              <a:buAutoNum type="arabicPeriod"/>
            </a:pPr>
            <a:endParaRPr lang="en-US" altLang="en-US" sz="2800" dirty="0" smtClean="0"/>
          </a:p>
          <a:p>
            <a:pPr marL="609600" indent="-609600">
              <a:buFontTx/>
              <a:buAutoNum type="arabicPeriod"/>
            </a:pPr>
            <a:r>
              <a:rPr lang="el-GR" altLang="en-US" sz="2800" dirty="0" smtClean="0"/>
              <a:t>Θεωρία </a:t>
            </a:r>
            <a:r>
              <a:rPr lang="el-GR" altLang="en-US" sz="2800" dirty="0"/>
              <a:t>των γλωσσικών κωδίκων</a:t>
            </a:r>
          </a:p>
          <a:p>
            <a:pPr marL="609600" indent="-609600">
              <a:buFontTx/>
              <a:buNone/>
            </a:pPr>
            <a:endParaRPr lang="el-GR" altLang="en-US" sz="2800" dirty="0"/>
          </a:p>
          <a:p>
            <a:pPr marL="609600" indent="-609600">
              <a:buFontTx/>
              <a:buNone/>
            </a:pPr>
            <a:r>
              <a:rPr lang="el-GR" altLang="en-US" sz="2800" dirty="0"/>
              <a:t>2.    Θεωρία του αναλυτικού προγραμματος και των παιδαγωγικών πρακτικών</a:t>
            </a:r>
          </a:p>
          <a:p>
            <a:pPr marL="609600" indent="-609600">
              <a:buFontTx/>
              <a:buNone/>
            </a:pPr>
            <a:endParaRPr lang="el-GR" altLang="en-US" sz="2800" dirty="0"/>
          </a:p>
        </p:txBody>
      </p:sp>
      <p:pic>
        <p:nvPicPr>
          <p:cNvPr id="4" name="Picture 4" descr="180px-Basil_bernstein_by_LGdL">
            <a:hlinkClick r:id="rId3" tooltip="Basil Bernstein."/>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6589" y="1556792"/>
            <a:ext cx="1714500" cy="20288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289590" y="3206443"/>
            <a:ext cx="313184" cy="240020"/>
          </a:xfrm>
          <a:prstGeom prst="rect">
            <a:avLst/>
          </a:prstGeom>
        </p:spPr>
        <p:txBody>
          <a:bodyPr vert="horz" wrap="square" lIns="91440" tIns="45720" rIns="91440" bIns="45720" rtlCol="0" anchor="ctr">
            <a:normAutofit fontScale="62500" lnSpcReduction="20000"/>
          </a:bodyPr>
          <a:lstStyle/>
          <a:p>
            <a:r>
              <a:rPr lang="el-GR" dirty="0" smtClean="0">
                <a:solidFill>
                  <a:schemeClr val="bg1"/>
                </a:solidFill>
              </a:rPr>
              <a:t>1</a:t>
            </a:r>
          </a:p>
        </p:txBody>
      </p:sp>
    </p:spTree>
    <p:extLst>
      <p:ext uri="{BB962C8B-B14F-4D97-AF65-F5344CB8AC3E}">
        <p14:creationId xmlns:p14="http://schemas.microsoft.com/office/powerpoint/2010/main" val="2040381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pPr marL="609600" indent="-609600">
              <a:lnSpc>
                <a:spcPct val="80000"/>
              </a:lnSpc>
            </a:pPr>
            <a:r>
              <a:rPr lang="en-US" altLang="en-US" dirty="0"/>
              <a:t>Basil Bernstein</a:t>
            </a:r>
            <a:endParaRPr lang="el-GR" altLang="en-US" dirty="0"/>
          </a:p>
        </p:txBody>
      </p:sp>
      <p:sp>
        <p:nvSpPr>
          <p:cNvPr id="5" name="Θέση περιεχομένου 4"/>
          <p:cNvSpPr>
            <a:spLocks noGrp="1"/>
          </p:cNvSpPr>
          <p:nvPr>
            <p:ph idx="1"/>
          </p:nvPr>
        </p:nvSpPr>
        <p:spPr/>
        <p:txBody>
          <a:bodyPr>
            <a:noAutofit/>
          </a:bodyPr>
          <a:lstStyle/>
          <a:p>
            <a:pPr marL="609600" indent="-609600">
              <a:lnSpc>
                <a:spcPct val="80000"/>
              </a:lnSpc>
              <a:buFontTx/>
              <a:buNone/>
            </a:pPr>
            <a:endParaRPr lang="en-US" altLang="en-US" sz="2000" dirty="0" smtClean="0"/>
          </a:p>
          <a:p>
            <a:pPr marL="609600" indent="-609600">
              <a:lnSpc>
                <a:spcPct val="80000"/>
              </a:lnSpc>
              <a:buFontTx/>
              <a:buNone/>
            </a:pPr>
            <a:r>
              <a:rPr lang="el-GR" altLang="en-US" sz="2000" dirty="0" smtClean="0"/>
              <a:t>Θεωρία </a:t>
            </a:r>
            <a:r>
              <a:rPr lang="el-GR" altLang="en-US" sz="2000" dirty="0"/>
              <a:t>των γλωσσικών </a:t>
            </a:r>
            <a:r>
              <a:rPr lang="el-GR" altLang="en-US" sz="2000" dirty="0" smtClean="0"/>
              <a:t>κωδίκων</a:t>
            </a:r>
            <a:endParaRPr lang="en-US" altLang="en-US" sz="2000" dirty="0" smtClean="0"/>
          </a:p>
          <a:p>
            <a:pPr marL="609600" indent="-609600">
              <a:lnSpc>
                <a:spcPct val="80000"/>
              </a:lnSpc>
              <a:buFontTx/>
              <a:buNone/>
            </a:pPr>
            <a:endParaRPr lang="el-GR" altLang="en-US" sz="2000" dirty="0"/>
          </a:p>
          <a:p>
            <a:pPr marL="609600" indent="-609600">
              <a:lnSpc>
                <a:spcPct val="80000"/>
              </a:lnSpc>
            </a:pPr>
            <a:r>
              <a:rPr lang="en-US" altLang="en-US" sz="2000" dirty="0" smtClean="0"/>
              <a:t>Bernstein</a:t>
            </a:r>
            <a:r>
              <a:rPr lang="en-GB" altLang="en-US" sz="2000" dirty="0"/>
              <a:t>, </a:t>
            </a:r>
            <a:r>
              <a:rPr lang="el-GR" altLang="en-US" sz="2000" dirty="0"/>
              <a:t>Β</a:t>
            </a:r>
            <a:r>
              <a:rPr lang="en-GB" altLang="en-US" sz="2000" dirty="0"/>
              <a:t>. (1971) </a:t>
            </a:r>
            <a:r>
              <a:rPr lang="en-US" altLang="en-US" sz="2000" dirty="0"/>
              <a:t>Class, codes and control, Vol. 1, London; Routledge &amp; Kegan Paul.</a:t>
            </a:r>
            <a:r>
              <a:rPr lang="en-GB" altLang="en-US" sz="2000" dirty="0"/>
              <a:t>    </a:t>
            </a:r>
            <a:r>
              <a:rPr lang="el-GR" altLang="en-US" sz="2000" dirty="0"/>
              <a:t>(συνολικά 5 τόμοι μέχρι το 2000) </a:t>
            </a:r>
            <a:endParaRPr lang="en-US" altLang="en-US" sz="2000" dirty="0"/>
          </a:p>
          <a:p>
            <a:pPr marL="609600" indent="-609600">
              <a:lnSpc>
                <a:spcPct val="80000"/>
              </a:lnSpc>
            </a:pPr>
            <a:r>
              <a:rPr lang="en-US" altLang="en-US" sz="2000" dirty="0"/>
              <a:t>Bernstein, Β. (επ</a:t>
            </a:r>
            <a:r>
              <a:rPr lang="en-US" altLang="en-US" sz="2000" dirty="0" err="1"/>
              <a:t>ιμ</a:t>
            </a:r>
            <a:r>
              <a:rPr lang="en-US" altLang="en-US" sz="2000" dirty="0"/>
              <a:t>.)(1973) Class, codes and control, Vol. 2, London: Routledge &amp; Kegan Paul. </a:t>
            </a:r>
            <a:endParaRPr lang="el-GR" altLang="en-US" sz="2000" dirty="0"/>
          </a:p>
          <a:p>
            <a:pPr marL="609600" indent="-609600">
              <a:lnSpc>
                <a:spcPct val="80000"/>
              </a:lnSpc>
            </a:pPr>
            <a:r>
              <a:rPr lang="el-GR" altLang="en-US" sz="2000" dirty="0"/>
              <a:t>Μπερνστίν, Μπ. (1985α) «Κοινωνική τάξη και γλωσσική ανάπτυξη: μια θεωρία της κοινωνικής μάθησης» στο Α. Φραγκουδάκη Κοινωνιολογία της Εκπαίδευσης Θεωρίες για την Κοινωνική Ανισότητα στο Σχολείο, Αθήνα: Παπαζήσης, σσ. 393-431. </a:t>
            </a:r>
          </a:p>
          <a:p>
            <a:pPr marL="609600" indent="-609600">
              <a:lnSpc>
                <a:spcPct val="80000"/>
              </a:lnSpc>
            </a:pPr>
            <a:r>
              <a:rPr lang="el-GR" altLang="en-US" sz="2000" dirty="0"/>
              <a:t>Μπερνστίν, Μπ. (1985β) «Κοινωνιογλωσσική προσέγγιση της κοινωνικοποίησης με αναφορά στη σχολική επίδοση» στο Α. Φραγκουδάκη Κοινωνιολογία της Εκπαίδευσης Θεωρίες για την Κοινωνική Ανισότητα στο Σχολείο, Αθήνα: Παπαζήσης, σσ.433-468</a:t>
            </a:r>
            <a:r>
              <a:rPr lang="el-GR" altLang="en-US" sz="2000" dirty="0" smtClean="0"/>
              <a:t>.</a:t>
            </a:r>
            <a:endParaRPr lang="el-GR" altLang="en-US" sz="2000" dirty="0"/>
          </a:p>
        </p:txBody>
      </p:sp>
      <p:pic>
        <p:nvPicPr>
          <p:cNvPr id="6" name="Picture 4" descr="180px-Basil_bernstein_by_LGdL">
            <a:hlinkClick r:id="rId3" tooltip="Basil Bernstein."/>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2300" y="502310"/>
            <a:ext cx="1714500" cy="2028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3488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n-US" dirty="0"/>
              <a:t>Θεωρητικές επιρροές</a:t>
            </a:r>
            <a:endParaRPr lang="el-GR" dirty="0"/>
          </a:p>
        </p:txBody>
      </p:sp>
      <p:sp>
        <p:nvSpPr>
          <p:cNvPr id="5" name="Θέση περιεχομένου 4"/>
          <p:cNvSpPr>
            <a:spLocks noGrp="1"/>
          </p:cNvSpPr>
          <p:nvPr>
            <p:ph idx="1"/>
          </p:nvPr>
        </p:nvSpPr>
        <p:spPr/>
        <p:txBody>
          <a:bodyPr>
            <a:noAutofit/>
          </a:bodyPr>
          <a:lstStyle/>
          <a:p>
            <a:pPr marL="342900" lvl="1" indent="-342900">
              <a:buFont typeface="Arial" pitchFamily="34" charset="0"/>
              <a:buChar char="•"/>
            </a:pPr>
            <a:r>
              <a:rPr lang="en-US" altLang="en-US" dirty="0"/>
              <a:t>Durkheim</a:t>
            </a:r>
            <a:r>
              <a:rPr lang="el-GR" altLang="en-US" dirty="0"/>
              <a:t> </a:t>
            </a:r>
          </a:p>
          <a:p>
            <a:pPr marL="342900" lvl="1" indent="-342900">
              <a:buFont typeface="Arial" pitchFamily="34" charset="0"/>
              <a:buChar char="•"/>
            </a:pPr>
            <a:r>
              <a:rPr lang="en-US" altLang="en-US" dirty="0"/>
              <a:t>Douglas </a:t>
            </a:r>
            <a:endParaRPr lang="el-GR" altLang="en-US" dirty="0"/>
          </a:p>
          <a:p>
            <a:pPr marL="342900" lvl="1" indent="-342900">
              <a:buFont typeface="Arial" pitchFamily="34" charset="0"/>
              <a:buChar char="•"/>
            </a:pPr>
            <a:r>
              <a:rPr lang="en-US" altLang="en-US" dirty="0"/>
              <a:t>Vygotsky</a:t>
            </a:r>
            <a:r>
              <a:rPr lang="el-GR" altLang="en-US" dirty="0"/>
              <a:t> </a:t>
            </a:r>
          </a:p>
          <a:p>
            <a:pPr marL="342900" lvl="1" indent="-342900">
              <a:buFont typeface="Arial" pitchFamily="34" charset="0"/>
              <a:buChar char="•"/>
            </a:pPr>
            <a:r>
              <a:rPr lang="en-US" altLang="en-US" dirty="0"/>
              <a:t>Halliday</a:t>
            </a:r>
            <a:endParaRPr lang="el-GR" altLang="en-US" dirty="0"/>
          </a:p>
          <a:p>
            <a:pPr marL="342900" lvl="1" indent="-342900">
              <a:buFont typeface="Arial" pitchFamily="34" charset="0"/>
              <a:buChar char="•"/>
            </a:pPr>
            <a:r>
              <a:rPr lang="en-US" altLang="en-US" dirty="0"/>
              <a:t>Sapir</a:t>
            </a:r>
            <a:r>
              <a:rPr lang="el-GR" altLang="en-US" dirty="0"/>
              <a:t> </a:t>
            </a:r>
          </a:p>
          <a:p>
            <a:pPr marL="342900" lvl="1" indent="-342900">
              <a:buFont typeface="Arial" pitchFamily="34" charset="0"/>
              <a:buChar char="•"/>
            </a:pPr>
            <a:r>
              <a:rPr lang="en-US" altLang="en-US" dirty="0"/>
              <a:t>Whorf</a:t>
            </a:r>
            <a:r>
              <a:rPr lang="el-GR" altLang="en-US" dirty="0"/>
              <a:t> </a:t>
            </a:r>
          </a:p>
          <a:p>
            <a:pPr marL="342900" lvl="1" indent="-342900">
              <a:buFont typeface="Arial" pitchFamily="34" charset="0"/>
              <a:buChar char="•"/>
            </a:pPr>
            <a:r>
              <a:rPr lang="en-US" altLang="en-US" dirty="0"/>
              <a:t>Mead</a:t>
            </a:r>
            <a:endParaRPr lang="el-GR" altLang="en-US" dirty="0"/>
          </a:p>
          <a:p>
            <a:pPr marL="342900" lvl="1" indent="-342900">
              <a:buFont typeface="Arial" pitchFamily="34" charset="0"/>
              <a:buChar char="•"/>
            </a:pPr>
            <a:r>
              <a:rPr lang="en-US" altLang="en-US" dirty="0"/>
              <a:t>Luria</a:t>
            </a:r>
            <a:r>
              <a:rPr lang="el-GR" altLang="en-US" dirty="0"/>
              <a:t> </a:t>
            </a:r>
            <a:endParaRPr lang="en-US" altLang="en-US" dirty="0"/>
          </a:p>
        </p:txBody>
      </p:sp>
    </p:spTree>
    <p:extLst>
      <p:ext uri="{BB962C8B-B14F-4D97-AF65-F5344CB8AC3E}">
        <p14:creationId xmlns:p14="http://schemas.microsoft.com/office/powerpoint/2010/main" val="907155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n-US" dirty="0"/>
              <a:t>Θεωρία των γλωσσικών </a:t>
            </a:r>
            <a:r>
              <a:rPr lang="el-GR" altLang="en-US" dirty="0" smtClean="0"/>
              <a:t>κωδίκων</a:t>
            </a:r>
            <a:endParaRPr lang="el-GR" dirty="0"/>
          </a:p>
        </p:txBody>
      </p:sp>
      <p:sp>
        <p:nvSpPr>
          <p:cNvPr id="3" name="Θέση περιεχομένου 2"/>
          <p:cNvSpPr>
            <a:spLocks noGrp="1"/>
          </p:cNvSpPr>
          <p:nvPr>
            <p:ph idx="1"/>
          </p:nvPr>
        </p:nvSpPr>
        <p:spPr/>
        <p:txBody>
          <a:bodyPr>
            <a:normAutofit/>
          </a:bodyPr>
          <a:lstStyle/>
          <a:p>
            <a:pPr>
              <a:buFontTx/>
              <a:buNone/>
            </a:pPr>
            <a:r>
              <a:rPr lang="en-US" altLang="en-US" dirty="0" smtClean="0"/>
              <a:t>	</a:t>
            </a:r>
            <a:r>
              <a:rPr lang="el-GR" altLang="en-US" dirty="0" smtClean="0"/>
              <a:t>Διαφορές </a:t>
            </a:r>
            <a:r>
              <a:rPr lang="el-GR" altLang="en-US" dirty="0"/>
              <a:t>στον κώδικα επικοινωνίας των παιδιών εργατικής και μεσαίας τάξης παραπέμπουν σε διαφορετικές σχέσεις εξουσίας και διαφορετικό καταμερισμό εργασίας στην κοινωνία.</a:t>
            </a:r>
          </a:p>
        </p:txBody>
      </p:sp>
    </p:spTree>
    <p:extLst>
      <p:ext uri="{BB962C8B-B14F-4D97-AF65-F5344CB8AC3E}">
        <p14:creationId xmlns:p14="http://schemas.microsoft.com/office/powerpoint/2010/main" val="2761077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n-US" sz="3800" dirty="0"/>
              <a:t>Θεωρία των γλωσσικών </a:t>
            </a:r>
            <a:r>
              <a:rPr lang="el-GR" altLang="en-US" sz="3800" dirty="0" smtClean="0"/>
              <a:t>κωδίκων</a:t>
            </a:r>
            <a:r>
              <a:rPr lang="en-US" altLang="en-US" sz="3800" dirty="0" smtClean="0"/>
              <a:t> </a:t>
            </a:r>
            <a:r>
              <a:rPr lang="el-GR" altLang="en-US" sz="3800" dirty="0"/>
              <a:t>(συν.)</a:t>
            </a:r>
            <a:endParaRPr lang="el-GR" sz="3800" dirty="0"/>
          </a:p>
        </p:txBody>
      </p:sp>
      <p:sp>
        <p:nvSpPr>
          <p:cNvPr id="3" name="Θέση περιεχομένου 2"/>
          <p:cNvSpPr>
            <a:spLocks noGrp="1"/>
          </p:cNvSpPr>
          <p:nvPr>
            <p:ph idx="1"/>
          </p:nvPr>
        </p:nvSpPr>
        <p:spPr/>
        <p:txBody>
          <a:bodyPr>
            <a:normAutofit fontScale="92500"/>
          </a:bodyPr>
          <a:lstStyle/>
          <a:p>
            <a:pPr>
              <a:buFontTx/>
              <a:buNone/>
            </a:pPr>
            <a:r>
              <a:rPr lang="el-GR" altLang="en-US" dirty="0"/>
              <a:t>Οι ομιλητές ανάλογα με την κοινωνική </a:t>
            </a:r>
            <a:r>
              <a:rPr lang="el-GR" altLang="en-US" dirty="0" smtClean="0"/>
              <a:t>προέλευσή</a:t>
            </a:r>
            <a:r>
              <a:rPr lang="en-US" altLang="en-US" dirty="0"/>
              <a:t> </a:t>
            </a:r>
            <a:endParaRPr lang="el-GR" altLang="en-US" dirty="0"/>
          </a:p>
          <a:p>
            <a:pPr>
              <a:buFontTx/>
              <a:buNone/>
            </a:pPr>
            <a:r>
              <a:rPr lang="el-GR" altLang="en-US" smtClean="0"/>
              <a:t>τους</a:t>
            </a:r>
            <a:r>
              <a:rPr lang="el-GR" altLang="en-US" dirty="0"/>
              <a:t>, είναι </a:t>
            </a:r>
            <a:r>
              <a:rPr lang="el-GR" altLang="en-US"/>
              <a:t>εξοικειωμένοι </a:t>
            </a:r>
            <a:r>
              <a:rPr lang="el-GR" altLang="en-US" smtClean="0"/>
              <a:t>με συγκεκριμένες </a:t>
            </a:r>
          </a:p>
          <a:p>
            <a:pPr>
              <a:buFontTx/>
              <a:buNone/>
            </a:pPr>
            <a:r>
              <a:rPr lang="el-GR" altLang="en-US" dirty="0" smtClean="0"/>
              <a:t>εκδοχές </a:t>
            </a:r>
            <a:r>
              <a:rPr lang="el-GR" altLang="en-US" dirty="0"/>
              <a:t>μιας εθνικής γλώσσας: </a:t>
            </a:r>
          </a:p>
          <a:p>
            <a:pPr>
              <a:buFontTx/>
              <a:buNone/>
            </a:pPr>
            <a:endParaRPr lang="el-GR" altLang="en-US" dirty="0"/>
          </a:p>
          <a:p>
            <a:r>
              <a:rPr lang="el-GR" altLang="en-US" dirty="0"/>
              <a:t>την κοινή γλώσσα</a:t>
            </a:r>
            <a:r>
              <a:rPr lang="en-US" altLang="en-US" dirty="0"/>
              <a:t> (</a:t>
            </a:r>
            <a:r>
              <a:rPr lang="el-GR" altLang="en-US" dirty="0"/>
              <a:t>περιορισμένος κώδικας</a:t>
            </a:r>
            <a:r>
              <a:rPr lang="en-US" altLang="en-US" dirty="0"/>
              <a:t>)</a:t>
            </a:r>
            <a:r>
              <a:rPr lang="el-GR" altLang="en-US" dirty="0"/>
              <a:t> </a:t>
            </a:r>
          </a:p>
          <a:p>
            <a:pPr>
              <a:buFont typeface="Wingdings" panose="05000000000000000000" pitchFamily="2" charset="2"/>
              <a:buNone/>
            </a:pPr>
            <a:r>
              <a:rPr lang="el-GR" altLang="en-US" dirty="0"/>
              <a:t>             ή/και</a:t>
            </a:r>
          </a:p>
          <a:p>
            <a:r>
              <a:rPr lang="el-GR" altLang="en-US" dirty="0"/>
              <a:t>την επίσημη γλώσσα (επεξεργασμένος κώδικας)</a:t>
            </a:r>
          </a:p>
        </p:txBody>
      </p:sp>
    </p:spTree>
    <p:extLst>
      <p:ext uri="{BB962C8B-B14F-4D97-AF65-F5344CB8AC3E}">
        <p14:creationId xmlns:p14="http://schemas.microsoft.com/office/powerpoint/2010/main" val="9428021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n-US" sz="4000" b="1" dirty="0" smtClean="0"/>
              <a:t> </a:t>
            </a:r>
            <a:r>
              <a:rPr lang="el-GR" altLang="en-US" sz="4000" dirty="0"/>
              <a:t>Θεωρία των γλωσσικών κωδίκων (συν.)</a:t>
            </a:r>
            <a:r>
              <a:rPr lang="el-GR" altLang="en-US" sz="4000" b="1" dirty="0"/>
              <a:t> </a:t>
            </a:r>
            <a:br>
              <a:rPr lang="el-GR" altLang="en-US" sz="4000" b="1" dirty="0"/>
            </a:br>
            <a:r>
              <a:rPr lang="el-GR" altLang="en-US" sz="4000" dirty="0"/>
              <a:t>Δύο είδη οικογενειακής κοινωνικοποίησης</a:t>
            </a:r>
            <a:r>
              <a:rPr lang="el-GR" altLang="en-US" sz="4000" dirty="0" smtClean="0"/>
              <a:t>:</a:t>
            </a:r>
            <a:endParaRPr lang="el-GR" sz="3800" dirty="0"/>
          </a:p>
        </p:txBody>
      </p:sp>
      <p:sp>
        <p:nvSpPr>
          <p:cNvPr id="3" name="Θέση περιεχομένου 2"/>
          <p:cNvSpPr>
            <a:spLocks noGrp="1"/>
          </p:cNvSpPr>
          <p:nvPr>
            <p:ph idx="1"/>
          </p:nvPr>
        </p:nvSpPr>
        <p:spPr/>
        <p:txBody>
          <a:bodyPr>
            <a:normAutofit/>
          </a:bodyPr>
          <a:lstStyle/>
          <a:p>
            <a:pPr>
              <a:buFontTx/>
              <a:buNone/>
            </a:pPr>
            <a:endParaRPr lang="en-US" altLang="en-US" dirty="0" smtClean="0"/>
          </a:p>
          <a:p>
            <a:pPr>
              <a:buFontTx/>
              <a:buNone/>
            </a:pPr>
            <a:r>
              <a:rPr lang="el-GR" altLang="en-US" dirty="0" smtClean="0"/>
              <a:t>α</a:t>
            </a:r>
            <a:r>
              <a:rPr lang="el-GR" altLang="en-US" dirty="0"/>
              <a:t>. Κοινωνικοποίηση επικεντρωμένη στη θέση</a:t>
            </a:r>
          </a:p>
          <a:p>
            <a:pPr>
              <a:buFontTx/>
              <a:buNone/>
            </a:pPr>
            <a:r>
              <a:rPr lang="el-GR" altLang="en-US" dirty="0" smtClean="0"/>
              <a:t>β</a:t>
            </a:r>
            <a:r>
              <a:rPr lang="el-GR" altLang="en-US" dirty="0"/>
              <a:t>. Προσωπική οικογενειακή κοινωνικοποίηση</a:t>
            </a:r>
          </a:p>
        </p:txBody>
      </p:sp>
    </p:spTree>
    <p:extLst>
      <p:ext uri="{BB962C8B-B14F-4D97-AF65-F5344CB8AC3E}">
        <p14:creationId xmlns:p14="http://schemas.microsoft.com/office/powerpoint/2010/main" val="24224337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n-US" sz="4000" dirty="0" smtClean="0"/>
              <a:t>α.</a:t>
            </a:r>
            <a:r>
              <a:rPr lang="en-US" altLang="en-US" sz="4000" dirty="0" smtClean="0"/>
              <a:t> </a:t>
            </a:r>
            <a:r>
              <a:rPr lang="el-GR" altLang="en-US" sz="4000" dirty="0" smtClean="0"/>
              <a:t>Κοινωνικοποίηση </a:t>
            </a:r>
            <a:r>
              <a:rPr lang="el-GR" altLang="en-US" sz="4000" dirty="0"/>
              <a:t>επικεντρωμένη στη </a:t>
            </a:r>
            <a:r>
              <a:rPr lang="el-GR" altLang="en-US" sz="4000" dirty="0" smtClean="0"/>
              <a:t>θέση:</a:t>
            </a:r>
            <a:endParaRPr lang="el-GR" sz="4000" dirty="0"/>
          </a:p>
        </p:txBody>
      </p:sp>
      <p:sp>
        <p:nvSpPr>
          <p:cNvPr id="3" name="Θέση περιεχομένου 2"/>
          <p:cNvSpPr>
            <a:spLocks noGrp="1"/>
          </p:cNvSpPr>
          <p:nvPr>
            <p:ph idx="1"/>
          </p:nvPr>
        </p:nvSpPr>
        <p:spPr/>
        <p:txBody>
          <a:bodyPr>
            <a:normAutofit/>
          </a:bodyPr>
          <a:lstStyle/>
          <a:p>
            <a:pPr>
              <a:buFontTx/>
              <a:buNone/>
            </a:pPr>
            <a:r>
              <a:rPr lang="el-GR" altLang="en-US" dirty="0"/>
              <a:t>	Οι απαιτήσεις που έχει μια οικογένεια από ένα παιδί, οι ανάγκες του έχουν να κάνουν με την ηλικία, το φύλο, την κοινωνική θέση του. Αυτό που απαιτείται κάθε φορά από το παιδί συνδέεται με παράγοντες που εκείνο δεν ελέγχει</a:t>
            </a:r>
            <a:r>
              <a:rPr lang="el-GR" altLang="en-US" dirty="0" smtClean="0"/>
              <a:t>.</a:t>
            </a:r>
            <a:endParaRPr lang="el-GR" altLang="en-US" dirty="0"/>
          </a:p>
        </p:txBody>
      </p:sp>
    </p:spTree>
    <p:extLst>
      <p:ext uri="{BB962C8B-B14F-4D97-AF65-F5344CB8AC3E}">
        <p14:creationId xmlns:p14="http://schemas.microsoft.com/office/powerpoint/2010/main" val="43700445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1684</TotalTime>
  <Words>1223</Words>
  <Application>Microsoft Office PowerPoint</Application>
  <PresentationFormat>On-screen Show (4:3)</PresentationFormat>
  <Paragraphs>187</Paragraphs>
  <Slides>27</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Symbol</vt:lpstr>
      <vt:lpstr>Wingdings</vt:lpstr>
      <vt:lpstr>Θέμα του Office</vt:lpstr>
      <vt:lpstr>Οι κοινωνικές παράμετροι  της εκπαιδευτικής διαδικασίας </vt:lpstr>
      <vt:lpstr>Οι κοινωνικές παράμετροι  της εκπαιδευτικής διαδικασίας</vt:lpstr>
      <vt:lpstr>Basil Bernstein (1924-2000)</vt:lpstr>
      <vt:lpstr>Basil Bernstein</vt:lpstr>
      <vt:lpstr>Θεωρητικές επιρροές</vt:lpstr>
      <vt:lpstr>Θεωρία των γλωσσικών κωδίκων</vt:lpstr>
      <vt:lpstr>Θεωρία των γλωσσικών κωδίκων (συν.)</vt:lpstr>
      <vt:lpstr> Θεωρία των γλωσσικών κωδίκων (συν.)  Δύο είδη οικογενειακής κοινωνικοποίησης:</vt:lpstr>
      <vt:lpstr>α. Κοινωνικοποίηση επικεντρωμένη στη θέση:</vt:lpstr>
      <vt:lpstr>β. Προσωπική οικογενειακή κοινωνικοποίηση:</vt:lpstr>
      <vt:lpstr>PowerPoint Presentation</vt:lpstr>
      <vt:lpstr>Περιορισμένος κώδικας: ο κώδικας της εργατικής τάξης</vt:lpstr>
      <vt:lpstr>PowerPoint Presentation</vt:lpstr>
      <vt:lpstr>Επεξεργασμένος κώδικας: ο κώδικας της μεσαίας τάξης και του σχολείου</vt:lpstr>
      <vt:lpstr>Παράδειγμα: Ανάλυση του Peter Hawkins  σε πεντάχρονα παιδιά εργατικής και μεσαίας τάξης  (Bernstein 1971: 194, Bernstein 1973: 84):</vt:lpstr>
      <vt:lpstr>Παράδειγμα: Αποτελέσματα ανάλυση του Peter Hawkins σε πεντάχρονα παιδιά εργατικής και μεσαίας τάξης (συν.):</vt:lpstr>
      <vt:lpstr>Κριτικές θεωρίας γλωσσικών κωδίκων </vt:lpstr>
      <vt:lpstr>Προεκτάσεις θεωρίας γλωσσικών κωδίκων</vt:lpstr>
      <vt:lpstr>Βιβλιογραφία</vt:lpstr>
      <vt:lpstr>Τέλος Ενότητας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giannis</cp:lastModifiedBy>
  <cp:revision>202</cp:revision>
  <dcterms:created xsi:type="dcterms:W3CDTF">2012-09-06T09:03:05Z</dcterms:created>
  <dcterms:modified xsi:type="dcterms:W3CDTF">2015-11-02T16:18:21Z</dcterms:modified>
</cp:coreProperties>
</file>