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456" r:id="rId2"/>
    <p:sldId id="458" r:id="rId3"/>
    <p:sldId id="459" r:id="rId4"/>
    <p:sldId id="460" r:id="rId5"/>
    <p:sldId id="461" r:id="rId6"/>
    <p:sldId id="463" r:id="rId7"/>
    <p:sldId id="464" r:id="rId8"/>
    <p:sldId id="465" r:id="rId9"/>
    <p:sldId id="466" r:id="rId10"/>
    <p:sldId id="468" r:id="rId11"/>
    <p:sldId id="470" r:id="rId12"/>
    <p:sldId id="471" r:id="rId13"/>
    <p:sldId id="472" r:id="rId14"/>
    <p:sldId id="473" r:id="rId15"/>
    <p:sldId id="475" r:id="rId16"/>
    <p:sldId id="477" r:id="rId17"/>
    <p:sldId id="479" r:id="rId18"/>
    <p:sldId id="481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3" r:id="rId29"/>
    <p:sldId id="495" r:id="rId30"/>
    <p:sldId id="496" r:id="rId31"/>
    <p:sldId id="497" r:id="rId32"/>
    <p:sldId id="498" r:id="rId33"/>
    <p:sldId id="500" r:id="rId34"/>
    <p:sldId id="502" r:id="rId35"/>
    <p:sldId id="504" r:id="rId36"/>
    <p:sldId id="506" r:id="rId37"/>
    <p:sldId id="508" r:id="rId38"/>
    <p:sldId id="410" r:id="rId39"/>
    <p:sldId id="411" r:id="rId40"/>
    <p:sldId id="412" r:id="rId41"/>
    <p:sldId id="511" r:id="rId42"/>
    <p:sldId id="512" r:id="rId43"/>
    <p:sldId id="414" r:id="rId44"/>
    <p:sldId id="415" r:id="rId45"/>
    <p:sldId id="416" r:id="rId46"/>
    <p:sldId id="509" r:id="rId47"/>
    <p:sldId id="51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14" autoAdjust="0"/>
    <p:restoredTop sz="71813" autoAdjust="0"/>
  </p:normalViewPr>
  <p:slideViewPr>
    <p:cSldViewPr snapToGrid="0">
      <p:cViewPr varScale="1">
        <p:scale>
          <a:sx n="53" d="100"/>
          <a:sy n="53" d="100"/>
        </p:scale>
        <p:origin x="762" y="78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3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8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7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8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076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16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1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8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Z</a:t>
            </a:r>
            <a:r>
              <a:rPr lang="el-GR" sz="4400" dirty="0" smtClean="0"/>
              <a:t>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3</a:t>
            </a:r>
            <a:r>
              <a:rPr lang="el-GR" sz="2800" baseline="30000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. Συμπεριφορά των ζώων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600" dirty="0" smtClean="0"/>
              <a:t>Ρόζα – Μαρία Τζαννετάτου Πολυμένη,    Επίκουρη Καθηγήτρια</a:t>
            </a:r>
            <a:endParaRPr lang="el-GR" sz="2600" dirty="0"/>
          </a:p>
          <a:p>
            <a:r>
              <a:rPr lang="el-GR" sz="2600" dirty="0"/>
              <a:t>Σχολή Θετικών Επιστημών</a:t>
            </a:r>
          </a:p>
          <a:p>
            <a:r>
              <a:rPr lang="el-GR" sz="26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Στερεότυπη συμπεριφορά 3/4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8549" y="5049299"/>
            <a:ext cx="79909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dirty="0"/>
              <a:t>Απελευθερωτής = ερέθισμα-σήμα:</a:t>
            </a:r>
          </a:p>
          <a:p>
            <a:r>
              <a:rPr lang="el-GR" altLang="en-US" dirty="0" smtClean="0"/>
              <a:t>Ερέθισμα </a:t>
            </a:r>
            <a:r>
              <a:rPr lang="el-GR" altLang="en-US" dirty="0"/>
              <a:t>που προκαλεί ένα έμφυτο φαινόμενο συμπεριφοράς. Συμπεριφορά με </a:t>
            </a:r>
          </a:p>
          <a:p>
            <a:r>
              <a:rPr lang="el-GR" altLang="en-US" dirty="0"/>
              <a:t>προβλεπόμενη και προγραμματισμένη φύση. π.χ αγκαθερό ψάρι, κοκκινολαίμης.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0" y="1850694"/>
            <a:ext cx="7546503" cy="3022212"/>
          </a:xfrm>
        </p:spPr>
      </p:pic>
      <p:sp>
        <p:nvSpPr>
          <p:cNvPr id="11" name="TextBox 10"/>
          <p:cNvSpPr txBox="1"/>
          <p:nvPr/>
        </p:nvSpPr>
        <p:spPr>
          <a:xfrm>
            <a:off x="7832950" y="473440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42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Στερεότυπη συμπεριφορά 4/4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/>
          <a:stretch/>
        </p:blipFill>
        <p:spPr>
          <a:xfrm>
            <a:off x="2303684" y="1832383"/>
            <a:ext cx="4536632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40316" y="58390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01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/>
              <a:t>Πλεονεκτήματα - Μειονεκτήματα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Ρύθμιση της συμπεριφοράς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Κληρονομούμενη έμφυτη </a:t>
            </a:r>
            <a:r>
              <a:rPr lang="el-GR" altLang="en-US" sz="2800" dirty="0" smtClean="0"/>
              <a:t>συμπεριφορά.</a:t>
            </a:r>
            <a:endParaRPr lang="el-GR" altLang="en-US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 smtClean="0"/>
              <a:t>Αράχνες-ιστοί.</a:t>
            </a:r>
            <a:endParaRPr lang="el-GR" altLang="en-US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 smtClean="0"/>
              <a:t>Τριζόνια.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l-GR" altLang="en-US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 smtClean="0"/>
              <a:t>Η θεωρία </a:t>
            </a:r>
            <a:r>
              <a:rPr lang="el-GR" altLang="en-US" sz="2800" dirty="0"/>
              <a:t>του ενστίκτου </a:t>
            </a:r>
            <a:r>
              <a:rPr lang="el-GR" altLang="en-US" sz="2800" dirty="0" smtClean="0"/>
              <a:t>κλονίστηκε, </a:t>
            </a:r>
            <a:r>
              <a:rPr lang="el-GR" altLang="en-US" sz="2800" dirty="0"/>
              <a:t>γιατί δεν υπολογίζει την </a:t>
            </a:r>
            <a:r>
              <a:rPr lang="el-GR" altLang="en-US" sz="2800" dirty="0" smtClean="0"/>
              <a:t>εμπειρία.</a:t>
            </a:r>
            <a:endParaRPr lang="el-GR" altLang="en-US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 smtClean="0"/>
              <a:t>Όλες </a:t>
            </a:r>
            <a:r>
              <a:rPr lang="el-GR" altLang="en-US" sz="2800" dirty="0"/>
              <a:t>οι μορφές συμπεριφοράς εξαρτώνται από την αλληλεπίδραση του οργανισμού με το </a:t>
            </a:r>
            <a:r>
              <a:rPr lang="el-GR" altLang="en-US" sz="2800" dirty="0" smtClean="0"/>
              <a:t>περιβάλλον.</a:t>
            </a:r>
            <a:endParaRPr lang="el-GR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 Ασπονδύλων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b="1" dirty="0"/>
              <a:t>Ασπόνδυλα</a:t>
            </a:r>
            <a:r>
              <a:rPr lang="en-US" altLang="en-US" dirty="0"/>
              <a:t>:</a:t>
            </a:r>
            <a:r>
              <a:rPr lang="el-GR" altLang="en-US" dirty="0"/>
              <a:t> πολλές πολύπλοκες εκδηλώσεις συμπεριφοράς παραμένουν βασικά </a:t>
            </a:r>
            <a:r>
              <a:rPr lang="el-GR" altLang="en-US" dirty="0" smtClean="0"/>
              <a:t>αμετάβλητες </a:t>
            </a:r>
            <a:r>
              <a:rPr lang="el-GR" altLang="en-US" dirty="0"/>
              <a:t>και κατά την εκτέλεσή τους μοιάζουν προγραμματισμένες και δεν αποτελούν προϊόν </a:t>
            </a:r>
            <a:r>
              <a:rPr lang="el-GR" altLang="en-US" dirty="0" smtClean="0"/>
              <a:t>μάθησης.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b="1" dirty="0"/>
              <a:t>           </a:t>
            </a:r>
            <a:r>
              <a:rPr lang="el-GR" altLang="en-US" b="1" dirty="0" smtClean="0"/>
              <a:t>ΓΙΑΤΙ</a:t>
            </a:r>
            <a:r>
              <a:rPr lang="en-US" altLang="en-US" b="1" dirty="0" smtClean="0"/>
              <a:t> ;</a:t>
            </a:r>
            <a:endParaRPr lang="el-GR" alt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Γενετική της Συμπεριφοράς 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79299" y="1968363"/>
            <a:ext cx="6230877" cy="4357053"/>
            <a:chOff x="481013" y="981075"/>
            <a:chExt cx="6230877" cy="4357053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81013" y="981075"/>
              <a:ext cx="28200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dirty="0"/>
                <a:t>π.χ </a:t>
              </a:r>
              <a:r>
                <a:rPr lang="en-US" altLang="en-US" dirty="0"/>
                <a:t>“</a:t>
              </a:r>
              <a:r>
                <a:rPr lang="el-GR" altLang="en-US" dirty="0"/>
                <a:t>Υγιεινή</a:t>
              </a:r>
              <a:r>
                <a:rPr lang="en-US" altLang="en-US" dirty="0"/>
                <a:t>”</a:t>
              </a:r>
              <a:r>
                <a:rPr lang="el-GR" altLang="en-US" dirty="0"/>
                <a:t> των μελισσών.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04825" y="1549400"/>
              <a:ext cx="32351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u/u</a:t>
              </a:r>
              <a:r>
                <a:rPr lang="el-GR" altLang="en-US" dirty="0"/>
                <a:t> : ανοίγουν       </a:t>
              </a:r>
              <a:r>
                <a:rPr lang="en-US" altLang="en-US" dirty="0"/>
                <a:t>r/r</a:t>
              </a:r>
              <a:r>
                <a:rPr lang="el-GR" altLang="en-US" dirty="0"/>
                <a:t> αφαιρούν.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419475" y="2205038"/>
              <a:ext cx="16369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err="1"/>
                <a:t>uu</a:t>
              </a:r>
              <a:r>
                <a:rPr lang="el-GR" altLang="en-US" dirty="0"/>
                <a:t> </a:t>
              </a:r>
              <a:r>
                <a:rPr lang="en-US" altLang="en-US" dirty="0" err="1"/>
                <a:t>rr</a:t>
              </a:r>
              <a:r>
                <a:rPr lang="el-GR" altLang="en-US" dirty="0"/>
                <a:t>     χ  </a:t>
              </a:r>
              <a:r>
                <a:rPr lang="en-US" altLang="en-US" dirty="0" err="1"/>
                <a:t>Uu</a:t>
              </a:r>
              <a:r>
                <a:rPr lang="el-GR" altLang="en-US" dirty="0"/>
                <a:t> </a:t>
              </a:r>
              <a:r>
                <a:rPr lang="en-US" altLang="en-US" dirty="0"/>
                <a:t>Rr</a:t>
              </a:r>
              <a:endParaRPr lang="el-GR" altLang="en-US" dirty="0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484438" y="2636838"/>
              <a:ext cx="258917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dirty="0"/>
                <a:t>γαμέτες:   </a:t>
              </a:r>
              <a:r>
                <a:rPr lang="en-US" altLang="en-US" dirty="0"/>
                <a:t>ur      </a:t>
              </a:r>
              <a:r>
                <a:rPr lang="el-GR" altLang="en-US" dirty="0"/>
                <a:t>            </a:t>
              </a:r>
              <a:r>
                <a:rPr lang="en-US" altLang="en-US" dirty="0"/>
                <a:t>UR</a:t>
              </a:r>
            </a:p>
            <a:p>
              <a:r>
                <a:rPr lang="en-US" altLang="en-US" dirty="0"/>
                <a:t>                          </a:t>
              </a:r>
              <a:r>
                <a:rPr lang="el-GR" altLang="en-US" dirty="0"/>
                <a:t>           </a:t>
              </a:r>
              <a:r>
                <a:rPr lang="en-US" altLang="en-US" dirty="0"/>
                <a:t>Ur</a:t>
              </a:r>
            </a:p>
            <a:p>
              <a:r>
                <a:rPr lang="en-US" altLang="en-US" dirty="0"/>
                <a:t>                          </a:t>
              </a:r>
              <a:r>
                <a:rPr lang="el-GR" altLang="en-US" dirty="0"/>
                <a:t>           </a:t>
              </a:r>
              <a:r>
                <a:rPr lang="en-US" altLang="en-US" dirty="0" err="1"/>
                <a:t>uR</a:t>
              </a:r>
              <a:endParaRPr lang="el-GR" altLang="en-US" dirty="0"/>
            </a:p>
            <a:p>
              <a:r>
                <a:rPr lang="el-GR" altLang="en-US" dirty="0"/>
                <a:t>                                     </a:t>
              </a:r>
              <a:r>
                <a:rPr lang="en-US" altLang="en-US" dirty="0"/>
                <a:t>ur</a:t>
              </a:r>
              <a:endParaRPr lang="el-GR" altLang="en-US" dirty="0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233613" y="3860800"/>
              <a:ext cx="4478277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 err="1"/>
                <a:t>uu</a:t>
              </a:r>
              <a:r>
                <a:rPr lang="el-GR" altLang="en-US" b="1" dirty="0"/>
                <a:t> </a:t>
              </a:r>
              <a:r>
                <a:rPr lang="en-US" altLang="en-US" b="1" dirty="0" err="1"/>
                <a:t>rr</a:t>
              </a:r>
              <a:r>
                <a:rPr lang="en-US" altLang="en-US" dirty="0"/>
                <a:t> </a:t>
              </a:r>
              <a:r>
                <a:rPr lang="el-GR" altLang="en-US" dirty="0"/>
                <a:t>: υγιή</a:t>
              </a:r>
            </a:p>
            <a:p>
              <a:r>
                <a:rPr lang="en-US" altLang="en-US" b="1" dirty="0" err="1"/>
                <a:t>Uu</a:t>
              </a:r>
              <a:r>
                <a:rPr lang="el-GR" altLang="en-US" b="1" dirty="0"/>
                <a:t> </a:t>
              </a:r>
              <a:r>
                <a:rPr lang="en-US" altLang="en-US" b="1" dirty="0"/>
                <a:t>Rr</a:t>
              </a:r>
              <a:r>
                <a:rPr lang="el-GR" altLang="en-US" dirty="0"/>
                <a:t>: μη υγιή</a:t>
              </a:r>
            </a:p>
            <a:p>
              <a:r>
                <a:rPr lang="en-US" altLang="en-US" b="1" dirty="0" err="1"/>
                <a:t>Uurr</a:t>
              </a:r>
              <a:r>
                <a:rPr lang="en-US" altLang="en-US" b="1" dirty="0"/>
                <a:t> </a:t>
              </a:r>
              <a:r>
                <a:rPr lang="el-GR" altLang="en-US" dirty="0"/>
                <a:t>: δεν ανοίγουν αλλά δυνητικά αφαιρούν</a:t>
              </a:r>
              <a:endParaRPr lang="en-US" altLang="en-US" dirty="0"/>
            </a:p>
            <a:p>
              <a:r>
                <a:rPr lang="en-US" altLang="en-US" b="1" dirty="0" err="1"/>
                <a:t>uuRr</a:t>
              </a:r>
              <a:r>
                <a:rPr lang="el-GR" altLang="en-US" dirty="0"/>
                <a:t> : ανοίγουν αλλά δεν αφαιρούν.</a:t>
              </a:r>
            </a:p>
            <a:p>
              <a:r>
                <a:rPr lang="el-GR" alt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6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Γενετική της Συμπεριφοράς 2/2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6279"/>
            <a:ext cx="4604054" cy="41804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76840" y="5405472"/>
            <a:ext cx="81903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b="1" dirty="0"/>
              <a:t>Συμπέρασμα :</a:t>
            </a:r>
            <a:r>
              <a:rPr lang="el-GR" altLang="en-US" dirty="0"/>
              <a:t> κάθε στοιχείο της συμπεριφοράς </a:t>
            </a:r>
            <a:r>
              <a:rPr lang="en-US" altLang="en-US" dirty="0"/>
              <a:t>“</a:t>
            </a:r>
            <a:r>
              <a:rPr lang="el-GR" altLang="en-US" dirty="0"/>
              <a:t>υγιεινής των μελισσών</a:t>
            </a:r>
            <a:r>
              <a:rPr lang="en-US" altLang="en-US" dirty="0"/>
              <a:t>”</a:t>
            </a:r>
            <a:r>
              <a:rPr lang="el-GR" altLang="en-US" dirty="0"/>
              <a:t> συνδέεται </a:t>
            </a:r>
          </a:p>
          <a:p>
            <a:r>
              <a:rPr lang="el-GR" altLang="en-US" dirty="0"/>
              <a:t>με συγκεκριμένο ανεξάρτητο γονίδιο…</a:t>
            </a:r>
          </a:p>
        </p:txBody>
      </p:sp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4304709" y="4037560"/>
            <a:ext cx="4362450" cy="820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l-GR" altLang="en-US" sz="18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u/u:</a:t>
            </a:r>
            <a:r>
              <a:rPr lang="el-GR" altLang="en-US" sz="1800" dirty="0" smtClean="0">
                <a:latin typeface="Comic Sans MS" panose="030F0702030302020204" pitchFamily="66" charset="0"/>
              </a:rPr>
              <a:t> Ανοίγουν τα κελιά 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18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1800" dirty="0" smtClean="0">
                <a:latin typeface="Comic Sans MS" panose="030F0702030302020204" pitchFamily="66" charset="0"/>
              </a:rPr>
              <a:t>r/r: </a:t>
            </a:r>
            <a:r>
              <a:rPr lang="el-GR" altLang="en-US" sz="1800" dirty="0" smtClean="0">
                <a:latin typeface="Comic Sans MS" panose="030F0702030302020204" pitchFamily="66" charset="0"/>
              </a:rPr>
              <a:t>αφαιρούν τις νεαρές προνύμφες</a:t>
            </a:r>
          </a:p>
          <a:p>
            <a:endParaRPr lang="el-GR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8671" y="48582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29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43" y="351609"/>
            <a:ext cx="8312150" cy="132556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Παράδειγμα  Ενδιάμεσης Συμπεριφοράς :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χτίσιμο </a:t>
            </a:r>
            <a:r>
              <a:rPr lang="el-GR" sz="4000" dirty="0"/>
              <a:t>φωλιάς Agapormis.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4125" b="2401"/>
          <a:stretch/>
        </p:blipFill>
        <p:spPr>
          <a:xfrm>
            <a:off x="2151084" y="1677172"/>
            <a:ext cx="4796278" cy="45349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15755" y="59351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Μάθηση και Διαφοροποίηση Συμπεριφοράς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0589" y="5562600"/>
            <a:ext cx="87682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n-US" dirty="0"/>
              <a:t>Η ενίσχυση ή η εξασθένιση της αντίδρασης απόσυρσης των βράγχιων συνεπάγεται αλλαγή</a:t>
            </a:r>
          </a:p>
          <a:p>
            <a:pPr algn="ctr"/>
            <a:r>
              <a:rPr lang="el-GR" altLang="en-US" dirty="0"/>
              <a:t>στο επίπεδο του νευροδιαβιβαστή στις συνάψεις.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59" y="1807174"/>
            <a:ext cx="6053328" cy="3553968"/>
          </a:xfrm>
        </p:spPr>
      </p:pic>
      <p:sp>
        <p:nvSpPr>
          <p:cNvPr id="10" name="TextBox 9"/>
          <p:cNvSpPr txBox="1"/>
          <p:nvPr/>
        </p:nvSpPr>
        <p:spPr>
          <a:xfrm>
            <a:off x="7107201" y="51848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61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Εντύπωση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3100" b="1" dirty="0" smtClean="0"/>
              <a:t>Εντύπωση: </a:t>
            </a:r>
            <a:r>
              <a:rPr lang="el-GR" sz="3100" dirty="0" smtClean="0"/>
              <a:t>Η </a:t>
            </a:r>
            <a:r>
              <a:rPr lang="el-GR" sz="3100" dirty="0"/>
              <a:t>επιβολή μιας σταθερής συμπεριφοράς σε ένα νεαρό ζώο κατόπιν </a:t>
            </a:r>
            <a:r>
              <a:rPr lang="el-GR" sz="3100" dirty="0" smtClean="0"/>
              <a:t>έκθεσης σε </a:t>
            </a:r>
            <a:r>
              <a:rPr lang="el-GR" sz="3100" dirty="0"/>
              <a:t>ορισμένα ερεθίσματα κατά την κρίσιμη περίοδο ανάπτυξης του ζώου. π.χ </a:t>
            </a:r>
            <a:r>
              <a:rPr lang="el-GR" sz="3100" dirty="0" smtClean="0"/>
              <a:t>παπάκια, χηνάκια</a:t>
            </a:r>
            <a:r>
              <a:rPr lang="el-GR" sz="3100" dirty="0"/>
              <a:t>, σπουργίτια.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100" dirty="0"/>
              <a:t>Ο εγκέφαλος π.χ. της χήνας προσαρμόζει την εμπειρία της </a:t>
            </a:r>
            <a:r>
              <a:rPr lang="el-GR" sz="3100" dirty="0" smtClean="0"/>
              <a:t>εντύπωσης.</a:t>
            </a:r>
            <a:endParaRPr lang="el-GR" sz="3100" dirty="0"/>
          </a:p>
          <a:p>
            <a:pPr marL="0" indent="0">
              <a:lnSpc>
                <a:spcPct val="110000"/>
              </a:lnSpc>
              <a:buNone/>
            </a:pPr>
            <a:r>
              <a:rPr lang="el-GR" sz="3100" dirty="0"/>
              <a:t>Η φυσική επιλογή ευνοϊκή για την εξέλιξη εγκεφάλου που δημιουργεί το φαινόμενο της </a:t>
            </a:r>
            <a:r>
              <a:rPr lang="el-GR" sz="3100" dirty="0" smtClean="0"/>
              <a:t>συγκεκριμένης </a:t>
            </a:r>
            <a:r>
              <a:rPr lang="el-GR" sz="3100" dirty="0"/>
              <a:t>εντύπωσης γιατί το τελικό αποτέλεσμα είναι θετικό για την επιβίωση </a:t>
            </a:r>
            <a:r>
              <a:rPr lang="el-GR" sz="3100" dirty="0" smtClean="0"/>
              <a:t>της </a:t>
            </a:r>
            <a:r>
              <a:rPr lang="el-GR" sz="3100" dirty="0"/>
              <a:t>χήνας. Το αντίθετο συμβαίνει σπανίως.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Παράδ. αρσενικού σπουργίτη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Επιστήμη της Συμπεριφοράς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732" y="1465941"/>
            <a:ext cx="6809356" cy="4743359"/>
            <a:chOff x="395288" y="836613"/>
            <a:chExt cx="7435625" cy="493588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95288" y="836613"/>
              <a:ext cx="74356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/>
                <a:t>1872 :</a:t>
              </a:r>
              <a:r>
                <a:rPr lang="el-GR" altLang="en-US" b="1" dirty="0"/>
                <a:t> Δαρβίνος.</a:t>
              </a:r>
              <a:r>
                <a:rPr lang="el-GR" altLang="en-US" dirty="0"/>
                <a:t> Η έκφραση των συναισθημάτων στον Άνθρωπο και τα Ζώα.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68728" y="1332418"/>
              <a:ext cx="688874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en-US" dirty="0"/>
                <a:t>Τα πρότυπα συμπεριφοράς αποτελούν αντικείμενο επιλογής και έχουν</a:t>
              </a:r>
              <a:endParaRPr lang="en-US" altLang="en-US" dirty="0"/>
            </a:p>
            <a:p>
              <a:pPr algn="ctr"/>
              <a:r>
                <a:rPr lang="el-GR" altLang="en-US" dirty="0"/>
                <a:t>εξελικτικές ιστορίες ακριβώς όπως και οι διάφοροι χαρακτήρες.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95288" y="2556704"/>
              <a:ext cx="4672176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1" dirty="0"/>
                <a:t>1973 : Νόμπελ Φυσιολογίας ή Ιατρικής</a:t>
              </a:r>
              <a:r>
                <a:rPr lang="en-US" altLang="en-US" b="1" dirty="0"/>
                <a:t>:</a:t>
              </a:r>
              <a:r>
                <a:rPr lang="el-GR" altLang="en-US" b="1" dirty="0"/>
                <a:t> </a:t>
              </a:r>
            </a:p>
            <a:p>
              <a:r>
                <a:rPr lang="en-US" altLang="en-US" b="1" dirty="0"/>
                <a:t>Karl von Frisch, Konrad Lorenz, Niko Tinbergen.</a:t>
              </a:r>
              <a:endParaRPr lang="el-GR" altLang="en-US" b="1" dirty="0"/>
            </a:p>
            <a:p>
              <a:r>
                <a:rPr lang="el-GR" altLang="en-US" b="1" dirty="0"/>
                <a:t>Κατοχύρωση της επιστήμης της Ηθολογίας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897918" y="3674585"/>
              <a:ext cx="5069465" cy="646331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1" dirty="0"/>
                <a:t>Ηθολογία</a:t>
              </a:r>
              <a:r>
                <a:rPr lang="el-GR" altLang="en-US" dirty="0"/>
                <a:t> = μελέτη της συμπεριφοράς των ζώων. </a:t>
              </a:r>
              <a:endParaRPr lang="en-US" altLang="en-US" dirty="0"/>
            </a:p>
            <a:p>
              <a:r>
                <a:rPr lang="el-GR" altLang="en-US" dirty="0"/>
                <a:t>Οι χαρακτήρες της συμπεριφοράς</a:t>
              </a:r>
              <a:r>
                <a:rPr lang="en-US" altLang="en-US" dirty="0"/>
                <a:t> </a:t>
              </a:r>
              <a:r>
                <a:rPr lang="el-GR" altLang="en-US" dirty="0"/>
                <a:t>είναι μετρήσιμοι.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71586" y="4500304"/>
              <a:ext cx="30023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1" dirty="0"/>
                <a:t>Επιστήμη της Συμπεριφοράς.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013200" y="4468131"/>
              <a:ext cx="25616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dirty="0"/>
                <a:t>Εγγύς και απώτερη αιτία.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371975" y="4826906"/>
              <a:ext cx="0" cy="5762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5884863" y="4826906"/>
              <a:ext cx="0" cy="5762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981450" y="5403169"/>
              <a:ext cx="6463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/>
                <a:t>Πώς;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5494338" y="5403169"/>
              <a:ext cx="6928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/>
                <a:t>Γιατί;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1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Κοινωνική συμπεριφορά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2800" dirty="0"/>
              <a:t>Κάθε αλληλεπίδραση που προκύπτει από την απόκριση ενός ζώου σε ένα άλλο του ιδίου </a:t>
            </a:r>
            <a:r>
              <a:rPr lang="el-GR" altLang="en-US" sz="2800" dirty="0" smtClean="0"/>
              <a:t>είδους.</a:t>
            </a:r>
            <a:endParaRPr lang="el-GR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2800" dirty="0"/>
              <a:t>Διαφοροποίηση από περιπτώσεις όπου ομάδες ζώων αποκρίνονται σε ερεθίσματα του </a:t>
            </a:r>
            <a:r>
              <a:rPr lang="el-GR" altLang="en-US" sz="2800" dirty="0" smtClean="0"/>
              <a:t>περιβάλλοντος.</a:t>
            </a:r>
            <a:endParaRPr lang="el-GR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sz="2800" dirty="0"/>
              <a:t>Διαφορετικός βαθμός κοινωνικότητας</a:t>
            </a:r>
            <a:r>
              <a:rPr lang="en-US" altLang="en-US" sz="2800" dirty="0"/>
              <a:t> (</a:t>
            </a:r>
            <a:r>
              <a:rPr lang="el-GR" altLang="en-US" sz="2800" dirty="0"/>
              <a:t>μόνον αναπαραγωγή, μονογαμικοί δεσμοί, μητρικοι δεσμοί</a:t>
            </a:r>
            <a:r>
              <a:rPr lang="el-GR" altLang="en-US" sz="2800" dirty="0" smtClean="0"/>
              <a:t>).</a:t>
            </a:r>
            <a:endParaRPr lang="el-GR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Πλεονεκτήματα 1/2</a:t>
            </a:r>
            <a:endParaRPr lang="el-GR" alt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Καλύτερη άμυνα, παθητική ή </a:t>
            </a:r>
            <a:r>
              <a:rPr lang="el-GR" altLang="en-US" sz="2800" dirty="0" smtClean="0"/>
              <a:t>ενεργητική.</a:t>
            </a:r>
            <a:endParaRPr lang="el-GR" altLang="en-US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Ωφέλη στην αναπαραγωγή</a:t>
            </a:r>
            <a:r>
              <a:rPr lang="en-US" altLang="en-US" sz="2800" dirty="0"/>
              <a:t>:</a:t>
            </a:r>
            <a:r>
              <a:rPr lang="el-GR" altLang="en-US" sz="2800" dirty="0"/>
              <a:t> ευκολότερες συναντήσεις, συγχρονισμός της αναπαραγωγικής συμπεριφοράς, η γονική φροντίδα αυξάνει την πιθανότητα επιβίωσης, μεγαλύτερες αποικίες-περισσότεροι νεοσσοί, βοήθεια και προς ξένα </a:t>
            </a:r>
            <a:r>
              <a:rPr lang="el-GR" altLang="en-US" sz="2800" dirty="0" smtClean="0"/>
              <a:t>άτομα.</a:t>
            </a:r>
            <a:endParaRPr lang="el-GR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Πλεονεκτήματα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Συνεργασία στο </a:t>
            </a:r>
            <a:r>
              <a:rPr lang="el-GR" altLang="en-US" dirty="0" smtClean="0"/>
              <a:t>κυνήγι.</a:t>
            </a:r>
            <a:endParaRPr lang="el-GR" altLang="en-US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Προστασία από το </a:t>
            </a:r>
            <a:r>
              <a:rPr lang="el-GR" altLang="en-US" dirty="0" smtClean="0"/>
              <a:t>ψύχος.</a:t>
            </a:r>
            <a:endParaRPr lang="el-GR" altLang="en-US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Κατανομή έργου (κοινωνικά έντομα</a:t>
            </a:r>
            <a:r>
              <a:rPr lang="el-GR" altLang="en-US" dirty="0" smtClean="0"/>
              <a:t>).</a:t>
            </a:r>
            <a:endParaRPr lang="el-GR" altLang="en-US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Δυνατότα για μάθηση και διάδοση χρήσιμης </a:t>
            </a:r>
            <a:r>
              <a:rPr lang="el-GR" altLang="en-US" dirty="0" smtClean="0"/>
              <a:t>πληροφορίας.</a:t>
            </a:r>
            <a:endParaRPr lang="el-GR" altLang="en-US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Παραδ. Ημιφυσική αποικία μακάκων (γλυκοπατάτες, </a:t>
            </a:r>
            <a:r>
              <a:rPr lang="el-GR" altLang="en-US" dirty="0" smtClean="0"/>
              <a:t>στάρι.)</a:t>
            </a:r>
            <a:endParaRPr lang="el-GR" altLang="en-US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sz="3600" b="1" dirty="0" smtClean="0"/>
              <a:t>Μειονεκτήματα</a:t>
            </a:r>
            <a:r>
              <a:rPr lang="en-US" altLang="en-US" sz="3600" b="1" dirty="0" smtClean="0"/>
              <a:t> ;</a:t>
            </a:r>
            <a:endParaRPr lang="el-GR" altLang="en-US" sz="3600" b="1" dirty="0"/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Ρόλος οικολογικών </a:t>
            </a:r>
            <a:r>
              <a:rPr lang="el-GR" altLang="en-US" dirty="0" smtClean="0"/>
              <a:t>συνθηκών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Κοινωνικά συντονιζόμενη  και Συνεργατική συμπεριφορά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3000" b="1" dirty="0"/>
              <a:t>Κοινωνικά συντονιζόμενη συμπεριφορά: </a:t>
            </a:r>
            <a:r>
              <a:rPr lang="el-GR" sz="3000" dirty="0"/>
              <a:t>δράση του ατόμου για αύξηση προσωπικής αναπαραγωγικής επιτυχίας (αγωνιστικές-ανταγωνιστικές συμπεριφορές, χωροκράτεια, συστήματα σύζευξης)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000" b="1" dirty="0"/>
              <a:t>Συνεργατική συμπεριφορά: </a:t>
            </a:r>
            <a:r>
              <a:rPr lang="el-GR" sz="3000" dirty="0"/>
              <a:t>δράση του ατόμου για γενετική συνεισφορά προς τις μελλοντικές γενιές (συνεργασία για τροφή και αναπαραγωγή, ωφέλεια στενών συγγενών ή πρόκληση ανταπόδοσης)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3000" dirty="0"/>
              <a:t>Τim Clutton-Brock.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200" dirty="0"/>
              <a:t>Αγωνιστική ή ανταγωνιστική συμπεριφορά</a:t>
            </a:r>
            <a:br>
              <a:rPr lang="el-GR" altLang="en-US" sz="3200" dirty="0"/>
            </a:br>
            <a:r>
              <a:rPr lang="el-GR" altLang="en-US" sz="3200" dirty="0"/>
              <a:t>Επιθετικότητα και Επικράτηση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Αγωνιστική συμπεριφορά</a:t>
            </a:r>
            <a:r>
              <a:rPr lang="en-US" altLang="en-US" sz="2800" dirty="0"/>
              <a:t>:</a:t>
            </a:r>
            <a:r>
              <a:rPr lang="el-GR" altLang="en-US" sz="2800" dirty="0"/>
              <a:t> αναφέρεται σε κάθε δράση σχετική με διαμάχη</a:t>
            </a:r>
            <a:r>
              <a:rPr lang="en-US" altLang="en-US" sz="2800" dirty="0"/>
              <a:t>:</a:t>
            </a:r>
            <a:r>
              <a:rPr lang="el-GR" altLang="en-US" sz="2800" dirty="0"/>
              <a:t> επιθετικότητα, υποταγή, </a:t>
            </a:r>
            <a:r>
              <a:rPr lang="el-GR" altLang="en-US" sz="2800" dirty="0" smtClean="0"/>
              <a:t>υποχώρηση</a:t>
            </a:r>
            <a:r>
              <a:rPr lang="en-US" altLang="en-US" sz="2800" dirty="0" smtClean="0"/>
              <a:t>.</a:t>
            </a:r>
            <a:endParaRPr lang="el-GR" altLang="en-US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Δεν σκοπεύει στην καταστροφή ή σε βλάβη του </a:t>
            </a:r>
            <a:r>
              <a:rPr lang="el-GR" altLang="en-US" sz="2800" dirty="0" smtClean="0"/>
              <a:t>αντιπάλου</a:t>
            </a:r>
            <a:r>
              <a:rPr lang="en-US" altLang="en-US" sz="2800" dirty="0" smtClean="0"/>
              <a:t>.</a:t>
            </a:r>
            <a:endParaRPr lang="el-GR" altLang="en-US" sz="2800" dirty="0"/>
          </a:p>
          <a:p>
            <a:pPr>
              <a:buFont typeface="Wingdings" panose="05000000000000000000" pitchFamily="2" charset="2"/>
              <a:buNone/>
            </a:pPr>
            <a:endParaRPr lang="el-G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Τελετουργικές επιδείξεις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b="1" dirty="0"/>
              <a:t>Απλές κινήσεις ή χαρακτηριστικά </a:t>
            </a:r>
            <a:r>
              <a:rPr lang="el-GR" altLang="en-US" dirty="0"/>
              <a:t>αποκτούν τη σημασία μηνύματος. Αποτέλεσμα</a:t>
            </a:r>
            <a:r>
              <a:rPr lang="en-US" altLang="en-US" dirty="0"/>
              <a:t>:</a:t>
            </a:r>
            <a:r>
              <a:rPr lang="el-GR" altLang="en-US" dirty="0"/>
              <a:t> περιορισμός της πιθανότητας </a:t>
            </a:r>
            <a:r>
              <a:rPr lang="el-GR" altLang="en-US" dirty="0" smtClean="0"/>
              <a:t>παρεξήγησης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n-US" b="1" dirty="0"/>
              <a:t>Παραδείγματα</a:t>
            </a:r>
            <a:r>
              <a:rPr lang="en-US" altLang="en-US" b="1" dirty="0"/>
              <a:t>:</a:t>
            </a:r>
            <a:r>
              <a:rPr lang="el-GR" altLang="en-US" b="1" dirty="0"/>
              <a:t> </a:t>
            </a:r>
            <a:r>
              <a:rPr lang="el-GR" altLang="en-US" dirty="0"/>
              <a:t>καβούρια, φίδια, ψάρια, καμηλοπαρδάλεις, κριάρια. </a:t>
            </a:r>
            <a:r>
              <a:rPr lang="el-GR" altLang="en-US" dirty="0" smtClean="0"/>
              <a:t>Ελέφαντες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Προφανή τα πλεονεκτήματα για τον νικητή μιας επιθετικής </a:t>
            </a:r>
            <a:r>
              <a:rPr lang="el-GR" altLang="en-US" dirty="0" smtClean="0"/>
              <a:t>αντιπαράθεσης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lvl="1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n-US" dirty="0"/>
          </a:p>
          <a:p>
            <a:pPr marL="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Τελετουργικό </a:t>
            </a:r>
            <a:r>
              <a:rPr lang="el-GR" altLang="en-US" dirty="0" smtClean="0"/>
              <a:t>υποταγής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n-US" dirty="0"/>
              <a:t>Ιεραρχία </a:t>
            </a:r>
            <a:r>
              <a:rPr lang="el-GR" altLang="en-US" dirty="0" smtClean="0"/>
              <a:t>επικράτησης</a:t>
            </a:r>
            <a:r>
              <a:rPr lang="en-US" altLang="en-US" dirty="0" smtClean="0"/>
              <a:t>.</a:t>
            </a:r>
            <a:endParaRPr lang="el-G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Χωροκράτεια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Ιδιοκτησία του χώρου </a:t>
            </a:r>
            <a:r>
              <a:rPr lang="el-GR" altLang="en-US" dirty="0" smtClean="0"/>
              <a:t>κυριαρχίας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Καθωρισμένη περιοχή απ’ όπου εκδιώκονται εισβολείς του ίδιου </a:t>
            </a:r>
            <a:r>
              <a:rPr lang="el-GR" altLang="en-US" dirty="0" smtClean="0"/>
              <a:t>είδους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Το σύστημα χωροκράτειας λειτουργεί αποτελεσματικά σε χαμηλούς </a:t>
            </a:r>
            <a:r>
              <a:rPr lang="el-GR" altLang="en-US" dirty="0" smtClean="0"/>
              <a:t>πληθυσμούς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Παύει να λειτουργεί όταν αυξάνεται ο πληθυσμός και αντικαθίσταται από την ιεραρχική </a:t>
            </a:r>
            <a:r>
              <a:rPr lang="el-GR" altLang="en-US" dirty="0" smtClean="0"/>
              <a:t>επικράτηση</a:t>
            </a:r>
            <a:r>
              <a:rPr lang="en-US" altLang="en-US" dirty="0" smtClean="0"/>
              <a:t>.</a:t>
            </a:r>
            <a:endParaRPr lang="el-G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Πλεονεκτήματα -Μειονεκτήματα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Ζωτικός χώρος</a:t>
            </a:r>
            <a:r>
              <a:rPr lang="en-US" altLang="en-US" dirty="0"/>
              <a:t>:</a:t>
            </a:r>
            <a:r>
              <a:rPr lang="el-GR" altLang="en-US" dirty="0"/>
              <a:t> η συνολική περιοχή που διασχίζει ένα ζώο για να εκτελέσει τις δραστηριότητές </a:t>
            </a:r>
            <a:r>
              <a:rPr lang="el-GR" altLang="en-US" dirty="0" smtClean="0"/>
              <a:t>του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Οι ζωτικοί χώροι ομάδων του ίδιου είδους </a:t>
            </a:r>
            <a:r>
              <a:rPr lang="el-GR" altLang="en-US" dirty="0" smtClean="0"/>
              <a:t>αλληλοεπικαλύπτονται</a:t>
            </a:r>
            <a:r>
              <a:rPr lang="en-US" altLang="en-US" dirty="0" smtClean="0"/>
              <a:t>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Μετατόπιση των ζωτικών χώρων αναλόγως των </a:t>
            </a:r>
            <a:r>
              <a:rPr lang="el-GR" altLang="en-US" dirty="0" smtClean="0"/>
              <a:t>εποχών</a:t>
            </a:r>
            <a:r>
              <a:rPr lang="en-US" altLang="en-US" dirty="0" smtClean="0"/>
              <a:t>.</a:t>
            </a:r>
            <a:r>
              <a:rPr lang="el-GR" altLang="en-US" dirty="0" smtClean="0"/>
              <a:t> </a:t>
            </a:r>
            <a:endParaRPr lang="el-G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Σύζευξης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72535" y="2140584"/>
            <a:ext cx="6398929" cy="3013554"/>
            <a:chOff x="303213" y="3741738"/>
            <a:chExt cx="5728685" cy="2583434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84213" y="3933825"/>
              <a:ext cx="1547324" cy="395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400" dirty="0"/>
                <a:t>Μονογαμία.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608263" y="3957638"/>
              <a:ext cx="1417419" cy="395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400" dirty="0"/>
                <a:t>Πολυγαμία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025682" y="3958851"/>
              <a:ext cx="504825" cy="2159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003094" y="4198199"/>
              <a:ext cx="504825" cy="14287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479925" y="3741738"/>
              <a:ext cx="1551973" cy="395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400" dirty="0"/>
                <a:t>Πολυανδρία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479925" y="4076700"/>
              <a:ext cx="1381542" cy="395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sz="2400" dirty="0"/>
                <a:t>Πολυγυνία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03213" y="4821238"/>
              <a:ext cx="5718786" cy="1503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l-GR" altLang="en-US" sz="2400" dirty="0"/>
                <a:t>Πολυγυνία υπεράσπισης των φυσικών πόρων.</a:t>
              </a:r>
            </a:p>
            <a:p>
              <a:r>
                <a:rPr lang="el-GR" altLang="en-US" sz="2400" dirty="0"/>
                <a:t>Πολυγυνία υπεράσπισης θηλυκού.</a:t>
              </a:r>
            </a:p>
            <a:p>
              <a:r>
                <a:rPr lang="el-GR" altLang="en-US" sz="2400" dirty="0"/>
                <a:t>Πολυγυνία επικράτησης των αρσενικών.</a:t>
              </a:r>
            </a:p>
            <a:p>
              <a:endParaRPr lang="el-GR" altLang="en-US" dirty="0"/>
            </a:p>
            <a:p>
              <a:endParaRPr lang="el-G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36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Αλτρουϊστική Συμπεριφορά και Επιλογή των Συγγενών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737" y="2147048"/>
            <a:ext cx="8518525" cy="3722008"/>
            <a:chOff x="360363" y="1611766"/>
            <a:chExt cx="8518525" cy="372200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60363" y="1611766"/>
              <a:ext cx="39682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1" dirty="0"/>
                <a:t>Υπόθεση :</a:t>
              </a:r>
              <a:r>
                <a:rPr lang="el-GR" altLang="en-US" dirty="0"/>
                <a:t> επιλογή ομάδας. Απερρίφθη.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60363" y="2220686"/>
              <a:ext cx="8518525" cy="311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altLang="en-US" b="1" dirty="0"/>
                <a:t>Υπόθεση :</a:t>
              </a:r>
              <a:r>
                <a:rPr lang="el-GR" altLang="en-US" dirty="0"/>
                <a:t> επιλογή των συγγενών 1964 </a:t>
              </a:r>
              <a:r>
                <a:rPr lang="en-US" altLang="en-US" dirty="0"/>
                <a:t>Hamilton.</a:t>
              </a:r>
              <a:endParaRPr lang="el-GR" altLang="en-US" dirty="0"/>
            </a:p>
            <a:p>
              <a:r>
                <a:rPr lang="el-GR" altLang="en-US" dirty="0"/>
                <a:t>Είναι η επιλογή γονιδίων από άτομα που βοηθούν την επιβίωση και αναπαραγωγή </a:t>
              </a:r>
            </a:p>
            <a:p>
              <a:r>
                <a:rPr lang="el-GR" altLang="en-US" dirty="0"/>
                <a:t>άλλων ατόμων με τα οποία έχουν τα ίδια γονίδια λόγω κοινής καταγωγής.</a:t>
              </a:r>
            </a:p>
            <a:p>
              <a:r>
                <a:rPr lang="el-GR" altLang="en-US" dirty="0"/>
                <a:t>Περιεκτική αρμοστικότητα</a:t>
              </a:r>
              <a:r>
                <a:rPr lang="en-US" altLang="en-US" dirty="0"/>
                <a:t>:</a:t>
              </a:r>
              <a:r>
                <a:rPr lang="el-GR" altLang="en-US" dirty="0"/>
                <a:t> ο σχετικός αριθμός αλληλομόρφων που περνούν στις </a:t>
              </a:r>
            </a:p>
            <a:p>
              <a:r>
                <a:rPr lang="el-GR" altLang="en-US" dirty="0"/>
                <a:t>επόμενες γενιές είτε ως αποτέλεσμα της αναπαραγωγικής επιτυχίας του ίδιου του</a:t>
              </a:r>
            </a:p>
            <a:p>
              <a:r>
                <a:rPr lang="el-GR" altLang="en-US" dirty="0"/>
                <a:t> ατόμου είτε αυτής των συγγενικών του ατόμων. </a:t>
              </a:r>
              <a:endParaRPr lang="en-US" altLang="en-US" dirty="0"/>
            </a:p>
            <a:p>
              <a:endParaRPr lang="en-US" altLang="en-US" dirty="0"/>
            </a:p>
            <a:p>
              <a:r>
                <a:rPr lang="en-US" altLang="en-US" dirty="0"/>
                <a:t>(</a:t>
              </a:r>
              <a:r>
                <a:rPr lang="el-GR" altLang="en-US" dirty="0"/>
                <a:t>Δαρβινική αρμοστικότητα</a:t>
              </a:r>
              <a:r>
                <a:rPr lang="en-US" altLang="en-US" dirty="0"/>
                <a:t>:</a:t>
              </a:r>
              <a:r>
                <a:rPr lang="el-GR" altLang="en-US" dirty="0"/>
                <a:t> ο σχετικός αριθμός αλληλομόρφων ενός ατόμου που περνούν στις επόμενες γενιές</a:t>
              </a:r>
              <a:r>
                <a:rPr lang="el-GR" altLang="en-US" dirty="0" smtClean="0"/>
                <a:t>).</a:t>
              </a:r>
              <a:endParaRPr lang="el-GR" altLang="en-US" dirty="0"/>
            </a:p>
            <a:p>
              <a:endParaRPr lang="el-GR" altLang="en-US" dirty="0">
                <a:solidFill>
                  <a:schemeClr val="folHlink"/>
                </a:solidFill>
              </a:endParaRPr>
            </a:p>
            <a:p>
              <a:endParaRPr lang="el-GR" altLang="en-US" dirty="0">
                <a:solidFill>
                  <a:schemeClr val="fol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1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Ηθολογία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b="1" dirty="0"/>
              <a:t>Συγκριτική ψυχολογία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sz="2800" dirty="0"/>
              <a:t>Διατύπωση γενικών νόμων βασισμένη κυρίως σε θεωρητικά συμπεράσματα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l-GR" altLang="en-US" sz="2800" dirty="0"/>
              <a:t>Αργότερα αντικατάσταση με πειράματα κυρίως σε λευκούς επίμυες.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el-GR" altLang="en-US" sz="2800" b="1" dirty="0" smtClean="0"/>
              <a:t>Κεντρικό </a:t>
            </a:r>
            <a:r>
              <a:rPr lang="el-GR" altLang="en-US" sz="2800" b="1" dirty="0"/>
              <a:t>θέμα της Ηθολογίας</a:t>
            </a:r>
            <a:r>
              <a:rPr lang="en-US" altLang="en-US" sz="2800" b="1" dirty="0"/>
              <a:t>:</a:t>
            </a:r>
            <a:r>
              <a:rPr lang="el-GR" altLang="en-US" sz="2800" b="1" dirty="0"/>
              <a:t> </a:t>
            </a:r>
            <a:r>
              <a:rPr lang="el-GR" altLang="en-US" sz="2800" dirty="0"/>
              <a:t>οι χαρακτήρες της συμπεριφοράς είναι μετρήσιμοι, μπορούν να απομονωθούν και να μετρηθούν. Εχουν εξελικτικές ιστορίες.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l-GR" altLang="en-US" sz="2800" dirty="0"/>
          </a:p>
          <a:p>
            <a:pPr>
              <a:buFont typeface="Wingdings" panose="05000000000000000000" pitchFamily="2" charset="2"/>
              <a:buNone/>
            </a:pPr>
            <a:endParaRPr lang="el-G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Αμοιβαίος αλτρουϊσμός</a:t>
            </a:r>
            <a:br>
              <a:rPr lang="el-GR" sz="4000" dirty="0" smtClean="0"/>
            </a:br>
            <a:r>
              <a:rPr lang="el-GR" sz="4000" dirty="0" smtClean="0"/>
              <a:t>Εξελικτικά σταθερές στρατηγικές</a:t>
            </a:r>
            <a:endParaRPr lang="en-US" sz="40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b="1" dirty="0"/>
              <a:t>Αμοιβαίος αλτρουισμός</a:t>
            </a:r>
            <a:r>
              <a:rPr lang="en-US" altLang="en-US" dirty="0"/>
              <a:t>: </a:t>
            </a:r>
            <a:r>
              <a:rPr lang="el-GR" altLang="en-US" dirty="0"/>
              <a:t>ανταπόδωση της αλτρουιστικής συμπεριφοράς (δεν διακρίνεται πάντοτε από την «επιλογή συγγενών</a:t>
            </a:r>
            <a:r>
              <a:rPr lang="el-GR" altLang="en-US" dirty="0" smtClean="0"/>
              <a:t>).</a:t>
            </a:r>
            <a:endParaRPr lang="el-GR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l-GR" altLang="en-US" dirty="0"/>
              <a:t>   παραδ. νυχτερίδες-βρυκόλακες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l-GR" altLang="en-US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b="1" dirty="0" smtClean="0"/>
              <a:t>Εξελικτικά </a:t>
            </a:r>
            <a:r>
              <a:rPr lang="el-GR" altLang="en-US" b="1" dirty="0"/>
              <a:t>σταθερές στρατηγικές</a:t>
            </a:r>
            <a:r>
              <a:rPr lang="el-GR" altLang="en-US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dirty="0"/>
              <a:t>   παραδ. τελετουργικές επιδείξεις</a:t>
            </a:r>
          </a:p>
          <a:p>
            <a:pPr>
              <a:buFont typeface="Wingdings" panose="05000000000000000000" pitchFamily="2" charset="2"/>
              <a:buNone/>
            </a:pPr>
            <a:endParaRPr lang="el-G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Η επικοινωνία μεταξύ των ζώων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Περιορισμένη σε σχέση με την επικοινωνία των ανθρώπων μέσω της </a:t>
            </a:r>
            <a:r>
              <a:rPr lang="el-GR" altLang="en-US" dirty="0" smtClean="0"/>
              <a:t>γλώσσας.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dirty="0"/>
              <a:t>Η επικοινωνία στα ζώα γίνεται με όλες τις </a:t>
            </a:r>
            <a:r>
              <a:rPr lang="el-GR" altLang="en-US" dirty="0" smtClean="0"/>
              <a:t>αισθήσεις.</a:t>
            </a:r>
            <a:endParaRPr lang="el-GR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Τριζόνι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Νυχτοπεταλούδες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Γλώσσα μελισσών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Μεγάλες κεραίες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12" y="1690689"/>
            <a:ext cx="3187088" cy="4543905"/>
          </a:xfrm>
        </p:spPr>
      </p:pic>
      <p:sp>
        <p:nvSpPr>
          <p:cNvPr id="9" name="TextBox 8"/>
          <p:cNvSpPr txBox="1"/>
          <p:nvPr/>
        </p:nvSpPr>
        <p:spPr>
          <a:xfrm>
            <a:off x="5883586" y="57585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χορός των μελισσών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33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3" y="1562100"/>
            <a:ext cx="7113993" cy="4393131"/>
          </a:xfrm>
        </p:spPr>
      </p:pic>
      <p:sp>
        <p:nvSpPr>
          <p:cNvPr id="12" name="TextBox 11"/>
          <p:cNvSpPr txBox="1"/>
          <p:nvPr/>
        </p:nvSpPr>
        <p:spPr>
          <a:xfrm flipH="1">
            <a:off x="7937330" y="5724825"/>
            <a:ext cx="302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972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Επιδείξεις 1/4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8346" y="517941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9</a:t>
            </a:r>
            <a:endParaRPr lang="en-US" sz="1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4" y="1690689"/>
            <a:ext cx="7851516" cy="3488722"/>
          </a:xfrm>
        </p:spPr>
      </p:pic>
    </p:spTree>
    <p:extLst>
      <p:ext uri="{BB962C8B-B14F-4D97-AF65-F5344CB8AC3E}">
        <p14:creationId xmlns:p14="http://schemas.microsoft.com/office/powerpoint/2010/main" val="1714981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Επιδείξεις 2/4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1800" b="0" dirty="0"/>
              <a:t>Επίδειξη αρσενικού κάβουρα για επικράτηση </a:t>
            </a:r>
            <a:r>
              <a:rPr lang="el-GR" sz="1800" b="0" dirty="0" smtClean="0"/>
              <a:t>καθώς και </a:t>
            </a:r>
            <a:r>
              <a:rPr lang="el-GR" sz="1800" b="0" dirty="0"/>
              <a:t>για προσέλκυση του άλλου φύλου</a:t>
            </a:r>
            <a:r>
              <a:rPr lang="el-GR" sz="1800" b="0" dirty="0" smtClean="0"/>
              <a:t>.</a:t>
            </a:r>
            <a:endParaRPr lang="en-US" sz="1800" b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" y="2820543"/>
            <a:ext cx="3374772" cy="269048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l-GR" sz="1800" b="0" dirty="0"/>
              <a:t>Επίδειξη αρσενικής σαύρας για επικράτηση αλλά </a:t>
            </a:r>
            <a:r>
              <a:rPr lang="el-GR" sz="1800" b="0" dirty="0" smtClean="0"/>
              <a:t>καιγια </a:t>
            </a:r>
            <a:r>
              <a:rPr lang="el-GR" sz="1800" b="0" dirty="0"/>
              <a:t>προσέλκυση θηλυκού</a:t>
            </a:r>
            <a:r>
              <a:rPr lang="el-GR" sz="1800" b="0" dirty="0" smtClean="0"/>
              <a:t>.</a:t>
            </a:r>
            <a:endParaRPr lang="en-US" sz="1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920677"/>
            <a:ext cx="3712289" cy="25903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08432" y="52340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21231" y="52340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2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Επιδείξεις 3/4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22" y="1825625"/>
            <a:ext cx="2985855" cy="435133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 ψάρι αγκαθερό σε απειλητική στάση </a:t>
            </a:r>
            <a:r>
              <a:rPr lang="el-GR" dirty="0" smtClean="0"/>
              <a:t>μπροστά στο </a:t>
            </a:r>
            <a:r>
              <a:rPr lang="el-GR" dirty="0"/>
              <a:t>είδωλό του σε καθρέφτη.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4677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Επιδείξεις 4/4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1800" b="0" dirty="0"/>
              <a:t>Διάφορες επιδείξεις που </a:t>
            </a:r>
            <a:r>
              <a:rPr lang="el-GR" sz="1800" b="0" dirty="0" smtClean="0"/>
              <a:t>λειτουργούν ως </a:t>
            </a:r>
            <a:r>
              <a:rPr lang="el-GR" sz="1800" b="0" dirty="0"/>
              <a:t>απειλές.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02673" y="1681163"/>
            <a:ext cx="3887391" cy="823912"/>
          </a:xfrm>
        </p:spPr>
        <p:txBody>
          <a:bodyPr>
            <a:noAutofit/>
          </a:bodyPr>
          <a:lstStyle/>
          <a:p>
            <a:r>
              <a:rPr lang="el-GR" sz="1800" b="0" dirty="0"/>
              <a:t>Προσυζευκτική επίδειξη στις </a:t>
            </a:r>
            <a:r>
              <a:rPr lang="el-GR" sz="1800" b="0" dirty="0" smtClean="0"/>
              <a:t>αβοκέτες</a:t>
            </a:r>
            <a:r>
              <a:rPr lang="el-GR" sz="1800" b="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1" y="2630025"/>
            <a:ext cx="3868737" cy="194166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9" y="2699662"/>
            <a:ext cx="3887788" cy="2467591"/>
          </a:xfrm>
        </p:spPr>
      </p:pic>
      <p:sp>
        <p:nvSpPr>
          <p:cNvPr id="11" name="TextBox 10"/>
          <p:cNvSpPr txBox="1"/>
          <p:nvPr/>
        </p:nvSpPr>
        <p:spPr>
          <a:xfrm>
            <a:off x="3970999" y="46966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32886" y="530429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97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Συμπεριφορική Οικολογία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n-US" sz="2800" dirty="0"/>
              <a:t>Πώς συμπεριφέρονται τα άτομα ώστε να μεγιστοποιείται η αναπαραγωγική και εξελικτική επιτυχία.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Συμπεριφορά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Ρόζα – Μαρία Τζαννετάτου Πολυμένη, Επίκουρη Καθηγήτρια.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3. Συμπεριφορά».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Συμπεριφορά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n-US" sz="4000" b="1" dirty="0" smtClean="0"/>
              <a:t>1/</a:t>
            </a:r>
            <a:r>
              <a:rPr lang="el-GR" sz="4000" b="1" dirty="0" smtClean="0"/>
              <a:t>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n-US" sz="1600" dirty="0" smtClean="0"/>
              <a:t>Copyright </a:t>
            </a:r>
            <a:r>
              <a:rPr lang="en-US" sz="1600" dirty="0"/>
              <a:t>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</a:t>
            </a:r>
            <a:r>
              <a:rPr lang="el-GR" sz="1600" dirty="0"/>
              <a:t>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6.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7.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8.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9.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10.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11.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12</a:t>
            </a:r>
            <a:r>
              <a:rPr lang="el-GR" sz="1600" dirty="0"/>
              <a:t>. </a:t>
            </a:r>
            <a:r>
              <a:rPr lang="en-US" sz="1600" dirty="0"/>
              <a:t>Principles of Learning and Memory. Lecture Supplements for Psychology 122, "Human Learning and Memory. John F. </a:t>
            </a:r>
            <a:r>
              <a:rPr lang="en-US" sz="1600" dirty="0" err="1" smtClean="0"/>
              <a:t>Kihlstrom.University</a:t>
            </a:r>
            <a:r>
              <a:rPr lang="en-US" sz="1600" dirty="0" smtClean="0"/>
              <a:t> </a:t>
            </a:r>
            <a:r>
              <a:rPr lang="en-US" sz="1600" dirty="0"/>
              <a:t>of California, Berkeley. </a:t>
            </a:r>
            <a:r>
              <a:rPr lang="el-GR" sz="1600" dirty="0"/>
              <a:t>Σύνδεσμος: </a:t>
            </a:r>
            <a:r>
              <a:rPr lang="en-US" sz="1600" dirty="0"/>
              <a:t>http://ist-socrates.berkeley.edu/~kihlstrm/MemoryWeb/learning/learning_supplement.htm. </a:t>
            </a:r>
            <a:r>
              <a:rPr lang="el-GR" sz="1600" dirty="0"/>
              <a:t>Πηγή: </a:t>
            </a:r>
            <a:r>
              <a:rPr lang="en-US" sz="1600" dirty="0"/>
              <a:t>http://ist-socrates.berkeley.edu/~kihlstrm/MemoryWeb/index.htm.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3</a:t>
            </a:r>
            <a:r>
              <a:rPr lang="en-US" sz="4000" b="1" dirty="0" smtClean="0"/>
              <a:t>/</a:t>
            </a:r>
            <a:r>
              <a:rPr lang="el-GR" sz="4000" b="1" dirty="0" smtClean="0"/>
              <a:t>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 smtClean="0"/>
              <a:t>Εικόνα 13. </a:t>
            </a:r>
            <a:r>
              <a:rPr lang="el-GR" sz="1600" dirty="0"/>
              <a:t>Copyrighted</a:t>
            </a:r>
            <a:r>
              <a:rPr lang="el-GR" sz="1600" dirty="0" smtClean="0"/>
              <a:t>.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14. </a:t>
            </a:r>
            <a:r>
              <a:rPr lang="el-GR" sz="1600" dirty="0"/>
              <a:t>Σύνδεσμος: http://bookap.info/okolopsy/tinbergen/gl4.shtm. Πηγή: http://bookap.info.</a:t>
            </a:r>
          </a:p>
          <a:p>
            <a:pPr>
              <a:spcBef>
                <a:spcPts val="600"/>
              </a:spcBef>
            </a:pPr>
            <a:endParaRPr lang="el-GR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Κοινωνιοβιολογία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dirty="0"/>
              <a:t>Η ηθολογική μελέτη της κοινωνικής </a:t>
            </a:r>
            <a:r>
              <a:rPr lang="el-GR" altLang="en-US" sz="2800" dirty="0" smtClean="0"/>
              <a:t>συμπεριφοράς.</a:t>
            </a:r>
            <a:endParaRPr lang="el-GR" altLang="en-US" sz="2800" dirty="0"/>
          </a:p>
          <a:p>
            <a:r>
              <a:rPr lang="el-GR" altLang="en-US" sz="2800" dirty="0"/>
              <a:t>1975 Ε.Ο. </a:t>
            </a:r>
            <a:r>
              <a:rPr lang="en-US" altLang="en-US" sz="2800" dirty="0"/>
              <a:t>Wilson </a:t>
            </a:r>
            <a:r>
              <a:rPr lang="el-GR" altLang="en-US" sz="2800" dirty="0"/>
              <a:t>Κοινωνιοβιολογία</a:t>
            </a:r>
            <a:r>
              <a:rPr lang="en-US" altLang="en-US" sz="2800" dirty="0"/>
              <a:t>:</a:t>
            </a:r>
            <a:r>
              <a:rPr lang="el-GR" altLang="en-US" sz="2800" dirty="0"/>
              <a:t> η νέα </a:t>
            </a:r>
            <a:r>
              <a:rPr lang="el-GR" altLang="en-US" sz="2800" dirty="0" smtClean="0"/>
              <a:t>σύνθεση.</a:t>
            </a:r>
            <a:endParaRPr lang="el-GR" altLang="en-US" sz="2800" dirty="0"/>
          </a:p>
          <a:p>
            <a:r>
              <a:rPr lang="el-GR" altLang="en-US" sz="2800" dirty="0"/>
              <a:t>Κοινωνική συμπεριφορά</a:t>
            </a:r>
            <a:r>
              <a:rPr lang="en-US" altLang="en-US" sz="2800" dirty="0"/>
              <a:t>:</a:t>
            </a:r>
            <a:r>
              <a:rPr lang="el-GR" altLang="en-US" sz="2800" dirty="0"/>
              <a:t> αμοιβαία επικοινωνία συνεργασιακής φύσης (πέραν της σεξουαλικής δραστηριότητας) η οποία επιτρέπει σε ομάδα οργανισμών του ίδιου είδους να οργανωθούν με συγκεκριμένο τρόπο </a:t>
            </a:r>
            <a:r>
              <a:rPr lang="el-GR" altLang="en-US" sz="2800" dirty="0" smtClean="0"/>
              <a:t>συνεργασίας.</a:t>
            </a:r>
            <a:endParaRPr lang="el-GR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Σύνθετη Κοινωνική Συμπεριφορά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4 τύποι Σύνθετης Κοινωνικής </a:t>
            </a:r>
            <a:r>
              <a:rPr lang="el-GR" b="1" dirty="0" smtClean="0"/>
              <a:t>Συμπεριφοράς.</a:t>
            </a:r>
          </a:p>
          <a:p>
            <a:pPr lvl="1"/>
            <a:r>
              <a:rPr lang="el-GR" dirty="0"/>
              <a:t>Αποικιακά ασπόνδυλα.</a:t>
            </a:r>
          </a:p>
          <a:p>
            <a:pPr lvl="1"/>
            <a:r>
              <a:rPr lang="el-GR" dirty="0"/>
              <a:t>Κοινωνικά Έντομα.</a:t>
            </a:r>
          </a:p>
          <a:p>
            <a:pPr lvl="1"/>
            <a:r>
              <a:rPr lang="el-GR" dirty="0"/>
              <a:t>Θηλαστικά.</a:t>
            </a:r>
          </a:p>
          <a:p>
            <a:pPr lvl="1"/>
            <a:r>
              <a:rPr lang="el-GR" dirty="0"/>
              <a:t>Άνθρωπος</a:t>
            </a:r>
            <a:r>
              <a:rPr lang="el-GR" dirty="0" smtClean="0"/>
              <a:t>.</a:t>
            </a:r>
          </a:p>
          <a:p>
            <a:pPr lvl="1"/>
            <a:endParaRPr lang="el-GR" dirty="0"/>
          </a:p>
          <a:p>
            <a:pPr marL="0" indent="0">
              <a:buNone/>
            </a:pPr>
            <a:r>
              <a:rPr lang="el-GR" b="1" dirty="0"/>
              <a:t>Αρχές της Κλασικής Ηθολογίας.</a:t>
            </a:r>
          </a:p>
          <a:p>
            <a:r>
              <a:rPr lang="el-GR" sz="2800" dirty="0"/>
              <a:t>Αντίδραση ανάκτησης των αυγών της σταχτόχηνας 1938 Lorenz &amp; Tinbergen.</a:t>
            </a:r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Συμπεριφορά κύλισης του αυγού στην σταχτόχηνα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9FEF8"/>
              </a:clrFrom>
              <a:clrTo>
                <a:srgbClr val="F9FE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4" y="1999230"/>
            <a:ext cx="8472958" cy="2917371"/>
          </a:xfrm>
        </p:spPr>
      </p:pic>
      <p:sp>
        <p:nvSpPr>
          <p:cNvPr id="10" name="TextBox 9"/>
          <p:cNvSpPr txBox="1"/>
          <p:nvPr/>
        </p:nvSpPr>
        <p:spPr>
          <a:xfrm>
            <a:off x="8383743" y="49166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Στερεότυπη </a:t>
            </a:r>
            <a:r>
              <a:rPr lang="el-GR" altLang="en-US" dirty="0" smtClean="0"/>
              <a:t>συμπεριφορά 1/4</a:t>
            </a:r>
            <a:endParaRPr lang="el-GR" alt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sz="2800" dirty="0"/>
              <a:t>Περιλαμβάνει προβλεπόμενη αλληλουχία </a:t>
            </a:r>
            <a:r>
              <a:rPr lang="el-GR" altLang="en-US" sz="2800" dirty="0" smtClean="0"/>
              <a:t>ενεργειών.</a:t>
            </a:r>
            <a:endParaRPr lang="el-GR" altLang="en-US" sz="2800" dirty="0"/>
          </a:p>
          <a:p>
            <a:r>
              <a:rPr lang="el-GR" altLang="en-US" sz="2800" dirty="0"/>
              <a:t>Ένα πρόγραμμα που από τη στιγμή που αρχίζει, πρέπει να </a:t>
            </a:r>
            <a:r>
              <a:rPr lang="el-GR" altLang="en-US" sz="2800" dirty="0" smtClean="0"/>
              <a:t>ολοκληρωθεί.</a:t>
            </a:r>
            <a:endParaRPr lang="el-GR" altLang="en-US" sz="2800" dirty="0"/>
          </a:p>
          <a:p>
            <a:r>
              <a:rPr lang="el-GR" altLang="en-US" sz="2800" dirty="0"/>
              <a:t>Αυτά τα πρότυπα συμπεριφοράς παραμένουν σχεδόν </a:t>
            </a:r>
            <a:r>
              <a:rPr lang="el-GR" altLang="en-US" sz="2800" dirty="0" smtClean="0"/>
              <a:t>αναλλοίωτα.</a:t>
            </a:r>
            <a:endParaRPr lang="el-GR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Στερεότυπη συμπεριφορά 2/4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800" dirty="0"/>
              <a:t>Το αυγό = ερέθισμα για να λειτουργήσει η συγκεκριμένη </a:t>
            </a:r>
            <a:r>
              <a:rPr lang="el-GR" altLang="en-US" sz="2800" dirty="0" smtClean="0"/>
              <a:t>συμπεριφορά.</a:t>
            </a:r>
            <a:endParaRPr lang="el-GR" altLang="en-US" sz="2800" dirty="0"/>
          </a:p>
          <a:p>
            <a:r>
              <a:rPr lang="el-GR" altLang="en-US" sz="2800" dirty="0"/>
              <a:t>Αυγό = </a:t>
            </a:r>
            <a:r>
              <a:rPr lang="el-GR" altLang="en-US" sz="2800" b="1" dirty="0"/>
              <a:t>απελευθερωτής</a:t>
            </a:r>
            <a:r>
              <a:rPr lang="en-US" altLang="en-US" sz="2800" dirty="0"/>
              <a:t>:</a:t>
            </a:r>
            <a:r>
              <a:rPr lang="el-GR" altLang="en-US" sz="2800" dirty="0"/>
              <a:t> απλό χαρακτηριστικό του περιβάλλοντος προκαλεί έμφυτο φαινόμενο </a:t>
            </a:r>
            <a:r>
              <a:rPr lang="el-GR" altLang="en-US" sz="2800" dirty="0" smtClean="0"/>
              <a:t>συμπεριφοράς.</a:t>
            </a:r>
            <a:endParaRPr lang="el-GR" altLang="en-US" sz="2800" dirty="0"/>
          </a:p>
          <a:p>
            <a:r>
              <a:rPr lang="el-GR" altLang="en-US" sz="2800" b="1" dirty="0"/>
              <a:t>Ερέθισμα μορφής σήματος</a:t>
            </a:r>
            <a:r>
              <a:rPr lang="en-US" altLang="en-US" sz="2800" dirty="0"/>
              <a:t>:</a:t>
            </a:r>
            <a:r>
              <a:rPr lang="el-GR" altLang="en-US" sz="2800" dirty="0"/>
              <a:t> ιδιαίτερο χαρακτηριστικό του </a:t>
            </a:r>
            <a:r>
              <a:rPr lang="el-GR" altLang="en-US" sz="2800" dirty="0" smtClean="0"/>
              <a:t>απελευθερωτή.</a:t>
            </a:r>
            <a:endParaRPr lang="el-GR" alt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917</TotalTime>
  <Words>2228</Words>
  <Application>Microsoft Office PowerPoint</Application>
  <PresentationFormat>On-screen Show (4:3)</PresentationFormat>
  <Paragraphs>348</Paragraphs>
  <Slides>47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Comic Sans MS</vt:lpstr>
      <vt:lpstr>MS PGothic</vt:lpstr>
      <vt:lpstr>Tahoma</vt:lpstr>
      <vt:lpstr>Wingdings</vt:lpstr>
      <vt:lpstr>Θέμα του Office</vt:lpstr>
      <vt:lpstr>Zωολογία ΙΙ</vt:lpstr>
      <vt:lpstr>Η Επιστήμη της Συμπεριφοράς</vt:lpstr>
      <vt:lpstr>Ηθολογία</vt:lpstr>
      <vt:lpstr>Συμπεριφορική Οικολογία</vt:lpstr>
      <vt:lpstr>Κοινωνιοβιολογία</vt:lpstr>
      <vt:lpstr>Σύνθετη Κοινωνική Συμπεριφορά</vt:lpstr>
      <vt:lpstr>Συμπεριφορά κύλισης του αυγού στην σταχτόχηνα</vt:lpstr>
      <vt:lpstr>Στερεότυπη συμπεριφορά 1/4</vt:lpstr>
      <vt:lpstr>Στερεότυπη συμπεριφορά 2/4</vt:lpstr>
      <vt:lpstr>Στερεότυπη συμπεριφορά 3/4</vt:lpstr>
      <vt:lpstr>Στερεότυπη συμπεριφορά 4/4</vt:lpstr>
      <vt:lpstr>Πλεονεκτήματα - Μειονεκτήματα</vt:lpstr>
      <vt:lpstr>Ρύθμιση της συμπεριφοράς</vt:lpstr>
      <vt:lpstr>Συμπεριφορά Ασπονδύλων</vt:lpstr>
      <vt:lpstr>Γενετική της Συμπεριφοράς 1/2</vt:lpstr>
      <vt:lpstr>Γενετική της Συμπεριφοράς 2/2</vt:lpstr>
      <vt:lpstr>Παράδειγμα  Ενδιάμεσης Συμπεριφοράς :  χτίσιμο φωλιάς Agapormis. </vt:lpstr>
      <vt:lpstr>Μάθηση και Διαφοροποίηση Συμπεριφοράς</vt:lpstr>
      <vt:lpstr>Εντύπωση</vt:lpstr>
      <vt:lpstr>Κοινωνική συμπεριφορά</vt:lpstr>
      <vt:lpstr>Πλεονεκτήματα 1/2</vt:lpstr>
      <vt:lpstr>Πλεονεκτήματα 2/2</vt:lpstr>
      <vt:lpstr>Κοινωνικά συντονιζόμενη  και Συνεργατική συμπεριφορά</vt:lpstr>
      <vt:lpstr>Αγωνιστική ή ανταγωνιστική συμπεριφορά Επιθετικότητα και Επικράτηση</vt:lpstr>
      <vt:lpstr>Τελετουργικές επιδείξεις</vt:lpstr>
      <vt:lpstr>Χωροκράτεια</vt:lpstr>
      <vt:lpstr>Πλεονεκτήματα -Μειονεκτήματα</vt:lpstr>
      <vt:lpstr>Συστήματα Σύζευξης</vt:lpstr>
      <vt:lpstr>Αλτρουϊστική Συμπεριφορά και Επιλογή των Συγγενών</vt:lpstr>
      <vt:lpstr>Αμοιβαίος αλτρουϊσμός Εξελικτικά σταθερές στρατηγικές</vt:lpstr>
      <vt:lpstr>Η επικοινωνία μεταξύ των ζώων</vt:lpstr>
      <vt:lpstr>Μεγάλες κεραίες</vt:lpstr>
      <vt:lpstr>Ο χορός των μελισσών</vt:lpstr>
      <vt:lpstr>Επιδείξεις 1/4</vt:lpstr>
      <vt:lpstr>Επιδείξεις 2/4</vt:lpstr>
      <vt:lpstr>Επιδείξεις 3/4</vt:lpstr>
      <vt:lpstr>Επιδείξεις 4/4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1/3</vt:lpstr>
      <vt:lpstr>Σημείωμα  Χρήσης Έργων Τρίτων 2/3</vt:lpstr>
      <vt:lpstr>Σημείωμα  Χρήσης Έργων Τρίτων 3/3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157</cp:revision>
  <dcterms:created xsi:type="dcterms:W3CDTF">2015-03-24T06:43:16Z</dcterms:created>
  <dcterms:modified xsi:type="dcterms:W3CDTF">2015-11-12T22:06:42Z</dcterms:modified>
</cp:coreProperties>
</file>