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417" r:id="rId2"/>
    <p:sldId id="444" r:id="rId3"/>
    <p:sldId id="445" r:id="rId4"/>
    <p:sldId id="446" r:id="rId5"/>
    <p:sldId id="447" r:id="rId6"/>
    <p:sldId id="422" r:id="rId7"/>
    <p:sldId id="449" r:id="rId8"/>
    <p:sldId id="450" r:id="rId9"/>
    <p:sldId id="451" r:id="rId10"/>
    <p:sldId id="426" r:id="rId11"/>
    <p:sldId id="427" r:id="rId12"/>
    <p:sldId id="428" r:id="rId13"/>
    <p:sldId id="429" r:id="rId14"/>
    <p:sldId id="430" r:id="rId15"/>
    <p:sldId id="452" r:id="rId16"/>
    <p:sldId id="432" r:id="rId17"/>
    <p:sldId id="453" r:id="rId18"/>
    <p:sldId id="434" r:id="rId19"/>
    <p:sldId id="454" r:id="rId20"/>
    <p:sldId id="455" r:id="rId21"/>
    <p:sldId id="456" r:id="rId22"/>
    <p:sldId id="438" r:id="rId23"/>
    <p:sldId id="457" r:id="rId24"/>
    <p:sldId id="440" r:id="rId25"/>
    <p:sldId id="441" r:id="rId26"/>
    <p:sldId id="458" r:id="rId27"/>
    <p:sldId id="459" r:id="rId28"/>
    <p:sldId id="410" r:id="rId29"/>
    <p:sldId id="411" r:id="rId30"/>
    <p:sldId id="412" r:id="rId31"/>
    <p:sldId id="462" r:id="rId32"/>
    <p:sldId id="463" r:id="rId33"/>
    <p:sldId id="414" r:id="rId34"/>
    <p:sldId id="415" r:id="rId35"/>
    <p:sldId id="416" r:id="rId36"/>
    <p:sldId id="460" r:id="rId37"/>
    <p:sldId id="46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6699"/>
    <a:srgbClr val="F2F1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45" autoAdjust="0"/>
    <p:restoredTop sz="88689" autoAdjust="0"/>
  </p:normalViewPr>
  <p:slideViewPr>
    <p:cSldViewPr snapToGrid="0">
      <p:cViewPr varScale="1">
        <p:scale>
          <a:sx n="96" d="100"/>
          <a:sy n="96" d="100"/>
        </p:scale>
        <p:origin x="-1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1.xml"/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787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10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29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930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224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45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5576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3006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255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17838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077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98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89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20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78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95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77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948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7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6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 3η. Μεταναστεύσεις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0144-4C8C-46B4-9684-A45F074281D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565281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 3η. Μεταναστεύσεις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43CF9-D6FC-42BE-9414-212A3F20AD4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85931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 3η. Μεταναστεύσεις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C7955-6B3D-4165-B49A-E3B46B21128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029388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 3η. Μεταναστεύσεις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9398-9047-45EA-8975-467B6BBC40E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4686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71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7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  <p:sldLayoutId id="2147483687" r:id="rId22"/>
    <p:sldLayoutId id="2147483688" r:id="rId23"/>
    <p:sldLayoutId id="2147483689" r:id="rId24"/>
    <p:sldLayoutId id="2147483690" r:id="rId2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CC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Ιχθυολογία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solidFill>
                  <a:srgbClr val="0066CC"/>
                </a:solidFill>
              </a:rPr>
              <a:t>Ενότητα </a:t>
            </a:r>
            <a:r>
              <a:rPr lang="en-US" dirty="0" smtClean="0">
                <a:solidFill>
                  <a:srgbClr val="0066CC"/>
                </a:solidFill>
              </a:rPr>
              <a:t>3</a:t>
            </a:r>
            <a:r>
              <a:rPr lang="el-GR" baseline="30000" dirty="0" smtClean="0">
                <a:solidFill>
                  <a:srgbClr val="0066CC"/>
                </a:solidFill>
              </a:rPr>
              <a:t>η</a:t>
            </a:r>
            <a:r>
              <a:rPr lang="el-GR" dirty="0" smtClean="0">
                <a:solidFill>
                  <a:srgbClr val="0066CC"/>
                </a:solidFill>
              </a:rPr>
              <a:t>. </a:t>
            </a:r>
            <a:r>
              <a:rPr lang="en-US" dirty="0" smtClean="0">
                <a:solidFill>
                  <a:srgbClr val="0066CC"/>
                </a:solidFill>
              </a:rPr>
              <a:t> </a:t>
            </a:r>
            <a:r>
              <a:rPr lang="el-GR" dirty="0" smtClean="0">
                <a:solidFill>
                  <a:srgbClr val="0066CC"/>
                </a:solidFill>
              </a:rPr>
              <a:t>Μεταναστεύσεις</a:t>
            </a:r>
          </a:p>
          <a:p>
            <a:endParaRPr lang="el-GR" dirty="0"/>
          </a:p>
          <a:p>
            <a:r>
              <a:rPr lang="el-GR" dirty="0"/>
              <a:t>Περσεφόνη Μεγαλοφώνου</a:t>
            </a:r>
            <a:r>
              <a:rPr lang="el-GR"/>
              <a:t>, </a:t>
            </a:r>
            <a:r>
              <a:rPr lang="el-GR" smtClean="0"/>
              <a:t>Αναπλ. </a:t>
            </a:r>
            <a:r>
              <a:rPr lang="el-GR" dirty="0"/>
              <a:t>Καθηγήτρια</a:t>
            </a:r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Τμήμα Βιολογίας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7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Ανάδρομα είδη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30349" y="1825625"/>
            <a:ext cx="3886200" cy="435133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dirty="0" err="1" smtClean="0"/>
              <a:t>Salmonidae</a:t>
            </a:r>
            <a:r>
              <a:rPr lang="en-US" altLang="el-GR" sz="2000" dirty="0" smtClean="0"/>
              <a:t> </a:t>
            </a:r>
            <a:endParaRPr lang="el-GR" altLang="el-GR" sz="2000" dirty="0" smtClean="0"/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l-GR" sz="2000" i="1" dirty="0" err="1" smtClean="0"/>
              <a:t>Salmo</a:t>
            </a:r>
            <a:r>
              <a:rPr lang="en-US" altLang="el-GR" sz="2000" i="1" dirty="0" smtClean="0"/>
              <a:t> </a:t>
            </a:r>
            <a:r>
              <a:rPr lang="en-US" altLang="el-GR" sz="2000" i="1" dirty="0" err="1" smtClean="0"/>
              <a:t>salar</a:t>
            </a:r>
            <a:endParaRPr lang="el-GR" altLang="el-GR" sz="2000" i="1" dirty="0" smtClean="0"/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l-GR" sz="2000" i="1" dirty="0" err="1" smtClean="0"/>
              <a:t>Salmo</a:t>
            </a:r>
            <a:r>
              <a:rPr lang="en-US" altLang="el-GR" sz="2000" i="1" dirty="0" smtClean="0"/>
              <a:t> </a:t>
            </a:r>
            <a:r>
              <a:rPr lang="en-US" altLang="el-GR" sz="2000" i="1" dirty="0" err="1" smtClean="0"/>
              <a:t>trutta</a:t>
            </a:r>
            <a:endParaRPr lang="el-GR" altLang="el-GR" sz="2000" i="1" dirty="0" smtClean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altLang="el-GR" sz="2000" dirty="0" smtClean="0"/>
              <a:t> </a:t>
            </a:r>
            <a:r>
              <a:rPr lang="en-US" altLang="el-GR" sz="2000" dirty="0" err="1" smtClean="0"/>
              <a:t>Acipenseridae</a:t>
            </a:r>
            <a:r>
              <a:rPr lang="en-US" altLang="el-GR" sz="2000" dirty="0" smtClean="0"/>
              <a:t> </a:t>
            </a:r>
            <a:endParaRPr lang="el-GR" altLang="el-GR" sz="2000" dirty="0" smtClean="0"/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l-GR" sz="2000" i="1" dirty="0" err="1" smtClean="0"/>
              <a:t>Acipenser</a:t>
            </a:r>
            <a:r>
              <a:rPr lang="en-US" altLang="el-GR" sz="2000" i="1" dirty="0" smtClean="0"/>
              <a:t> </a:t>
            </a:r>
            <a:r>
              <a:rPr lang="en-US" altLang="el-GR" sz="2000" i="1" dirty="0" err="1" smtClean="0"/>
              <a:t>oxyrhynchus</a:t>
            </a:r>
            <a:endParaRPr lang="el-GR" altLang="el-GR" sz="2000" i="1" dirty="0" smtClean="0"/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l-GR" sz="2000" i="1" dirty="0" err="1" smtClean="0"/>
              <a:t>Acipenser</a:t>
            </a:r>
            <a:r>
              <a:rPr lang="en-US" altLang="el-GR" sz="2000" i="1" dirty="0" smtClean="0"/>
              <a:t> </a:t>
            </a:r>
            <a:r>
              <a:rPr lang="en-US" altLang="el-GR" sz="2000" i="1" dirty="0" err="1" smtClean="0"/>
              <a:t>brevirostrum</a:t>
            </a:r>
            <a:endParaRPr lang="en-US" altLang="el-GR" sz="2000" i="1" dirty="0" smtClean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altLang="el-GR" sz="2000" dirty="0" smtClean="0"/>
              <a:t> </a:t>
            </a:r>
            <a:r>
              <a:rPr lang="en-US" altLang="el-GR" sz="2000" dirty="0" err="1" smtClean="0"/>
              <a:t>Petromyzontidae</a:t>
            </a:r>
            <a:r>
              <a:rPr lang="en-US" altLang="el-GR" sz="2000" dirty="0" smtClean="0"/>
              <a:t> (lampreys)</a:t>
            </a:r>
            <a:endParaRPr lang="el-GR" altLang="el-GR" sz="2000" dirty="0" smtClean="0"/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l-GR" sz="2000" i="1" dirty="0" smtClean="0"/>
              <a:t>Petromyzon </a:t>
            </a:r>
            <a:r>
              <a:rPr lang="en-US" altLang="el-GR" sz="2000" i="1" dirty="0" err="1" smtClean="0"/>
              <a:t>marinus</a:t>
            </a:r>
            <a:endParaRPr lang="en-US" altLang="el-GR" sz="2000" i="1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el-GR" altLang="el-GR" sz="2000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8247" y="1510987"/>
            <a:ext cx="2841722" cy="4665976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08776" y="28365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166" y="410059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9736" y="36085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9736" y="580338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altLang="el-GR" sz="4000" dirty="0" smtClean="0"/>
              <a:t>Κύκλος μετανάστευσης των χελιών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192258" y="1440502"/>
            <a:ext cx="4654062" cy="47101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 smtClean="0"/>
              <a:t>Διαβίωση στα ποτάμια ως την ενηλικίωση τους (9ο-12ο έτος).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 smtClean="0"/>
              <a:t>Κάθοδος των ποταμών (νύχτα).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 smtClean="0"/>
              <a:t>Από τις ακτές κολυμπούν προς τη θάλασσα των </a:t>
            </a:r>
            <a:r>
              <a:rPr lang="el-GR" altLang="el-GR" sz="2000" dirty="0" err="1" smtClean="0"/>
              <a:t>Σαργασσών</a:t>
            </a:r>
            <a:r>
              <a:rPr lang="el-GR" altLang="el-GR" sz="2000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 smtClean="0"/>
              <a:t>Αναπαραγωγή σε μεγάλα βάθη.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 smtClean="0"/>
              <a:t>Οι προνύμφες των χελιών μεταφέρονται παθητικά από τη περιοχή αναπαραγωγής προς τις ακτές  με τη βοήθεια των ρευμάτων.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 smtClean="0"/>
              <a:t>Στις εκβολές των ποταμών τα χέλια ανεβαίνουν ενεργητικά προς τις περιοχές διαβίωσής τους έως την ενηλικίωση τους.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endParaRPr lang="el-GR" altLang="el-GR" sz="18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endParaRPr lang="el-GR" altLang="el-GR" sz="1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6320" y="2322287"/>
            <a:ext cx="3810000" cy="2447925"/>
          </a:xfrm>
        </p:spPr>
      </p:pic>
      <p:sp>
        <p:nvSpPr>
          <p:cNvPr id="11" name="TextBox 10"/>
          <p:cNvSpPr txBox="1"/>
          <p:nvPr/>
        </p:nvSpPr>
        <p:spPr>
          <a:xfrm>
            <a:off x="8253406" y="477021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Κύκλος μετανάστευσης του </a:t>
            </a:r>
            <a:br>
              <a:rPr lang="el-GR" altLang="el-GR" sz="4000" dirty="0" smtClean="0"/>
            </a:br>
            <a:r>
              <a:rPr lang="el-GR" altLang="el-GR" sz="4000" dirty="0" err="1" smtClean="0"/>
              <a:t>σολ</a:t>
            </a:r>
            <a:r>
              <a:rPr lang="el-GR" altLang="el-GR" sz="4000" dirty="0" err="1"/>
              <a:t>ω</a:t>
            </a:r>
            <a:r>
              <a:rPr lang="el-GR" altLang="el-GR" sz="4000" dirty="0" err="1" smtClean="0"/>
              <a:t>μού</a:t>
            </a:r>
            <a:r>
              <a:rPr lang="el-GR" altLang="el-GR" sz="4000" dirty="0" smtClean="0"/>
              <a:t> του Ατλαντικού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628650" y="1805353"/>
            <a:ext cx="8316551" cy="3341077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000" dirty="0" smtClean="0"/>
              <a:t>Γεννιέται στα ποτάμια της Ευρώπης και της Β. Αμερικής.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000" dirty="0" smtClean="0"/>
              <a:t>Μεταναστεύει σε περιοχές του Β. Ατλαντικού για αναζήτηση τροφής και παραμένει ως τη γεννητική του ωρίμανση.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000" dirty="0" smtClean="0"/>
              <a:t>Ανεβαίνει στα ποτάμια που γεννήθηκε, για να γεννήσει και πεθαίνει.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90" y="3441277"/>
            <a:ext cx="4945804" cy="230123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3525" y="4089155"/>
            <a:ext cx="3171825" cy="2114550"/>
          </a:xfrm>
        </p:spPr>
      </p:pic>
      <p:sp>
        <p:nvSpPr>
          <p:cNvPr id="12" name="TextBox 11"/>
          <p:cNvSpPr txBox="1"/>
          <p:nvPr/>
        </p:nvSpPr>
        <p:spPr>
          <a:xfrm>
            <a:off x="4913674" y="54682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39953" y="590949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Κύκλος μετανάστευσης</a:t>
            </a:r>
            <a:br>
              <a:rPr lang="el-GR" altLang="el-GR" sz="4000" dirty="0" smtClean="0"/>
            </a:br>
            <a:r>
              <a:rPr lang="el-GR" altLang="el-GR" sz="4000" dirty="0" smtClean="0"/>
              <a:t>των </a:t>
            </a:r>
            <a:r>
              <a:rPr lang="el-GR" altLang="el-GR" sz="4000" dirty="0" err="1" smtClean="0"/>
              <a:t>σολωμών</a:t>
            </a:r>
            <a:r>
              <a:rPr lang="el-GR" altLang="el-GR" sz="4000" dirty="0" smtClean="0"/>
              <a:t> του Ειρηνικού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143" y="4363003"/>
            <a:ext cx="1814241" cy="1724322"/>
          </a:xfrm>
        </p:spPr>
      </p:pic>
      <p:sp>
        <p:nvSpPr>
          <p:cNvPr id="3" name="Θέση περιεχομένου 2"/>
          <p:cNvSpPr>
            <a:spLocks noGrp="1"/>
          </p:cNvSpPr>
          <p:nvPr>
            <p:ph sz="quarter" idx="14"/>
          </p:nvPr>
        </p:nvSpPr>
        <p:spPr>
          <a:xfrm>
            <a:off x="417634" y="1915777"/>
            <a:ext cx="4255288" cy="47232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/>
              <a:t>Γεννιέται στα ποτάμια της </a:t>
            </a:r>
            <a:r>
              <a:rPr lang="el-GR" altLang="el-GR" dirty="0" smtClean="0"/>
              <a:t>Β. Αμερικής.</a:t>
            </a:r>
            <a:endParaRPr lang="el-GR" alt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/>
              <a:t>Μεταναστεύει σε περιοχές του </a:t>
            </a:r>
            <a:r>
              <a:rPr lang="el-GR" altLang="el-GR" dirty="0" smtClean="0"/>
              <a:t>Β. Ειρηνικού </a:t>
            </a:r>
            <a:r>
              <a:rPr lang="el-GR" altLang="el-GR" dirty="0"/>
              <a:t>για αναζήτηση τροφής και παραμένει ως τη γεννητική του ωρίμανση  πραγματοποιώντας ετήσιες κυκλικές μετακινήσεις                 (περίπου 4 χρόνια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/>
              <a:t>Ανεβαίνει στα ποτάμια που </a:t>
            </a:r>
            <a:r>
              <a:rPr lang="el-GR" altLang="el-GR" dirty="0" smtClean="0"/>
              <a:t>γεννήθηκε, για </a:t>
            </a:r>
            <a:r>
              <a:rPr lang="el-GR" altLang="el-GR" dirty="0"/>
              <a:t>να γεννήσει και </a:t>
            </a:r>
            <a:r>
              <a:rPr lang="el-GR" altLang="el-GR" dirty="0" smtClean="0"/>
              <a:t>πεθαίνει.</a:t>
            </a:r>
            <a:endParaRPr lang="el-GR" alt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/>
              <a:t>Κάποια είδη δεν </a:t>
            </a:r>
            <a:r>
              <a:rPr lang="el-GR" altLang="el-GR" dirty="0" smtClean="0"/>
              <a:t>πεθαίνουν, </a:t>
            </a:r>
            <a:r>
              <a:rPr lang="el-GR" altLang="el-GR" dirty="0"/>
              <a:t>αλλά επαναλαμβάνουν τον </a:t>
            </a:r>
            <a:r>
              <a:rPr lang="el-GR" altLang="el-GR" dirty="0" smtClean="0"/>
              <a:t>κύκλο.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922" y="1690689"/>
            <a:ext cx="3762761" cy="2502236"/>
          </a:xfrm>
        </p:spPr>
      </p:pic>
      <p:sp>
        <p:nvSpPr>
          <p:cNvPr id="11" name="TextBox 10"/>
          <p:cNvSpPr txBox="1"/>
          <p:nvPr/>
        </p:nvSpPr>
        <p:spPr>
          <a:xfrm>
            <a:off x="7971120" y="38231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42383" y="58266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l-GR" sz="4000" i="0" dirty="0" smtClean="0"/>
              <a:t>Βιολογικά χαρακτηριστικά </a:t>
            </a:r>
            <a:r>
              <a:rPr lang="el-GR" altLang="el-GR" sz="4000" i="0" dirty="0" err="1" smtClean="0"/>
              <a:t>σολωμών</a:t>
            </a:r>
            <a:r>
              <a:rPr lang="el-GR" altLang="el-GR" sz="4000" i="0" dirty="0" smtClean="0"/>
              <a:t> Ατλαντικού και Ειρηνικού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18" t="15752" r="38945" b="50760"/>
          <a:stretch>
            <a:fillRect/>
          </a:stretch>
        </p:blipFill>
        <p:spPr bwMode="auto">
          <a:xfrm>
            <a:off x="287337" y="2056667"/>
            <a:ext cx="85693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Μεταναστευτικά είδη </a:t>
            </a:r>
            <a:br>
              <a:rPr lang="el-GR" sz="4000" dirty="0" smtClean="0"/>
            </a:br>
            <a:r>
              <a:rPr lang="el-GR" sz="4000" dirty="0" smtClean="0"/>
              <a:t>στους ωκεανούς</a:t>
            </a:r>
            <a:endParaRPr lang="el-GR" sz="40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419" y="1690689"/>
            <a:ext cx="6212257" cy="3950616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Ορθογώνιο 6"/>
          <p:cNvSpPr/>
          <p:nvPr/>
        </p:nvSpPr>
        <p:spPr>
          <a:xfrm>
            <a:off x="1280012" y="5641305"/>
            <a:ext cx="7090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Τα μεταναστευτικά είδη κατά τις μετακινήσεις τους στους ωκεανούς ακολουθούν τα </a:t>
            </a:r>
            <a:r>
              <a:rPr lang="el-GR" sz="1600" dirty="0" smtClean="0"/>
              <a:t>ρεύματα.</a:t>
            </a:r>
            <a:endParaRPr lang="el-G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807679" y="536430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6612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7" descr="Σταγόνες νερού"/>
          <p:cNvSpPr>
            <a:spLocks noChangeArrowheads="1"/>
          </p:cNvSpPr>
          <p:nvPr/>
        </p:nvSpPr>
        <p:spPr bwMode="auto">
          <a:xfrm>
            <a:off x="6781800" y="1406773"/>
            <a:ext cx="1981200" cy="4800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84200" y="1559173"/>
            <a:ext cx="2032000" cy="1066800"/>
          </a:xfrm>
          <a:prstGeom prst="flowChartProcess">
            <a:avLst/>
          </a:prstGeom>
          <a:solidFill>
            <a:srgbClr val="FF9966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l-GR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Περιοχή </a:t>
            </a:r>
          </a:p>
          <a:p>
            <a:pPr algn="ctr" eaLnBrk="0" hangingPunct="0"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Τροφοληψίας</a:t>
            </a:r>
            <a:endParaRPr lang="el-GR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el-GR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584200" y="4988173"/>
            <a:ext cx="2032000" cy="1066800"/>
          </a:xfrm>
          <a:prstGeom prst="flowChartProcess">
            <a:avLst/>
          </a:prstGeom>
          <a:solidFill>
            <a:srgbClr val="FF9966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endParaRPr lang="el-GR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Περιοχή </a:t>
            </a:r>
          </a:p>
          <a:p>
            <a:pPr algn="ctr" eaLnBrk="0" hangingPunct="0"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Διαχείμασης</a:t>
            </a:r>
            <a:endParaRPr lang="el-GR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el-GR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1320800" y="2930773"/>
            <a:ext cx="0" cy="18288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454400" y="3311773"/>
            <a:ext cx="2057400" cy="1066800"/>
          </a:xfrm>
          <a:prstGeom prst="flowChartProcess">
            <a:avLst/>
          </a:prstGeom>
          <a:solidFill>
            <a:srgbClr val="FF9966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l-GR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Περιοχή </a:t>
            </a:r>
          </a:p>
          <a:p>
            <a:pPr algn="ctr" eaLnBrk="0" hangingPunct="0"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Αναπαραγωγής</a:t>
            </a:r>
            <a:endParaRPr lang="el-GR" sz="2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el-GR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V="1">
            <a:off x="1701800" y="2854573"/>
            <a:ext cx="0" cy="19050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H="1">
            <a:off x="2743200" y="4530973"/>
            <a:ext cx="1219200" cy="914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V="1">
            <a:off x="2667000" y="4530973"/>
            <a:ext cx="1828800" cy="12954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H="1" flipV="1">
            <a:off x="2667000" y="2244973"/>
            <a:ext cx="1828800" cy="9144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2819400" y="2016373"/>
            <a:ext cx="2057400" cy="10668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228975" y="5391398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1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Εαρινή αναπαραγωγή</a:t>
            </a:r>
            <a:endParaRPr lang="el-GR" sz="2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336925" y="1962398"/>
            <a:ext cx="2689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Φθινοπωρινή αναπαραγωγή</a:t>
            </a:r>
            <a:endParaRPr lang="el-GR" sz="2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6883400" y="1635373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Φυσικό</a:t>
            </a:r>
          </a:p>
          <a:p>
            <a:pPr algn="ctr" eaLnBrk="0" hangingPunct="0">
              <a:defRPr/>
            </a:pPr>
            <a:r>
              <a:rPr 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Εκκολαπτήριο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6883400" y="3311773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Περιοχή</a:t>
            </a:r>
          </a:p>
          <a:p>
            <a:pPr algn="ctr" eaLnBrk="0" hangingPunct="0">
              <a:defRPr/>
            </a:pPr>
            <a:r>
              <a:rPr lang="el-G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Τροφοληψίας</a:t>
            </a:r>
            <a:endParaRPr lang="el-G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6883400" y="4988173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Περιοχή</a:t>
            </a:r>
          </a:p>
          <a:p>
            <a:pPr algn="ctr" eaLnBrk="0" hangingPunct="0">
              <a:defRPr/>
            </a:pPr>
            <a:r>
              <a:rPr 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Διαχείμασης</a:t>
            </a:r>
          </a:p>
        </p:txBody>
      </p:sp>
      <p:sp>
        <p:nvSpPr>
          <p:cNvPr id="20497" name="AutoShape 18"/>
          <p:cNvSpPr>
            <a:spLocks noChangeArrowheads="1"/>
          </p:cNvSpPr>
          <p:nvPr/>
        </p:nvSpPr>
        <p:spPr bwMode="auto">
          <a:xfrm>
            <a:off x="7467600" y="277837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0498" name="AutoShape 19"/>
          <p:cNvSpPr>
            <a:spLocks noChangeArrowheads="1"/>
          </p:cNvSpPr>
          <p:nvPr/>
        </p:nvSpPr>
        <p:spPr bwMode="auto">
          <a:xfrm>
            <a:off x="7315200" y="445477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0499" name="AutoShape 20"/>
          <p:cNvSpPr>
            <a:spLocks noChangeArrowheads="1"/>
          </p:cNvSpPr>
          <p:nvPr/>
        </p:nvSpPr>
        <p:spPr bwMode="auto">
          <a:xfrm>
            <a:off x="7772400" y="4378573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0500" name="Line 21"/>
          <p:cNvSpPr>
            <a:spLocks noChangeShapeType="1"/>
          </p:cNvSpPr>
          <p:nvPr/>
        </p:nvSpPr>
        <p:spPr bwMode="auto">
          <a:xfrm flipV="1">
            <a:off x="5486400" y="2244973"/>
            <a:ext cx="1219200" cy="9144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00051" y="332035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Μοντέλο μεταναστεύσεων ώριμων και ανώριμων ψαριών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Ποιοι παράγοντες επηρεάζουν τις Μεταναστεύσεις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898281" y="201779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400" b="1" dirty="0"/>
              <a:t>ΕΝΔΟΓΕΝΕΙΣ</a:t>
            </a:r>
          </a:p>
          <a:p>
            <a:pPr>
              <a:defRPr/>
            </a:pPr>
            <a:r>
              <a:rPr lang="el-GR" sz="2200" dirty="0"/>
              <a:t>ορμονική </a:t>
            </a:r>
            <a:r>
              <a:rPr lang="el-GR" sz="2200" dirty="0" smtClean="0"/>
              <a:t>διέγερση.</a:t>
            </a:r>
            <a:endParaRPr lang="el-GR" sz="2200" dirty="0"/>
          </a:p>
          <a:p>
            <a:pPr>
              <a:defRPr/>
            </a:pPr>
            <a:r>
              <a:rPr lang="el-GR" sz="2200" dirty="0"/>
              <a:t>στάδιο </a:t>
            </a:r>
            <a:r>
              <a:rPr lang="el-GR" sz="2200" dirty="0" smtClean="0"/>
              <a:t>ωριμότητας.</a:t>
            </a:r>
            <a:endParaRPr lang="el-GR" sz="2200" dirty="0"/>
          </a:p>
          <a:p>
            <a:pPr>
              <a:defRPr/>
            </a:pPr>
            <a:r>
              <a:rPr lang="el-GR" sz="2200" dirty="0"/>
              <a:t>κατάσταση </a:t>
            </a:r>
            <a:r>
              <a:rPr lang="el-GR" sz="2200" dirty="0" smtClean="0"/>
              <a:t>ευρωστίας.</a:t>
            </a:r>
            <a:endParaRPr lang="el-GR" sz="2200" dirty="0"/>
          </a:p>
          <a:p>
            <a:pPr>
              <a:defRPr/>
            </a:pPr>
            <a:r>
              <a:rPr lang="el-GR" sz="2200" dirty="0"/>
              <a:t>περιεκτικότητα </a:t>
            </a:r>
            <a:r>
              <a:rPr lang="el-GR" sz="2200" dirty="0" smtClean="0"/>
              <a:t>λίπους.</a:t>
            </a:r>
            <a:endParaRPr lang="el-GR" sz="2200" dirty="0"/>
          </a:p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784481" y="2017795"/>
            <a:ext cx="3886200" cy="4351338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l-GR" sz="2400" b="1" dirty="0"/>
              <a:t>ΕΞΩΓΕΝΕΙΣ</a:t>
            </a:r>
          </a:p>
          <a:p>
            <a:pPr lvl="1"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200" dirty="0"/>
              <a:t>θερμοκρασία</a:t>
            </a:r>
          </a:p>
          <a:p>
            <a:pPr lvl="1">
              <a:defRPr/>
            </a:pPr>
            <a:r>
              <a:rPr lang="el-GR" sz="2200" dirty="0"/>
              <a:t> φως</a:t>
            </a:r>
          </a:p>
          <a:p>
            <a:pPr lvl="1">
              <a:defRPr/>
            </a:pPr>
            <a:r>
              <a:rPr lang="el-GR" sz="2200" dirty="0"/>
              <a:t> παροχή νερού</a:t>
            </a:r>
          </a:p>
          <a:p>
            <a:pPr lvl="1">
              <a:defRPr/>
            </a:pPr>
            <a:r>
              <a:rPr lang="el-GR" sz="2200" dirty="0"/>
              <a:t> </a:t>
            </a:r>
            <a:r>
              <a:rPr lang="el-GR" sz="2200" dirty="0" err="1"/>
              <a:t>αλατότητα</a:t>
            </a:r>
            <a:endParaRPr lang="el-GR" sz="2200" dirty="0"/>
          </a:p>
          <a:p>
            <a:pPr lvl="1">
              <a:defRPr/>
            </a:pPr>
            <a:r>
              <a:rPr lang="el-GR" sz="2200" dirty="0"/>
              <a:t> </a:t>
            </a:r>
            <a:r>
              <a:rPr lang="el-GR" sz="2200" dirty="0" err="1"/>
              <a:t>αλκαλικότητα</a:t>
            </a:r>
            <a:endParaRPr lang="el-GR" sz="2200" dirty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6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6037"/>
            <a:ext cx="78867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l-G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l-GR" sz="4000" dirty="0" smtClean="0"/>
              <a:t>Ποιες προσαρμογές παρατηρούνται στα ψάρια κατά την μετανάστευση </a:t>
            </a:r>
            <a:r>
              <a:rPr lang="en-US" sz="4000" dirty="0" smtClean="0"/>
              <a:t>;</a:t>
            </a:r>
            <a:endParaRPr lang="el-GR" sz="4000" dirty="0" smtClean="0"/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type="dgm" idx="4294967295"/>
            <p:extLst>
              <p:ext uri="{D42A27DB-BD31-4B8C-83A1-F6EECF244321}">
                <p14:modId xmlns:p14="http://schemas.microsoft.com/office/powerpoint/2010/main" xmlns="" val="4258213368"/>
              </p:ext>
            </p:extLst>
          </p:nvPr>
        </p:nvGraphicFramePr>
        <p:xfrm>
          <a:off x="628650" y="1371600"/>
          <a:ext cx="7854462" cy="4809536"/>
        </p:xfrm>
        <a:graphic>
          <a:graphicData uri="http://schemas.openxmlformats.org/presentationml/2006/ole">
            <p:oleObj spid="_x0000_s4130" name="MS Org Chart" r:id="rId3" imgW="1131045" imgH="690686" progId="">
              <p:embed followColorScheme="full"/>
            </p:oleObj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Ο χαρακτήρας </a:t>
            </a:r>
            <a:br>
              <a:rPr lang="el-GR" sz="4000" dirty="0" smtClean="0"/>
            </a:br>
            <a:r>
              <a:rPr lang="el-GR" sz="4000" dirty="0" smtClean="0"/>
              <a:t>της μεταναστευτικής πορείας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951852" y="1690689"/>
            <a:ext cx="4283319" cy="5032375"/>
          </a:xfrm>
        </p:spPr>
        <p:txBody>
          <a:bodyPr>
            <a:normAutofit fontScale="77500" lnSpcReduction="20000"/>
          </a:bodyPr>
          <a:lstStyle/>
          <a:p>
            <a:pPr marL="216000" indent="-21600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l-GR" sz="2600" dirty="0"/>
              <a:t>Το </a:t>
            </a:r>
            <a:r>
              <a:rPr lang="el-GR" sz="2600" b="1" dirty="0"/>
              <a:t>μήκος της διαδρομής </a:t>
            </a:r>
            <a:r>
              <a:rPr lang="el-GR" sz="2600" dirty="0"/>
              <a:t>σχετίζεται με</a:t>
            </a:r>
            <a:r>
              <a:rPr lang="en-US" sz="2600" dirty="0"/>
              <a:t>:</a:t>
            </a:r>
            <a:endParaRPr lang="el-GR" sz="2600" dirty="0"/>
          </a:p>
          <a:p>
            <a:pPr marL="216000" lvl="1" indent="-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dirty="0"/>
              <a:t>την κατάσταση </a:t>
            </a:r>
            <a:r>
              <a:rPr lang="el-GR" sz="2600" dirty="0" smtClean="0"/>
              <a:t>ευρωστίας,</a:t>
            </a:r>
            <a:endParaRPr lang="el-GR" sz="2600" dirty="0"/>
          </a:p>
          <a:p>
            <a:pPr marL="216000" lvl="1" indent="-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dirty="0"/>
              <a:t>το μέγεθός </a:t>
            </a:r>
            <a:r>
              <a:rPr lang="el-GR" sz="2600" dirty="0" smtClean="0"/>
              <a:t>τους,</a:t>
            </a:r>
            <a:endParaRPr lang="el-GR" sz="2600" dirty="0"/>
          </a:p>
          <a:p>
            <a:pPr marL="216000" lvl="1" indent="-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dirty="0"/>
              <a:t>την περιεκτικότητα λίπους των </a:t>
            </a:r>
            <a:r>
              <a:rPr lang="el-GR" sz="2600" dirty="0" smtClean="0"/>
              <a:t>ψαριών.</a:t>
            </a: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l-GR" sz="2600" dirty="0"/>
              <a:t>Τα </a:t>
            </a:r>
            <a:r>
              <a:rPr lang="el-GR" sz="2600" b="1" dirty="0"/>
              <a:t>μεγαλύτερα</a:t>
            </a:r>
            <a:r>
              <a:rPr lang="el-GR" sz="2600" dirty="0"/>
              <a:t>, </a:t>
            </a:r>
            <a:r>
              <a:rPr lang="el-GR" sz="2600" b="1" dirty="0"/>
              <a:t>ισχυρότερα</a:t>
            </a:r>
            <a:r>
              <a:rPr lang="el-GR" sz="2600" dirty="0"/>
              <a:t> και </a:t>
            </a:r>
            <a:r>
              <a:rPr lang="el-GR" sz="2600" b="1" dirty="0"/>
              <a:t>παχύτερα</a:t>
            </a:r>
            <a:r>
              <a:rPr lang="el-GR" sz="2600" dirty="0"/>
              <a:t> ψάρια </a:t>
            </a:r>
            <a:r>
              <a:rPr lang="el-GR" sz="2600" dirty="0" smtClean="0"/>
              <a:t>είναι </a:t>
            </a:r>
            <a:r>
              <a:rPr lang="el-GR" sz="2600" dirty="0"/>
              <a:t>ικανά να </a:t>
            </a:r>
            <a:r>
              <a:rPr lang="el-GR" sz="2600" b="1" dirty="0"/>
              <a:t>διανύουν μεγαλύτερες αποστάσεις </a:t>
            </a:r>
            <a:r>
              <a:rPr lang="el-GR" sz="2600" dirty="0"/>
              <a:t>και </a:t>
            </a:r>
            <a:r>
              <a:rPr lang="el-GR" sz="2600" dirty="0" smtClean="0"/>
              <a:t>να </a:t>
            </a:r>
            <a:r>
              <a:rPr lang="el-GR" sz="2600" b="1" dirty="0" smtClean="0"/>
              <a:t>κολυμπούν </a:t>
            </a:r>
            <a:r>
              <a:rPr lang="el-GR" sz="2600" b="1" dirty="0"/>
              <a:t>για πολύ χρόνο αντίθετα προς το ισχυρό ρεύμα </a:t>
            </a:r>
            <a:endParaRPr lang="en-US" sz="2600" b="1" dirty="0"/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defRPr/>
            </a:pPr>
            <a:endParaRPr lang="el-GR" sz="2600" dirty="0"/>
          </a:p>
          <a:p>
            <a:pPr marL="216000" indent="-216000"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100" b="1" i="1" dirty="0" err="1"/>
              <a:t>Caspialosa</a:t>
            </a:r>
            <a:r>
              <a:rPr lang="en-US" sz="2100" b="1" i="1" dirty="0"/>
              <a:t> </a:t>
            </a:r>
            <a:r>
              <a:rPr lang="en-US" sz="2100" b="1" i="1" dirty="0" err="1"/>
              <a:t>kessleri</a:t>
            </a:r>
            <a:r>
              <a:rPr lang="el-GR" sz="2100" b="1" i="1" dirty="0"/>
              <a:t> </a:t>
            </a:r>
            <a:r>
              <a:rPr lang="en-US" sz="2100" b="1" i="1" dirty="0"/>
              <a:t>/</a:t>
            </a:r>
            <a:r>
              <a:rPr lang="el-GR" sz="2100" b="1" i="1" dirty="0"/>
              <a:t> </a:t>
            </a:r>
            <a:r>
              <a:rPr lang="en-US" sz="2100" b="1" i="1" dirty="0" err="1"/>
              <a:t>Caspialosa</a:t>
            </a:r>
            <a:r>
              <a:rPr lang="en-US" sz="2100" b="1" i="1" dirty="0"/>
              <a:t> </a:t>
            </a:r>
            <a:r>
              <a:rPr lang="en-US" sz="2100" b="1" i="1" dirty="0" err="1"/>
              <a:t>saposhnikovi</a:t>
            </a:r>
            <a:r>
              <a:rPr lang="el-GR" sz="2100" b="1" i="1" dirty="0"/>
              <a:t> </a:t>
            </a:r>
            <a:r>
              <a:rPr lang="en-US" sz="2100" b="1" dirty="0"/>
              <a:t>(</a:t>
            </a:r>
            <a:r>
              <a:rPr lang="el-GR" sz="2100" b="1" dirty="0"/>
              <a:t>δεν εισέρχεται στους ποταμούς)</a:t>
            </a:r>
            <a:endParaRPr lang="el-GR" sz="2100" dirty="0"/>
          </a:p>
          <a:p>
            <a:pPr lvl="1">
              <a:buFont typeface="Monotype Sorts" pitchFamily="2" charset="2"/>
              <a:buChar char="Ø"/>
              <a:defRPr/>
            </a:pPr>
            <a:endParaRPr lang="el-GR" dirty="0"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171" y="2141853"/>
            <a:ext cx="3260533" cy="3152021"/>
          </a:xfrm>
        </p:spPr>
      </p:pic>
      <p:sp>
        <p:nvSpPr>
          <p:cNvPr id="12" name="TextBox 11"/>
          <p:cNvSpPr txBox="1"/>
          <p:nvPr/>
        </p:nvSpPr>
        <p:spPr>
          <a:xfrm>
            <a:off x="7793677" y="35016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807679" y="536430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9324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οι μεταναστεύσεις</a:t>
            </a:r>
            <a:r>
              <a:rPr lang="en-US" dirty="0" smtClean="0"/>
              <a:t>;</a:t>
            </a:r>
            <a:r>
              <a:rPr lang="el-GR" dirty="0" smtClean="0"/>
              <a:t> 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  <a:defRPr/>
            </a:pPr>
            <a:r>
              <a:rPr lang="el-GR" sz="2200" dirty="0"/>
              <a:t>Κάθε μαζική μετακίνηση από ένα βιότοπο σε </a:t>
            </a:r>
            <a:r>
              <a:rPr lang="el-GR" sz="2200" dirty="0" smtClean="0"/>
              <a:t>έναν άλλο,  </a:t>
            </a:r>
            <a:r>
              <a:rPr lang="el-GR" sz="2200" dirty="0"/>
              <a:t>που χαρακτηρίζεται από κανονικότητα σε χρόνο και στάδιο ανάπτυξης</a:t>
            </a:r>
            <a:r>
              <a:rPr lang="en-US" sz="2200" dirty="0"/>
              <a:t>.</a:t>
            </a:r>
          </a:p>
          <a:p>
            <a:pPr>
              <a:buClr>
                <a:schemeClr val="tx2"/>
              </a:buClr>
              <a:buNone/>
              <a:defRPr/>
            </a:pPr>
            <a:endParaRPr lang="el-GR" sz="2200" dirty="0"/>
          </a:p>
          <a:p>
            <a:pPr lvl="1">
              <a:buClr>
                <a:schemeClr val="tx2"/>
              </a:buClr>
              <a:defRPr/>
            </a:pPr>
            <a:r>
              <a:rPr lang="en-US" sz="2200" dirty="0"/>
              <a:t> </a:t>
            </a:r>
            <a:r>
              <a:rPr lang="el-GR" sz="2200" dirty="0"/>
              <a:t>Δραστικές</a:t>
            </a:r>
          </a:p>
          <a:p>
            <a:pPr lvl="1">
              <a:buClr>
                <a:schemeClr val="tx2"/>
              </a:buClr>
              <a:defRPr/>
            </a:pPr>
            <a:r>
              <a:rPr lang="en-US" sz="2200" dirty="0"/>
              <a:t> </a:t>
            </a:r>
            <a:r>
              <a:rPr lang="el-GR" sz="2200" dirty="0"/>
              <a:t>Παθητικές</a:t>
            </a:r>
            <a:endParaRPr lang="en-US" sz="2200" dirty="0"/>
          </a:p>
          <a:p>
            <a:pPr lvl="1">
              <a:buClr>
                <a:schemeClr val="tx2"/>
              </a:buClr>
              <a:defRPr/>
            </a:pPr>
            <a:endParaRPr lang="el-GR" sz="2200" dirty="0"/>
          </a:p>
          <a:p>
            <a:pPr lvl="1">
              <a:buClr>
                <a:schemeClr val="tx2"/>
              </a:buClr>
              <a:defRPr/>
            </a:pPr>
            <a:r>
              <a:rPr lang="en-US" sz="2200" dirty="0"/>
              <a:t> </a:t>
            </a:r>
            <a:r>
              <a:rPr lang="el-GR" sz="2200" dirty="0"/>
              <a:t>Σε ετήσια βάση</a:t>
            </a:r>
          </a:p>
          <a:p>
            <a:pPr lvl="1">
              <a:buClr>
                <a:schemeClr val="tx2"/>
              </a:buClr>
              <a:defRPr/>
            </a:pPr>
            <a:r>
              <a:rPr lang="en-US" sz="2200" dirty="0"/>
              <a:t> </a:t>
            </a:r>
            <a:r>
              <a:rPr lang="el-GR" sz="2200" dirty="0"/>
              <a:t>Σε κάποιο στάδιο της ανάπτυξης 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47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προσανατολισμός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l-GR" sz="2200" b="1" dirty="0"/>
              <a:t>Τα ψάρια προσανατολίζονται επιτυχώς </a:t>
            </a:r>
            <a:r>
              <a:rPr lang="el-GR" sz="2200" b="1" dirty="0" smtClean="0"/>
              <a:t>κατά </a:t>
            </a:r>
            <a:r>
              <a:rPr lang="el-GR" sz="2200" b="1" dirty="0"/>
              <a:t>τις μεταναστεύσεις τους με τη βοήθεια </a:t>
            </a:r>
            <a:r>
              <a:rPr lang="el-GR" sz="2200" b="1" dirty="0" smtClean="0"/>
              <a:t>των </a:t>
            </a:r>
            <a:r>
              <a:rPr lang="el-GR" sz="2200" b="1" dirty="0"/>
              <a:t>αισθητηρίων οργάνων τους. </a:t>
            </a:r>
            <a:endParaRPr lang="el-GR" sz="2200" b="1" dirty="0" smtClean="0"/>
          </a:p>
          <a:p>
            <a:pPr>
              <a:buNone/>
              <a:defRPr/>
            </a:pPr>
            <a:endParaRPr lang="el-GR" sz="2200" dirty="0"/>
          </a:p>
          <a:p>
            <a:pPr>
              <a:buNone/>
              <a:defRPr/>
            </a:pPr>
            <a:r>
              <a:rPr lang="el-GR" sz="2200" b="1" dirty="0"/>
              <a:t>Έτσι κολυμπούν</a:t>
            </a:r>
            <a:r>
              <a:rPr lang="en-US" sz="2200" b="1" dirty="0"/>
              <a:t>:</a:t>
            </a:r>
            <a:endParaRPr lang="el-GR" sz="2200" b="1" dirty="0"/>
          </a:p>
          <a:p>
            <a:pPr lvl="1">
              <a:defRPr/>
            </a:pPr>
            <a:r>
              <a:rPr lang="el-GR" sz="2200" dirty="0"/>
              <a:t>αντίθετα προς το ρεύμα (</a:t>
            </a:r>
            <a:r>
              <a:rPr lang="el-GR" sz="2200" i="1" dirty="0"/>
              <a:t>Μπακαλιάρος, </a:t>
            </a:r>
            <a:r>
              <a:rPr lang="el-GR" sz="2200" i="1" dirty="0" err="1"/>
              <a:t>ρέγγα</a:t>
            </a:r>
            <a:r>
              <a:rPr lang="el-GR" sz="2200" dirty="0" smtClean="0"/>
              <a:t>),</a:t>
            </a:r>
            <a:endParaRPr lang="el-GR" sz="2200" dirty="0"/>
          </a:p>
          <a:p>
            <a:pPr lvl="1">
              <a:defRPr/>
            </a:pPr>
            <a:r>
              <a:rPr lang="el-GR" sz="2200" dirty="0"/>
              <a:t>με βάση τη γραμμή της </a:t>
            </a:r>
            <a:r>
              <a:rPr lang="el-GR" sz="2200" dirty="0" smtClean="0"/>
              <a:t>ακτής,</a:t>
            </a:r>
            <a:endParaRPr lang="el-GR" sz="2200" dirty="0"/>
          </a:p>
          <a:p>
            <a:pPr lvl="1">
              <a:defRPr/>
            </a:pPr>
            <a:r>
              <a:rPr lang="el-GR" sz="2200" dirty="0"/>
              <a:t>το ανάγλυφο του </a:t>
            </a:r>
            <a:r>
              <a:rPr lang="el-GR" sz="2200" dirty="0" smtClean="0"/>
              <a:t>βυθού,</a:t>
            </a:r>
            <a:endParaRPr lang="el-GR" sz="2200" dirty="0"/>
          </a:p>
          <a:p>
            <a:pPr lvl="1">
              <a:defRPr/>
            </a:pPr>
            <a:r>
              <a:rPr lang="el-GR" sz="2200" dirty="0"/>
              <a:t>το </a:t>
            </a:r>
            <a:r>
              <a:rPr lang="el-GR" sz="2200" dirty="0" smtClean="0"/>
              <a:t>φως,</a:t>
            </a:r>
            <a:endParaRPr lang="el-GR" sz="2200" dirty="0"/>
          </a:p>
          <a:p>
            <a:pPr lvl="1">
              <a:defRPr/>
            </a:pPr>
            <a:r>
              <a:rPr lang="el-GR" sz="2200" dirty="0"/>
              <a:t>συγκεντρώσεις χημικών </a:t>
            </a:r>
            <a:r>
              <a:rPr lang="el-GR" sz="2200" dirty="0" smtClean="0"/>
              <a:t>ουσιών.</a:t>
            </a:r>
            <a:endParaRPr lang="el-GR" sz="22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5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4325" y="351609"/>
            <a:ext cx="8515350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Κύριες αιτίες των μεταναστεύσεων 1/2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110000"/>
              </a:lnSpc>
              <a:buClr>
                <a:schemeClr val="tx2"/>
              </a:buClr>
              <a:buFont typeface="Monotype Sorts" pitchFamily="2" charset="2"/>
              <a:buAutoNum type="arabicPeriod"/>
              <a:defRPr/>
            </a:pPr>
            <a:r>
              <a:rPr lang="el-GR" dirty="0"/>
              <a:t>Η ανεπάρκεια τροφής στους </a:t>
            </a:r>
            <a:r>
              <a:rPr lang="el-GR" dirty="0" smtClean="0"/>
              <a:t>ποταμούς.</a:t>
            </a:r>
            <a:endParaRPr lang="el-GR" dirty="0"/>
          </a:p>
          <a:p>
            <a:pPr marL="609600" indent="-609600">
              <a:lnSpc>
                <a:spcPct val="110000"/>
              </a:lnSpc>
              <a:buClr>
                <a:schemeClr val="tx2"/>
              </a:buClr>
              <a:buFont typeface="Monotype Sorts" pitchFamily="2" charset="2"/>
              <a:buAutoNum type="arabicPeriod"/>
              <a:defRPr/>
            </a:pPr>
            <a:r>
              <a:rPr lang="el-GR" dirty="0"/>
              <a:t>Ανάγκη προστασίας αυγών και προνυμφών, </a:t>
            </a:r>
            <a:r>
              <a:rPr lang="el-GR" dirty="0" smtClean="0"/>
              <a:t>βελτιστοποίησης </a:t>
            </a:r>
            <a:r>
              <a:rPr lang="el-GR" dirty="0"/>
              <a:t>της αναπαραγωγικής </a:t>
            </a:r>
            <a:r>
              <a:rPr lang="el-GR" dirty="0" smtClean="0"/>
              <a:t>επιτυχίας.</a:t>
            </a:r>
            <a:endParaRPr lang="el-GR" dirty="0"/>
          </a:p>
          <a:p>
            <a:pPr marL="609600" indent="-609600">
              <a:lnSpc>
                <a:spcPct val="110000"/>
              </a:lnSpc>
              <a:buClr>
                <a:schemeClr val="tx2"/>
              </a:buClr>
              <a:buFont typeface="Monotype Sorts" pitchFamily="2" charset="2"/>
              <a:buAutoNum type="arabicPeriod"/>
              <a:defRPr/>
            </a:pPr>
            <a:r>
              <a:rPr lang="el-GR" dirty="0"/>
              <a:t>Αποφυγή αντίξοων συνθηκών (πολικές περιοχές</a:t>
            </a:r>
            <a:r>
              <a:rPr lang="el-GR" dirty="0" smtClean="0"/>
              <a:t>). </a:t>
            </a:r>
            <a:endParaRPr lang="el-GR" dirty="0"/>
          </a:p>
          <a:p>
            <a:pPr marL="609600" indent="-609600">
              <a:lnSpc>
                <a:spcPct val="110000"/>
              </a:lnSpc>
              <a:buClr>
                <a:schemeClr val="tx2"/>
              </a:buClr>
              <a:buFont typeface="Monotype Sorts" pitchFamily="2" charset="2"/>
              <a:buAutoNum type="arabicPeriod"/>
              <a:defRPr/>
            </a:pPr>
            <a:r>
              <a:rPr lang="el-GR" dirty="0"/>
              <a:t>Αποφυγή θηρευτών (</a:t>
            </a:r>
            <a:r>
              <a:rPr lang="el-GR" dirty="0" err="1"/>
              <a:t>ηλιόψαρο</a:t>
            </a:r>
            <a:r>
              <a:rPr lang="el-GR" dirty="0" smtClean="0"/>
              <a:t>). </a:t>
            </a:r>
            <a:endParaRPr lang="el-GR" dirty="0"/>
          </a:p>
          <a:p>
            <a:pPr marL="609600" indent="-609600">
              <a:lnSpc>
                <a:spcPct val="110000"/>
              </a:lnSpc>
              <a:buClr>
                <a:schemeClr val="tx2"/>
              </a:buClr>
              <a:buFont typeface="Monotype Sorts" pitchFamily="2" charset="2"/>
              <a:buAutoNum type="arabicPeriod"/>
              <a:defRPr/>
            </a:pPr>
            <a:r>
              <a:rPr lang="el-GR" dirty="0"/>
              <a:t>Η γεωλογική ιστορία της επιφάνειας της γης. Ο διαχωρισμός των ηπείρων, οι παγετώνες και άλλα γεωλογικά φαινόμενα.</a:t>
            </a:r>
          </a:p>
          <a:p>
            <a:pPr marL="609600" indent="-609600">
              <a:lnSpc>
                <a:spcPct val="110000"/>
              </a:lnSpc>
              <a:buClr>
                <a:schemeClr val="tx2"/>
              </a:buClr>
              <a:buFont typeface="Monotype Sorts" pitchFamily="2" charset="2"/>
              <a:buAutoNum type="arabicPeriod"/>
              <a:defRPr/>
            </a:pPr>
            <a:r>
              <a:rPr lang="el-GR" dirty="0"/>
              <a:t>Η ποιότητα ενός ενδιαιτήματος μπορεί να μεταβληθεί με τον χρόνο, οπότε τα ψάρια πρέπει να είναι ικανά να αναζητήσουν εναλλακτικά περιβάλλοντα.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2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235010"/>
            <a:ext cx="8515350" cy="1325563"/>
          </a:xfrm>
        </p:spPr>
        <p:txBody>
          <a:bodyPr>
            <a:normAutofit/>
          </a:bodyPr>
          <a:lstStyle/>
          <a:p>
            <a:r>
              <a:rPr lang="el-GR" altLang="el-GR" sz="4000" dirty="0"/>
              <a:t>Κύριες αιτίες των </a:t>
            </a:r>
            <a:r>
              <a:rPr lang="el-GR" altLang="el-GR" sz="4000" dirty="0" smtClean="0"/>
              <a:t>μεταναστεύσεων 2/2</a:t>
            </a:r>
            <a:endParaRPr lang="en-GB" altLang="el-GR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6219" y="1359876"/>
            <a:ext cx="4963258" cy="5345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b="1" dirty="0"/>
              <a:t>Άμεσοι παράγοντες</a:t>
            </a:r>
          </a:p>
          <a:p>
            <a:r>
              <a:rPr lang="en-US" altLang="el-GR" sz="2000" dirty="0" smtClean="0"/>
              <a:t>“</a:t>
            </a:r>
            <a:r>
              <a:rPr lang="el-GR" altLang="el-GR" sz="2000" dirty="0" smtClean="0"/>
              <a:t>Μνημονικό αποτύπωμα</a:t>
            </a:r>
            <a:r>
              <a:rPr lang="en-US" altLang="el-GR" sz="2000" dirty="0" smtClean="0"/>
              <a:t>”</a:t>
            </a:r>
            <a:endParaRPr lang="el-GR" altLang="el-GR" sz="2000" dirty="0" smtClean="0"/>
          </a:p>
          <a:p>
            <a:r>
              <a:rPr lang="el-GR" altLang="el-GR" sz="2000" dirty="0" smtClean="0"/>
              <a:t>Οσμή των νερών</a:t>
            </a:r>
          </a:p>
          <a:p>
            <a:r>
              <a:rPr lang="el-GR" altLang="el-GR" sz="2000" dirty="0" smtClean="0"/>
              <a:t>Παρουσία χημικών ουσιών</a:t>
            </a:r>
          </a:p>
          <a:p>
            <a:r>
              <a:rPr lang="el-GR" altLang="el-GR" sz="2000" dirty="0" smtClean="0"/>
              <a:t>Θαλάσσια ρεύματα</a:t>
            </a:r>
          </a:p>
          <a:p>
            <a:r>
              <a:rPr lang="el-GR" altLang="el-GR" sz="2000" dirty="0" smtClean="0"/>
              <a:t>Θερμοκρασία</a:t>
            </a:r>
          </a:p>
          <a:p>
            <a:r>
              <a:rPr lang="el-GR" altLang="el-GR" sz="2000" dirty="0" err="1" smtClean="0"/>
              <a:t>Αλατότητα</a:t>
            </a:r>
            <a:endParaRPr lang="el-GR" altLang="el-GR" sz="2000" dirty="0" smtClean="0"/>
          </a:p>
          <a:p>
            <a:r>
              <a:rPr lang="el-GR" altLang="el-GR" sz="2000" dirty="0" smtClean="0"/>
              <a:t>Θέση του ήλιου/αστεριών</a:t>
            </a:r>
          </a:p>
          <a:p>
            <a:r>
              <a:rPr lang="el-GR" altLang="el-GR" sz="2000" dirty="0" smtClean="0"/>
              <a:t>Πόλωση του φωτός</a:t>
            </a:r>
          </a:p>
          <a:p>
            <a:r>
              <a:rPr lang="el-GR" altLang="el-GR" sz="2000" dirty="0" smtClean="0"/>
              <a:t>Μαγνητικό πεδίο της γης</a:t>
            </a:r>
          </a:p>
          <a:p>
            <a:r>
              <a:rPr lang="el-GR" altLang="el-GR" sz="2000" dirty="0" smtClean="0"/>
              <a:t>Τυχαία αναζήτηση</a:t>
            </a:r>
          </a:p>
          <a:p>
            <a:r>
              <a:rPr lang="el-GR" altLang="el-GR" sz="2000" dirty="0" smtClean="0"/>
              <a:t>Άλλοι παράγοντες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l-GR" altLang="el-GR" sz="21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altLang="el-GR" sz="2100" dirty="0" smtClean="0">
              <a:latin typeface="Comic Sans MS" panose="030F0702030302020204" pitchFamily="66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80842" y="1761271"/>
            <a:ext cx="38862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altLang="el-GR" sz="2000" b="1" dirty="0"/>
              <a:t>Στοιχειώδεις παράγοντες</a:t>
            </a:r>
          </a:p>
          <a:p>
            <a:pPr>
              <a:lnSpc>
                <a:spcPct val="110000"/>
              </a:lnSpc>
            </a:pPr>
            <a:r>
              <a:rPr lang="el-GR" altLang="el-GR" sz="2000" dirty="0" smtClean="0"/>
              <a:t>Εκμετάλλευση παραγωγικών περιοχών.</a:t>
            </a:r>
          </a:p>
          <a:p>
            <a:pPr>
              <a:lnSpc>
                <a:spcPct val="110000"/>
              </a:lnSpc>
            </a:pPr>
            <a:r>
              <a:rPr lang="el-GR" altLang="el-GR" sz="2000" dirty="0" smtClean="0"/>
              <a:t>Αποφυγή αντίξοων συνθηκών.</a:t>
            </a:r>
          </a:p>
          <a:p>
            <a:pPr>
              <a:lnSpc>
                <a:spcPct val="110000"/>
              </a:lnSpc>
            </a:pPr>
            <a:r>
              <a:rPr lang="el-GR" altLang="el-GR" sz="2000" dirty="0" smtClean="0"/>
              <a:t>Βελτιστοποίηση αναπαραγωγικής επιτυχίας.</a:t>
            </a:r>
          </a:p>
          <a:p>
            <a:pPr>
              <a:lnSpc>
                <a:spcPct val="110000"/>
              </a:lnSpc>
            </a:pPr>
            <a:r>
              <a:rPr lang="el-GR" altLang="el-GR" sz="2000" dirty="0" smtClean="0"/>
              <a:t>Γεωλογική ιστορία της γης (διαχωρισμός ηπείρων, παγετώνες).</a:t>
            </a:r>
            <a:endParaRPr lang="en-GB" altLang="el-GR" sz="20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Μια περίπτωση εντοπισμού ζωτικού χώρου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30695" y="1690689"/>
            <a:ext cx="7400319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200" b="1" dirty="0" smtClean="0"/>
              <a:t>Ο Σολωμός</a:t>
            </a:r>
          </a:p>
          <a:p>
            <a:pPr>
              <a:defRPr/>
            </a:pPr>
            <a:r>
              <a:rPr lang="el-GR" sz="2200" b="1" dirty="0" smtClean="0"/>
              <a:t>Άμεσοι </a:t>
            </a:r>
            <a:r>
              <a:rPr lang="el-GR" sz="2200" b="1" dirty="0"/>
              <a:t>παράγοντες</a:t>
            </a:r>
            <a:r>
              <a:rPr lang="el-GR" sz="2200" dirty="0">
                <a:sym typeface="Symbol" pitchFamily="18" charset="2"/>
              </a:rPr>
              <a:t></a:t>
            </a:r>
            <a:r>
              <a:rPr lang="el-GR" sz="2200" dirty="0"/>
              <a:t> ενεργοποιούν και καθοδηγούν την μεταναστευτική </a:t>
            </a:r>
            <a:r>
              <a:rPr lang="el-GR" sz="2200" dirty="0" smtClean="0"/>
              <a:t>αντίδραση.</a:t>
            </a:r>
            <a:endParaRPr lang="el-GR" sz="2200" dirty="0"/>
          </a:p>
          <a:p>
            <a:pPr>
              <a:defRPr/>
            </a:pPr>
            <a:r>
              <a:rPr lang="el-GR" sz="2200" b="1" dirty="0"/>
              <a:t>Στοιχειώδεις παράγοντες</a:t>
            </a:r>
            <a:r>
              <a:rPr lang="el-GR" sz="2200" dirty="0">
                <a:sym typeface="Symbol" pitchFamily="18" charset="2"/>
              </a:rPr>
              <a:t></a:t>
            </a:r>
            <a:r>
              <a:rPr lang="el-GR" sz="2200" dirty="0"/>
              <a:t> ιστορικοί και παράγοντες επιλογής του </a:t>
            </a:r>
            <a:r>
              <a:rPr lang="el-GR" sz="2200" dirty="0" smtClean="0"/>
              <a:t>περιβάλλοντος.</a:t>
            </a:r>
            <a:endParaRPr lang="el-GR" sz="2200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3753" y="3446394"/>
            <a:ext cx="3886200" cy="2595633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84040" y="57650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3164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Χαρακτηριστικά κοπαδιών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200" dirty="0" smtClean="0"/>
              <a:t>Σχεδόν όλα τα ψάρια που μεταναστεύουν σχηματίζουν κοπάδια:</a:t>
            </a:r>
          </a:p>
          <a:p>
            <a:pPr lvl="1">
              <a:lnSpc>
                <a:spcPct val="160000"/>
              </a:lnSpc>
              <a:defRPr/>
            </a:pPr>
            <a:r>
              <a:rPr lang="el-GR" sz="2200" dirty="0" smtClean="0"/>
              <a:t>του ιδίου μεγέθους </a:t>
            </a:r>
            <a:r>
              <a:rPr lang="el-GR" sz="2200" b="1" dirty="0" smtClean="0"/>
              <a:t>(ηλικιακές κλάσεις).</a:t>
            </a:r>
          </a:p>
          <a:p>
            <a:pPr lvl="1">
              <a:defRPr/>
            </a:pPr>
            <a:r>
              <a:rPr lang="el-GR" sz="2200" dirty="0" smtClean="0"/>
              <a:t>του ιδίας βιολογικής κατάστασης </a:t>
            </a:r>
            <a:r>
              <a:rPr lang="el-GR" sz="2200" b="1" dirty="0" smtClean="0"/>
              <a:t>(γεννήτορες).</a:t>
            </a:r>
          </a:p>
          <a:p>
            <a:pPr lvl="1">
              <a:defRPr/>
            </a:pPr>
            <a:r>
              <a:rPr lang="el-GR" sz="2200" dirty="0" smtClean="0"/>
              <a:t>καθορισμένου σχήματος </a:t>
            </a:r>
            <a:r>
              <a:rPr lang="el-GR" sz="2200" b="1" dirty="0" smtClean="0"/>
              <a:t>(υδροδυναμική).</a:t>
            </a:r>
          </a:p>
          <a:p>
            <a:pPr lvl="1">
              <a:defRPr/>
            </a:pPr>
            <a:r>
              <a:rPr lang="el-GR" sz="2200" dirty="0" smtClean="0"/>
              <a:t>δεν υπάρχει μόνιμος αρχηγός </a:t>
            </a:r>
            <a:r>
              <a:rPr lang="el-GR" sz="2200" b="1" dirty="0" smtClean="0"/>
              <a:t>(τυχαία-παροδική).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Κατακόρυφες Μεταναστεύσεις 1/2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64342"/>
            <a:ext cx="8108950" cy="4961074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buFont typeface="Monotype Sorts" pitchFamily="2" charset="2"/>
              <a:buNone/>
              <a:defRPr/>
            </a:pPr>
            <a:r>
              <a:rPr lang="el-GR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l-GR" sz="2000" dirty="0" smtClean="0"/>
              <a:t>	Γίνονται για λόγους προφύλαξης από τους θηρευτές</a:t>
            </a:r>
          </a:p>
          <a:p>
            <a:pPr eaLnBrk="1" hangingPunct="1">
              <a:lnSpc>
                <a:spcPct val="100000"/>
              </a:lnSpc>
              <a:buFont typeface="Monotype Sorts" pitchFamily="2" charset="2"/>
              <a:buNone/>
              <a:defRPr/>
            </a:pPr>
            <a:r>
              <a:rPr lang="el-GR" sz="2000" dirty="0" smtClean="0"/>
              <a:t>	Σχετίζονται με την αναζήτηση τροφής</a:t>
            </a:r>
          </a:p>
          <a:p>
            <a:pPr lvl="1">
              <a:lnSpc>
                <a:spcPct val="100000"/>
              </a:lnSpc>
              <a:defRPr/>
            </a:pPr>
            <a:r>
              <a:rPr lang="el-GR" sz="2000" b="1" dirty="0" smtClean="0"/>
              <a:t>Πελαγικές προνύμφες ψαριών </a:t>
            </a:r>
            <a:r>
              <a:rPr lang="el-GR" sz="2000" dirty="0" smtClean="0"/>
              <a:t>που τρέφονται με πλαγκτονικά ασπόνδυλα.</a:t>
            </a:r>
          </a:p>
          <a:p>
            <a:pPr lvl="1">
              <a:lnSpc>
                <a:spcPct val="100000"/>
              </a:lnSpc>
              <a:defRPr/>
            </a:pPr>
            <a:r>
              <a:rPr lang="el-GR" sz="2000" b="1" dirty="0" smtClean="0"/>
              <a:t>Πελαγικά είδη </a:t>
            </a:r>
            <a:r>
              <a:rPr lang="el-GR" sz="2000" dirty="0" smtClean="0"/>
              <a:t>(σκουμπρί).</a:t>
            </a:r>
          </a:p>
          <a:p>
            <a:pPr lvl="1">
              <a:lnSpc>
                <a:spcPct val="100000"/>
              </a:lnSpc>
              <a:defRPr/>
            </a:pPr>
            <a:r>
              <a:rPr lang="el-GR" sz="2000" b="1" dirty="0" err="1" smtClean="0"/>
              <a:t>Μεσοπελαγικά</a:t>
            </a:r>
            <a:r>
              <a:rPr lang="el-GR" sz="2000" b="1" dirty="0" smtClean="0"/>
              <a:t> είδη </a:t>
            </a:r>
            <a:r>
              <a:rPr lang="el-GR" sz="2000" dirty="0" smtClean="0"/>
              <a:t>(μορφολογικές-φυσιολογικές προσαρμογές).</a:t>
            </a:r>
          </a:p>
          <a:p>
            <a:pPr lvl="1" eaLnBrk="1" hangingPunct="1">
              <a:lnSpc>
                <a:spcPct val="100000"/>
              </a:lnSpc>
              <a:buFont typeface="Monotype Sorts" pitchFamily="2" charset="2"/>
              <a:buNone/>
              <a:defRPr/>
            </a:pPr>
            <a:endParaRPr lang="el-GR" sz="2000" dirty="0" smtClean="0"/>
          </a:p>
          <a:p>
            <a:pPr lvl="1" eaLnBrk="1" hangingPunct="1">
              <a:lnSpc>
                <a:spcPct val="100000"/>
              </a:lnSpc>
              <a:buFont typeface="Monotype Sorts" pitchFamily="2" charset="2"/>
              <a:buNone/>
              <a:defRPr/>
            </a:pPr>
            <a:r>
              <a:rPr lang="el-GR" sz="2000" dirty="0" smtClean="0"/>
              <a:t>Είναι σημαντικές για τη μεταφορά της οργανικής ύλης στα βαθιά νερά. 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l-GR" sz="2000" dirty="0" smtClean="0"/>
              <a:t>Όταν τα </a:t>
            </a:r>
            <a:r>
              <a:rPr lang="el-GR" sz="2000" b="1" dirty="0" err="1" smtClean="0"/>
              <a:t>φαναρόψαρα</a:t>
            </a:r>
            <a:r>
              <a:rPr lang="el-GR" sz="2000" dirty="0" smtClean="0"/>
              <a:t> επιστρέφουν στη </a:t>
            </a:r>
            <a:r>
              <a:rPr lang="el-GR" sz="2000" dirty="0" err="1" smtClean="0"/>
              <a:t>μεσοπελαγική</a:t>
            </a:r>
            <a:r>
              <a:rPr lang="el-GR" sz="2000" dirty="0" smtClean="0"/>
              <a:t> ζώνη μεταφέρουν μαζί τους και τα προϊόντα της παραγωγής βιομάζας που επιτελέστηκε στην επιφάνεια, αυξάνοντας κατά πολύ τη διαθέσιμη τροφή στη </a:t>
            </a:r>
            <a:r>
              <a:rPr lang="el-GR" sz="2000" dirty="0" err="1" smtClean="0"/>
              <a:t>μεσοπελαγική</a:t>
            </a:r>
            <a:r>
              <a:rPr lang="el-GR" sz="2000" dirty="0" smtClean="0"/>
              <a:t> ζώνη. 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l-GR" sz="2000" dirty="0" smtClean="0"/>
              <a:t>Οι περισσότεροι μη μεταναστευτικοί θηρευτές των </a:t>
            </a:r>
            <a:r>
              <a:rPr lang="el-GR" sz="2000" dirty="0" err="1" smtClean="0"/>
              <a:t>μεσονέρων</a:t>
            </a:r>
            <a:r>
              <a:rPr lang="el-GR" sz="2000" dirty="0" smtClean="0"/>
              <a:t> τρέφονται κυρίως με αυτά τα μεταναστευτικά είδη.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Κατακόρυφες Μεταναστεύσεις 2/2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641" y="4434617"/>
            <a:ext cx="2676455" cy="1341565"/>
          </a:xfrm>
        </p:spPr>
      </p:pic>
      <p:sp>
        <p:nvSpPr>
          <p:cNvPr id="3" name="Θέση περιεχομένου 2"/>
          <p:cNvSpPr>
            <a:spLocks noGrp="1"/>
          </p:cNvSpPr>
          <p:nvPr>
            <p:ph sz="quarter" idx="14"/>
          </p:nvPr>
        </p:nvSpPr>
        <p:spPr>
          <a:xfrm>
            <a:off x="628649" y="1549381"/>
            <a:ext cx="4552951" cy="51913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900" dirty="0"/>
              <a:t>Και στα </a:t>
            </a:r>
            <a:r>
              <a:rPr lang="el-GR" sz="2900" b="1" dirty="0"/>
              <a:t>ψάρια του γλυκού νερού </a:t>
            </a:r>
            <a:r>
              <a:rPr lang="el-GR" sz="2900" dirty="0"/>
              <a:t>παρατηρούνται καλά καθορισμένες κατακόρυφες μεταναστεύσεις για διατροφή, που μπορεί να είναι τόσο εποχιακές όσο και ημερήσιες. </a:t>
            </a:r>
            <a:endParaRPr lang="el-GR" sz="29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900" dirty="0" smtClean="0"/>
              <a:t>Το </a:t>
            </a:r>
            <a:r>
              <a:rPr lang="el-GR" sz="2900" dirty="0"/>
              <a:t>είδος </a:t>
            </a:r>
            <a:r>
              <a:rPr lang="el-GR" sz="2900" b="1" i="1" dirty="0" err="1"/>
              <a:t>Pelecus</a:t>
            </a:r>
            <a:r>
              <a:rPr lang="el-GR" sz="2900" b="1" i="1" dirty="0"/>
              <a:t> </a:t>
            </a:r>
            <a:r>
              <a:rPr lang="el-GR" sz="2900" b="1" i="1" dirty="0" err="1"/>
              <a:t>cultratus</a:t>
            </a:r>
            <a:r>
              <a:rPr lang="el-GR" sz="2900" b="1" dirty="0"/>
              <a:t>  </a:t>
            </a:r>
            <a:r>
              <a:rPr lang="el-GR" sz="2900" dirty="0"/>
              <a:t>της οικογένειας </a:t>
            </a:r>
            <a:r>
              <a:rPr lang="el-GR" sz="2900" b="1" dirty="0" err="1"/>
              <a:t>Cyprinidae</a:t>
            </a:r>
            <a:r>
              <a:rPr lang="el-GR" sz="2900" dirty="0"/>
              <a:t> κατά τη νύχτα μετακινείται από το βυθό προς την επιφάνεια για να τραφεί με τις προνύμφες των </a:t>
            </a:r>
            <a:r>
              <a:rPr lang="el-GR" sz="2900" dirty="0" err="1"/>
              <a:t>Διπτέρων</a:t>
            </a:r>
            <a:r>
              <a:rPr lang="el-GR" sz="2900" dirty="0"/>
              <a:t> και τα </a:t>
            </a:r>
            <a:r>
              <a:rPr lang="el-GR" sz="2900" dirty="0" err="1"/>
              <a:t>Αμφίποδα</a:t>
            </a:r>
            <a:r>
              <a:rPr lang="el-GR" sz="2900" dirty="0"/>
              <a:t>. </a:t>
            </a:r>
            <a:endParaRPr lang="el-GR" sz="29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900" dirty="0" smtClean="0"/>
              <a:t>Τα </a:t>
            </a:r>
            <a:r>
              <a:rPr lang="el-GR" sz="2900" b="1" dirty="0"/>
              <a:t>γατόψαρα του γένους </a:t>
            </a:r>
            <a:r>
              <a:rPr lang="el-GR" sz="2900" b="1" dirty="0" err="1"/>
              <a:t>Synodontis</a:t>
            </a:r>
            <a:r>
              <a:rPr lang="el-GR" sz="2900" b="1" dirty="0"/>
              <a:t> </a:t>
            </a:r>
            <a:r>
              <a:rPr lang="el-GR" sz="2900" dirty="0"/>
              <a:t>που ζουν στο πυθμένα των λιμνών της Ανατολικής Αφρικής  ανέρχονται στην επιφάνεια κατά τη νύχτα για να κυνηγήσουν προνύμφες </a:t>
            </a:r>
            <a:r>
              <a:rPr lang="el-GR" sz="2900" dirty="0" err="1"/>
              <a:t>Διπτέρων</a:t>
            </a:r>
            <a:r>
              <a:rPr lang="el-GR" sz="2900" dirty="0"/>
              <a:t>.</a:t>
            </a: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el-GR" sz="2000" dirty="0"/>
              <a:t>	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4845" y="2001488"/>
            <a:ext cx="2670048" cy="1773936"/>
          </a:xfrm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63133" y="34271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16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581274" y="54279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5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Οικονομική σημασία των μεταναστεύσεων</a:t>
            </a:r>
            <a:endParaRPr lang="el-GR" sz="40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30000"/>
              </a:spcAft>
              <a:defRPr/>
            </a:pPr>
            <a:r>
              <a:rPr lang="el-GR" sz="2200" dirty="0"/>
              <a:t>Σχεδόν όλα τα ψάρια που </a:t>
            </a:r>
            <a:r>
              <a:rPr lang="el-GR" sz="2200" dirty="0" smtClean="0"/>
              <a:t>μεταναστεύουν, </a:t>
            </a:r>
            <a:r>
              <a:rPr lang="el-GR" sz="2200" dirty="0"/>
              <a:t>σχηματίζουν </a:t>
            </a:r>
            <a:r>
              <a:rPr lang="el-GR" sz="2200" dirty="0" smtClean="0"/>
              <a:t>κοπάδια.</a:t>
            </a:r>
            <a:endParaRPr lang="el-GR" sz="2200" dirty="0"/>
          </a:p>
          <a:p>
            <a:pPr>
              <a:spcAft>
                <a:spcPct val="30000"/>
              </a:spcAft>
              <a:defRPr/>
            </a:pPr>
            <a:r>
              <a:rPr lang="el-GR" sz="2200" dirty="0"/>
              <a:t>Σχηματίζουν μεγάλες συγκεντρώσεις σε μικρές περιοχές (στόμια ποταμών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spcAft>
                <a:spcPct val="30000"/>
              </a:spcAft>
              <a:defRPr/>
            </a:pPr>
            <a:r>
              <a:rPr lang="el-GR" sz="2200" dirty="0"/>
              <a:t>Τα ψάρια πριν την μετανάστευση </a:t>
            </a:r>
            <a:r>
              <a:rPr lang="el-GR" sz="2200" dirty="0" smtClean="0"/>
              <a:t>ωοτοκίας, </a:t>
            </a:r>
            <a:r>
              <a:rPr lang="el-GR" sz="2200" dirty="0"/>
              <a:t>είναι πιο εύρωστα και </a:t>
            </a:r>
            <a:r>
              <a:rPr lang="el-GR" sz="2200" dirty="0" smtClean="0"/>
              <a:t>λιπαρά.</a:t>
            </a:r>
            <a:endParaRPr lang="el-GR" sz="2200" dirty="0"/>
          </a:p>
          <a:p>
            <a:pPr algn="ctr"/>
            <a:r>
              <a:rPr lang="el-GR" sz="2200" b="1" dirty="0" smtClean="0"/>
              <a:t>Ευκολότερη </a:t>
            </a:r>
            <a:r>
              <a:rPr lang="el-GR" sz="2200" b="1" dirty="0"/>
              <a:t>και αποδοτικότερη η σύλληψή </a:t>
            </a:r>
            <a:r>
              <a:rPr lang="el-GR" sz="2200" b="1" dirty="0" smtClean="0"/>
              <a:t>τους.</a:t>
            </a:r>
            <a:endParaRPr lang="el-GR" sz="2200" b="1" dirty="0"/>
          </a:p>
          <a:p>
            <a:endParaRPr lang="el-GR" sz="22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2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οι μεταναστεύσεις</a:t>
            </a:r>
            <a:r>
              <a:rPr lang="en-US" dirty="0" smtClean="0"/>
              <a:t>;</a:t>
            </a:r>
            <a:r>
              <a:rPr lang="el-GR" dirty="0" smtClean="0"/>
              <a:t> 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l-GR" sz="2200" b="1" dirty="0"/>
              <a:t>Η μετανάστευση αποτελεί προσαρμογή </a:t>
            </a:r>
            <a:r>
              <a:rPr lang="el-GR" sz="2200" dirty="0" smtClean="0"/>
              <a:t>που </a:t>
            </a:r>
            <a:r>
              <a:rPr lang="el-GR" sz="2200" dirty="0"/>
              <a:t>εξασφαλίζει </a:t>
            </a:r>
            <a:r>
              <a:rPr lang="el-GR" sz="2200" dirty="0" smtClean="0"/>
              <a:t>τη </a:t>
            </a:r>
            <a:r>
              <a:rPr lang="el-GR" sz="2200" dirty="0"/>
              <a:t>διατήρηση του είδους και </a:t>
            </a:r>
            <a:r>
              <a:rPr lang="el-GR" sz="2200" dirty="0" smtClean="0"/>
              <a:t>την </a:t>
            </a:r>
            <a:r>
              <a:rPr lang="el-GR" sz="2200" dirty="0"/>
              <a:t>αύξηση του </a:t>
            </a:r>
            <a:r>
              <a:rPr lang="el-GR" sz="2200" dirty="0" smtClean="0"/>
              <a:t>πληθυσμού.</a:t>
            </a:r>
            <a:endParaRPr lang="el-GR" sz="2200" dirty="0"/>
          </a:p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</a:t>
            </a:r>
            <a:r>
              <a:rPr lang="el-GR" sz="2200" dirty="0"/>
              <a:t>α είδη μεταναστεύουν προκειμένου να εξασφαλίσουν  ιδανικές συνθήκες διαβίωσης στη φάση </a:t>
            </a:r>
            <a:r>
              <a:rPr lang="el-GR" sz="2200" dirty="0" smtClean="0"/>
              <a:t>ανάπτυξης, </a:t>
            </a:r>
            <a:r>
              <a:rPr lang="el-GR" sz="2200" dirty="0"/>
              <a:t>ή την περίοδο ζωής που θα ακολουθήσει.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986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 3η. Μεταναστεύσεις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Περσεφόνη Μεγαλοφώνου, Επίκουρη Καθηγήτρια. «Ιχθυολογία.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3</a:t>
            </a:r>
            <a:r>
              <a:rPr lang="el-GR" altLang="en-US" sz="2000" dirty="0" smtClean="0"/>
              <a:t>. Μεταναστεύσεις».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01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 3η. Μεταναστεύσεις</a:t>
            </a:r>
            <a:endParaRPr lang="el-GR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</a:t>
            </a:r>
            <a:r>
              <a:rPr lang="el-GR" sz="1600" dirty="0" smtClean="0"/>
              <a:t>. </a:t>
            </a:r>
            <a:r>
              <a:rPr lang="en-US" sz="1600" dirty="0" err="1"/>
              <a:t>Alosa</a:t>
            </a:r>
            <a:r>
              <a:rPr lang="en-US" sz="1600" dirty="0"/>
              <a:t> </a:t>
            </a:r>
            <a:r>
              <a:rPr lang="en-US" sz="1600" dirty="0" err="1"/>
              <a:t>braschnikowi</a:t>
            </a:r>
            <a:r>
              <a:rPr lang="en-US" sz="1600" dirty="0"/>
              <a:t>. FAO. Unsexed. Copyright © 1999-2015 by </a:t>
            </a:r>
            <a:r>
              <a:rPr lang="en-US" sz="1600" dirty="0" err="1"/>
              <a:t>FishWise</a:t>
            </a:r>
            <a:r>
              <a:rPr lang="en-US" sz="1600" dirty="0"/>
              <a:t> CC. All rights reserved. Send emails if you wish to leave a comment or correct an error. Our email address is protected from spammers by scr.im. </a:t>
            </a:r>
            <a:r>
              <a:rPr lang="el-GR" sz="1600" dirty="0"/>
              <a:t>Σύνδεσμος:</a:t>
            </a:r>
            <a:r>
              <a:rPr lang="en-US" sz="1600" dirty="0"/>
              <a:t>http://www.fishwisepro.com/pictures/default.aspx?Fid=131.  </a:t>
            </a:r>
            <a:r>
              <a:rPr lang="el-GR" sz="1600" dirty="0"/>
              <a:t>Πηγή:</a:t>
            </a:r>
            <a:r>
              <a:rPr lang="en-US" sz="1600" dirty="0"/>
              <a:t>http://www.fishwisepro.com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</a:t>
            </a:r>
            <a:r>
              <a:rPr lang="el-GR" sz="1600" dirty="0"/>
              <a:t>. © </a:t>
            </a:r>
            <a:r>
              <a:rPr lang="en-US" sz="1600" dirty="0"/>
              <a:t>T. </a:t>
            </a:r>
            <a:r>
              <a:rPr lang="en-US" sz="1600" dirty="0" err="1"/>
              <a:t>Trancart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http://www.irstea.fr/lespace-jeunesse/approfondir/les-poissons-migrateurs-amphihalins/les-thalassotoques . </a:t>
            </a:r>
            <a:r>
              <a:rPr lang="el-GR" sz="1600" dirty="0"/>
              <a:t>Πηγή:</a:t>
            </a:r>
            <a:r>
              <a:rPr lang="en-US" sz="1600" dirty="0"/>
              <a:t>http://www.irstea.fr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3. </a:t>
            </a:r>
            <a:r>
              <a:rPr lang="en-US" sz="1600" dirty="0"/>
              <a:t>Le </a:t>
            </a:r>
            <a:r>
              <a:rPr lang="en-US" sz="1600" dirty="0" err="1"/>
              <a:t>flet</a:t>
            </a:r>
            <a:r>
              <a:rPr lang="en-US" sz="1600" dirty="0"/>
              <a:t> </a:t>
            </a:r>
            <a:r>
              <a:rPr lang="en-US" sz="1600" dirty="0" err="1"/>
              <a:t>européen</a:t>
            </a:r>
            <a:r>
              <a:rPr lang="en-US" sz="1600" dirty="0"/>
              <a:t> </a:t>
            </a:r>
            <a:r>
              <a:rPr lang="en-US" sz="1600" dirty="0" err="1"/>
              <a:t>Platichthys</a:t>
            </a:r>
            <a:r>
              <a:rPr lang="en-US" sz="1600" dirty="0"/>
              <a:t> </a:t>
            </a:r>
            <a:r>
              <a:rPr lang="en-US" sz="1600" dirty="0" err="1"/>
              <a:t>flesus</a:t>
            </a:r>
            <a:r>
              <a:rPr lang="en-US" sz="1600" dirty="0"/>
              <a:t> © T. </a:t>
            </a:r>
            <a:r>
              <a:rPr lang="en-US" sz="1600" dirty="0" err="1"/>
              <a:t>Trancart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http://www.irstea.fr/lespace-jeunesse/approfondir/les-poissons-migrateurs-amphihalins/les-thalassotoques. </a:t>
            </a:r>
            <a:r>
              <a:rPr lang="el-GR" sz="1600" dirty="0"/>
              <a:t>Πηγή:</a:t>
            </a:r>
            <a:r>
              <a:rPr lang="en-US" sz="1600" dirty="0"/>
              <a:t>http://www.irstea.fr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4. </a:t>
            </a:r>
            <a:r>
              <a:rPr lang="en-US" sz="1600" dirty="0" err="1"/>
              <a:t>Image:Atlantic</a:t>
            </a:r>
            <a:r>
              <a:rPr lang="en-US" sz="1600" dirty="0"/>
              <a:t> Salmon Atlantic Fish from www.onlyimage.com - See more at: http://www.onlyimage.com/photo/atlantic-salmon-atlantic-fish-1602761#sthash.x8n6FVZT.dpuf. © 2015 OnlyImage.com. </a:t>
            </a:r>
            <a:r>
              <a:rPr lang="el-GR" sz="1600" dirty="0"/>
              <a:t>Σύνδεσμος:</a:t>
            </a:r>
            <a:r>
              <a:rPr lang="en-US" sz="1600" dirty="0"/>
              <a:t>http://www.onlyimage.com/photo/atlantic-salmon-atlantic-fish-1602761 </a:t>
            </a:r>
            <a:r>
              <a:rPr lang="el-GR" sz="1600" dirty="0"/>
              <a:t>Πηγή:</a:t>
            </a:r>
            <a:r>
              <a:rPr lang="en-US" sz="1600" dirty="0"/>
              <a:t>http://www.onlyimage.com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b="1" dirty="0" smtClean="0"/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5. </a:t>
            </a:r>
            <a:r>
              <a:rPr lang="en-US" sz="1600" dirty="0"/>
              <a:t>Comparison of the Atlantic sturgeon (foreground) and </a:t>
            </a:r>
            <a:r>
              <a:rPr lang="en-US" sz="1600" dirty="0" err="1"/>
              <a:t>shortnose</a:t>
            </a:r>
            <a:r>
              <a:rPr lang="en-US" sz="1600" dirty="0"/>
              <a:t> sturgeon (background).  Photo by N. Haley, NMFS;  courtesy NOAA. </a:t>
            </a:r>
            <a:r>
              <a:rPr lang="el-GR" sz="1600" dirty="0"/>
              <a:t>Σύνδεσμος:</a:t>
            </a:r>
            <a:r>
              <a:rPr lang="en-US" sz="1600" dirty="0"/>
              <a:t>http://www.sms.si.edu/irlspec/Acipes_brevir.htm </a:t>
            </a:r>
            <a:r>
              <a:rPr lang="el-GR" sz="1600" dirty="0"/>
              <a:t>Πηγή:</a:t>
            </a:r>
            <a:r>
              <a:rPr lang="en-US" sz="1600" dirty="0"/>
              <a:t>Report by:  K. Hill, Smithsonian Marine </a:t>
            </a:r>
            <a:r>
              <a:rPr lang="en-US" sz="1600" dirty="0" smtClean="0"/>
              <a:t>Station.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6. </a:t>
            </a:r>
            <a:r>
              <a:rPr lang="en-US" sz="1600" dirty="0"/>
              <a:t>LAMPREDA DI MARE. Petromyzon </a:t>
            </a:r>
            <a:r>
              <a:rPr lang="en-US" sz="1600" dirty="0" err="1"/>
              <a:t>marinus</a:t>
            </a:r>
            <a:r>
              <a:rPr lang="en-US" sz="1600" dirty="0"/>
              <a:t>. Copyright © PQ Open Source 2009.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http://www.ilmaredamare.com/index.php?option=com_content&amp;view=article&amp;id=260:lampreda-di-mare-petromyzon-marinus&amp;catid=43:-l-&amp;Itemid=62. </a:t>
            </a:r>
            <a:r>
              <a:rPr lang="el-GR" sz="1600" dirty="0"/>
              <a:t>Πηγή:</a:t>
            </a:r>
            <a:r>
              <a:rPr lang="en-US" sz="1600" dirty="0"/>
              <a:t>http://www.ilmaredamare.com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7</a:t>
            </a:r>
            <a:r>
              <a:rPr lang="el-GR" sz="1600" dirty="0"/>
              <a:t>. </a:t>
            </a:r>
            <a:r>
              <a:rPr lang="en-US" sz="1600" dirty="0"/>
              <a:t>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(CC-BY-NC).. </a:t>
            </a:r>
            <a:r>
              <a:rPr lang="el-GR" sz="1600" dirty="0"/>
              <a:t>Σύνδεσμος: </a:t>
            </a:r>
            <a:r>
              <a:rPr lang="en-US" sz="1600" dirty="0"/>
              <a:t>http://news.softpedia.com/news/Eels-the-Oddest-Migration-for-Sex-73420.shtml. </a:t>
            </a:r>
            <a:r>
              <a:rPr lang="el-GR" sz="1600" dirty="0"/>
              <a:t>Πηγή: </a:t>
            </a:r>
            <a:r>
              <a:rPr lang="en-US" sz="1600" dirty="0"/>
              <a:t>http://</a:t>
            </a:r>
            <a:r>
              <a:rPr lang="en-US" sz="1600" dirty="0" smtClean="0"/>
              <a:t>news.softpedia.com.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8. </a:t>
            </a:r>
            <a:r>
              <a:rPr lang="en-US" sz="1600" dirty="0"/>
              <a:t>copyright © 1997 - 2015 Atlantic Salmon Federation.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http://www.oldsalmon.ca/media.php. </a:t>
            </a:r>
            <a:r>
              <a:rPr lang="el-GR" sz="1600" dirty="0"/>
              <a:t>Πηγή: </a:t>
            </a:r>
            <a:r>
              <a:rPr lang="en-US" sz="1600" dirty="0"/>
              <a:t>http://www.oldsalmon.ca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9. </a:t>
            </a:r>
            <a:r>
              <a:rPr lang="en-US" sz="1600" dirty="0"/>
              <a:t>Wikipedia the Free Encyclopedia Creative Commons Attribution-</a:t>
            </a:r>
            <a:r>
              <a:rPr lang="en-US" sz="1600" dirty="0" err="1"/>
              <a:t>ShareAlike</a:t>
            </a:r>
            <a:r>
              <a:rPr lang="en-US" sz="1600" dirty="0"/>
              <a:t> License. </a:t>
            </a:r>
            <a:r>
              <a:rPr lang="el-GR" sz="1600" dirty="0"/>
              <a:t>Σύνδεσμος:</a:t>
            </a:r>
            <a:r>
              <a:rPr lang="en-US" sz="1600" dirty="0"/>
              <a:t>https://en.wikipedia.org/wiki/Egegik_Bay. </a:t>
            </a:r>
            <a:r>
              <a:rPr lang="el-GR" sz="1600" dirty="0"/>
              <a:t>Πηγή:</a:t>
            </a:r>
            <a:r>
              <a:rPr lang="en-US" sz="1600" dirty="0"/>
              <a:t>en.wikipedia.org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10. </a:t>
            </a:r>
            <a:r>
              <a:rPr lang="en-US" sz="1600" dirty="0"/>
              <a:t>Copyright © 2015, Alaska Seafood Marketing Institute. All rights reserved. </a:t>
            </a:r>
            <a:r>
              <a:rPr lang="el-GR" sz="1600" dirty="0"/>
              <a:t>Σύνδεσμος:</a:t>
            </a:r>
            <a:r>
              <a:rPr lang="en-US" sz="1600" dirty="0"/>
              <a:t>http://www.alaskaseafood.org/retailers/practices/pages/buyerguide-salmon/index2.html. </a:t>
            </a:r>
            <a:r>
              <a:rPr lang="el-GR" sz="1600" dirty="0"/>
              <a:t>Πηγή:</a:t>
            </a:r>
            <a:r>
              <a:rPr lang="en-US" sz="1600" dirty="0"/>
              <a:t>http://www.alaskaseafood.org/, Salmon Buyer's Guide - Resource Management. 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8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11. </a:t>
            </a:r>
            <a:r>
              <a:rPr lang="el-GR" sz="1600" dirty="0"/>
              <a:t>©2008 </a:t>
            </a:r>
            <a:r>
              <a:rPr lang="en-US" sz="1600" dirty="0"/>
              <a:t>fly-fishing-discounters.com,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http://www.fly-fishing-discounters.com/coho-salmon.html. </a:t>
            </a:r>
            <a:r>
              <a:rPr lang="el-GR" sz="1600" dirty="0"/>
              <a:t>Πηγή:</a:t>
            </a:r>
            <a:r>
              <a:rPr lang="en-US" sz="1600" dirty="0"/>
              <a:t>http://www.fly-fishing-discounters.com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12</a:t>
            </a:r>
            <a:r>
              <a:rPr lang="el-GR" sz="1600" dirty="0"/>
              <a:t>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13</a:t>
            </a:r>
            <a:r>
              <a:rPr lang="el-GR" sz="1600" dirty="0"/>
              <a:t>. </a:t>
            </a:r>
            <a:r>
              <a:rPr lang="en-US" sz="1600" dirty="0"/>
              <a:t>File:Caspialosa </a:t>
            </a:r>
            <a:r>
              <a:rPr lang="en-US" sz="1600" dirty="0" err="1"/>
              <a:t>kessleri</a:t>
            </a:r>
            <a:r>
              <a:rPr lang="en-US" sz="1600" dirty="0"/>
              <a:t> </a:t>
            </a:r>
            <a:r>
              <a:rPr lang="en-US" sz="1600" dirty="0" err="1"/>
              <a:t>pontica</a:t>
            </a:r>
            <a:r>
              <a:rPr lang="en-US" sz="1600" dirty="0"/>
              <a:t> </a:t>
            </a:r>
            <a:r>
              <a:rPr lang="en-US" sz="1600" dirty="0" err="1"/>
              <a:t>Dunai</a:t>
            </a:r>
            <a:r>
              <a:rPr lang="en-US" sz="1600" dirty="0"/>
              <a:t> hering.jpg. Creative Commons Attribution/Share-Alike License;  </a:t>
            </a:r>
            <a:r>
              <a:rPr lang="el-GR" sz="1600" dirty="0"/>
              <a:t>Σύνδεσμος: </a:t>
            </a:r>
            <a:r>
              <a:rPr lang="en-US" sz="1600" dirty="0"/>
              <a:t>https://commons.wikimedia.org/wiki/File:Caspialosa_kessleri_pontica_Dunai_hering.jpg. </a:t>
            </a:r>
            <a:r>
              <a:rPr lang="el-GR" sz="1600" dirty="0"/>
              <a:t>Πηγή:</a:t>
            </a:r>
            <a:r>
              <a:rPr lang="en-US" sz="1600" dirty="0"/>
              <a:t>https://</a:t>
            </a:r>
            <a:r>
              <a:rPr lang="en-US" sz="1600" dirty="0" smtClean="0"/>
              <a:t>commons.wikimedia.org.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14. </a:t>
            </a:r>
            <a:r>
              <a:rPr lang="el-GR" sz="1600" dirty="0"/>
              <a:t>Σύνδεσμος: </a:t>
            </a:r>
            <a:r>
              <a:rPr lang="en-US" sz="1600" dirty="0"/>
              <a:t>http://www.pescanetwork.it/forum/index.php/topic/18566-cupleidi-agone-cheppia-e-loro-parenti/. </a:t>
            </a:r>
            <a:r>
              <a:rPr lang="el-GR" sz="1600" dirty="0"/>
              <a:t>Πηγή:</a:t>
            </a:r>
            <a:r>
              <a:rPr lang="en-US" sz="1600" dirty="0"/>
              <a:t>http://www.pescanetwork.it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15. </a:t>
            </a:r>
            <a:r>
              <a:rPr lang="en-US" sz="1600" dirty="0" smtClean="0"/>
              <a:t>Russia</a:t>
            </a:r>
            <a:r>
              <a:rPr lang="en-US" sz="1600" dirty="0"/>
              <a:t>, by </a:t>
            </a:r>
            <a:r>
              <a:rPr lang="en-US" sz="1600" dirty="0" err="1"/>
              <a:t>Dresler</a:t>
            </a:r>
            <a:r>
              <a:rPr lang="en-US" sz="1600" dirty="0"/>
              <a:t>, B. (Sasal_u9.jpg).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</a:t>
            </a:r>
            <a:r>
              <a:rPr lang="en-US" sz="1600" dirty="0" err="1"/>
              <a:t>Σύνδεσμος:http</a:t>
            </a:r>
            <a:r>
              <a:rPr lang="en-US" sz="1600" dirty="0"/>
              <a:t>://www.fishbase.org/photos/ThumbnailsSummary.php?id=236.  </a:t>
            </a:r>
            <a:r>
              <a:rPr lang="en-US" sz="1600" dirty="0" err="1"/>
              <a:t>Πηγή</a:t>
            </a:r>
            <a:r>
              <a:rPr lang="en-US" sz="1600" dirty="0"/>
              <a:t>: http://www.fishbase.org/search.php</a:t>
            </a:r>
          </a:p>
          <a:p>
            <a:pPr>
              <a:spcBef>
                <a:spcPts val="600"/>
              </a:spcBef>
            </a:pPr>
            <a:r>
              <a:rPr lang="el-GR" sz="1600" b="1" smtClean="0"/>
              <a:t>Εικόνα </a:t>
            </a:r>
            <a:r>
              <a:rPr lang="el-GR" sz="1600" b="1" dirty="0"/>
              <a:t>16. </a:t>
            </a:r>
            <a:r>
              <a:rPr lang="en-US" sz="1600" dirty="0"/>
              <a:t>A Balaton </a:t>
            </a:r>
            <a:r>
              <a:rPr lang="en-US" sz="1600" dirty="0" err="1"/>
              <a:t>különleges</a:t>
            </a:r>
            <a:r>
              <a:rPr lang="en-US" sz="1600" dirty="0"/>
              <a:t> </a:t>
            </a:r>
            <a:r>
              <a:rPr lang="en-US" sz="1600" dirty="0" err="1"/>
              <a:t>formájú</a:t>
            </a:r>
            <a:r>
              <a:rPr lang="en-US" sz="1600" dirty="0"/>
              <a:t>, </a:t>
            </a:r>
            <a:r>
              <a:rPr lang="en-US" sz="1600" dirty="0" err="1"/>
              <a:t>őshonos</a:t>
            </a:r>
            <a:r>
              <a:rPr lang="en-US" sz="1600" dirty="0"/>
              <a:t> </a:t>
            </a:r>
            <a:r>
              <a:rPr lang="en-US" sz="1600" dirty="0" err="1"/>
              <a:t>hala</a:t>
            </a:r>
            <a:r>
              <a:rPr lang="en-US" sz="1600" dirty="0"/>
              <a:t>: a </a:t>
            </a:r>
            <a:r>
              <a:rPr lang="en-US" sz="1600" dirty="0" err="1"/>
              <a:t>garda</a:t>
            </a:r>
            <a:r>
              <a:rPr lang="en-US" sz="1600" dirty="0"/>
              <a:t>. Magyar </a:t>
            </a:r>
            <a:r>
              <a:rPr lang="en-US" sz="1600" dirty="0" err="1"/>
              <a:t>Újságírók</a:t>
            </a:r>
            <a:r>
              <a:rPr lang="en-US" sz="1600" dirty="0"/>
              <a:t> </a:t>
            </a:r>
            <a:r>
              <a:rPr lang="en-US" sz="1600" dirty="0" err="1"/>
              <a:t>Országos</a:t>
            </a:r>
            <a:r>
              <a:rPr lang="en-US" sz="1600" dirty="0"/>
              <a:t> </a:t>
            </a:r>
            <a:r>
              <a:rPr lang="en-US" sz="1600" dirty="0" err="1"/>
              <a:t>Szövetsége</a:t>
            </a:r>
            <a:r>
              <a:rPr lang="en-US" sz="1600" dirty="0"/>
              <a:t> © 2005. </a:t>
            </a:r>
            <a:r>
              <a:rPr lang="el-GR" sz="1600" dirty="0"/>
              <a:t>Σύνδεσμος: </a:t>
            </a:r>
            <a:r>
              <a:rPr lang="en-US" sz="1600" dirty="0"/>
              <a:t>https://muosz.hu/cikk.php?page=udules&amp;id=4324&amp;fo=29&amp;iid=0. </a:t>
            </a:r>
            <a:r>
              <a:rPr lang="el-GR" sz="1600" dirty="0"/>
              <a:t>Πηγή:</a:t>
            </a:r>
            <a:r>
              <a:rPr lang="en-US" sz="1600" dirty="0"/>
              <a:t>https://muosz.hu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17. </a:t>
            </a:r>
            <a:r>
              <a:rPr lang="en-US" sz="1600" dirty="0"/>
              <a:t>Cuckoo Catfish </a:t>
            </a:r>
            <a:r>
              <a:rPr lang="en-US" sz="1600" dirty="0" err="1"/>
              <a:t>Synodontis</a:t>
            </a:r>
            <a:r>
              <a:rPr lang="en-US" sz="1600" dirty="0"/>
              <a:t> </a:t>
            </a:r>
            <a:r>
              <a:rPr lang="en-US" sz="1600" dirty="0" err="1"/>
              <a:t>Multipunctatus</a:t>
            </a:r>
            <a:r>
              <a:rPr lang="en-US" sz="1600" dirty="0"/>
              <a:t>. © Johnny Jensen. </a:t>
            </a:r>
            <a:r>
              <a:rPr lang="el-GR" sz="1600" dirty="0"/>
              <a:t>Σύνδεσμος:</a:t>
            </a:r>
            <a:r>
              <a:rPr lang="en-US" sz="1600" dirty="0"/>
              <a:t>http://tropicalfishandaquariums.com/Catfish/SynodontisMultipunctatusPhoto.asp </a:t>
            </a:r>
            <a:r>
              <a:rPr lang="el-GR" sz="1600" dirty="0"/>
              <a:t>Πηγή:</a:t>
            </a:r>
            <a:r>
              <a:rPr lang="en-US" sz="1600" dirty="0"/>
              <a:t>http://tropicalfishandaquariums.com. 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3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οι μεταναστεύσεις</a:t>
            </a:r>
            <a:r>
              <a:rPr lang="en-US" dirty="0" smtClean="0"/>
              <a:t>;</a:t>
            </a:r>
            <a:r>
              <a:rPr lang="el-GR" dirty="0" smtClean="0"/>
              <a:t> 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el-GR" sz="2400" b="1" dirty="0" smtClean="0"/>
              <a:t>Παράδειγμα:</a:t>
            </a:r>
          </a:p>
          <a:p>
            <a:pPr eaLnBrk="0" hangingPunct="0">
              <a:defRPr/>
            </a:pPr>
            <a:endParaRPr lang="el-GR" sz="2200" dirty="0"/>
          </a:p>
          <a:p>
            <a:pPr eaLnBrk="0" hangingPunct="0">
              <a:defRPr/>
            </a:pPr>
            <a:r>
              <a:rPr lang="el-GR" sz="2200" dirty="0" smtClean="0"/>
              <a:t>Σε </a:t>
            </a:r>
            <a:r>
              <a:rPr lang="el-GR" sz="2200" dirty="0"/>
              <a:t>συγγενικές μορφές του ίδιου </a:t>
            </a:r>
            <a:r>
              <a:rPr lang="el-GR" sz="2200" dirty="0" smtClean="0"/>
              <a:t>είδους η </a:t>
            </a:r>
            <a:r>
              <a:rPr lang="el-GR" sz="2200" dirty="0"/>
              <a:t>μεταναστευτική μορφή </a:t>
            </a:r>
            <a:r>
              <a:rPr lang="el-GR" sz="2200" dirty="0" smtClean="0"/>
              <a:t>είναι πολυπληθέστερη.</a:t>
            </a:r>
            <a:endParaRPr lang="en-US" sz="22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308"/>
          <a:stretch/>
        </p:blipFill>
        <p:spPr>
          <a:xfrm>
            <a:off x="4629150" y="2576354"/>
            <a:ext cx="3886200" cy="1444661"/>
          </a:xfrm>
        </p:spPr>
      </p:pic>
      <p:sp>
        <p:nvSpPr>
          <p:cNvPr id="6" name="TextBox 5"/>
          <p:cNvSpPr txBox="1"/>
          <p:nvPr/>
        </p:nvSpPr>
        <p:spPr>
          <a:xfrm>
            <a:off x="8026787" y="40210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091816" y="4568126"/>
            <a:ext cx="2934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err="1"/>
              <a:t>Λιπαριά</a:t>
            </a:r>
            <a:r>
              <a:rPr lang="el-GR" sz="1600" b="1" dirty="0"/>
              <a:t>, </a:t>
            </a:r>
            <a:r>
              <a:rPr lang="en-US" sz="1600" b="1" i="1" dirty="0" err="1"/>
              <a:t>Caspialosa</a:t>
            </a:r>
            <a:r>
              <a:rPr lang="en-US" sz="1600" b="1" i="1" dirty="0"/>
              <a:t> </a:t>
            </a:r>
            <a:r>
              <a:rPr lang="en-US" sz="1600" b="1" i="1" dirty="0" err="1"/>
              <a:t>brashnikovi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27338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Μεταναστεύσεων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Ανάλογα με τους λόγους για τους οποίους γίνονται οι μεταναστεύσεις διακρίνονται σε:</a:t>
            </a:r>
          </a:p>
          <a:p>
            <a:endParaRPr lang="el-GR" sz="2200" dirty="0"/>
          </a:p>
          <a:p>
            <a:r>
              <a:rPr lang="el-GR" sz="2200" b="1" dirty="0" smtClean="0"/>
              <a:t>Τροφικές μεταναστεύσεις</a:t>
            </a:r>
          </a:p>
          <a:p>
            <a:r>
              <a:rPr lang="el-GR" sz="2200" b="1" dirty="0" smtClean="0"/>
              <a:t>Μεταναστεύσεις για αναπαραγωγή.</a:t>
            </a:r>
          </a:p>
          <a:p>
            <a:r>
              <a:rPr lang="el-GR" sz="2200" b="1" dirty="0" smtClean="0"/>
              <a:t>Μεταναστεύσεις για διαχείμαση. </a:t>
            </a:r>
            <a:endParaRPr lang="el-GR" sz="2200" b="1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39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Ταξινόμηση </a:t>
            </a:r>
            <a:br>
              <a:rPr lang="el-GR" altLang="el-GR" sz="4000" dirty="0" smtClean="0"/>
            </a:br>
            <a:r>
              <a:rPr lang="el-GR" altLang="el-GR" sz="4000" dirty="0" smtClean="0"/>
              <a:t>των μεταναστευτικών ψαριών 1/3</a:t>
            </a:r>
          </a:p>
        </p:txBody>
      </p:sp>
      <p:graphicFrame>
        <p:nvGraphicFramePr>
          <p:cNvPr id="2050" name="Object 0"/>
          <p:cNvGraphicFramePr>
            <a:graphicFrameLocks noGrp="1" noChangeAspect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xmlns="" val="2836713273"/>
              </p:ext>
            </p:extLst>
          </p:nvPr>
        </p:nvGraphicFramePr>
        <p:xfrm>
          <a:off x="752475" y="1441817"/>
          <a:ext cx="8178800" cy="4097337"/>
        </p:xfrm>
        <a:graphic>
          <a:graphicData uri="http://schemas.openxmlformats.org/presentationml/2006/ole">
            <p:oleObj spid="_x0000_s2112" name="Έγγραφο " r:id="rId3" imgW="8324088" imgH="4172712" progId="Word.Document.8">
              <p:embed/>
            </p:oleObj>
          </a:graphicData>
        </a:graphic>
      </p:graphicFrame>
      <p:graphicFrame>
        <p:nvGraphicFramePr>
          <p:cNvPr id="921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8081091"/>
              </p:ext>
            </p:extLst>
          </p:nvPr>
        </p:nvGraphicFramePr>
        <p:xfrm>
          <a:off x="873125" y="1960075"/>
          <a:ext cx="7397750" cy="3684587"/>
        </p:xfrm>
        <a:graphic>
          <a:graphicData uri="http://schemas.openxmlformats.org/presentationml/2006/ole">
            <p:oleObj spid="_x0000_s2113" name="MS Org Chart" r:id="rId4" imgW="2485016" imgH="1239819" progId="">
              <p:embed followColorScheme="full"/>
            </p:oleObj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Ταξινόμηση </a:t>
            </a:r>
            <a:br>
              <a:rPr lang="el-GR" altLang="el-GR" dirty="0"/>
            </a:br>
            <a:r>
              <a:rPr lang="el-GR" altLang="el-GR" dirty="0"/>
              <a:t>των μεταναστευτικών </a:t>
            </a:r>
            <a:r>
              <a:rPr lang="el-GR" altLang="el-GR" dirty="0" smtClean="0"/>
              <a:t>ψαριών 2/3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28650" y="2114537"/>
            <a:ext cx="78867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200" b="1" dirty="0" err="1"/>
              <a:t>Διάδρομα</a:t>
            </a:r>
            <a:r>
              <a:rPr lang="el-GR" sz="2200" b="1" dirty="0"/>
              <a:t> </a:t>
            </a:r>
            <a:r>
              <a:rPr lang="el-GR" sz="2200" dirty="0"/>
              <a:t>είναι τα ψάρια που μεταναστεύουν μεταξύ της θάλασσας και των εσωτερικών </a:t>
            </a:r>
            <a:r>
              <a:rPr lang="el-GR" sz="2200" dirty="0" smtClean="0"/>
              <a:t>νερών.</a:t>
            </a:r>
            <a:endParaRPr lang="el-GR" sz="2200" dirty="0"/>
          </a:p>
          <a:p>
            <a:pPr>
              <a:defRPr/>
            </a:pPr>
            <a:endParaRPr lang="el-GR" sz="2200" dirty="0"/>
          </a:p>
          <a:p>
            <a:pPr>
              <a:defRPr/>
            </a:pPr>
            <a:r>
              <a:rPr lang="el-GR" sz="2200" b="1" dirty="0" err="1"/>
              <a:t>Ποταμόδρομα</a:t>
            </a:r>
            <a:r>
              <a:rPr lang="el-GR" sz="2200" dirty="0"/>
              <a:t> είναι τα ψάρια που μετακινούνται μεταξύ διαφόρων υδροβιότοπων των γλυκών </a:t>
            </a:r>
            <a:r>
              <a:rPr lang="el-GR" sz="2200" dirty="0" smtClean="0"/>
              <a:t>νερών.</a:t>
            </a:r>
            <a:endParaRPr lang="el-GR" sz="2200" dirty="0"/>
          </a:p>
          <a:p>
            <a:pPr>
              <a:defRPr/>
            </a:pPr>
            <a:endParaRPr lang="el-GR" sz="2200" dirty="0"/>
          </a:p>
          <a:p>
            <a:pPr>
              <a:defRPr/>
            </a:pPr>
            <a:r>
              <a:rPr lang="el-GR" sz="2200" b="1" dirty="0" err="1"/>
              <a:t>Ωκεανόδρομα</a:t>
            </a:r>
            <a:r>
              <a:rPr lang="el-GR" sz="2200" b="1" dirty="0"/>
              <a:t> </a:t>
            </a:r>
            <a:r>
              <a:rPr lang="el-GR" sz="2200" dirty="0"/>
              <a:t>είναι τα ψάρια που ζουν και μεταναστεύουν στις θάλασσες και τους </a:t>
            </a:r>
            <a:r>
              <a:rPr lang="el-GR" sz="2200" dirty="0" smtClean="0"/>
              <a:t>ωκεανούς.</a:t>
            </a:r>
            <a:endParaRPr lang="el-GR" sz="2200" dirty="0"/>
          </a:p>
          <a:p>
            <a:endParaRPr lang="el-GR" sz="24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4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Ταξινόμηση </a:t>
            </a:r>
            <a:br>
              <a:rPr lang="el-GR" altLang="el-GR" dirty="0"/>
            </a:br>
            <a:r>
              <a:rPr lang="el-GR" altLang="el-GR" dirty="0"/>
              <a:t>των μεταναστευτικών </a:t>
            </a:r>
            <a:r>
              <a:rPr lang="el-GR" altLang="el-GR" dirty="0" smtClean="0"/>
              <a:t>ψαριών 3/3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05873" y="1832383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b="1" dirty="0"/>
              <a:t>Ανάδρομα </a:t>
            </a:r>
            <a:r>
              <a:rPr lang="el-GR" sz="2600" dirty="0"/>
              <a:t>είναι τα ψάρια που ζουν στη θάλασσα και μεταναστεύουν στα εσωτερικά νερά για </a:t>
            </a:r>
            <a:r>
              <a:rPr lang="el-GR" sz="2600" dirty="0" smtClean="0"/>
              <a:t>αναπαραγωγή.</a:t>
            </a:r>
            <a:endParaRPr lang="el-GR" sz="2600" dirty="0"/>
          </a:p>
          <a:p>
            <a:pPr marL="216000"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dirty="0" smtClean="0"/>
              <a:t>Τα </a:t>
            </a:r>
            <a:r>
              <a:rPr lang="el-GR" sz="2600" dirty="0"/>
              <a:t>περισσότερα </a:t>
            </a:r>
            <a:r>
              <a:rPr lang="el-GR" sz="2600" dirty="0" smtClean="0"/>
              <a:t>είδη ζουν </a:t>
            </a:r>
            <a:r>
              <a:rPr lang="el-GR" sz="2600" dirty="0"/>
              <a:t>σε περιβάλλον με χαμηλές θερμοκρασίες (υποπολικές περιοχές</a:t>
            </a:r>
            <a:r>
              <a:rPr lang="el-GR" sz="2600" dirty="0" smtClean="0"/>
              <a:t>).</a:t>
            </a:r>
            <a:endParaRPr lang="el-GR" sz="2600" dirty="0"/>
          </a:p>
          <a:p>
            <a:pPr marL="216000">
              <a:lnSpc>
                <a:spcPct val="110000"/>
              </a:lnSpc>
              <a:spcBef>
                <a:spcPts val="600"/>
              </a:spcBef>
              <a:defRPr/>
            </a:pPr>
            <a:endParaRPr lang="el-GR" sz="2600" dirty="0"/>
          </a:p>
          <a:p>
            <a:pPr marL="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b="1" dirty="0" err="1"/>
              <a:t>Κατάδρομα</a:t>
            </a:r>
            <a:r>
              <a:rPr lang="el-GR" sz="2600" dirty="0"/>
              <a:t> είναι τα ψάρια που ζουν στα γλυκά νερά και μεταναστεύουν  στη θάλασσα για </a:t>
            </a:r>
            <a:r>
              <a:rPr lang="el-GR" sz="2600" dirty="0" smtClean="0"/>
              <a:t>αναπαραγωγή.</a:t>
            </a:r>
            <a:endParaRPr lang="el-GR" sz="2600" dirty="0"/>
          </a:p>
          <a:p>
            <a:pPr marL="216000"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dirty="0" smtClean="0"/>
              <a:t>Λίγα είδη ζουν </a:t>
            </a:r>
            <a:r>
              <a:rPr lang="el-GR" sz="2600" dirty="0"/>
              <a:t>σε περιβάλλον με υψηλές θερμοκρασίες (τροπικές περιοχές</a:t>
            </a:r>
            <a:r>
              <a:rPr lang="el-GR" sz="2600" dirty="0" smtClean="0"/>
              <a:t>).</a:t>
            </a:r>
            <a:endParaRPr lang="el-GR" sz="2600" dirty="0"/>
          </a:p>
          <a:p>
            <a:pPr marL="216000" lvl="1">
              <a:lnSpc>
                <a:spcPct val="110000"/>
              </a:lnSpc>
              <a:spcBef>
                <a:spcPts val="600"/>
              </a:spcBef>
              <a:defRPr/>
            </a:pPr>
            <a:endParaRPr lang="el-GR" sz="2600" dirty="0"/>
          </a:p>
          <a:p>
            <a:pPr marL="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b="1" dirty="0"/>
              <a:t>Αμφίδρομα </a:t>
            </a:r>
            <a:r>
              <a:rPr lang="el-GR" sz="2600" dirty="0"/>
              <a:t>είναι τα ψάρια που μεταναστεύουν από τα γλυκά νερά στη θάλασσα και αντίστροφα με σκοπό την αναζήτηση πεδίων διατροφής και </a:t>
            </a:r>
            <a:r>
              <a:rPr lang="el-GR" sz="2600" dirty="0" smtClean="0"/>
              <a:t>διαχείμασης.</a:t>
            </a:r>
            <a:endParaRPr lang="el-GR" sz="2600" dirty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9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Κατάδρομα</a:t>
            </a:r>
            <a:r>
              <a:rPr lang="el-GR" dirty="0" smtClean="0"/>
              <a:t> είδη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3η. Μεταναστεύσεις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816" y="1631736"/>
            <a:ext cx="2144560" cy="2414616"/>
          </a:xfr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3460" y="4212928"/>
            <a:ext cx="2900916" cy="1945911"/>
          </a:xfrm>
        </p:spPr>
      </p:pic>
      <p:sp>
        <p:nvSpPr>
          <p:cNvPr id="8" name="Θέση περιεχομένου 7"/>
          <p:cNvSpPr>
            <a:spLocks noGrp="1"/>
          </p:cNvSpPr>
          <p:nvPr>
            <p:ph sz="quarter" idx="14"/>
          </p:nvPr>
        </p:nvSpPr>
        <p:spPr>
          <a:xfrm>
            <a:off x="546587" y="2301029"/>
            <a:ext cx="5596306" cy="27793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sz="2000" dirty="0"/>
              <a:t>Το ευρωπαϊκό χέλι, </a:t>
            </a:r>
            <a:r>
              <a:rPr lang="en-US" altLang="el-GR" sz="2000" i="1" dirty="0"/>
              <a:t>Anguilla </a:t>
            </a:r>
            <a:r>
              <a:rPr lang="en-US" altLang="el-GR" sz="2000" i="1" dirty="0" err="1"/>
              <a:t>anguilla</a:t>
            </a:r>
            <a:endParaRPr lang="el-GR" altLang="el-GR" sz="2000" dirty="0"/>
          </a:p>
          <a:p>
            <a:pPr>
              <a:lnSpc>
                <a:spcPct val="110000"/>
              </a:lnSpc>
            </a:pPr>
            <a:r>
              <a:rPr lang="el-GR" altLang="el-GR" sz="2000" dirty="0"/>
              <a:t> Το αμερικάνικο χέλι, </a:t>
            </a:r>
            <a:r>
              <a:rPr lang="el-GR" altLang="el-GR" sz="2000" i="1" dirty="0" err="1"/>
              <a:t>Anguilla</a:t>
            </a:r>
            <a:r>
              <a:rPr lang="el-GR" altLang="el-GR" sz="2000" i="1" dirty="0"/>
              <a:t> </a:t>
            </a:r>
            <a:r>
              <a:rPr lang="el-GR" altLang="el-GR" sz="2000" i="1" dirty="0" err="1"/>
              <a:t>rostrat</a:t>
            </a:r>
            <a:r>
              <a:rPr lang="en-US" altLang="el-GR" sz="2000" i="1" dirty="0"/>
              <a:t>a</a:t>
            </a:r>
          </a:p>
          <a:p>
            <a:pPr>
              <a:lnSpc>
                <a:spcPct val="110000"/>
              </a:lnSpc>
            </a:pPr>
            <a:r>
              <a:rPr lang="el-GR" altLang="el-GR" sz="2000" dirty="0"/>
              <a:t> Μερικοί </a:t>
            </a:r>
            <a:r>
              <a:rPr lang="el-GR" altLang="el-GR" sz="2000" dirty="0" err="1" smtClean="0"/>
              <a:t>γοβιοί</a:t>
            </a:r>
            <a:r>
              <a:rPr lang="el-GR" altLang="el-GR" sz="2000" dirty="0"/>
              <a:t>, της οικογένειας </a:t>
            </a:r>
            <a:r>
              <a:rPr lang="en-US" altLang="el-GR" sz="2000" dirty="0" err="1"/>
              <a:t>Gobidae</a:t>
            </a:r>
            <a:endParaRPr lang="en-US" altLang="el-GR" sz="2000" dirty="0"/>
          </a:p>
          <a:p>
            <a:pPr>
              <a:lnSpc>
                <a:spcPct val="110000"/>
              </a:lnSpc>
            </a:pPr>
            <a:r>
              <a:rPr lang="en-US" altLang="el-GR" sz="2000" dirty="0"/>
              <a:t> </a:t>
            </a:r>
            <a:r>
              <a:rPr lang="en-US" altLang="el-GR" sz="2000" dirty="0" err="1"/>
              <a:t>Μερικά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είδη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της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οικογένει</a:t>
            </a:r>
            <a:r>
              <a:rPr lang="en-US" altLang="el-GR" sz="2000" dirty="0"/>
              <a:t>ας Galaxiidae</a:t>
            </a:r>
            <a:endParaRPr lang="el-GR" altLang="el-GR" sz="2000" dirty="0"/>
          </a:p>
          <a:p>
            <a:pPr>
              <a:lnSpc>
                <a:spcPct val="110000"/>
              </a:lnSpc>
            </a:pPr>
            <a:r>
              <a:rPr lang="el-GR" altLang="el-GR" sz="2000" dirty="0"/>
              <a:t>Το </a:t>
            </a:r>
            <a:r>
              <a:rPr lang="el-GR" altLang="el-GR" sz="2000" dirty="0" err="1"/>
              <a:t>πλατύψαρο</a:t>
            </a:r>
            <a:r>
              <a:rPr lang="el-GR" altLang="el-GR" sz="2000" dirty="0"/>
              <a:t>, </a:t>
            </a:r>
            <a:r>
              <a:rPr lang="en-US" altLang="el-GR" sz="2000" i="1" dirty="0" err="1"/>
              <a:t>Platichthys</a:t>
            </a:r>
            <a:r>
              <a:rPr lang="en-US" altLang="el-GR" sz="2000" i="1" dirty="0"/>
              <a:t> </a:t>
            </a:r>
            <a:r>
              <a:rPr lang="en-US" altLang="el-GR" sz="2000" i="1" dirty="0" err="1"/>
              <a:t>flesus</a:t>
            </a:r>
            <a:endParaRPr lang="el-GR" altLang="el-GR" sz="2000" dirty="0"/>
          </a:p>
          <a:p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7569736" y="36085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0435" y="5776762"/>
            <a:ext cx="27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0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1953</Words>
  <Application>Microsoft Office PowerPoint</Application>
  <PresentationFormat>On-screen Show (4:3)</PresentationFormat>
  <Paragraphs>340</Paragraphs>
  <Slides>37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Θέμα του Office</vt:lpstr>
      <vt:lpstr>Έγγραφο </vt:lpstr>
      <vt:lpstr>MS Org Chart</vt:lpstr>
      <vt:lpstr>Ιχθυολογία</vt:lpstr>
      <vt:lpstr>Τι είναι οι μεταναστεύσεις; 1/3</vt:lpstr>
      <vt:lpstr>Τι είναι οι μεταναστεύσεις; 2/3</vt:lpstr>
      <vt:lpstr>Τι είναι οι μεταναστεύσεις; 3/3</vt:lpstr>
      <vt:lpstr>Είδη Μεταναστεύσεων</vt:lpstr>
      <vt:lpstr>Ταξινόμηση  των μεταναστευτικών ψαριών 1/3</vt:lpstr>
      <vt:lpstr>Ταξινόμηση  των μεταναστευτικών ψαριών 2/3</vt:lpstr>
      <vt:lpstr>Ταξινόμηση  των μεταναστευτικών ψαριών 3/3</vt:lpstr>
      <vt:lpstr>Κατάδρομα είδη</vt:lpstr>
      <vt:lpstr>Ανάδρομα είδη</vt:lpstr>
      <vt:lpstr>Κύκλος μετανάστευσης των χελιών</vt:lpstr>
      <vt:lpstr>Κύκλος μετανάστευσης του  σολωμού του Ατλαντικού</vt:lpstr>
      <vt:lpstr>Κύκλος μετανάστευσης των σολωμών του Ειρηνικού</vt:lpstr>
      <vt:lpstr>Βιολογικά χαρακτηριστικά σολωμών Ατλαντικού και Ειρηνικού</vt:lpstr>
      <vt:lpstr>Μεταναστευτικά είδη  στους ωκεανούς</vt:lpstr>
      <vt:lpstr>Μοντέλο μεταναστεύσεων ώριμων και ανώριμων ψαριών</vt:lpstr>
      <vt:lpstr>Ποιοι παράγοντες επηρεάζουν τις Μεταναστεύσεις</vt:lpstr>
      <vt:lpstr> Ποιες προσαρμογές παρατηρούνται στα ψάρια κατά την μετανάστευση ;</vt:lpstr>
      <vt:lpstr>Ο χαρακτήρας  της μεταναστευτικής πορείας</vt:lpstr>
      <vt:lpstr>Ο προσανατολισμός</vt:lpstr>
      <vt:lpstr>Κύριες αιτίες των μεταναστεύσεων 1/2 </vt:lpstr>
      <vt:lpstr>Κύριες αιτίες των μεταναστεύσεων 2/2</vt:lpstr>
      <vt:lpstr>Μια περίπτωση εντοπισμού ζωτικού χώρου</vt:lpstr>
      <vt:lpstr>Χαρακτηριστικά κοπαδιών</vt:lpstr>
      <vt:lpstr>Κατακόρυφες Μεταναστεύσεις 1/2</vt:lpstr>
      <vt:lpstr>Κατακόρυφες Μεταναστεύσεις 2/2</vt:lpstr>
      <vt:lpstr>Οικονομική σημασία των μεταναστεύσεων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1/3</vt:lpstr>
      <vt:lpstr>Σημείωμα  Χρήσης Έργων Τρίτων 2/3</vt:lpstr>
      <vt:lpstr>Σημείωμα  Χρήσης Έργων Τρίτων 3/3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Grammateia</cp:lastModifiedBy>
  <cp:revision>233</cp:revision>
  <dcterms:created xsi:type="dcterms:W3CDTF">2015-03-24T06:43:16Z</dcterms:created>
  <dcterms:modified xsi:type="dcterms:W3CDTF">2016-10-19T12:33:10Z</dcterms:modified>
</cp:coreProperties>
</file>