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262" r:id="rId4"/>
    <p:sldId id="264" r:id="rId5"/>
    <p:sldId id="301" r:id="rId6"/>
    <p:sldId id="266" r:id="rId7"/>
    <p:sldId id="265" r:id="rId8"/>
    <p:sldId id="274" r:id="rId9"/>
    <p:sldId id="267" r:id="rId10"/>
    <p:sldId id="277" r:id="rId11"/>
    <p:sldId id="269" r:id="rId12"/>
    <p:sldId id="278" r:id="rId13"/>
    <p:sldId id="270" r:id="rId14"/>
    <p:sldId id="272" r:id="rId15"/>
    <p:sldId id="307" r:id="rId16"/>
    <p:sldId id="273" r:id="rId17"/>
    <p:sldId id="281" r:id="rId18"/>
    <p:sldId id="284" r:id="rId19"/>
    <p:sldId id="282" r:id="rId20"/>
    <p:sldId id="283" r:id="rId21"/>
    <p:sldId id="285" r:id="rId22"/>
    <p:sldId id="286" r:id="rId23"/>
    <p:sldId id="302" r:id="rId24"/>
    <p:sldId id="303" r:id="rId25"/>
    <p:sldId id="304" r:id="rId26"/>
    <p:sldId id="305" r:id="rId27"/>
    <p:sldId id="280" r:id="rId28"/>
    <p:sldId id="290" r:id="rId29"/>
    <p:sldId id="295" r:id="rId30"/>
    <p:sldId id="299" r:id="rId31"/>
    <p:sldId id="292" r:id="rId32"/>
    <p:sldId id="291" r:id="rId33"/>
    <p:sldId id="294" r:id="rId34"/>
    <p:sldId id="293" r:id="rId35"/>
    <p:sldId id="306" r:id="rId36"/>
    <p:sldId id="300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301"/>
            <p14:sldId id="266"/>
            <p14:sldId id="265"/>
            <p14:sldId id="274"/>
            <p14:sldId id="267"/>
            <p14:sldId id="277"/>
            <p14:sldId id="269"/>
            <p14:sldId id="278"/>
            <p14:sldId id="270"/>
            <p14:sldId id="272"/>
            <p14:sldId id="307"/>
            <p14:sldId id="273"/>
            <p14:sldId id="281"/>
            <p14:sldId id="284"/>
            <p14:sldId id="282"/>
            <p14:sldId id="283"/>
            <p14:sldId id="285"/>
            <p14:sldId id="286"/>
            <p14:sldId id="302"/>
            <p14:sldId id="303"/>
            <p14:sldId id="304"/>
            <p14:sldId id="30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6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C560A6C-51DA-41E7-9587-AD53B25FA914}" type="slidenum">
              <a:rPr lang="el-GR" altLang="el-GR" smtClean="0">
                <a:latin typeface="Arial" pitchFamily="34" charset="0"/>
              </a:rPr>
              <a:pPr eaLnBrk="1" hangingPunct="1"/>
              <a:t>15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9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669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994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6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669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29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9580C6D5-D2E9-47E0-8D45-2D97BC0B8B16}" type="slidenum">
              <a:rPr lang="el-GR" altLang="el-GR" smtClean="0">
                <a:latin typeface="Arial" pitchFamily="34" charset="0"/>
              </a:rPr>
              <a:pPr eaLnBrk="1" hangingPunct="1"/>
              <a:t>26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Αναλυτική Γεωχημεία - Εισαγωγή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Αναλυτική Γεωχημεία - Εισαγωγή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Αναλυτική Γεωχημεία - Εισαγωγή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Αναλυτική Γεωχημεία - Εισαγωγή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Αναλυτική Γεωχημεία - Εισαγωγή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Αναλυτική Γεωχημεία - Εισαγωγή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Αναλυτική Γεωχημεία - Εισαγωγή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f/fe/Periodic_trends.sv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 smtClean="0">
                <a:solidFill>
                  <a:srgbClr val="5075BC"/>
                </a:solidFill>
              </a:rPr>
              <a:t>Υδρογεωχημεία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Αναλυτική Γεωχημεία - Εισαγωγή</a:t>
            </a:r>
          </a:p>
          <a:p>
            <a:endParaRPr lang="en-US" sz="2800" dirty="0" smtClean="0"/>
          </a:p>
          <a:p>
            <a:r>
              <a:rPr lang="el-GR" sz="2800" dirty="0" smtClean="0"/>
              <a:t>Αριάδνη 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ΜΕΤΑΛΛΟΓΕΝΕΣΗ &amp; ΑΝΑΖΗΤΗΣΗ ΚΟΙΤΑΣΜΑΤΩΝ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altLang="el-GR" sz="2800" dirty="0"/>
              <a:t>Μ</a:t>
            </a:r>
            <a:r>
              <a:rPr lang="en-US" altLang="el-GR" sz="2800" dirty="0"/>
              <a:t>α</a:t>
            </a:r>
            <a:r>
              <a:rPr lang="en-US" altLang="el-GR" sz="2800" dirty="0" err="1"/>
              <a:t>γμ</a:t>
            </a:r>
            <a:r>
              <a:rPr lang="en-US" altLang="el-GR" sz="2800" dirty="0"/>
              <a:t>ατική δράση, κυκλοφορία υδροθερμικών διαλυμάτων, μηχανισμοί αποσάθρωσης</a:t>
            </a:r>
            <a:r>
              <a:rPr lang="el-GR" altLang="el-GR" sz="2800" dirty="0" smtClean="0"/>
              <a:t>, </a:t>
            </a:r>
            <a:r>
              <a:rPr lang="en-US" altLang="el-GR" sz="2800" dirty="0" err="1" smtClean="0"/>
              <a:t>δράση</a:t>
            </a:r>
            <a:r>
              <a:rPr lang="en-US" altLang="el-GR" sz="2800" dirty="0" smtClean="0"/>
              <a:t> </a:t>
            </a:r>
            <a:r>
              <a:rPr lang="en-US" altLang="el-GR" sz="2800" dirty="0" err="1"/>
              <a:t>του</a:t>
            </a:r>
            <a:r>
              <a:rPr lang="en-US" altLang="el-GR" sz="2800" dirty="0"/>
              <a:t> </a:t>
            </a:r>
            <a:r>
              <a:rPr lang="en-US" altLang="el-GR" sz="2800" dirty="0" err="1"/>
              <a:t>έμ</a:t>
            </a:r>
            <a:r>
              <a:rPr lang="en-US" altLang="el-GR" sz="2800" dirty="0"/>
              <a:t>βιου κόσμου </a:t>
            </a:r>
            <a:r>
              <a:rPr lang="en-US" altLang="el-GR" sz="2800" dirty="0">
                <a:sym typeface="Wingdings" pitchFamily="2" charset="2"/>
              </a:rPr>
              <a:t> </a:t>
            </a:r>
            <a:endParaRPr lang="el-GR" altLang="el-GR" sz="2800" dirty="0"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sz="2800" dirty="0" smtClean="0"/>
              <a:t>	</a:t>
            </a:r>
            <a:r>
              <a:rPr lang="en-US" altLang="el-GR" sz="2800" dirty="0" err="1" smtClean="0"/>
              <a:t>μετ</a:t>
            </a:r>
            <a:r>
              <a:rPr lang="en-US" altLang="el-GR" sz="2800" dirty="0" smtClean="0"/>
              <a:t>αλλογενετικές </a:t>
            </a:r>
            <a:r>
              <a:rPr lang="en-US" altLang="el-GR" sz="2800" dirty="0"/>
              <a:t>διεργασίες </a:t>
            </a:r>
            <a:r>
              <a:rPr lang="en-US" altLang="el-GR" sz="2800" dirty="0">
                <a:sym typeface="Wingdings" pitchFamily="2" charset="2"/>
              </a:rPr>
              <a:t> </a:t>
            </a:r>
            <a:endParaRPr lang="el-GR" altLang="el-GR" sz="2800" dirty="0"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sz="2800" dirty="0" smtClean="0"/>
              <a:t>	</a:t>
            </a:r>
            <a:r>
              <a:rPr lang="en-US" altLang="el-GR" sz="2800" dirty="0" err="1" smtClean="0"/>
              <a:t>σχημ</a:t>
            </a:r>
            <a:r>
              <a:rPr lang="en-US" altLang="el-GR" sz="2800" dirty="0" smtClean="0"/>
              <a:t>ατισμό</a:t>
            </a:r>
            <a:r>
              <a:rPr lang="el-GR" altLang="el-GR" sz="2800" dirty="0"/>
              <a:t>ς</a:t>
            </a:r>
            <a:r>
              <a:rPr lang="en-US" altLang="el-GR" sz="2800" dirty="0"/>
              <a:t> </a:t>
            </a:r>
            <a:r>
              <a:rPr lang="en-US" altLang="el-GR" sz="2800" dirty="0" err="1"/>
              <a:t>κοιτ</a:t>
            </a:r>
            <a:r>
              <a:rPr lang="en-US" altLang="el-GR" sz="2800" dirty="0"/>
              <a:t>ασμάτων. </a:t>
            </a:r>
            <a:endParaRPr lang="el-GR" altLang="el-GR" sz="2800" dirty="0"/>
          </a:p>
          <a:p>
            <a:pPr marL="0" indent="0">
              <a:lnSpc>
                <a:spcPct val="80000"/>
              </a:lnSpc>
              <a:buNone/>
            </a:pPr>
            <a:endParaRPr lang="el-GR" altLang="el-GR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altLang="el-GR" sz="2800" dirty="0"/>
              <a:t>Π.χ. </a:t>
            </a:r>
            <a:r>
              <a:rPr lang="en-US" altLang="el-GR" sz="2800" dirty="0"/>
              <a:t>π</a:t>
            </a:r>
            <a:r>
              <a:rPr lang="en-US" altLang="el-GR" sz="2800" dirty="0" err="1"/>
              <a:t>ολλά</a:t>
            </a:r>
            <a:r>
              <a:rPr lang="en-US" altLang="el-GR" sz="2800" dirty="0"/>
              <a:t> </a:t>
            </a:r>
            <a:r>
              <a:rPr lang="en-US" altLang="el-GR" sz="2800" dirty="0" err="1"/>
              <a:t>κοιτάσμ</a:t>
            </a:r>
            <a:r>
              <a:rPr lang="en-US" altLang="el-GR" sz="2800" dirty="0"/>
              <a:t>ατα πορφυρικού χαλκού και μολυβδενίου τα οποία εκδηλώνονται σε μεγάλα βάθη έχουν ανακαλυφθεί μέσω της χημικής ανάλυσης επιφανειακών δειγμάτων πορφύρη</a:t>
            </a:r>
            <a:r>
              <a:rPr lang="el-GR" altLang="el-G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Σχηματική αναπαράσταση κοιτάσματος </a:t>
            </a:r>
            <a:r>
              <a:rPr lang="el-GR" dirty="0" err="1" smtClean="0"/>
              <a:t>πορφυρικού</a:t>
            </a:r>
            <a:r>
              <a:rPr lang="el-GR" dirty="0" smtClean="0"/>
              <a:t> χαλκού</a:t>
            </a:r>
            <a:endParaRPr lang="el-GR" dirty="0"/>
          </a:p>
        </p:txBody>
      </p:sp>
      <p:pic>
        <p:nvPicPr>
          <p:cNvPr id="13" name="Picture 6" title="Σχηματική αναπαράσταση κοιτάσματος πορφυρικού χαλκού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14999"/>
            <a:ext cx="3358931" cy="45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ΠΕΡΙΒΑΛΛΟΝΤΙΚΗ ΓΕΩΛΟΓΙΑ</a:t>
            </a:r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/>
              <a:t>Μ</a:t>
            </a:r>
            <a:r>
              <a:rPr lang="en-US" altLang="el-GR" sz="2400" dirty="0" err="1"/>
              <a:t>ελέτη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της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χημεί</a:t>
            </a:r>
            <a:r>
              <a:rPr lang="en-US" altLang="el-GR" sz="2400" dirty="0"/>
              <a:t>ας της απορροής μεταλλείων </a:t>
            </a:r>
            <a:r>
              <a:rPr lang="en-US" altLang="el-GR" sz="2400" dirty="0">
                <a:sym typeface="Wingdings" pitchFamily="2" charset="2"/>
              </a:rPr>
              <a:t> </a:t>
            </a:r>
            <a:r>
              <a:rPr lang="en-US" altLang="el-GR" sz="2400" dirty="0"/>
              <a:t>προσδιορισμό</a:t>
            </a:r>
            <a:r>
              <a:rPr lang="el-GR" altLang="el-GR" sz="2400" dirty="0"/>
              <a:t>ς</a:t>
            </a:r>
            <a:r>
              <a:rPr lang="en-US" altLang="el-GR" sz="2400" dirty="0"/>
              <a:t> π</a:t>
            </a:r>
            <a:r>
              <a:rPr lang="en-US" altLang="el-GR" sz="2400" dirty="0" err="1"/>
              <a:t>οικίλων</a:t>
            </a:r>
            <a:r>
              <a:rPr lang="en-US" altLang="el-GR" sz="2400" dirty="0"/>
              <a:t> παρα</a:t>
            </a:r>
            <a:r>
              <a:rPr lang="en-US" altLang="el-GR" sz="2400" dirty="0" err="1"/>
              <a:t>μέτρων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μέσω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μετρήσεων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τόσο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στο</a:t>
            </a:r>
            <a:r>
              <a:rPr lang="en-US" altLang="el-GR" sz="2400" dirty="0"/>
              <a:t> ύπα</a:t>
            </a:r>
            <a:r>
              <a:rPr lang="en-US" altLang="el-GR" sz="2400" dirty="0" err="1"/>
              <a:t>ιθρο</a:t>
            </a:r>
            <a:r>
              <a:rPr lang="en-US" altLang="el-GR" sz="2400" dirty="0"/>
              <a:t>, </a:t>
            </a:r>
            <a:r>
              <a:rPr lang="en-US" altLang="el-GR" sz="2400" dirty="0" err="1"/>
              <a:t>όσο</a:t>
            </a:r>
            <a:r>
              <a:rPr lang="en-US" altLang="el-GR" sz="2400" dirty="0"/>
              <a:t> και </a:t>
            </a:r>
            <a:r>
              <a:rPr lang="en-US" altLang="el-GR" sz="2400" dirty="0" err="1"/>
              <a:t>στο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εργ</a:t>
            </a:r>
            <a:r>
              <a:rPr lang="en-US" altLang="el-GR" sz="2400" dirty="0"/>
              <a:t>αστήριο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marL="0" indent="0">
              <a:buNone/>
            </a:pPr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13" name="Picture 4" descr="pHmeas" title="μέτρηση 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3932616"/>
            <a:ext cx="3024336" cy="2269714"/>
          </a:xfrm>
          <a:prstGeom prst="rect">
            <a:avLst/>
          </a:prstGeom>
          <a:noFill/>
        </p:spPr>
      </p:pic>
      <p:pic>
        <p:nvPicPr>
          <p:cNvPr id="14" name="Picture 6" descr="AMDstoa1" title="όξινη απορροή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844825"/>
            <a:ext cx="3645546" cy="2736303"/>
          </a:xfrm>
          <a:noFill/>
        </p:spPr>
      </p:pic>
      <p:sp>
        <p:nvSpPr>
          <p:cNvPr id="15" name="TextBox 14"/>
          <p:cNvSpPr txBox="1"/>
          <p:nvPr/>
        </p:nvSpPr>
        <p:spPr>
          <a:xfrm>
            <a:off x="6876256" y="4658842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5</a:t>
            </a:r>
            <a:endParaRPr lang="el-GR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573948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6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ΜΕΘΟΔΟΙ ΧΗΜΙΚΗΣ ΑΝΑΛΥΣΗΣ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1" dirty="0"/>
              <a:t>ΤΑΞΙΝΟΜΗΣΗ ΑΝΑΛΟΓΑ ΜΕ</a:t>
            </a:r>
            <a:r>
              <a:rPr lang="el-GR" altLang="el-GR" sz="2400" b="1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Τη μάζα  του αναλυόμενου δείγματος </a:t>
            </a:r>
            <a:endParaRPr lang="en-US" altLang="el-GR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el-GR" sz="2400" dirty="0" smtClean="0"/>
              <a:t>      </a:t>
            </a:r>
            <a:r>
              <a:rPr lang="el-GR" altLang="el-GR" sz="2400" dirty="0" smtClean="0"/>
              <a:t>(</a:t>
            </a:r>
            <a:r>
              <a:rPr lang="el-GR" altLang="el-GR" sz="2400" b="1" dirty="0" err="1"/>
              <a:t>Μακρο</a:t>
            </a:r>
            <a:r>
              <a:rPr lang="el-GR" altLang="el-GR" sz="2400" b="1" dirty="0"/>
              <a:t>-</a:t>
            </a:r>
            <a:r>
              <a:rPr lang="el-GR" altLang="el-GR" sz="2400" dirty="0"/>
              <a:t>, </a:t>
            </a:r>
            <a:r>
              <a:rPr lang="el-GR" altLang="el-GR" sz="2400" b="1" dirty="0" err="1"/>
              <a:t>Ημιμικρο</a:t>
            </a:r>
            <a:r>
              <a:rPr lang="el-GR" altLang="el-GR" sz="2400" b="1" dirty="0"/>
              <a:t>-</a:t>
            </a:r>
            <a:r>
              <a:rPr lang="el-GR" altLang="el-GR" sz="2400" dirty="0"/>
              <a:t>, </a:t>
            </a:r>
            <a:r>
              <a:rPr lang="el-GR" altLang="el-GR" sz="2400" b="1" dirty="0" err="1"/>
              <a:t>Μικρο</a:t>
            </a:r>
            <a:r>
              <a:rPr lang="el-GR" altLang="el-GR" sz="2400" b="1" dirty="0"/>
              <a:t>-</a:t>
            </a:r>
            <a:r>
              <a:rPr lang="el-GR" altLang="el-GR" sz="2400" dirty="0"/>
              <a:t>, </a:t>
            </a:r>
            <a:r>
              <a:rPr lang="el-GR" altLang="el-GR" sz="2400" b="1" dirty="0" err="1"/>
              <a:t>Υπερμικρο</a:t>
            </a:r>
            <a:r>
              <a:rPr lang="el-GR" altLang="el-GR" sz="2400" b="1" dirty="0"/>
              <a:t>-)</a:t>
            </a:r>
            <a:r>
              <a:rPr lang="en-US" altLang="el-GR" sz="2400" dirty="0"/>
              <a:t> </a:t>
            </a:r>
            <a:endParaRPr lang="el-GR" altLang="el-G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Τις συνέπειες στην αρχική μορφή του δείγματος. (</a:t>
            </a:r>
            <a:r>
              <a:rPr lang="el-GR" altLang="el-GR" sz="2400" b="1" dirty="0"/>
              <a:t>καταστρεπτικές</a:t>
            </a:r>
            <a:r>
              <a:rPr lang="el-GR" altLang="el-GR" sz="2400" dirty="0"/>
              <a:t> ή </a:t>
            </a:r>
            <a:r>
              <a:rPr lang="el-GR" altLang="el-GR" sz="2400" b="1" dirty="0"/>
              <a:t>μη καταστρεπτικές</a:t>
            </a:r>
            <a:r>
              <a:rPr lang="el-GR" altLang="el-GR" sz="2400" b="1" dirty="0" smtClean="0"/>
              <a:t>)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Τη μετρούμενη ιδιότητα του δείγματος. (</a:t>
            </a:r>
            <a:r>
              <a:rPr lang="el-GR" altLang="el-GR" sz="2400" b="1" dirty="0"/>
              <a:t>κλασικές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ενόργανες</a:t>
            </a:r>
            <a:r>
              <a:rPr lang="el-GR" altLang="el-GR" sz="2400" dirty="0" smtClean="0"/>
              <a:t>).</a:t>
            </a:r>
            <a:endParaRPr lang="el-GR" altLang="el-G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Τον αυτοματισμό τους. (</a:t>
            </a:r>
            <a:r>
              <a:rPr lang="el-GR" altLang="el-GR" sz="2400" b="1" dirty="0"/>
              <a:t>Συνεχείς</a:t>
            </a:r>
            <a:r>
              <a:rPr lang="el-GR" altLang="el-GR" sz="2400" dirty="0"/>
              <a:t> ή </a:t>
            </a:r>
            <a:r>
              <a:rPr lang="el-GR" altLang="el-GR" sz="2400" b="1" dirty="0"/>
              <a:t>ασυνεχείς)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l-GR" altLang="el-GR" sz="2400" dirty="0"/>
              <a:t>Τις εφαρμογές τους. </a:t>
            </a: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ΑΝΑΛΥΤΙΚΗ ΤΕΧΝΙΚΗ-ΜΕΘΟΔΟΣ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altLang="el-GR" dirty="0"/>
              <a:t>Η αξιοποίηση ενός φυσικού ή χημικού φαινομένου στη χημική ανάλυση για παροχή ποιοτικών ή και ποσοτικών πληροφοριών σχετικά με την χημική σύσταση ορίζεται ως </a:t>
            </a:r>
            <a:r>
              <a:rPr lang="el-GR" altLang="el-GR" b="1" dirty="0"/>
              <a:t>αναλυτική τεχνική</a:t>
            </a:r>
            <a:r>
              <a:rPr lang="el-GR" altLang="el-GR" dirty="0"/>
              <a:t> (</a:t>
            </a:r>
            <a:r>
              <a:rPr lang="en-US" altLang="el-GR" dirty="0"/>
              <a:t>analytical technique</a:t>
            </a:r>
            <a:r>
              <a:rPr lang="el-GR" altLang="el-GR" dirty="0"/>
              <a:t>).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l-GR" altLang="el-GR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altLang="el-GR" b="1" dirty="0"/>
              <a:t>αναλυτική μέθοδος</a:t>
            </a:r>
            <a:r>
              <a:rPr lang="el-GR" altLang="el-GR" dirty="0"/>
              <a:t> (</a:t>
            </a:r>
            <a:r>
              <a:rPr lang="en-US" altLang="el-GR" dirty="0"/>
              <a:t>analytical method</a:t>
            </a:r>
            <a:r>
              <a:rPr lang="el-GR" altLang="el-GR" dirty="0"/>
              <a:t>) είναι η </a:t>
            </a:r>
            <a:r>
              <a:rPr lang="el-GR" altLang="el-GR" i="1" dirty="0"/>
              <a:t>εφαρμογή</a:t>
            </a:r>
            <a:r>
              <a:rPr lang="el-GR" altLang="el-GR" dirty="0"/>
              <a:t> μιας αναλυτικής τεχνικής για την επίλυση ενός αναλυτικού προβλήματος. </a:t>
            </a:r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 title="Μέθοδοι χημικής ανάλυσης"/>
          <p:cNvGrpSpPr>
            <a:grpSpLocks/>
          </p:cNvGrpSpPr>
          <p:nvPr/>
        </p:nvGrpSpPr>
        <p:grpSpPr bwMode="auto">
          <a:xfrm>
            <a:off x="603250" y="620713"/>
            <a:ext cx="8361363" cy="4337050"/>
            <a:chOff x="380" y="391"/>
            <a:chExt cx="5267" cy="2732"/>
          </a:xfrm>
        </p:grpSpPr>
        <p:sp>
          <p:nvSpPr>
            <p:cNvPr id="26629" name="Text Box 6"/>
            <p:cNvSpPr txBox="1">
              <a:spLocks noChangeArrowheads="1"/>
            </p:cNvSpPr>
            <p:nvPr/>
          </p:nvSpPr>
          <p:spPr bwMode="auto">
            <a:xfrm>
              <a:off x="1927" y="391"/>
              <a:ext cx="186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l-GR" sz="2400" dirty="0">
                  <a:solidFill>
                    <a:srgbClr val="000000"/>
                  </a:solidFill>
                  <a:latin typeface="Arial" pitchFamily="34" charset="0"/>
                </a:rPr>
                <a:t>ΧΗΜΙΚΗ ΑΝΑΛΥΣΗ</a:t>
              </a:r>
              <a:endParaRPr lang="el-GR" altLang="el-GR" sz="2400" dirty="0">
                <a:latin typeface="Arial" pitchFamily="34" charset="0"/>
              </a:endParaRPr>
            </a:p>
          </p:txBody>
        </p:sp>
        <p:sp>
          <p:nvSpPr>
            <p:cNvPr id="26630" name="Text Box 7"/>
            <p:cNvSpPr txBox="1">
              <a:spLocks noChangeArrowheads="1"/>
            </p:cNvSpPr>
            <p:nvPr/>
          </p:nvSpPr>
          <p:spPr bwMode="auto">
            <a:xfrm>
              <a:off x="975" y="1608"/>
              <a:ext cx="1134" cy="4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l-GR" sz="2000" dirty="0">
                  <a:solidFill>
                    <a:srgbClr val="000000"/>
                  </a:solidFill>
                  <a:latin typeface="Arial" pitchFamily="34" charset="0"/>
                </a:rPr>
                <a:t>ΚΛΑΣΙΚΕΣ </a:t>
              </a:r>
              <a:endParaRPr lang="el-GR" altLang="el-GR" sz="20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1" hangingPunct="1"/>
              <a:r>
                <a:rPr lang="en-US" altLang="el-GR" sz="2000" dirty="0">
                  <a:solidFill>
                    <a:srgbClr val="000000"/>
                  </a:solidFill>
                  <a:latin typeface="Arial" pitchFamily="34" charset="0"/>
                </a:rPr>
                <a:t>ΤΕΧΝΙΚΕΣ</a:t>
              </a:r>
              <a:endParaRPr lang="el-GR" altLang="el-GR" sz="2000" dirty="0">
                <a:latin typeface="Arial" pitchFamily="34" charset="0"/>
              </a:endParaRPr>
            </a:p>
          </p:txBody>
        </p:sp>
        <p:sp>
          <p:nvSpPr>
            <p:cNvPr id="26631" name="Text Box 8"/>
            <p:cNvSpPr txBox="1">
              <a:spLocks noChangeArrowheads="1"/>
            </p:cNvSpPr>
            <p:nvPr/>
          </p:nvSpPr>
          <p:spPr bwMode="auto">
            <a:xfrm>
              <a:off x="380" y="2604"/>
              <a:ext cx="913" cy="5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ΣΤΑΘΜΙΚΕΣ</a:t>
              </a:r>
            </a:p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καταβ</a:t>
              </a:r>
              <a:r>
                <a:rPr lang="en-US" altLang="el-GR" sz="1600" dirty="0" err="1">
                  <a:solidFill>
                    <a:srgbClr val="000000"/>
                  </a:solidFill>
                  <a:latin typeface="Arial" pitchFamily="34" charset="0"/>
                </a:rPr>
                <a:t>ύθιση-ζύγιση</a:t>
              </a:r>
              <a:endParaRPr lang="el-GR" altLang="el-GR" sz="1600" dirty="0">
                <a:latin typeface="Arial" pitchFamily="34" charset="0"/>
              </a:endParaRPr>
            </a:p>
          </p:txBody>
        </p:sp>
        <p:sp>
          <p:nvSpPr>
            <p:cNvPr id="26632" name="Text Box 9"/>
            <p:cNvSpPr txBox="1">
              <a:spLocks noChangeArrowheads="1"/>
            </p:cNvSpPr>
            <p:nvPr/>
          </p:nvSpPr>
          <p:spPr bwMode="auto">
            <a:xfrm>
              <a:off x="3243" y="1608"/>
              <a:ext cx="1361" cy="4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l-GR" sz="2000" dirty="0">
                  <a:solidFill>
                    <a:srgbClr val="000000"/>
                  </a:solidFill>
                  <a:latin typeface="Arial" pitchFamily="34" charset="0"/>
                </a:rPr>
                <a:t>ΕΝΟΡΓΑΝΕΣ ΤΕΧΝΙΚΕΣ</a:t>
              </a:r>
              <a:endParaRPr lang="el-GR" altLang="el-GR" sz="2000" dirty="0">
                <a:latin typeface="Arial" pitchFamily="34" charset="0"/>
              </a:endParaRPr>
            </a:p>
          </p:txBody>
        </p:sp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1363" y="2604"/>
              <a:ext cx="1194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ΟΓΚΟΜΕΤΡΙΚΕΣ</a:t>
              </a:r>
            </a:p>
            <a:p>
              <a:pPr algn="ctr" eaLnBrk="1" hangingPunct="1"/>
              <a:r>
                <a:rPr lang="en-US" altLang="el-GR" sz="1600" dirty="0" err="1">
                  <a:solidFill>
                    <a:srgbClr val="000000"/>
                  </a:solidFill>
                  <a:latin typeface="Arial" pitchFamily="34" charset="0"/>
                </a:rPr>
                <a:t>ογκομέτρηση</a:t>
              </a:r>
              <a:r>
                <a:rPr lang="en-US" altLang="el-GR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endParaRPr lang="el-GR" altLang="el-GR" dirty="0">
                <a:latin typeface="Arial" pitchFamily="34" charset="0"/>
              </a:endParaRPr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2697" y="2604"/>
              <a:ext cx="773" cy="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ΟΠΤΙΚΕΣ</a:t>
              </a:r>
            </a:p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π.χ. AAS</a:t>
              </a:r>
              <a:endParaRPr lang="el-GR" altLang="el-GR" sz="1600" dirty="0">
                <a:latin typeface="Arial" pitchFamily="34" charset="0"/>
              </a:endParaRPr>
            </a:p>
          </p:txBody>
        </p: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3540" y="2604"/>
              <a:ext cx="843" cy="5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ΧΡΩΜΑΤΟ-ΓΡΑΦΙΚΕΣ</a:t>
              </a:r>
            </a:p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π.χ. IC</a:t>
              </a:r>
              <a:endParaRPr lang="el-GR" altLang="el-GR" sz="1600" dirty="0">
                <a:latin typeface="Arial" pitchFamily="34" charset="0"/>
              </a:endParaRPr>
            </a:p>
          </p:txBody>
        </p:sp>
        <p:sp>
          <p:nvSpPr>
            <p:cNvPr id="26636" name="Text Box 13"/>
            <p:cNvSpPr txBox="1">
              <a:spLocks noChangeArrowheads="1"/>
            </p:cNvSpPr>
            <p:nvPr/>
          </p:nvSpPr>
          <p:spPr bwMode="auto">
            <a:xfrm>
              <a:off x="4453" y="2602"/>
              <a:ext cx="1194" cy="5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ΗΛΕΚΤΡΟ-ΧΗΜΙΚΕΣ</a:t>
              </a:r>
            </a:p>
            <a:p>
              <a:pPr algn="ctr" eaLnBrk="1" hangingPunct="1"/>
              <a:r>
                <a:rPr lang="en-US" altLang="el-GR" sz="1600" dirty="0">
                  <a:solidFill>
                    <a:srgbClr val="000000"/>
                  </a:solidFill>
                  <a:latin typeface="Arial" pitchFamily="34" charset="0"/>
                </a:rPr>
                <a:t>π.χ. </a:t>
              </a:r>
              <a:r>
                <a:rPr lang="en-US" altLang="el-GR" sz="1600" dirty="0" err="1">
                  <a:solidFill>
                    <a:srgbClr val="000000"/>
                  </a:solidFill>
                  <a:latin typeface="Arial" pitchFamily="34" charset="0"/>
                </a:rPr>
                <a:t>ηλεκτρόλυση</a:t>
              </a:r>
              <a:endParaRPr lang="el-GR" altLang="el-GR" sz="1600" dirty="0">
                <a:latin typeface="Arial" pitchFamily="34" charset="0"/>
              </a:endParaRPr>
            </a:p>
          </p:txBody>
        </p:sp>
        <p:cxnSp>
          <p:nvCxnSpPr>
            <p:cNvPr id="26637" name="AutoShape 14"/>
            <p:cNvCxnSpPr>
              <a:cxnSpLocks noChangeShapeType="1"/>
              <a:stCxn id="26629" idx="2"/>
              <a:endCxn id="26630" idx="0"/>
            </p:cNvCxnSpPr>
            <p:nvPr/>
          </p:nvCxnSpPr>
          <p:spPr bwMode="auto">
            <a:xfrm rot="5400000">
              <a:off x="1735" y="486"/>
              <a:ext cx="929" cy="1315"/>
            </a:xfrm>
            <a:prstGeom prst="bentConnector3">
              <a:avLst>
                <a:gd name="adj1" fmla="val 49944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638" name="AutoShape 15"/>
            <p:cNvCxnSpPr>
              <a:cxnSpLocks noChangeShapeType="1"/>
              <a:stCxn id="26629" idx="2"/>
              <a:endCxn id="26632" idx="0"/>
            </p:cNvCxnSpPr>
            <p:nvPr/>
          </p:nvCxnSpPr>
          <p:spPr bwMode="auto">
            <a:xfrm rot="16200000" flipH="1">
              <a:off x="2926" y="610"/>
              <a:ext cx="929" cy="1067"/>
            </a:xfrm>
            <a:prstGeom prst="bentConnector3">
              <a:avLst>
                <a:gd name="adj1" fmla="val 49944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639" name="AutoShape 16"/>
            <p:cNvCxnSpPr>
              <a:cxnSpLocks noChangeShapeType="1"/>
              <a:stCxn id="26630" idx="2"/>
              <a:endCxn id="26631" idx="0"/>
            </p:cNvCxnSpPr>
            <p:nvPr/>
          </p:nvCxnSpPr>
          <p:spPr bwMode="auto">
            <a:xfrm rot="5400000">
              <a:off x="913" y="1974"/>
              <a:ext cx="554" cy="705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640" name="AutoShape 17"/>
            <p:cNvCxnSpPr>
              <a:cxnSpLocks noChangeShapeType="1"/>
              <a:stCxn id="26630" idx="2"/>
              <a:endCxn id="26633" idx="0"/>
            </p:cNvCxnSpPr>
            <p:nvPr/>
          </p:nvCxnSpPr>
          <p:spPr bwMode="auto">
            <a:xfrm rot="16200000" flipH="1">
              <a:off x="1474" y="2118"/>
              <a:ext cx="554" cy="418"/>
            </a:xfrm>
            <a:prstGeom prst="bentConnector3">
              <a:avLst>
                <a:gd name="adj1" fmla="val 50000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641" name="AutoShape 18"/>
            <p:cNvCxnSpPr>
              <a:cxnSpLocks noChangeShapeType="1"/>
              <a:stCxn id="26632" idx="2"/>
              <a:endCxn id="26634" idx="0"/>
            </p:cNvCxnSpPr>
            <p:nvPr/>
          </p:nvCxnSpPr>
          <p:spPr bwMode="auto">
            <a:xfrm rot="5400000">
              <a:off x="3227" y="1908"/>
              <a:ext cx="553" cy="840"/>
            </a:xfrm>
            <a:prstGeom prst="bentConnector3">
              <a:avLst>
                <a:gd name="adj1" fmla="val 49907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642" name="AutoShape 19"/>
            <p:cNvCxnSpPr>
              <a:cxnSpLocks noChangeShapeType="1"/>
              <a:stCxn id="26632" idx="2"/>
              <a:endCxn id="26635" idx="0"/>
            </p:cNvCxnSpPr>
            <p:nvPr/>
          </p:nvCxnSpPr>
          <p:spPr bwMode="auto">
            <a:xfrm rot="16200000" flipH="1">
              <a:off x="3666" y="2309"/>
              <a:ext cx="553" cy="38"/>
            </a:xfrm>
            <a:prstGeom prst="bentConnector3">
              <a:avLst>
                <a:gd name="adj1" fmla="val 49907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643" name="AutoShape 20"/>
            <p:cNvCxnSpPr>
              <a:cxnSpLocks noChangeShapeType="1"/>
              <a:stCxn id="26632" idx="2"/>
              <a:endCxn id="26636" idx="0"/>
            </p:cNvCxnSpPr>
            <p:nvPr/>
          </p:nvCxnSpPr>
          <p:spPr bwMode="auto">
            <a:xfrm rot="16200000" flipH="1">
              <a:off x="4211" y="1764"/>
              <a:ext cx="551" cy="1126"/>
            </a:xfrm>
            <a:prstGeom prst="bentConnector3">
              <a:avLst>
                <a:gd name="adj1" fmla="val 49907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627" name="Rectangle 21"/>
          <p:cNvSpPr>
            <a:spLocks noChangeArrowheads="1"/>
          </p:cNvSpPr>
          <p:nvPr/>
        </p:nvSpPr>
        <p:spPr bwMode="auto">
          <a:xfrm>
            <a:off x="107950" y="549275"/>
            <a:ext cx="896461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l-GR"/>
          </a:p>
        </p:txBody>
      </p:sp>
      <p:sp>
        <p:nvSpPr>
          <p:cNvPr id="22" name="TextBox 21"/>
          <p:cNvSpPr txBox="1"/>
          <p:nvPr/>
        </p:nvSpPr>
        <p:spPr>
          <a:xfrm>
            <a:off x="4572000" y="5739480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7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472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Χαρακτηριστικά απόδοσης αναλυτικών μεθόδων</a:t>
            </a:r>
            <a:endParaRPr lang="el-GR" dirty="0"/>
          </a:p>
        </p:txBody>
      </p:sp>
      <p:graphicFrame>
        <p:nvGraphicFramePr>
          <p:cNvPr id="9" name="Group 232" title="Χαρακτηριστικά αναλυτικών μεθόδων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157913"/>
              </p:ext>
            </p:extLst>
          </p:nvPr>
        </p:nvGraphicFramePr>
        <p:xfrm>
          <a:off x="463550" y="1557339"/>
          <a:ext cx="7991475" cy="4397628"/>
        </p:xfrm>
        <a:graphic>
          <a:graphicData uri="http://schemas.openxmlformats.org/drawingml/2006/table">
            <a:tbl>
              <a:tblPr firstRow="1"/>
              <a:tblGrid>
                <a:gridCol w="3048000"/>
                <a:gridCol w="2352675"/>
                <a:gridCol w="2590800"/>
              </a:tblGrid>
              <a:tr h="7579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ΧΑΡΑΚΤΗΡΙΣΤΙΚΟ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ΚΛΑΣΙΚΕΣ ΤΕΧΝΙΚΕΣ ΑΝΑΛΥΣΗΣ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ΕΝΟΡΓΑΝΕΣ ΤΕΧΝΙΚΕΣ ΑΝΑΛΥΣΗΣ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ΚΟΣΤΟΣ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χαμηλό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υψηλό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2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ΑΞΙΟΠΙΣΤΙΑ ΑΠΟΤΕΛΕΣΜΑΤΩΝ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ικανοποιητική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ικανοποιητική-χαμηλή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ΕΥΑΙΣΘΗΣΙΑ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μικρή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μεγάλη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2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ΕΚΛΕΚΤΙΚΟΤΗΤΑ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μικρή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μεγάλη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ΤΑΧΥΤΗΤΑ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μικρή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μεγάλη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2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ΠΟΣΟΤΗΤΑ ΔΕΙΓΜΑΤΟΣ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μεγάλη (καταστρεπτικές)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μικρή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ΑΥΤΟΜΑΤΙΣΜΟΣ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όχι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2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ΕΠΙΔΕΞΙΟΤΗΤΑ ΧΕΙΡΙΣΤΗ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υψηλή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χαμηλή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4288" y="5935528"/>
            <a:ext cx="1259632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4</a:t>
            </a:r>
          </a:p>
        </p:txBody>
      </p:sp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ΑΝΑΛΥΣΗ ΠΕΡΙΕΚΤΙΚΟΤΗΤΑΣ</a:t>
            </a:r>
          </a:p>
        </p:txBody>
      </p:sp>
      <p:pic>
        <p:nvPicPr>
          <p:cNvPr id="3074" name="Picture 2" title="Διαγραμμα ποιοτικής και ποσοτικής ανάλυσης περιεκτικότητα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988"/>
            <a:ext cx="7416823" cy="506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20272" y="5782056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8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17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ΑΝΑΛΥΣΗ ΚΑΤΑΝΟΜΗΣ</a:t>
            </a:r>
          </a:p>
        </p:txBody>
      </p:sp>
      <p:pic>
        <p:nvPicPr>
          <p:cNvPr id="8" name="Picture 4" descr="znmap" title="Χάρτης κατανομής ψευδαργύρου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35191"/>
            <a:ext cx="7344816" cy="5159021"/>
          </a:xfrm>
          <a:noFill/>
        </p:spPr>
      </p:pic>
      <p:sp>
        <p:nvSpPr>
          <p:cNvPr id="9" name="TextBox 8"/>
          <p:cNvSpPr txBox="1"/>
          <p:nvPr/>
        </p:nvSpPr>
        <p:spPr>
          <a:xfrm>
            <a:off x="906488" y="5964552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9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941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109728"/>
            <a:ext cx="8229600" cy="1143000"/>
          </a:xfrm>
        </p:spPr>
        <p:txBody>
          <a:bodyPr/>
          <a:lstStyle/>
          <a:p>
            <a:r>
              <a:rPr lang="el-GR" altLang="el-GR" dirty="0"/>
              <a:t>ΑΝΑΛΥΣΗ ΧΗΜΙΚΩΝ ΔΙΕΡΓΑΣΙΩΝ</a:t>
            </a:r>
            <a:endParaRPr lang="el-GR" dirty="0"/>
          </a:p>
        </p:txBody>
      </p:sp>
      <p:pic>
        <p:nvPicPr>
          <p:cNvPr id="1027" name="Picture 3" title="ΑΝΑΛΥΣΗ ΧΗΜΙΚΩΝ ΔΙΕΡΓΑΣΙΩ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7772"/>
            <a:ext cx="7128792" cy="49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2808" y="578776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10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ΕΙΣΑΓΩΓΗ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endParaRPr lang="el-GR" altLang="el-GR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 smtClean="0"/>
              <a:t>Αναλυτική </a:t>
            </a:r>
            <a:r>
              <a:rPr lang="el-GR" altLang="el-GR" dirty="0"/>
              <a:t>χημεία και </a:t>
            </a:r>
            <a:r>
              <a:rPr lang="el-GR" altLang="el-GR" dirty="0" err="1"/>
              <a:t>γεωεπιστήμες</a:t>
            </a:r>
            <a:endParaRPr lang="el-GR" altLang="el-GR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Ταξινόμηση μεθόδων ανάλυσης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l-GR" altLang="el-GR" dirty="0"/>
              <a:t>Επιλογή μεθόδων ανάλυσης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ΑΝΑΛΥΣΗ ΔΟΜΗΣ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dirty="0"/>
              <a:t>Δέσμευση μετάλλων σε στερεές φάσεις που σχηματίζονται στο έδαφος του </a:t>
            </a:r>
            <a:r>
              <a:rPr lang="el-GR" altLang="el-GR" sz="2000" dirty="0" err="1"/>
              <a:t>Στρατωνίου</a:t>
            </a:r>
            <a:r>
              <a:rPr lang="el-GR" altLang="el-GR" sz="2000" dirty="0"/>
              <a:t>. Εικόνες από το ηλεκτρονικό μικροσκόπιο (SEM) του Τμήματος Γεωλογίας.</a:t>
            </a:r>
          </a:p>
          <a:p>
            <a:endParaRPr lang="el-GR" sz="2000" dirty="0"/>
          </a:p>
        </p:txBody>
      </p:sp>
      <p:pic>
        <p:nvPicPr>
          <p:cNvPr id="7" name="Picture 6" descr="SK4AB6_Pyromorphi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r="13672"/>
          <a:stretch>
            <a:fillRect/>
          </a:stretch>
        </p:blipFill>
        <p:spPr bwMode="auto">
          <a:xfrm>
            <a:off x="539552" y="3397278"/>
            <a:ext cx="2664296" cy="255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K4AB4_Alunite-Pb (Beaverite)_B&amp;W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7310" r="9091"/>
          <a:stretch>
            <a:fillRect/>
          </a:stretch>
        </p:blipFill>
        <p:spPr bwMode="auto">
          <a:xfrm>
            <a:off x="4470226" y="1509047"/>
            <a:ext cx="2712845" cy="23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SJ31VII_Pyrite oxidized rim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10388"/>
          <a:stretch>
            <a:fillRect/>
          </a:stretch>
        </p:blipFill>
        <p:spPr bwMode="auto">
          <a:xfrm>
            <a:off x="4499992" y="3954382"/>
            <a:ext cx="2735212" cy="218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7744" y="5775718"/>
            <a:ext cx="1225302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11</a:t>
            </a:r>
            <a:endParaRPr lang="el-G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68380" y="5629414"/>
            <a:ext cx="1225302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13</a:t>
            </a:r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268380" y="3481468"/>
            <a:ext cx="1225302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12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l-GR" dirty="0"/>
              <a:t>ΟΛΙΚΗ – ΜΕΡΙΚΗ ΑΝΑΛΥΣΗ </a:t>
            </a:r>
            <a:r>
              <a:rPr lang="en-US" dirty="0" smtClean="0"/>
              <a:t>(</a:t>
            </a:r>
            <a:r>
              <a:rPr lang="el-GR" dirty="0" smtClean="0"/>
              <a:t>1</a:t>
            </a:r>
            <a:r>
              <a:rPr lang="en-US" dirty="0" smtClean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2800" b="1" dirty="0" smtClean="0"/>
              <a:t>Ολική</a:t>
            </a:r>
            <a:r>
              <a:rPr lang="el-GR" sz="2800" b="1" dirty="0"/>
              <a:t>: </a:t>
            </a:r>
            <a:r>
              <a:rPr lang="el-GR" sz="2800" dirty="0"/>
              <a:t>προσδιορισμός του συνόλου των στοιχείων που απαντώνται στο δείγμα. </a:t>
            </a:r>
            <a:endParaRPr lang="en-US" sz="2800" dirty="0" smtClean="0"/>
          </a:p>
          <a:p>
            <a:pPr marL="0" indent="0">
              <a:buNone/>
            </a:pPr>
            <a:endParaRPr lang="el-GR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800" b="1" dirty="0"/>
              <a:t>Μερική: </a:t>
            </a:r>
            <a:r>
              <a:rPr lang="el-GR" sz="2800" dirty="0"/>
              <a:t>ποσοτικός προσδιορισμός ενός κλάσματος των </a:t>
            </a:r>
            <a:r>
              <a:rPr lang="el-GR" sz="2800" dirty="0" err="1"/>
              <a:t>στοίχείων</a:t>
            </a:r>
            <a:r>
              <a:rPr lang="el-GR" sz="2800" dirty="0"/>
              <a:t> του δείγματος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l-GR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800" dirty="0"/>
              <a:t>Χρήση κατάλληλων αντιδραστηρίων που επιδρούν εκλεκτικά στα συστατικά του δείγματος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77688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dirty="0"/>
              <a:t>ΟΛΙΚΗ – ΜΕΡΙΚΗ ΑΝΑΛΥΣΗ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/2)</a:t>
            </a:r>
            <a:endParaRPr lang="el-GR" dirty="0"/>
          </a:p>
        </p:txBody>
      </p:sp>
      <p:graphicFrame>
        <p:nvGraphicFramePr>
          <p:cNvPr id="2" name="Αντικείμενο 1" title="ολική ανάλυση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019307"/>
              </p:ext>
            </p:extLst>
          </p:nvPr>
        </p:nvGraphicFramePr>
        <p:xfrm>
          <a:off x="615608" y="1628800"/>
          <a:ext cx="7700808" cy="419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Γράφημα" r:id="rId5" imgW="6277051" imgH="3419551" progId="Excel.Chart.8">
                  <p:embed/>
                </p:oleObj>
              </mc:Choice>
              <mc:Fallback>
                <p:oleObj name="Γράφημα" r:id="rId5" imgW="6277051" imgH="3419551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08" y="1628800"/>
                        <a:ext cx="7700808" cy="4195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92280" y="5845438"/>
            <a:ext cx="1225302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14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303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ΕΠΙΛΟΓΗ ΑΝΑΛΥΤΙΚΗΣ ΜΕΘΟΔΟΥ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b="1" dirty="0"/>
              <a:t>ΚΡΙΤΗΡΙΑ ΕΠΙΛΟΓΗΣ: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/>
              <a:t>Π</a:t>
            </a:r>
            <a:r>
              <a:rPr lang="el-GR" sz="2200" dirty="0" smtClean="0"/>
              <a:t>οια </a:t>
            </a:r>
            <a:r>
              <a:rPr lang="el-GR" sz="2200" dirty="0"/>
              <a:t>στοιχεία ή χημικές ενώσεις πρέπει να προσδιοριστούν;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 smtClean="0"/>
              <a:t>Ποιες </a:t>
            </a:r>
            <a:r>
              <a:rPr lang="el-GR" sz="2200" dirty="0"/>
              <a:t>οι αναμενόμενες συγκεντρώσεις, ποια τα όρια </a:t>
            </a:r>
            <a:r>
              <a:rPr lang="el-GR" sz="2200" dirty="0" err="1" smtClean="0"/>
              <a:t>ανιχνευσιμότητας</a:t>
            </a:r>
            <a:r>
              <a:rPr lang="el-GR" sz="2200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 smtClean="0"/>
              <a:t>Ποια </a:t>
            </a:r>
            <a:r>
              <a:rPr lang="el-GR" sz="2200" dirty="0"/>
              <a:t>τα συστατικά της μήτρας και ποιες οι πιθανές παρεμβολές στον προσδιορισμό των εξεταζόμενων στοιχείων ή ενώσεων;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 smtClean="0"/>
              <a:t>Ποια </a:t>
            </a:r>
            <a:r>
              <a:rPr lang="el-GR" sz="2200" dirty="0"/>
              <a:t>η απαιτούμενη ακρίβεια και </a:t>
            </a:r>
            <a:r>
              <a:rPr lang="el-GR" sz="2200" dirty="0" err="1" smtClean="0"/>
              <a:t>επαναληψιμότητα</a:t>
            </a:r>
            <a:r>
              <a:rPr lang="el-GR" sz="2200" dirty="0" smtClean="0"/>
              <a:t> </a:t>
            </a:r>
            <a:r>
              <a:rPr lang="el-GR" sz="2200" dirty="0"/>
              <a:t>των μετρήσεων καθώς και η μετέπειτα χρήση των αναλυτικών αποτελεσμάτων;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 smtClean="0"/>
              <a:t>Ποιοι </a:t>
            </a:r>
            <a:r>
              <a:rPr lang="el-GR" sz="2200" dirty="0"/>
              <a:t>οι οικονομικοί, χρονικοί, νομικοί περιορισμοί της χημικής ανάλυσης</a:t>
            </a:r>
            <a:r>
              <a:rPr lang="el-GR" sz="2200" dirty="0" smtClean="0"/>
              <a:t>;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547720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ΕΠΙΤΥΧΙΑ ΧΗΜΙΚΗΣ ΑΝΑΛΥΣΗΣ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 Προσεκτικός </a:t>
            </a:r>
            <a:r>
              <a:rPr lang="el-GR" sz="2800" dirty="0"/>
              <a:t>σχεδιασμός και προγραμματισμός εργαστηριακών εργασιών.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 Αντιπροσωπευτικά </a:t>
            </a:r>
            <a:r>
              <a:rPr lang="el-GR" sz="2800" dirty="0"/>
              <a:t>χονδρικά δείγματα.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 Μελέτη </a:t>
            </a:r>
            <a:r>
              <a:rPr lang="el-GR" sz="2800" dirty="0"/>
              <a:t>βιβλιογραφίας.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 Χαρακτηριστικά </a:t>
            </a:r>
            <a:r>
              <a:rPr lang="el-GR" sz="2800" dirty="0"/>
              <a:t>απόδοσης αναλυτικής μεθόδου.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 Διαθεσιμότητα </a:t>
            </a:r>
            <a:r>
              <a:rPr lang="el-GR" sz="2800" dirty="0"/>
              <a:t>αντιδραστηρίων, κόστος, απαιτούμενος χρόνος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8643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ΧΑΡΑΚΤΗΡΙΣΤΙΚΑ ΑΠΟΔΟΣΗΣ </a:t>
            </a:r>
            <a:r>
              <a:rPr lang="el-GR" sz="2800" dirty="0" smtClean="0"/>
              <a:t>ΑΝΑΛΥΤΙΚΩΝ </a:t>
            </a:r>
            <a:r>
              <a:rPr lang="el-GR" sz="2800" dirty="0"/>
              <a:t>ΜΕΘΟΔΩΝ</a:t>
            </a:r>
          </a:p>
        </p:txBody>
      </p:sp>
      <p:graphicFrame>
        <p:nvGraphicFramePr>
          <p:cNvPr id="6" name="Group 212" title="ΧΑΡΑΚΤΗΡΙΣΤΙΚΑ ΑΠΟΔΟΣΗΣ ΑΝΑΛΥΤΙΚΩΝ ΜΕΘΟΔΩΝ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509713"/>
              </p:ext>
            </p:extLst>
          </p:nvPr>
        </p:nvGraphicFramePr>
        <p:xfrm>
          <a:off x="179514" y="1268761"/>
          <a:ext cx="8645629" cy="4552347"/>
        </p:xfrm>
        <a:graphic>
          <a:graphicData uri="http://schemas.openxmlformats.org/drawingml/2006/table">
            <a:tbl>
              <a:tblPr firstRow="1"/>
              <a:tblGrid>
                <a:gridCol w="1804988"/>
                <a:gridCol w="1610614"/>
                <a:gridCol w="5230027"/>
              </a:tblGrid>
              <a:tr h="40616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Χαρακτηριστικό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Αγγλικός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όρος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Περιγραφή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1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Όριο ανίχνευσης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Limit of 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detection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μικρότερη συγκέντρωση της ουσίας που μπορεί να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προσδιοριστεί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ορισμένη αξιοπιστία.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Ακρίβεια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Accuracy, 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bias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Μέτρο της εγγύτητας της πειραματικής τιμής προς την αληθινή τιμή.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Επαναληψιμότητα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Precision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Χαρακτηρίζει τη συμφωνία των αποτελεσμάτων μιας σειράς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μετρήσεων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1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Εκλεκτικότητα ή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επιλεκτικότητα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Specificity, 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selectivity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ικανότητα μιας αναλυτικής μεθόδου να προσδιορίζει μια ουσία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αναλυτής) παρουσία άλλων ουσιών (μήτρα).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21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Ανάκτηση ή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απόδοση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Recovery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Το ποσοστό της συνολικής ποσότητας της ουσίας το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οποίο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προσδιορίζεται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μετά από ένα ή περισσότερα στάδια της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αναλυτικής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μεθόδου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Αναλυτική περιοχή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Range, 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calibration range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Η περιοχή συγκεντρώσεων όπου μπορεί να προσδιοριστεί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αναλυτής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 ορισμένη αξιοπιστία.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1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Στιβαρότητα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Robustness, 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ruggedness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Ικανότητα μεθόδου να "ανθίσταται" (δηλ. να παράγει ορθά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αποτελέσματα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σε μικρές μεταβολές πειραματικών παραμέτρων.</a:t>
                      </a: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56688" y="5982320"/>
            <a:ext cx="1259632" cy="4320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4</a:t>
            </a:r>
          </a:p>
        </p:txBody>
      </p:sp>
    </p:spTree>
    <p:extLst>
      <p:ext uri="{BB962C8B-B14F-4D97-AF65-F5344CB8AC3E}">
        <p14:creationId xmlns:p14="http://schemas.microsoft.com/office/powerpoint/2010/main" val="314314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993063" cy="971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>ΑΞΙΟΛΟΓΗΣΗ-ΕΠΙΚΥΡΩΣΗ ΑΝΑΛΥΤΙΚΗΣ ΜΕΘΟΔΟΥ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84213" y="2133600"/>
            <a:ext cx="1655762" cy="107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Arial" pitchFamily="34" charset="0"/>
              </a:rPr>
              <a:t>Υποψήφια αναλυτική μέθοδος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060700" y="1989138"/>
            <a:ext cx="2160588" cy="136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Arial" pitchFamily="34" charset="0"/>
              </a:rPr>
              <a:t>Προσδιορισμός χαρακτηριστικών απόδοσης της μεθόδου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795963" y="1989138"/>
            <a:ext cx="2089150" cy="136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Arial" pitchFamily="34" charset="0"/>
              </a:rPr>
              <a:t>Προσδιορισμός στατιστικών παραμέτρων της μεθόδου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726113" y="4005263"/>
            <a:ext cx="2663825" cy="1728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Arial" pitchFamily="34" charset="0"/>
              </a:rPr>
              <a:t>Εκτίμηση </a:t>
            </a:r>
            <a:r>
              <a:rPr lang="el-GR" altLang="el-GR" sz="2000" dirty="0" err="1">
                <a:latin typeface="Arial" pitchFamily="34" charset="0"/>
              </a:rPr>
              <a:t>επαναληψιμότητας</a:t>
            </a:r>
            <a:r>
              <a:rPr lang="el-GR" altLang="el-GR" sz="2000" dirty="0">
                <a:latin typeface="Arial" pitchFamily="34" charset="0"/>
              </a:rPr>
              <a:t> μέσω επαναλαμβανόμενων μετρήσεων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844800" y="4005263"/>
            <a:ext cx="2447925" cy="1657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Arial" pitchFamily="34" charset="0"/>
              </a:rPr>
              <a:t>Εκτίμηση ακρίβειας μέσω ανάλυσης πιστοποιημένων δειγμάτων αναφοράς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84213" y="4294188"/>
            <a:ext cx="1800225" cy="1081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altLang="el-GR" sz="2000" dirty="0">
                <a:latin typeface="Arial" pitchFamily="34" charset="0"/>
              </a:rPr>
              <a:t>Επικυρωμένη αναλυτική μέθοδος</a:t>
            </a:r>
          </a:p>
        </p:txBody>
      </p:sp>
      <p:cxnSp>
        <p:nvCxnSpPr>
          <p:cNvPr id="38924" name="AutoShape 12"/>
          <p:cNvCxnSpPr>
            <a:cxnSpLocks noChangeShapeType="1"/>
            <a:stCxn id="38918" idx="3"/>
            <a:endCxn id="38919" idx="1"/>
          </p:cNvCxnSpPr>
          <p:nvPr/>
        </p:nvCxnSpPr>
        <p:spPr bwMode="auto">
          <a:xfrm>
            <a:off x="2339975" y="2673350"/>
            <a:ext cx="72072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25" name="AutoShape 13"/>
          <p:cNvCxnSpPr>
            <a:cxnSpLocks noChangeShapeType="1"/>
            <a:stCxn id="38919" idx="3"/>
            <a:endCxn id="38920" idx="1"/>
          </p:cNvCxnSpPr>
          <p:nvPr/>
        </p:nvCxnSpPr>
        <p:spPr bwMode="auto">
          <a:xfrm>
            <a:off x="5221288" y="2673350"/>
            <a:ext cx="57467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26" name="AutoShape 14"/>
          <p:cNvCxnSpPr>
            <a:cxnSpLocks noChangeShapeType="1"/>
            <a:stCxn id="38920" idx="3"/>
            <a:endCxn id="38921" idx="3"/>
          </p:cNvCxnSpPr>
          <p:nvPr/>
        </p:nvCxnSpPr>
        <p:spPr bwMode="auto">
          <a:xfrm>
            <a:off x="7885113" y="2673350"/>
            <a:ext cx="504825" cy="2197100"/>
          </a:xfrm>
          <a:prstGeom prst="bentConnector3">
            <a:avLst>
              <a:gd name="adj1" fmla="val 145282"/>
            </a:avLst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27" name="AutoShape 15"/>
          <p:cNvCxnSpPr>
            <a:cxnSpLocks noChangeShapeType="1"/>
            <a:stCxn id="38921" idx="1"/>
            <a:endCxn id="38922" idx="3"/>
          </p:cNvCxnSpPr>
          <p:nvPr/>
        </p:nvCxnSpPr>
        <p:spPr bwMode="auto">
          <a:xfrm flipH="1" flipV="1">
            <a:off x="5292725" y="4833938"/>
            <a:ext cx="433388" cy="3571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28" name="AutoShape 16"/>
          <p:cNvCxnSpPr>
            <a:cxnSpLocks noChangeShapeType="1"/>
            <a:stCxn id="38922" idx="1"/>
            <a:endCxn id="38923" idx="3"/>
          </p:cNvCxnSpPr>
          <p:nvPr/>
        </p:nvCxnSpPr>
        <p:spPr bwMode="auto">
          <a:xfrm flipH="1">
            <a:off x="2484438" y="4833938"/>
            <a:ext cx="360362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Αναλυτική Γεωχημεία - Εισαγωγή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ΟΡΙΣΜΟΣ- ΣΤΟΧΟΙ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Αναλυτική Γεωχημεία </a:t>
            </a:r>
            <a:r>
              <a:rPr lang="el-GR" dirty="0" smtClean="0">
                <a:latin typeface="Cambria"/>
              </a:rPr>
              <a:t>⤍</a:t>
            </a:r>
            <a:r>
              <a:rPr lang="el-GR" dirty="0" smtClean="0"/>
              <a:t> </a:t>
            </a:r>
            <a:r>
              <a:rPr lang="el-GR" dirty="0"/>
              <a:t>εφαρμογή της Αναλυτικής Χημείας στις </a:t>
            </a:r>
            <a:r>
              <a:rPr lang="el-GR" dirty="0" err="1"/>
              <a:t>Γεωεπιστήμες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Τα “μάτια” της γεωχημείας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Στόχοι </a:t>
            </a:r>
            <a:r>
              <a:rPr lang="el-GR" dirty="0" err="1"/>
              <a:t>γεωεπιστημών</a:t>
            </a:r>
            <a:r>
              <a:rPr lang="el-GR" dirty="0"/>
              <a:t> που εξυπηρετεί: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κατανόηση διεργασιών που διαμορφώνουν την γεωλογική ιστορία της γης,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εκμετάλλευση ορυκτών πόρων,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περιβαλλοντική έρευνα.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Αθηνών, Αριάδνη </a:t>
            </a:r>
            <a:r>
              <a:rPr lang="el-GR" sz="2000" dirty="0"/>
              <a:t>Αργυράκη, Αναπληρώτρια 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</a:t>
            </a:r>
            <a:r>
              <a:rPr lang="el-GR" sz="2000" dirty="0" smtClean="0"/>
              <a:t>Αναλυτική Γεωχημεία-Εισαγωγή».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1: Περιοδικός πίνακας στοιχείων. </a:t>
            </a:r>
            <a:r>
              <a:rPr lang="en-US" sz="2000" dirty="0" smtClean="0"/>
              <a:t>Copyright Marl Winter (University of Sheffield and </a:t>
            </a:r>
            <a:r>
              <a:rPr lang="en-US" sz="2000" dirty="0" err="1" smtClean="0"/>
              <a:t>WebElements</a:t>
            </a:r>
            <a:r>
              <a:rPr lang="en-US" sz="2000" dirty="0" smtClean="0"/>
              <a:t> </a:t>
            </a:r>
            <a:r>
              <a:rPr lang="en-US" sz="2000" dirty="0" err="1" smtClean="0"/>
              <a:t>LTd</a:t>
            </a:r>
            <a:r>
              <a:rPr lang="en-US" sz="2000" dirty="0" smtClean="0"/>
              <a:t>, UK) 1993-2015. </a:t>
            </a:r>
            <a:r>
              <a:rPr lang="el-GR" sz="2000" dirty="0" smtClean="0"/>
              <a:t>Σύνδεσμος: </a:t>
            </a:r>
            <a:r>
              <a:rPr lang="en-US" sz="2000" dirty="0" smtClean="0"/>
              <a:t>www.webelements.com</a:t>
            </a:r>
          </a:p>
          <a:p>
            <a:pPr marL="0" indent="0">
              <a:buNone/>
            </a:pPr>
            <a:r>
              <a:rPr lang="el-GR" sz="2000" dirty="0" smtClean="0"/>
              <a:t>Εικόνα 2: Ιδιότητες στοιχείων. Ελεύθερη διανομή. Σύνδεσμος: </a:t>
            </a:r>
            <a:r>
              <a:rPr lang="en-US" sz="2000" dirty="0"/>
              <a:t>https://en.wikipedia.org/wiki/Periodic_trends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3: Διάγραμμα </a:t>
            </a:r>
            <a:r>
              <a:rPr lang="el-GR" sz="2000" dirty="0"/>
              <a:t>ανωμαλίας </a:t>
            </a:r>
            <a:r>
              <a:rPr lang="el-GR" sz="2000" dirty="0" smtClean="0"/>
              <a:t>ιριδίου. </a:t>
            </a:r>
            <a:r>
              <a:rPr lang="en-US" sz="2000" dirty="0" smtClean="0"/>
              <a:t>Copyright American Association for the Advancement of Science (AAAS) 2015. </a:t>
            </a:r>
            <a:r>
              <a:rPr lang="el-GR" sz="2000" dirty="0" smtClean="0"/>
              <a:t>Πηγή: </a:t>
            </a:r>
            <a:r>
              <a:rPr lang="en-US" sz="2000" dirty="0"/>
              <a:t>Extraterrestrial cause for the Cretaceous- Tertiary </a:t>
            </a:r>
            <a:r>
              <a:rPr lang="en-US" sz="2000" dirty="0" smtClean="0"/>
              <a:t>extinction</a:t>
            </a:r>
            <a:r>
              <a:rPr lang="el-GR" sz="2000" dirty="0" smtClean="0"/>
              <a:t>, </a:t>
            </a:r>
            <a:r>
              <a:rPr lang="en-US" sz="2000" dirty="0" smtClean="0"/>
              <a:t>by Alvarez et al.</a:t>
            </a:r>
            <a:r>
              <a:rPr lang="el-GR" sz="2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Science, </a:t>
            </a:r>
            <a:r>
              <a:rPr lang="en-US" sz="2000" dirty="0" smtClean="0"/>
              <a:t>208 (1980): </a:t>
            </a:r>
            <a:r>
              <a:rPr lang="en-US" sz="2000" dirty="0"/>
              <a:t>1095- 1108.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4: Σχηματική </a:t>
            </a:r>
            <a:r>
              <a:rPr lang="el-GR" sz="2000" dirty="0"/>
              <a:t>αναπαράσταση κοιτάσματος </a:t>
            </a:r>
            <a:r>
              <a:rPr lang="el-GR" sz="2000" dirty="0" err="1"/>
              <a:t>πορφυρικού</a:t>
            </a:r>
            <a:r>
              <a:rPr lang="el-GR" sz="2000" dirty="0"/>
              <a:t> </a:t>
            </a:r>
            <a:r>
              <a:rPr lang="el-GR" sz="2000" dirty="0" smtClean="0"/>
              <a:t>χαλκού.</a:t>
            </a:r>
            <a:r>
              <a:rPr lang="en-US" sz="2000" dirty="0" smtClean="0"/>
              <a:t> Copyright U.S. Geological Survey. </a:t>
            </a:r>
            <a:r>
              <a:rPr lang="el-GR" sz="2000" dirty="0" smtClean="0"/>
              <a:t>Σύνδεσμος: </a:t>
            </a:r>
            <a:r>
              <a:rPr lang="en-US" sz="2000" dirty="0"/>
              <a:t>http://</a:t>
            </a:r>
            <a:r>
              <a:rPr lang="en-US" sz="2000" dirty="0" smtClean="0"/>
              <a:t>minerals.cr.usgs.gov/gips/na/ore.html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7</a:t>
            </a:r>
            <a:r>
              <a:rPr lang="el-GR" sz="2000" dirty="0" smtClean="0"/>
              <a:t>: Διάγραμμα χημικής ανάλυσης. </a:t>
            </a:r>
            <a:r>
              <a:rPr lang="en-US" sz="2000" dirty="0"/>
              <a:t>Copyright </a:t>
            </a:r>
            <a:r>
              <a:rPr lang="el-GR" sz="2000" dirty="0"/>
              <a:t>Εκδόσεις </a:t>
            </a:r>
            <a:r>
              <a:rPr lang="el-GR" sz="2000" dirty="0" err="1"/>
              <a:t>Παπασωτηρίου</a:t>
            </a:r>
            <a:r>
              <a:rPr lang="el-GR" sz="2000" dirty="0"/>
              <a:t>. </a:t>
            </a:r>
            <a:r>
              <a:rPr lang="el-GR" sz="2000" dirty="0" smtClean="0"/>
              <a:t>Πηγή: Αναλυτική </a:t>
            </a:r>
            <a:r>
              <a:rPr lang="el-GR" sz="2000" dirty="0"/>
              <a:t>Χημεία: Θέματα και Προβλήματα. Συντάκτης, </a:t>
            </a:r>
            <a:r>
              <a:rPr lang="el-GR" sz="2000" dirty="0" err="1"/>
              <a:t>Λιοδάκης</a:t>
            </a:r>
            <a:r>
              <a:rPr lang="el-GR" sz="2000" dirty="0"/>
              <a:t> Σ., 2001. Κατάλογος </a:t>
            </a:r>
            <a:r>
              <a:rPr lang="en-US" sz="2000" dirty="0"/>
              <a:t>OPAC, </a:t>
            </a:r>
            <a:r>
              <a:rPr lang="el-GR" sz="2000" dirty="0"/>
              <a:t>ΕΚΠΑ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Εικόνα 8: Διάγραμμα ποιοτικής και ποσοτικής ανάλυσης περιεκτικότητας. </a:t>
            </a:r>
            <a:r>
              <a:rPr lang="en-US" sz="2000" dirty="0" smtClean="0"/>
              <a:t>Copyright </a:t>
            </a:r>
            <a:r>
              <a:rPr lang="el-GR" sz="2000" dirty="0" smtClean="0"/>
              <a:t>Εκδόσεις </a:t>
            </a:r>
            <a:r>
              <a:rPr lang="el-GR" sz="2000" dirty="0" err="1" smtClean="0"/>
              <a:t>Παπασωτηρίου</a:t>
            </a:r>
            <a:r>
              <a:rPr lang="el-GR" sz="2000" dirty="0" smtClean="0"/>
              <a:t>. Πηγή: Αναλυτική Χημεία: Θέματα και Προβλήματα. Συντάκτης, </a:t>
            </a:r>
            <a:r>
              <a:rPr lang="el-GR" sz="2000" dirty="0" err="1" smtClean="0"/>
              <a:t>Λιοδάκης</a:t>
            </a:r>
            <a:r>
              <a:rPr lang="el-GR" sz="2000" dirty="0" smtClean="0"/>
              <a:t> Σ., 2001. Κατάλογος </a:t>
            </a:r>
            <a:r>
              <a:rPr lang="en-US" sz="2000" dirty="0" smtClean="0"/>
              <a:t>OPAC, </a:t>
            </a:r>
            <a:r>
              <a:rPr lang="el-GR" sz="2000" dirty="0" smtClean="0"/>
              <a:t>ΕΚΠΑ.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10: Διάγραμμα ανάλυσης χημικών στοιχείων. </a:t>
            </a:r>
            <a:r>
              <a:rPr lang="en-US" sz="2000" dirty="0"/>
              <a:t>Copyright </a:t>
            </a:r>
            <a:r>
              <a:rPr lang="el-GR" sz="2000" dirty="0"/>
              <a:t>Εκδόσεις </a:t>
            </a:r>
            <a:r>
              <a:rPr lang="el-GR" sz="2000" dirty="0" err="1"/>
              <a:t>Παπασωτηρίου</a:t>
            </a:r>
            <a:r>
              <a:rPr lang="el-GR" sz="2000" dirty="0"/>
              <a:t>. </a:t>
            </a:r>
            <a:r>
              <a:rPr lang="el-GR" sz="2000" dirty="0" smtClean="0"/>
              <a:t>Πηγή: Αναλυτική </a:t>
            </a:r>
            <a:r>
              <a:rPr lang="el-GR" sz="2000" dirty="0"/>
              <a:t>Χημεία: Θέματα και Προβλήματα. Συντάκτης, </a:t>
            </a:r>
            <a:r>
              <a:rPr lang="el-GR" sz="2000" dirty="0" err="1"/>
              <a:t>Λιοδάκης</a:t>
            </a:r>
            <a:r>
              <a:rPr lang="el-GR" sz="2000" dirty="0"/>
              <a:t> Σ., 2001. Κατάλογος </a:t>
            </a:r>
            <a:r>
              <a:rPr lang="en-US" sz="2000" dirty="0"/>
              <a:t>OPAC, </a:t>
            </a:r>
            <a:r>
              <a:rPr lang="el-GR" sz="2000" dirty="0"/>
              <a:t>ΕΚΠΑ.</a:t>
            </a:r>
          </a:p>
          <a:p>
            <a:pPr marL="0" indent="0"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1461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1,2</a:t>
            </a:r>
            <a:r>
              <a:rPr lang="en-US" sz="2000" dirty="0" smtClean="0"/>
              <a:t>,3</a:t>
            </a:r>
            <a:r>
              <a:rPr lang="el-GR" sz="2000" dirty="0" smtClean="0"/>
              <a:t>: Σύσταση γήινου φλοιού.</a:t>
            </a:r>
            <a:r>
              <a:rPr lang="en-US" sz="2000" dirty="0" smtClean="0"/>
              <a:t> Copyright Elsevier B.V. , 2005. </a:t>
            </a:r>
            <a:r>
              <a:rPr lang="el-GR" sz="2000" dirty="0" smtClean="0"/>
              <a:t>Πηγή: </a:t>
            </a:r>
            <a:r>
              <a:rPr lang="en-US" sz="2000" dirty="0" smtClean="0"/>
              <a:t>The crust. </a:t>
            </a:r>
            <a:r>
              <a:rPr lang="en-US" sz="2000" dirty="0" err="1" smtClean="0"/>
              <a:t>Eddited</a:t>
            </a:r>
            <a:r>
              <a:rPr lang="en-US" sz="2000" dirty="0" smtClean="0"/>
              <a:t> by R.L. Rudnick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Πίνακας 4: Χαρακτηριστικά απόδοσης αναλυτικών μεθόδων. </a:t>
            </a:r>
            <a:r>
              <a:rPr lang="en-US" sz="2000" dirty="0"/>
              <a:t>Copyright </a:t>
            </a:r>
            <a:r>
              <a:rPr lang="el-GR" sz="2000" dirty="0"/>
              <a:t>Εκδόσεις </a:t>
            </a:r>
            <a:r>
              <a:rPr lang="el-GR" sz="2000" dirty="0" err="1"/>
              <a:t>Παπασωτηρίου</a:t>
            </a:r>
            <a:r>
              <a:rPr lang="el-GR" sz="2000" dirty="0"/>
              <a:t>. </a:t>
            </a:r>
            <a:r>
              <a:rPr lang="el-GR" sz="2000" dirty="0" smtClean="0"/>
              <a:t>Πηγή: Αναλυτική </a:t>
            </a:r>
            <a:r>
              <a:rPr lang="el-GR" sz="2000" dirty="0"/>
              <a:t>Χημεία: Θέματα και Προβλήματα. Συντάκτης, </a:t>
            </a:r>
            <a:r>
              <a:rPr lang="el-GR" sz="2000" dirty="0" err="1"/>
              <a:t>Λιοδάκης</a:t>
            </a:r>
            <a:r>
              <a:rPr lang="el-GR" sz="2000" dirty="0"/>
              <a:t> Σ., 2001. Κατάλογος </a:t>
            </a:r>
            <a:r>
              <a:rPr lang="en-US" sz="2000" dirty="0"/>
              <a:t>OPAC, </a:t>
            </a:r>
            <a:r>
              <a:rPr lang="el-GR" sz="2000" dirty="0"/>
              <a:t>ΕΚΠΑ.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 </a:t>
            </a: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ΠΕΡΙΟΔΙΚΟΣ ΠΙΝΑΚΑΣ ΣΤΟΙΧΕΙΩΝ</a:t>
            </a:r>
            <a:endParaRPr lang="el-GR" sz="4400" dirty="0"/>
          </a:p>
        </p:txBody>
      </p:sp>
      <p:pic>
        <p:nvPicPr>
          <p:cNvPr id="1026" name="Picture 2" title="ΠΕΡΙΟΔΙΚΟΣ ΠΙΝΑΚΑΣ ΣΤΟΙΧΕΙΩ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7" y="1557338"/>
            <a:ext cx="80449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264" y="5949280"/>
            <a:ext cx="1296144" cy="3529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n-US" dirty="0" smtClean="0"/>
              <a:t>2</a:t>
            </a:r>
            <a:endParaRPr lang="el-GR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στοιχείων</a:t>
            </a:r>
          </a:p>
        </p:txBody>
      </p:sp>
      <p:pic>
        <p:nvPicPr>
          <p:cNvPr id="10" name="Picture 2" descr="File:Periodic trends.svg" title="Ιδιότητες στοιχείων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620044"/>
            <a:ext cx="7620000" cy="4400550"/>
          </a:xfrm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700338" y="1835150"/>
            <a:ext cx="24479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/>
              <a:t>Ενέργεια ιονισμού</a:t>
            </a:r>
            <a:endParaRPr lang="en-GB" altLang="el-GR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419475" y="5516563"/>
            <a:ext cx="2447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/>
              <a:t>Ατομική ακτίνα</a:t>
            </a:r>
            <a:endParaRPr lang="en-GB" altLang="el-GR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771775" y="2636838"/>
            <a:ext cx="24479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altLang="el-GR"/>
              <a:t>ηλεκτροσυγγένεια</a:t>
            </a:r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ΣΥΣΤΑΣΗ ΓΗΙΝΟΥ ΦΛΟΙΟΥ: </a:t>
            </a:r>
            <a:br>
              <a:rPr lang="el-GR" dirty="0"/>
            </a:br>
            <a:r>
              <a:rPr lang="el-GR" dirty="0"/>
              <a:t>Κύρια στοιχεία (% κατά βάρος)</a:t>
            </a:r>
          </a:p>
        </p:txBody>
      </p:sp>
      <p:graphicFrame>
        <p:nvGraphicFramePr>
          <p:cNvPr id="6" name="Group 1616" title="ΣΥΣΤΑΣΗ ΓΗΙΝΟΥ ΦΛΟΙ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166675"/>
              </p:ext>
            </p:extLst>
          </p:nvPr>
        </p:nvGraphicFramePr>
        <p:xfrm>
          <a:off x="463550" y="1557339"/>
          <a:ext cx="5629910" cy="4663550"/>
        </p:xfrm>
        <a:graphic>
          <a:graphicData uri="http://schemas.openxmlformats.org/drawingml/2006/table">
            <a:tbl>
              <a:tblPr firstRow="1"/>
              <a:tblGrid>
                <a:gridCol w="1371600"/>
                <a:gridCol w="2129155"/>
                <a:gridCol w="2129155"/>
              </a:tblGrid>
              <a:tr h="534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Οξείδιο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Συγκέντρωση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R&amp;F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1995)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Συγκέντρωση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T&amp;M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1985)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SiO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</a:t>
                      </a:r>
                      <a:endParaRPr kumimoji="0" lang="en-GB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59.1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57.3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TiO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</a:t>
                      </a:r>
                      <a:endParaRPr kumimoji="0" lang="en-GB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Al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en-GB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15.8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15.9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FeO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6.6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MnO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MgO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4.4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CaO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6.4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3.2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1.88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el-G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2200" y="5805264"/>
            <a:ext cx="122413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ΣΥΣΤΑΣΗ ΓΗΙΝΟΥ ΦΛΟΙΟΥ- Ιχνοστοιχεία </a:t>
            </a:r>
            <a:br>
              <a:rPr lang="el-GR" sz="2800" dirty="0"/>
            </a:br>
            <a:r>
              <a:rPr lang="el-GR" sz="2800" dirty="0"/>
              <a:t>(</a:t>
            </a:r>
            <a:r>
              <a:rPr lang="el-GR" sz="2800" dirty="0" err="1"/>
              <a:t>ppm</a:t>
            </a:r>
            <a:r>
              <a:rPr lang="el-GR" sz="2800" dirty="0"/>
              <a:t> εκτός εάν σημειώνονται άλλες μονάδες</a:t>
            </a:r>
            <a:r>
              <a:rPr lang="el-GR" sz="2800" dirty="0" smtClean="0"/>
              <a:t>)(1/2)</a:t>
            </a:r>
            <a:endParaRPr lang="el-GR" sz="2800" dirty="0"/>
          </a:p>
        </p:txBody>
      </p:sp>
      <p:graphicFrame>
        <p:nvGraphicFramePr>
          <p:cNvPr id="6" name="Group 1825" title="Σύσταση γήινου φλοιού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035210"/>
              </p:ext>
            </p:extLst>
          </p:nvPr>
        </p:nvGraphicFramePr>
        <p:xfrm>
          <a:off x="395536" y="1484784"/>
          <a:ext cx="8413243" cy="4663296"/>
        </p:xfrm>
        <a:graphic>
          <a:graphicData uri="http://schemas.openxmlformats.org/drawingml/2006/table">
            <a:tbl>
              <a:tblPr firstRow="1"/>
              <a:tblGrid>
                <a:gridCol w="1163638"/>
                <a:gridCol w="1568323"/>
                <a:gridCol w="1568323"/>
                <a:gridCol w="1081087"/>
                <a:gridCol w="1515936"/>
                <a:gridCol w="1515936"/>
              </a:tblGrid>
              <a:tr h="54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Στοιχείο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Συγκέντρωση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&amp;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Συγκέντρωση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&amp;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Στοιχείο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Συγκέντρωση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&amp;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Συγκέντρωση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390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151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Nd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119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185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Sm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3.9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Eu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Ni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105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Gd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3.6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Cu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75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0.56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Zn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73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Dy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3.5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3.7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Ho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0.76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0.78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8" y="5935528"/>
            <a:ext cx="1259632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2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ΣΥΣΤΑΣΗ ΓΗΙΝΟΥ ΦΛΟΙΟΥ- Ιχνοστοιχεία </a:t>
            </a:r>
            <a:br>
              <a:rPr lang="el-GR" sz="2800" dirty="0"/>
            </a:br>
            <a:r>
              <a:rPr lang="el-GR" sz="2800" dirty="0"/>
              <a:t>(</a:t>
            </a:r>
            <a:r>
              <a:rPr lang="el-GR" sz="2800" dirty="0" err="1"/>
              <a:t>ppm</a:t>
            </a:r>
            <a:r>
              <a:rPr lang="el-GR" sz="2800" dirty="0"/>
              <a:t> εκτός εάν σημειώνονται άλλες μονάδες</a:t>
            </a:r>
            <a:r>
              <a:rPr lang="el-GR" sz="2800" dirty="0" smtClean="0"/>
              <a:t>)(2/2)</a:t>
            </a:r>
            <a:endParaRPr lang="el-GR" sz="2800" dirty="0"/>
          </a:p>
        </p:txBody>
      </p:sp>
      <p:graphicFrame>
        <p:nvGraphicFramePr>
          <p:cNvPr id="7" name="Group 1098" title="Σύσταση γήινου φλοιού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750066"/>
              </p:ext>
            </p:extLst>
          </p:nvPr>
        </p:nvGraphicFramePr>
        <p:xfrm>
          <a:off x="463550" y="1557338"/>
          <a:ext cx="8564245" cy="3200669"/>
        </p:xfrm>
        <a:graphic>
          <a:graphicData uri="http://schemas.openxmlformats.org/drawingml/2006/table">
            <a:tbl>
              <a:tblPr firstRow="1"/>
              <a:tblGrid>
                <a:gridCol w="1008062"/>
                <a:gridCol w="1646555"/>
                <a:gridCol w="1646555"/>
                <a:gridCol w="1027113"/>
                <a:gridCol w="1589405"/>
                <a:gridCol w="1646555"/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Στοιχείο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Συγκέντρωση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Συγκέντρωση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Στοιχείο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Συγκέντρωση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Συγκέντρωση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Pd, ppb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ppb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Ag, ppb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Au, ppb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Cd, ppb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Tl, ppb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In, ppb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Bi, ppb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1.42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8" y="5935528"/>
            <a:ext cx="1259632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Πίνακας 3</a:t>
            </a:r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ΑΝΩΜΑΛΙΑ </a:t>
            </a:r>
            <a:r>
              <a:rPr lang="el-GR" dirty="0" err="1"/>
              <a:t>Ir</a:t>
            </a:r>
            <a:r>
              <a:rPr lang="el-GR" dirty="0"/>
              <a:t> – </a:t>
            </a:r>
            <a:br>
              <a:rPr lang="el-GR" dirty="0"/>
            </a:br>
            <a:r>
              <a:rPr lang="el-GR" dirty="0"/>
              <a:t>ΜΑΖΙΚΗ ΚΑΤΑΣΤΡΟΦΗ ΚΡΗΤΙΔΙΚΟΥ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dirty="0">
                <a:latin typeface="Arial" pitchFamily="34" charset="0"/>
              </a:rPr>
              <a:t>Luis Alvarez</a:t>
            </a:r>
            <a:r>
              <a:rPr lang="el-GR" altLang="el-GR" sz="2400" dirty="0">
                <a:latin typeface="Arial" pitchFamily="34" charset="0"/>
              </a:rPr>
              <a:t> </a:t>
            </a:r>
            <a:r>
              <a:rPr lang="en-US" altLang="el-GR" sz="2400" dirty="0">
                <a:latin typeface="Arial" pitchFamily="34" charset="0"/>
              </a:rPr>
              <a:t>(</a:t>
            </a:r>
            <a:r>
              <a:rPr lang="el-GR" altLang="el-GR" sz="2400" dirty="0">
                <a:latin typeface="Arial" pitchFamily="34" charset="0"/>
              </a:rPr>
              <a:t>1980</a:t>
            </a:r>
            <a:r>
              <a:rPr lang="en-US" altLang="el-GR" sz="2400" dirty="0">
                <a:latin typeface="Arial" pitchFamily="34" charset="0"/>
              </a:rPr>
              <a:t>): </a:t>
            </a:r>
            <a:r>
              <a:rPr lang="en-US" altLang="el-GR" sz="2400" dirty="0" err="1">
                <a:latin typeface="Arial" pitchFamily="34" charset="0"/>
              </a:rPr>
              <a:t>Aν</a:t>
            </a:r>
            <a:r>
              <a:rPr lang="en-US" altLang="el-GR" sz="2400" dirty="0">
                <a:latin typeface="Arial" pitchFamily="34" charset="0"/>
              </a:rPr>
              <a:t>ακάλυψη συγκέντρωσης Ir 9 ppb </a:t>
            </a:r>
            <a:r>
              <a:rPr lang="el-GR" altLang="el-GR" sz="2400" dirty="0">
                <a:latin typeface="Arial" pitchFamily="34" charset="0"/>
              </a:rPr>
              <a:t>σε </a:t>
            </a:r>
            <a:r>
              <a:rPr lang="en-US" altLang="el-GR" sz="2400" dirty="0" err="1">
                <a:latin typeface="Arial" pitchFamily="34" charset="0"/>
              </a:rPr>
              <a:t>στρώμ</a:t>
            </a:r>
            <a:r>
              <a:rPr lang="en-US" altLang="el-GR" sz="2400" dirty="0">
                <a:latin typeface="Arial" pitchFamily="34" charset="0"/>
              </a:rPr>
              <a:t>α ηλικίας Αν. </a:t>
            </a:r>
            <a:r>
              <a:rPr lang="en-US" altLang="el-GR" sz="2400" dirty="0" err="1">
                <a:latin typeface="Arial" pitchFamily="34" charset="0"/>
              </a:rPr>
              <a:t>Κρητιδικού</a:t>
            </a:r>
            <a:r>
              <a:rPr lang="en-US" altLang="el-GR" sz="2400" dirty="0">
                <a:latin typeface="Arial" pitchFamily="34" charset="0"/>
              </a:rPr>
              <a:t> – Κατ. Παλα</a:t>
            </a:r>
            <a:r>
              <a:rPr lang="en-US" altLang="el-GR" sz="2400" dirty="0" err="1">
                <a:latin typeface="Arial" pitchFamily="34" charset="0"/>
              </a:rPr>
              <a:t>ιογενούς</a:t>
            </a:r>
            <a:r>
              <a:rPr lang="en-US" altLang="el-GR" sz="2400" dirty="0">
                <a:latin typeface="Arial" pitchFamily="34" charset="0"/>
              </a:rPr>
              <a:t> </a:t>
            </a:r>
            <a:r>
              <a:rPr lang="en-US" altLang="el-GR" sz="2400" dirty="0" err="1">
                <a:latin typeface="Arial" pitchFamily="34" charset="0"/>
              </a:rPr>
              <a:t>με</a:t>
            </a:r>
            <a:r>
              <a:rPr lang="en-US" altLang="el-GR" sz="2400" dirty="0">
                <a:latin typeface="Arial" pitchFamily="34" charset="0"/>
              </a:rPr>
              <a:t> α</a:t>
            </a:r>
            <a:r>
              <a:rPr lang="en-US" altLang="el-GR" sz="2400" dirty="0" err="1">
                <a:latin typeface="Arial" pitchFamily="34" charset="0"/>
              </a:rPr>
              <a:t>νάλυση</a:t>
            </a:r>
            <a:r>
              <a:rPr lang="en-US" altLang="el-GR" sz="2400" dirty="0">
                <a:latin typeface="Arial" pitchFamily="34" charset="0"/>
              </a:rPr>
              <a:t> </a:t>
            </a:r>
            <a:r>
              <a:rPr lang="en-US" altLang="el-GR" sz="2400" dirty="0" err="1">
                <a:latin typeface="Arial" pitchFamily="34" charset="0"/>
              </a:rPr>
              <a:t>δειγμάτων</a:t>
            </a:r>
            <a:r>
              <a:rPr lang="en-US" altLang="el-GR" sz="2400" dirty="0">
                <a:latin typeface="Arial" pitchFamily="34" charset="0"/>
              </a:rPr>
              <a:t> π</a:t>
            </a:r>
            <a:r>
              <a:rPr lang="en-US" altLang="el-GR" sz="2400" dirty="0" err="1">
                <a:latin typeface="Arial" pitchFamily="34" charset="0"/>
              </a:rPr>
              <a:t>άχους</a:t>
            </a:r>
            <a:r>
              <a:rPr lang="en-US" altLang="el-GR" sz="2400" dirty="0">
                <a:latin typeface="Arial" pitchFamily="34" charset="0"/>
              </a:rPr>
              <a:t> 1 cm </a:t>
            </a:r>
            <a:r>
              <a:rPr lang="el-GR" altLang="el-GR" sz="2400" dirty="0">
                <a:latin typeface="Arial" pitchFamily="34" charset="0"/>
              </a:rPr>
              <a:t>(</a:t>
            </a:r>
            <a:r>
              <a:rPr lang="en-US" altLang="el-GR" sz="2400" dirty="0">
                <a:latin typeface="Arial" pitchFamily="34" charset="0"/>
              </a:rPr>
              <a:t>α</a:t>
            </a:r>
            <a:r>
              <a:rPr lang="en-US" altLang="el-GR" sz="2400" dirty="0" err="1">
                <a:latin typeface="Arial" pitchFamily="34" charset="0"/>
              </a:rPr>
              <a:t>ργιλικό</a:t>
            </a:r>
            <a:r>
              <a:rPr lang="en-US" altLang="el-GR" sz="2400" dirty="0">
                <a:latin typeface="Arial" pitchFamily="34" charset="0"/>
              </a:rPr>
              <a:t> </a:t>
            </a:r>
            <a:r>
              <a:rPr lang="el-GR" altLang="el-GR" sz="2400" dirty="0">
                <a:latin typeface="Arial" pitchFamily="34" charset="0"/>
              </a:rPr>
              <a:t>υπόλειμμα </a:t>
            </a:r>
            <a:r>
              <a:rPr lang="el-GR" altLang="el-GR" sz="2400" dirty="0" err="1">
                <a:latin typeface="Arial" pitchFamily="34" charset="0"/>
              </a:rPr>
              <a:t>ασβεστολίθου</a:t>
            </a:r>
            <a:r>
              <a:rPr lang="el-GR" altLang="el-GR" sz="2400" dirty="0">
                <a:latin typeface="Arial" pitchFamily="34" charset="0"/>
              </a:rPr>
              <a:t>) με την αναλυτική τεχνική </a:t>
            </a:r>
            <a:r>
              <a:rPr lang="en-US" altLang="el-GR" sz="2400" dirty="0">
                <a:latin typeface="Arial" pitchFamily="34" charset="0"/>
              </a:rPr>
              <a:t>NAA.</a:t>
            </a:r>
            <a:r>
              <a:rPr lang="el-GR" altLang="el-GR" sz="2400" dirty="0">
                <a:latin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3</a:t>
            </a:r>
            <a:endParaRPr lang="el-GR" dirty="0" smtClean="0"/>
          </a:p>
        </p:txBody>
      </p:sp>
      <p:pic>
        <p:nvPicPr>
          <p:cNvPr id="9" name="Picture 8" descr="Iranomaly2" title="Διάγραμμα ανωμαλίας ιριδίου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667972"/>
            <a:ext cx="3960440" cy="4488499"/>
          </a:xfr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1607</Words>
  <Application>Microsoft Office PowerPoint</Application>
  <PresentationFormat>Προβολή στην οθόνη (4:3)</PresentationFormat>
  <Paragraphs>423</Paragraphs>
  <Slides>36</Slides>
  <Notes>32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Θέμα του Office</vt:lpstr>
      <vt:lpstr>Γράφημα</vt:lpstr>
      <vt:lpstr>Υδρογεωχημεία –  Αναλυτική Γεωχημεία</vt:lpstr>
      <vt:lpstr>ΕΙΣΑΓΩΓΗ</vt:lpstr>
      <vt:lpstr>ΟΡΙΣΜΟΣ- ΣΤΟΧΟΙ</vt:lpstr>
      <vt:lpstr>ΠΕΡΙΟΔΙΚΟΣ ΠΙΝΑΚΑΣ ΣΤΟΙΧΕΙΩΝ</vt:lpstr>
      <vt:lpstr>Ιδιότητες στοιχείων</vt:lpstr>
      <vt:lpstr>ΣΥΣΤΑΣΗ ΓΗΙΝΟΥ ΦΛΟΙΟΥ:  Κύρια στοιχεία (% κατά βάρος)</vt:lpstr>
      <vt:lpstr>ΣΥΣΤΑΣΗ ΓΗΙΝΟΥ ΦΛΟΙΟΥ- Ιχνοστοιχεία  (ppm εκτός εάν σημειώνονται άλλες μονάδες)(1/2)</vt:lpstr>
      <vt:lpstr>ΣΥΣΤΑΣΗ ΓΗΙΝΟΥ ΦΛΟΙΟΥ- Ιχνοστοιχεία  (ppm εκτός εάν σημειώνονται άλλες μονάδες)(2/2)</vt:lpstr>
      <vt:lpstr>ΑΝΩΜΑΛΙΑ Ir –  ΜΑΖΙΚΗ ΚΑΤΑΣΤΡΟΦΗ ΚΡΗΤΙΔΙΚΟΥ</vt:lpstr>
      <vt:lpstr>ΜΕΤΑΛΛΟΓΕΝΕΣΗ &amp; ΑΝΑΖΗΤΗΣΗ ΚΟΙΤΑΣΜΑΤΩΝ</vt:lpstr>
      <vt:lpstr>Σχηματική αναπαράσταση κοιτάσματος πορφυρικού χαλκού</vt:lpstr>
      <vt:lpstr>ΠΕΡΙΒΑΛΛΟΝΤΙΚΗ ΓΕΩΛΟΓΙΑ</vt:lpstr>
      <vt:lpstr>ΜΕΘΟΔΟΙ ΧΗΜΙΚΗΣ ΑΝΑΛΥΣΗΣ</vt:lpstr>
      <vt:lpstr>ΑΝΑΛΥΤΙΚΗ ΤΕΧΝΙΚΗ-ΜΕΘΟΔΟΣ</vt:lpstr>
      <vt:lpstr>Παρουσίαση του PowerPoint</vt:lpstr>
      <vt:lpstr>Χαρακτηριστικά απόδοσης αναλυτικών μεθόδων</vt:lpstr>
      <vt:lpstr>ΑΝΑΛΥΣΗ ΠΕΡΙΕΚΤΙΚΟΤΗΤΑΣ</vt:lpstr>
      <vt:lpstr>ΑΝΑΛΥΣΗ ΚΑΤΑΝΟΜΗΣ</vt:lpstr>
      <vt:lpstr>ΑΝΑΛΥΣΗ ΧΗΜΙΚΩΝ ΔΙΕΡΓΑΣΙΩΝ</vt:lpstr>
      <vt:lpstr>ΑΝΑΛΥΣΗ ΔΟΜΗΣ</vt:lpstr>
      <vt:lpstr>ΟΛΙΚΗ – ΜΕΡΙΚΗ ΑΝΑΛΥΣΗ (1/2)</vt:lpstr>
      <vt:lpstr>ΟΛΙΚΗ – ΜΕΡΙΚΗ ΑΝΑΛΥΣΗ (2/2)</vt:lpstr>
      <vt:lpstr>ΕΠΙΛΟΓΗ ΑΝΑΛΥΤΙΚΗΣ ΜΕΘΟΔΟΥ</vt:lpstr>
      <vt:lpstr>ΕΠΙΤΥΧΙΑ ΧΗΜΙΚΗΣ ΑΝΑΛΥΣΗΣ</vt:lpstr>
      <vt:lpstr>ΧΑΡΑΚΤΗΡΙΣΤΙΚΑ ΑΠΟΔΟΣΗΣ ΑΝΑΛΥΤΙΚΩΝ ΜΕΘΟΔΩΝ</vt:lpstr>
      <vt:lpstr>ΑΞΙΟΛΟΓΗΣΗ-ΕΠΙΚΥΡΩΣΗ ΑΝΑΛΥΤΙΚΗΣ ΜΕΘΟΔΟΥ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Αναλυτικη γεωχημεία</dc:title>
  <dc:creator>Αριάδνη Αργυράκη</dc:creator>
  <cp:keywords>γεωχημεια</cp:keywords>
  <cp:lastModifiedBy>Hara</cp:lastModifiedBy>
  <cp:revision>196</cp:revision>
  <dcterms:created xsi:type="dcterms:W3CDTF">2012-09-06T09:03:05Z</dcterms:created>
  <dcterms:modified xsi:type="dcterms:W3CDTF">2015-07-23T12:18:33Z</dcterms:modified>
  <cp:category>Εισαγωγή</cp:category>
</cp:coreProperties>
</file>