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6" r:id="rId3"/>
    <p:sldId id="422" r:id="rId4"/>
    <p:sldId id="423" r:id="rId5"/>
    <p:sldId id="530" r:id="rId6"/>
    <p:sldId id="492" r:id="rId7"/>
    <p:sldId id="490" r:id="rId8"/>
    <p:sldId id="504" r:id="rId9"/>
    <p:sldId id="505" r:id="rId10"/>
    <p:sldId id="506" r:id="rId11"/>
    <p:sldId id="510" r:id="rId12"/>
    <p:sldId id="502" r:id="rId13"/>
    <p:sldId id="486" r:id="rId14"/>
    <p:sldId id="503" r:id="rId15"/>
    <p:sldId id="513" r:id="rId16"/>
    <p:sldId id="496" r:id="rId17"/>
    <p:sldId id="429" r:id="rId18"/>
    <p:sldId id="529" r:id="rId19"/>
    <p:sldId id="430" r:id="rId20"/>
    <p:sldId id="531" r:id="rId21"/>
    <p:sldId id="480" r:id="rId22"/>
    <p:sldId id="487" r:id="rId23"/>
    <p:sldId id="481" r:id="rId24"/>
    <p:sldId id="532" r:id="rId25"/>
    <p:sldId id="534" r:id="rId26"/>
    <p:sldId id="535" r:id="rId27"/>
    <p:sldId id="432" r:id="rId28"/>
    <p:sldId id="512" r:id="rId29"/>
    <p:sldId id="476" r:id="rId30"/>
    <p:sldId id="433" r:id="rId31"/>
    <p:sldId id="497" r:id="rId32"/>
    <p:sldId id="511" r:id="rId33"/>
    <p:sldId id="498" r:id="rId34"/>
    <p:sldId id="499" r:id="rId35"/>
    <p:sldId id="484" r:id="rId36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9D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1924" autoAdjust="0"/>
  </p:normalViewPr>
  <p:slideViewPr>
    <p:cSldViewPr>
      <p:cViewPr varScale="1">
        <p:scale>
          <a:sx n="100" d="100"/>
          <a:sy n="100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196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8F035-E854-4EBF-941A-14F5DF95C46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4858DA2-2469-4728-A2CE-56E992D9B7ED}">
      <dgm:prSet phldrT="[Κείμενο]" custT="1"/>
      <dgm:spPr/>
      <dgm:t>
        <a:bodyPr/>
        <a:lstStyle/>
        <a:p>
          <a:r>
            <a:rPr lang="el-GR" sz="2400" dirty="0" smtClean="0"/>
            <a:t>ανοικτό ψηφιακό μάθημα</a:t>
          </a:r>
          <a:endParaRPr lang="el-GR" sz="2400" dirty="0"/>
        </a:p>
      </dgm:t>
    </dgm:pt>
    <dgm:pt modelId="{9D9DA885-750B-4C4A-87FF-F358674BDDB6}" type="parTrans" cxnId="{4B8F1E95-D487-4DCA-B67E-281C4546BF9C}">
      <dgm:prSet/>
      <dgm:spPr/>
      <dgm:t>
        <a:bodyPr/>
        <a:lstStyle/>
        <a:p>
          <a:endParaRPr lang="el-GR"/>
        </a:p>
      </dgm:t>
    </dgm:pt>
    <dgm:pt modelId="{BB69A402-74B1-4F95-9E0F-37C3C7EE7DC6}" type="sibTrans" cxnId="{4B8F1E95-D487-4DCA-B67E-281C4546BF9C}">
      <dgm:prSet/>
      <dgm:spPr/>
      <dgm:t>
        <a:bodyPr/>
        <a:lstStyle/>
        <a:p>
          <a:endParaRPr lang="el-GR"/>
        </a:p>
      </dgm:t>
    </dgm:pt>
    <dgm:pt modelId="{032DA80C-C203-4AC7-AC3A-B8D2FC01250C}">
      <dgm:prSet phldrT="[Κείμενο]" custT="1"/>
      <dgm:spPr/>
      <dgm:t>
        <a:bodyPr/>
        <a:lstStyle/>
        <a:p>
          <a:r>
            <a:rPr lang="el-GR" sz="1400" dirty="0" smtClean="0"/>
            <a:t>πλατφόρμα ψηφιακών μαθημάτων</a:t>
          </a:r>
          <a:endParaRPr lang="el-GR" sz="800" dirty="0"/>
        </a:p>
      </dgm:t>
    </dgm:pt>
    <dgm:pt modelId="{1384709D-E6EC-4562-8190-D25F3285BEF2}" type="parTrans" cxnId="{CD648DBD-0197-4940-8C28-CFCF96DEB5E9}">
      <dgm:prSet/>
      <dgm:spPr/>
      <dgm:t>
        <a:bodyPr/>
        <a:lstStyle/>
        <a:p>
          <a:endParaRPr lang="el-GR"/>
        </a:p>
      </dgm:t>
    </dgm:pt>
    <dgm:pt modelId="{6B283C4D-B226-4C8C-92C3-75AFEBCC87EB}" type="sibTrans" cxnId="{CD648DBD-0197-4940-8C28-CFCF96DEB5E9}">
      <dgm:prSet/>
      <dgm:spPr/>
      <dgm:t>
        <a:bodyPr/>
        <a:lstStyle/>
        <a:p>
          <a:endParaRPr lang="el-GR"/>
        </a:p>
      </dgm:t>
    </dgm:pt>
    <dgm:pt modelId="{2FFB2F78-5D9F-40EC-8728-61ABC4CC3550}">
      <dgm:prSet phldrT="[Κείμενο]"/>
      <dgm:spPr/>
      <dgm:t>
        <a:bodyPr/>
        <a:lstStyle/>
        <a:p>
          <a:r>
            <a:rPr lang="el-GR" dirty="0" smtClean="0"/>
            <a:t>εθνική πύλη αναζήτησης</a:t>
          </a:r>
          <a:endParaRPr lang="el-GR" dirty="0"/>
        </a:p>
      </dgm:t>
    </dgm:pt>
    <dgm:pt modelId="{DAD85427-9A13-4FA0-BCEC-7E1A9CAF3CB8}" type="parTrans" cxnId="{E2170348-F5DD-40F1-A0CD-1BD47F223D6B}">
      <dgm:prSet/>
      <dgm:spPr/>
      <dgm:t>
        <a:bodyPr/>
        <a:lstStyle/>
        <a:p>
          <a:endParaRPr lang="el-GR"/>
        </a:p>
      </dgm:t>
    </dgm:pt>
    <dgm:pt modelId="{39FD1C82-CA71-43C2-8EC8-14EFA826D0B2}" type="sibTrans" cxnId="{E2170348-F5DD-40F1-A0CD-1BD47F223D6B}">
      <dgm:prSet/>
      <dgm:spPr/>
      <dgm:t>
        <a:bodyPr/>
        <a:lstStyle/>
        <a:p>
          <a:endParaRPr lang="el-GR"/>
        </a:p>
      </dgm:t>
    </dgm:pt>
    <dgm:pt modelId="{3B72C090-FA36-427E-AE50-A89DC27AB116}">
      <dgm:prSet phldrT="[Κείμενο]"/>
      <dgm:spPr/>
      <dgm:t>
        <a:bodyPr/>
        <a:lstStyle/>
        <a:p>
          <a:r>
            <a:rPr lang="el-GR" dirty="0" smtClean="0"/>
            <a:t>υπηρεσίες υποστήριξης</a:t>
          </a:r>
          <a:endParaRPr lang="el-GR" dirty="0"/>
        </a:p>
      </dgm:t>
    </dgm:pt>
    <dgm:pt modelId="{DC58B329-299B-48F2-B5D8-7D13675499A0}" type="parTrans" cxnId="{148613DC-01E1-48A7-890F-B79FC7E88F24}">
      <dgm:prSet/>
      <dgm:spPr/>
      <dgm:t>
        <a:bodyPr/>
        <a:lstStyle/>
        <a:p>
          <a:endParaRPr lang="el-GR"/>
        </a:p>
      </dgm:t>
    </dgm:pt>
    <dgm:pt modelId="{ACC795FA-9F6F-4FCD-9E77-D440031DC45F}" type="sibTrans" cxnId="{148613DC-01E1-48A7-890F-B79FC7E88F24}">
      <dgm:prSet/>
      <dgm:spPr/>
      <dgm:t>
        <a:bodyPr/>
        <a:lstStyle/>
        <a:p>
          <a:endParaRPr lang="el-GR"/>
        </a:p>
      </dgm:t>
    </dgm:pt>
    <dgm:pt modelId="{EB29D1F8-A164-4E38-8826-4762279A661E}">
      <dgm:prSet/>
      <dgm:spPr/>
      <dgm:t>
        <a:bodyPr/>
        <a:lstStyle/>
        <a:p>
          <a:r>
            <a:rPr lang="el-GR" dirty="0" smtClean="0"/>
            <a:t>πλατφόρμα βίντεο διαλέξεων</a:t>
          </a:r>
          <a:endParaRPr lang="el-GR" dirty="0"/>
        </a:p>
      </dgm:t>
    </dgm:pt>
    <dgm:pt modelId="{095C1723-8353-49B2-BB84-E74BA82E1E15}" type="parTrans" cxnId="{21615F7F-F12B-4BBB-89C8-2F52962224D1}">
      <dgm:prSet/>
      <dgm:spPr/>
      <dgm:t>
        <a:bodyPr/>
        <a:lstStyle/>
        <a:p>
          <a:endParaRPr lang="el-GR"/>
        </a:p>
      </dgm:t>
    </dgm:pt>
    <dgm:pt modelId="{BB4FF6AD-47C3-4C26-8829-F62CE0C59FD3}" type="sibTrans" cxnId="{21615F7F-F12B-4BBB-89C8-2F52962224D1}">
      <dgm:prSet/>
      <dgm:spPr/>
      <dgm:t>
        <a:bodyPr/>
        <a:lstStyle/>
        <a:p>
          <a:endParaRPr lang="el-GR"/>
        </a:p>
      </dgm:t>
    </dgm:pt>
    <dgm:pt modelId="{223F40E2-37B6-4D2B-83DD-1126D3D52FD9}">
      <dgm:prSet/>
      <dgm:spPr/>
      <dgm:t>
        <a:bodyPr/>
        <a:lstStyle/>
        <a:p>
          <a:endParaRPr lang="el-GR"/>
        </a:p>
      </dgm:t>
    </dgm:pt>
    <dgm:pt modelId="{0179A7A8-F9C8-4735-97F8-BF8D0427419A}" type="parTrans" cxnId="{73D7A4F5-1D0F-48E6-BA0D-3B1D9424CE7D}">
      <dgm:prSet/>
      <dgm:spPr/>
      <dgm:t>
        <a:bodyPr/>
        <a:lstStyle/>
        <a:p>
          <a:endParaRPr lang="el-GR"/>
        </a:p>
      </dgm:t>
    </dgm:pt>
    <dgm:pt modelId="{0507F046-6EB9-41A3-A3E5-B608899D83DE}" type="sibTrans" cxnId="{73D7A4F5-1D0F-48E6-BA0D-3B1D9424CE7D}">
      <dgm:prSet/>
      <dgm:spPr/>
      <dgm:t>
        <a:bodyPr/>
        <a:lstStyle/>
        <a:p>
          <a:endParaRPr lang="el-GR"/>
        </a:p>
      </dgm:t>
    </dgm:pt>
    <dgm:pt modelId="{B057E20A-9300-476E-96D4-D324C4B1C5E3}" type="pres">
      <dgm:prSet presAssocID="{39B8F035-E854-4EBF-941A-14F5DF95C4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BB24D78-8CFF-4D3B-B474-D698477B2B51}" type="pres">
      <dgm:prSet presAssocID="{14858DA2-2469-4728-A2CE-56E992D9B7ED}" presName="centerShape" presStyleLbl="node0" presStyleIdx="0" presStyleCnt="1"/>
      <dgm:spPr/>
      <dgm:t>
        <a:bodyPr/>
        <a:lstStyle/>
        <a:p>
          <a:endParaRPr lang="el-GR"/>
        </a:p>
      </dgm:t>
    </dgm:pt>
    <dgm:pt modelId="{FDB17FBC-F465-494F-9B44-2C09A5613F7C}" type="pres">
      <dgm:prSet presAssocID="{032DA80C-C203-4AC7-AC3A-B8D2FC01250C}" presName="node" presStyleLbl="node1" presStyleIdx="0" presStyleCnt="4" custScaleX="108074" custScaleY="10179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3733EFC-A1CD-4688-99CB-D973F2EA1D97}" type="pres">
      <dgm:prSet presAssocID="{032DA80C-C203-4AC7-AC3A-B8D2FC01250C}" presName="dummy" presStyleCnt="0"/>
      <dgm:spPr/>
    </dgm:pt>
    <dgm:pt modelId="{893ADD3D-9B60-45E5-B473-7AC144E8FBAC}" type="pres">
      <dgm:prSet presAssocID="{6B283C4D-B226-4C8C-92C3-75AFEBCC87EB}" presName="sibTrans" presStyleLbl="sibTrans2D1" presStyleIdx="0" presStyleCnt="4"/>
      <dgm:spPr/>
      <dgm:t>
        <a:bodyPr/>
        <a:lstStyle/>
        <a:p>
          <a:endParaRPr lang="el-GR"/>
        </a:p>
      </dgm:t>
    </dgm:pt>
    <dgm:pt modelId="{546DA15F-7E50-48DF-B1D4-783B1926196A}" type="pres">
      <dgm:prSet presAssocID="{2FFB2F78-5D9F-40EC-8728-61ABC4CC35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DDDA494-FA57-4349-9208-A38A4520320B}" type="pres">
      <dgm:prSet presAssocID="{2FFB2F78-5D9F-40EC-8728-61ABC4CC3550}" presName="dummy" presStyleCnt="0"/>
      <dgm:spPr/>
    </dgm:pt>
    <dgm:pt modelId="{8DA9C499-BBD5-4E16-9990-83C66E2C2726}" type="pres">
      <dgm:prSet presAssocID="{39FD1C82-CA71-43C2-8EC8-14EFA826D0B2}" presName="sibTrans" presStyleLbl="sibTrans2D1" presStyleIdx="1" presStyleCnt="4"/>
      <dgm:spPr/>
      <dgm:t>
        <a:bodyPr/>
        <a:lstStyle/>
        <a:p>
          <a:endParaRPr lang="el-GR"/>
        </a:p>
      </dgm:t>
    </dgm:pt>
    <dgm:pt modelId="{F22E206E-0175-432F-917C-A278102684CB}" type="pres">
      <dgm:prSet presAssocID="{EB29D1F8-A164-4E38-8826-4762279A661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31961B-674D-46F9-8C1B-91B887C6BAB2}" type="pres">
      <dgm:prSet presAssocID="{EB29D1F8-A164-4E38-8826-4762279A661E}" presName="dummy" presStyleCnt="0"/>
      <dgm:spPr/>
    </dgm:pt>
    <dgm:pt modelId="{21A8A4C6-CFF6-42E9-8EE0-9ECF9A3F2F50}" type="pres">
      <dgm:prSet presAssocID="{BB4FF6AD-47C3-4C26-8829-F62CE0C59FD3}" presName="sibTrans" presStyleLbl="sibTrans2D1" presStyleIdx="2" presStyleCnt="4"/>
      <dgm:spPr/>
      <dgm:t>
        <a:bodyPr/>
        <a:lstStyle/>
        <a:p>
          <a:endParaRPr lang="el-GR"/>
        </a:p>
      </dgm:t>
    </dgm:pt>
    <dgm:pt modelId="{BAC7987D-BC09-4996-A62A-09603FBBE5EB}" type="pres">
      <dgm:prSet presAssocID="{3B72C090-FA36-427E-AE50-A89DC27AB116}" presName="node" presStyleLbl="node1" presStyleIdx="3" presStyleCnt="4" custScaleX="10734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8216AC5-41EF-4AF0-81DD-2351D20B6835}" type="pres">
      <dgm:prSet presAssocID="{3B72C090-FA36-427E-AE50-A89DC27AB116}" presName="dummy" presStyleCnt="0"/>
      <dgm:spPr/>
    </dgm:pt>
    <dgm:pt modelId="{765EA3E7-5E37-45FE-8B41-4FD12246184C}" type="pres">
      <dgm:prSet presAssocID="{ACC795FA-9F6F-4FCD-9E77-D440031DC45F}" presName="sibTrans" presStyleLbl="sibTrans2D1" presStyleIdx="3" presStyleCnt="4"/>
      <dgm:spPr/>
      <dgm:t>
        <a:bodyPr/>
        <a:lstStyle/>
        <a:p>
          <a:endParaRPr lang="el-GR"/>
        </a:p>
      </dgm:t>
    </dgm:pt>
  </dgm:ptLst>
  <dgm:cxnLst>
    <dgm:cxn modelId="{4B8F1E95-D487-4DCA-B67E-281C4546BF9C}" srcId="{39B8F035-E854-4EBF-941A-14F5DF95C46A}" destId="{14858DA2-2469-4728-A2CE-56E992D9B7ED}" srcOrd="0" destOrd="0" parTransId="{9D9DA885-750B-4C4A-87FF-F358674BDDB6}" sibTransId="{BB69A402-74B1-4F95-9E0F-37C3C7EE7DC6}"/>
    <dgm:cxn modelId="{73D7A4F5-1D0F-48E6-BA0D-3B1D9424CE7D}" srcId="{39B8F035-E854-4EBF-941A-14F5DF95C46A}" destId="{223F40E2-37B6-4D2B-83DD-1126D3D52FD9}" srcOrd="1" destOrd="0" parTransId="{0179A7A8-F9C8-4735-97F8-BF8D0427419A}" sibTransId="{0507F046-6EB9-41A3-A3E5-B608899D83DE}"/>
    <dgm:cxn modelId="{B3ED3964-A1E6-4EAC-8D4D-74A69F05F09D}" type="presOf" srcId="{39B8F035-E854-4EBF-941A-14F5DF95C46A}" destId="{B057E20A-9300-476E-96D4-D324C4B1C5E3}" srcOrd="0" destOrd="0" presId="urn:microsoft.com/office/officeart/2005/8/layout/radial6"/>
    <dgm:cxn modelId="{2A30C0CC-3542-4693-A5CE-E52E3CAB2F78}" type="presOf" srcId="{14858DA2-2469-4728-A2CE-56E992D9B7ED}" destId="{6BB24D78-8CFF-4D3B-B474-D698477B2B51}" srcOrd="0" destOrd="0" presId="urn:microsoft.com/office/officeart/2005/8/layout/radial6"/>
    <dgm:cxn modelId="{700548A1-3B8B-4760-A86A-5E70064E9435}" type="presOf" srcId="{3B72C090-FA36-427E-AE50-A89DC27AB116}" destId="{BAC7987D-BC09-4996-A62A-09603FBBE5EB}" srcOrd="0" destOrd="0" presId="urn:microsoft.com/office/officeart/2005/8/layout/radial6"/>
    <dgm:cxn modelId="{CA4E794B-34D1-4886-BF89-654E88A371F4}" type="presOf" srcId="{6B283C4D-B226-4C8C-92C3-75AFEBCC87EB}" destId="{893ADD3D-9B60-45E5-B473-7AC144E8FBAC}" srcOrd="0" destOrd="0" presId="urn:microsoft.com/office/officeart/2005/8/layout/radial6"/>
    <dgm:cxn modelId="{AFE73DCA-BA57-4E97-93C4-DDB475F2ABE1}" type="presOf" srcId="{39FD1C82-CA71-43C2-8EC8-14EFA826D0B2}" destId="{8DA9C499-BBD5-4E16-9990-83C66E2C2726}" srcOrd="0" destOrd="0" presId="urn:microsoft.com/office/officeart/2005/8/layout/radial6"/>
    <dgm:cxn modelId="{3948B44C-6F86-4331-BFE3-CE13C55D1018}" type="presOf" srcId="{ACC795FA-9F6F-4FCD-9E77-D440031DC45F}" destId="{765EA3E7-5E37-45FE-8B41-4FD12246184C}" srcOrd="0" destOrd="0" presId="urn:microsoft.com/office/officeart/2005/8/layout/radial6"/>
    <dgm:cxn modelId="{297B41ED-4436-4C75-A177-2C065ACBCCBE}" type="presOf" srcId="{EB29D1F8-A164-4E38-8826-4762279A661E}" destId="{F22E206E-0175-432F-917C-A278102684CB}" srcOrd="0" destOrd="0" presId="urn:microsoft.com/office/officeart/2005/8/layout/radial6"/>
    <dgm:cxn modelId="{148613DC-01E1-48A7-890F-B79FC7E88F24}" srcId="{14858DA2-2469-4728-A2CE-56E992D9B7ED}" destId="{3B72C090-FA36-427E-AE50-A89DC27AB116}" srcOrd="3" destOrd="0" parTransId="{DC58B329-299B-48F2-B5D8-7D13675499A0}" sibTransId="{ACC795FA-9F6F-4FCD-9E77-D440031DC45F}"/>
    <dgm:cxn modelId="{21615F7F-F12B-4BBB-89C8-2F52962224D1}" srcId="{14858DA2-2469-4728-A2CE-56E992D9B7ED}" destId="{EB29D1F8-A164-4E38-8826-4762279A661E}" srcOrd="2" destOrd="0" parTransId="{095C1723-8353-49B2-BB84-E74BA82E1E15}" sibTransId="{BB4FF6AD-47C3-4C26-8829-F62CE0C59FD3}"/>
    <dgm:cxn modelId="{5A590F25-FDA8-414F-BB49-5A167EC5D4E9}" type="presOf" srcId="{BB4FF6AD-47C3-4C26-8829-F62CE0C59FD3}" destId="{21A8A4C6-CFF6-42E9-8EE0-9ECF9A3F2F50}" srcOrd="0" destOrd="0" presId="urn:microsoft.com/office/officeart/2005/8/layout/radial6"/>
    <dgm:cxn modelId="{1CDD05E5-30DA-41F6-8FCC-85710E1FEC78}" type="presOf" srcId="{2FFB2F78-5D9F-40EC-8728-61ABC4CC3550}" destId="{546DA15F-7E50-48DF-B1D4-783B1926196A}" srcOrd="0" destOrd="0" presId="urn:microsoft.com/office/officeart/2005/8/layout/radial6"/>
    <dgm:cxn modelId="{E2170348-F5DD-40F1-A0CD-1BD47F223D6B}" srcId="{14858DA2-2469-4728-A2CE-56E992D9B7ED}" destId="{2FFB2F78-5D9F-40EC-8728-61ABC4CC3550}" srcOrd="1" destOrd="0" parTransId="{DAD85427-9A13-4FA0-BCEC-7E1A9CAF3CB8}" sibTransId="{39FD1C82-CA71-43C2-8EC8-14EFA826D0B2}"/>
    <dgm:cxn modelId="{8FFB2217-38F4-4146-9867-18899CD39B13}" type="presOf" srcId="{032DA80C-C203-4AC7-AC3A-B8D2FC01250C}" destId="{FDB17FBC-F465-494F-9B44-2C09A5613F7C}" srcOrd="0" destOrd="0" presId="urn:microsoft.com/office/officeart/2005/8/layout/radial6"/>
    <dgm:cxn modelId="{CD648DBD-0197-4940-8C28-CFCF96DEB5E9}" srcId="{14858DA2-2469-4728-A2CE-56E992D9B7ED}" destId="{032DA80C-C203-4AC7-AC3A-B8D2FC01250C}" srcOrd="0" destOrd="0" parTransId="{1384709D-E6EC-4562-8190-D25F3285BEF2}" sibTransId="{6B283C4D-B226-4C8C-92C3-75AFEBCC87EB}"/>
    <dgm:cxn modelId="{DD4E715C-8FFB-4BF7-9BD8-9FBC2B8A4949}" type="presParOf" srcId="{B057E20A-9300-476E-96D4-D324C4B1C5E3}" destId="{6BB24D78-8CFF-4D3B-B474-D698477B2B51}" srcOrd="0" destOrd="0" presId="urn:microsoft.com/office/officeart/2005/8/layout/radial6"/>
    <dgm:cxn modelId="{E21B1E13-721B-456E-B01C-D8A733F9B9A9}" type="presParOf" srcId="{B057E20A-9300-476E-96D4-D324C4B1C5E3}" destId="{FDB17FBC-F465-494F-9B44-2C09A5613F7C}" srcOrd="1" destOrd="0" presId="urn:microsoft.com/office/officeart/2005/8/layout/radial6"/>
    <dgm:cxn modelId="{7D140F6C-FB93-400F-829E-7FA4E2278E5A}" type="presParOf" srcId="{B057E20A-9300-476E-96D4-D324C4B1C5E3}" destId="{F3733EFC-A1CD-4688-99CB-D973F2EA1D97}" srcOrd="2" destOrd="0" presId="urn:microsoft.com/office/officeart/2005/8/layout/radial6"/>
    <dgm:cxn modelId="{FB543DAE-60D2-482C-BB04-F80FCC498089}" type="presParOf" srcId="{B057E20A-9300-476E-96D4-D324C4B1C5E3}" destId="{893ADD3D-9B60-45E5-B473-7AC144E8FBAC}" srcOrd="3" destOrd="0" presId="urn:microsoft.com/office/officeart/2005/8/layout/radial6"/>
    <dgm:cxn modelId="{717291DB-486C-4C20-9573-CE8CFF1450E3}" type="presParOf" srcId="{B057E20A-9300-476E-96D4-D324C4B1C5E3}" destId="{546DA15F-7E50-48DF-B1D4-783B1926196A}" srcOrd="4" destOrd="0" presId="urn:microsoft.com/office/officeart/2005/8/layout/radial6"/>
    <dgm:cxn modelId="{751DB8C0-0BB0-4AA2-A15F-D7FD8A23E146}" type="presParOf" srcId="{B057E20A-9300-476E-96D4-D324C4B1C5E3}" destId="{DDDDA494-FA57-4349-9208-A38A4520320B}" srcOrd="5" destOrd="0" presId="urn:microsoft.com/office/officeart/2005/8/layout/radial6"/>
    <dgm:cxn modelId="{681D42B7-01A0-43F1-A452-327BF8AFCB45}" type="presParOf" srcId="{B057E20A-9300-476E-96D4-D324C4B1C5E3}" destId="{8DA9C499-BBD5-4E16-9990-83C66E2C2726}" srcOrd="6" destOrd="0" presId="urn:microsoft.com/office/officeart/2005/8/layout/radial6"/>
    <dgm:cxn modelId="{E9A19251-74DC-4FAC-9289-3386B6D2A7D2}" type="presParOf" srcId="{B057E20A-9300-476E-96D4-D324C4B1C5E3}" destId="{F22E206E-0175-432F-917C-A278102684CB}" srcOrd="7" destOrd="0" presId="urn:microsoft.com/office/officeart/2005/8/layout/radial6"/>
    <dgm:cxn modelId="{0E98D48B-C45A-4573-9B75-78888DDC8438}" type="presParOf" srcId="{B057E20A-9300-476E-96D4-D324C4B1C5E3}" destId="{3C31961B-674D-46F9-8C1B-91B887C6BAB2}" srcOrd="8" destOrd="0" presId="urn:microsoft.com/office/officeart/2005/8/layout/radial6"/>
    <dgm:cxn modelId="{56951A77-BB45-4E2E-A198-8EDCEB9D64BE}" type="presParOf" srcId="{B057E20A-9300-476E-96D4-D324C4B1C5E3}" destId="{21A8A4C6-CFF6-42E9-8EE0-9ECF9A3F2F50}" srcOrd="9" destOrd="0" presId="urn:microsoft.com/office/officeart/2005/8/layout/radial6"/>
    <dgm:cxn modelId="{6BA5603C-9447-4196-8692-AE286945018D}" type="presParOf" srcId="{B057E20A-9300-476E-96D4-D324C4B1C5E3}" destId="{BAC7987D-BC09-4996-A62A-09603FBBE5EB}" srcOrd="10" destOrd="0" presId="urn:microsoft.com/office/officeart/2005/8/layout/radial6"/>
    <dgm:cxn modelId="{B198D452-4D54-4CEB-8B8B-C90CDE814A0A}" type="presParOf" srcId="{B057E20A-9300-476E-96D4-D324C4B1C5E3}" destId="{C8216AC5-41EF-4AF0-81DD-2351D20B6835}" srcOrd="11" destOrd="0" presId="urn:microsoft.com/office/officeart/2005/8/layout/radial6"/>
    <dgm:cxn modelId="{F26C3DEF-6B53-481F-BAD9-774622BB664B}" type="presParOf" srcId="{B057E20A-9300-476E-96D4-D324C4B1C5E3}" destId="{765EA3E7-5E37-45FE-8B41-4FD12246184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12FE1A-5A94-4307-9C1F-75C8921C833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F784164A-5A75-4DCE-BE03-BDC16F6EDD1D}">
      <dgm:prSet phldrT="[Κείμενο]" custT="1"/>
      <dgm:spPr/>
      <dgm:t>
        <a:bodyPr/>
        <a:lstStyle/>
        <a:p>
          <a:r>
            <a:rPr lang="en-US" sz="1600" b="0" dirty="0" smtClean="0">
              <a:effectLst/>
              <a:latin typeface="Calibri" pitchFamily="34" charset="0"/>
              <a:cs typeface="Calibri" pitchFamily="34" charset="0"/>
            </a:rPr>
            <a:t>Open eClass</a:t>
          </a:r>
          <a:r>
            <a:rPr lang="el-GR" sz="1600" b="0" dirty="0" smtClean="0">
              <a:effectLst/>
              <a:latin typeface="Calibri" pitchFamily="34" charset="0"/>
              <a:cs typeface="Calibri" pitchFamily="34" charset="0"/>
            </a:rPr>
            <a:t> 3</a:t>
          </a:r>
          <a:endParaRPr lang="el-GR" sz="1600" b="0" dirty="0">
            <a:effectLst/>
            <a:latin typeface="Calibri" pitchFamily="34" charset="0"/>
            <a:cs typeface="Calibri" pitchFamily="34" charset="0"/>
          </a:endParaRPr>
        </a:p>
      </dgm:t>
    </dgm:pt>
    <dgm:pt modelId="{9BBDD80D-F02C-4FB8-91A2-F325E0D85CF0}" type="parTrans" cxnId="{3886791A-6A99-482A-8C18-463FD99A07F0}">
      <dgm:prSet/>
      <dgm:spPr/>
      <dgm:t>
        <a:bodyPr/>
        <a:lstStyle/>
        <a:p>
          <a:endParaRPr lang="el-GR"/>
        </a:p>
      </dgm:t>
    </dgm:pt>
    <dgm:pt modelId="{525CDBFB-D7D8-4138-A54A-E7660B717B6A}" type="sibTrans" cxnId="{3886791A-6A99-482A-8C18-463FD99A07F0}">
      <dgm:prSet/>
      <dgm:spPr/>
      <dgm:t>
        <a:bodyPr/>
        <a:lstStyle/>
        <a:p>
          <a:endParaRPr lang="el-GR"/>
        </a:p>
      </dgm:t>
    </dgm:pt>
    <dgm:pt modelId="{222A54B3-6161-413B-9E25-993535ECAE97}">
      <dgm:prSet phldrT="[Κείμενο]" custT="1"/>
      <dgm:spPr/>
      <dgm:t>
        <a:bodyPr/>
        <a:lstStyle/>
        <a:p>
          <a:r>
            <a:rPr lang="el-GR" sz="1400" b="0" dirty="0" smtClean="0">
              <a:effectLst/>
            </a:rPr>
            <a:t>συμμετοχικά εργαλεία</a:t>
          </a:r>
          <a:br>
            <a:rPr lang="el-GR" sz="1400" b="0" dirty="0" smtClean="0">
              <a:effectLst/>
            </a:rPr>
          </a:br>
          <a:r>
            <a:rPr lang="en-US" sz="1050" dirty="0" smtClean="0">
              <a:effectLst/>
              <a:latin typeface="Calibri" pitchFamily="34" charset="0"/>
              <a:ea typeface="ＭＳ Ｐゴシック" pitchFamily="34" charset="-128"/>
              <a:cs typeface="Calibri" pitchFamily="34" charset="0"/>
            </a:rPr>
            <a:t>collaboration &amp; social</a:t>
          </a:r>
          <a:endParaRPr lang="el-GR" sz="1200" b="0" dirty="0">
            <a:effectLst/>
            <a:latin typeface="Calibri" pitchFamily="34" charset="0"/>
            <a:cs typeface="Calibri" pitchFamily="34" charset="0"/>
          </a:endParaRPr>
        </a:p>
      </dgm:t>
    </dgm:pt>
    <dgm:pt modelId="{366E954B-DCBC-40FF-BCAE-44F7860AA87B}" type="parTrans" cxnId="{0A6DDB4C-68C8-4E33-A57E-86E319DC573C}">
      <dgm:prSet/>
      <dgm:spPr/>
      <dgm:t>
        <a:bodyPr/>
        <a:lstStyle/>
        <a:p>
          <a:endParaRPr lang="el-GR"/>
        </a:p>
      </dgm:t>
    </dgm:pt>
    <dgm:pt modelId="{0B036119-75FF-4082-B5D0-A488D54BEBE6}" type="sibTrans" cxnId="{0A6DDB4C-68C8-4E33-A57E-86E319DC573C}">
      <dgm:prSet/>
      <dgm:spPr/>
      <dgm:t>
        <a:bodyPr/>
        <a:lstStyle/>
        <a:p>
          <a:endParaRPr lang="el-GR"/>
        </a:p>
      </dgm:t>
    </dgm:pt>
    <dgm:pt modelId="{F218C905-974E-4A76-AA9A-7F876A93469A}">
      <dgm:prSet custT="1"/>
      <dgm:spPr/>
      <dgm:t>
        <a:bodyPr/>
        <a:lstStyle/>
        <a:p>
          <a:r>
            <a:rPr lang="el-GR" sz="1400" dirty="0" smtClean="0">
              <a:effectLst/>
              <a:latin typeface="+mj-lt"/>
              <a:ea typeface="ＭＳ Ｐゴシック" pitchFamily="34" charset="-128"/>
            </a:rPr>
            <a:t>επεκτασιμότητα, διαλειτουργικότητα </a:t>
          </a:r>
          <a:r>
            <a:rPr lang="el-GR" sz="1050" dirty="0" smtClean="0">
              <a:effectLst/>
              <a:latin typeface="+mj-lt"/>
              <a:ea typeface="ＭＳ Ｐゴシック" pitchFamily="34" charset="-128"/>
            </a:rPr>
            <a:t>ψηφιακά αποθετήρια</a:t>
          </a:r>
          <a:endParaRPr lang="el-GR" sz="1200" dirty="0" smtClean="0">
            <a:effectLst/>
            <a:latin typeface="+mj-lt"/>
            <a:ea typeface="ＭＳ Ｐゴシック" pitchFamily="34" charset="-128"/>
          </a:endParaRPr>
        </a:p>
      </dgm:t>
    </dgm:pt>
    <dgm:pt modelId="{2A5E1B84-9EC9-40B9-9250-1758DF5D77AD}" type="parTrans" cxnId="{6FC93CFE-CB2E-40DA-8701-9061B918EBBF}">
      <dgm:prSet/>
      <dgm:spPr/>
      <dgm:t>
        <a:bodyPr/>
        <a:lstStyle/>
        <a:p>
          <a:endParaRPr lang="el-GR"/>
        </a:p>
      </dgm:t>
    </dgm:pt>
    <dgm:pt modelId="{5F7553BF-C31F-4E95-A03F-C9DF0BCCB75C}" type="sibTrans" cxnId="{6FC93CFE-CB2E-40DA-8701-9061B918EBBF}">
      <dgm:prSet/>
      <dgm:spPr/>
      <dgm:t>
        <a:bodyPr/>
        <a:lstStyle/>
        <a:p>
          <a:endParaRPr lang="el-GR"/>
        </a:p>
      </dgm:t>
    </dgm:pt>
    <dgm:pt modelId="{D1928C44-E69F-415E-BEBB-7F0170413FDD}">
      <dgm:prSet custT="1"/>
      <dgm:spPr/>
      <dgm:t>
        <a:bodyPr/>
        <a:lstStyle/>
        <a:p>
          <a:r>
            <a:rPr lang="el-GR" sz="1400" dirty="0" smtClean="0">
              <a:effectLst/>
              <a:latin typeface="+mj-lt"/>
              <a:ea typeface="ＭＳ Ｐゴシック" pitchFamily="34" charset="-128"/>
            </a:rPr>
            <a:t>εφαρμογές για </a:t>
          </a:r>
          <a:r>
            <a:rPr lang="en-US" sz="1400" dirty="0" smtClean="0">
              <a:effectLst/>
              <a:latin typeface="+mj-lt"/>
              <a:ea typeface="ＭＳ Ｐゴシック" pitchFamily="34" charset="-128"/>
            </a:rPr>
            <a:t/>
          </a:r>
          <a:br>
            <a:rPr lang="en-US" sz="1400" dirty="0" smtClean="0">
              <a:effectLst/>
              <a:latin typeface="+mj-lt"/>
              <a:ea typeface="ＭＳ Ｐゴシック" pitchFamily="34" charset="-128"/>
            </a:rPr>
          </a:br>
          <a:r>
            <a:rPr lang="el-GR" sz="1400" dirty="0" smtClean="0">
              <a:effectLst/>
              <a:latin typeface="+mj-lt"/>
              <a:ea typeface="ＭＳ Ｐゴシック" pitchFamily="34" charset="-128"/>
            </a:rPr>
            <a:t>φορητές συσκευές </a:t>
          </a:r>
          <a:r>
            <a:rPr lang="en-US" sz="1200" dirty="0" smtClean="0">
              <a:effectLst/>
              <a:latin typeface="+mj-lt"/>
              <a:ea typeface="ＭＳ Ｐゴシック" pitchFamily="34" charset="-128"/>
            </a:rPr>
            <a:t/>
          </a:r>
          <a:br>
            <a:rPr lang="en-US" sz="1200" dirty="0" smtClean="0">
              <a:effectLst/>
              <a:latin typeface="+mj-lt"/>
              <a:ea typeface="ＭＳ Ｐゴシック" pitchFamily="34" charset="-128"/>
            </a:rPr>
          </a:br>
          <a:r>
            <a:rPr lang="en-US" sz="1050" dirty="0" err="1" smtClean="0">
              <a:effectLst/>
              <a:latin typeface="Calibri" pitchFamily="34" charset="0"/>
              <a:ea typeface="ＭＳ Ｐゴシック" pitchFamily="34" charset="-128"/>
              <a:cs typeface="Calibri" pitchFamily="34" charset="0"/>
            </a:rPr>
            <a:t>iOS</a:t>
          </a:r>
          <a:r>
            <a:rPr lang="en-US" sz="1050" dirty="0" smtClean="0">
              <a:effectLst/>
              <a:latin typeface="Calibri" pitchFamily="34" charset="0"/>
              <a:ea typeface="ＭＳ Ｐゴシック" pitchFamily="34" charset="-128"/>
              <a:cs typeface="Calibri" pitchFamily="34" charset="0"/>
            </a:rPr>
            <a:t>, Android, </a:t>
          </a:r>
          <a:r>
            <a:rPr lang="el-GR" sz="1050" dirty="0" smtClean="0">
              <a:effectLst/>
              <a:latin typeface="Calibri" pitchFamily="34" charset="0"/>
              <a:ea typeface="ＭＳ Ｐゴシック" pitchFamily="34" charset="-128"/>
              <a:cs typeface="Calibri" pitchFamily="34" charset="0"/>
            </a:rPr>
            <a:t>κλπ</a:t>
          </a:r>
          <a:endParaRPr lang="el-GR" sz="1200" dirty="0" smtClean="0">
            <a:effectLst/>
            <a:latin typeface="Calibri" pitchFamily="34" charset="0"/>
            <a:ea typeface="ＭＳ Ｐゴシック" pitchFamily="34" charset="-128"/>
            <a:cs typeface="Calibri" pitchFamily="34" charset="0"/>
          </a:endParaRPr>
        </a:p>
      </dgm:t>
    </dgm:pt>
    <dgm:pt modelId="{1C64A7BC-254B-49EC-BE37-34EB5F8B3C5F}" type="parTrans" cxnId="{4A317386-A985-4607-B086-3A5F69E59ECD}">
      <dgm:prSet/>
      <dgm:spPr/>
      <dgm:t>
        <a:bodyPr/>
        <a:lstStyle/>
        <a:p>
          <a:endParaRPr lang="el-GR"/>
        </a:p>
      </dgm:t>
    </dgm:pt>
    <dgm:pt modelId="{11208D89-AFD0-4D33-8C32-6BAFBBA904A6}" type="sibTrans" cxnId="{4A317386-A985-4607-B086-3A5F69E59ECD}">
      <dgm:prSet/>
      <dgm:spPr/>
      <dgm:t>
        <a:bodyPr/>
        <a:lstStyle/>
        <a:p>
          <a:endParaRPr lang="el-GR"/>
        </a:p>
      </dgm:t>
    </dgm:pt>
    <dgm:pt modelId="{860C2DFC-197E-4875-90CF-4B2E233E31D0}">
      <dgm:prSet custT="1"/>
      <dgm:spPr/>
      <dgm:t>
        <a:bodyPr/>
        <a:lstStyle/>
        <a:p>
          <a:r>
            <a:rPr lang="el-GR" sz="1400" dirty="0" smtClean="0">
              <a:effectLst/>
              <a:latin typeface="+mj-lt"/>
              <a:ea typeface="ＭＳ Ｐゴシック" pitchFamily="34" charset="-128"/>
            </a:rPr>
            <a:t> εκπαιδευτικό περιεχόμενο</a:t>
          </a:r>
          <a:r>
            <a:rPr lang="el-GR" sz="1200" dirty="0" smtClean="0">
              <a:effectLst/>
              <a:latin typeface="Verdana" pitchFamily="34" charset="0"/>
              <a:ea typeface="ＭＳ Ｐゴシック" pitchFamily="34" charset="-128"/>
            </a:rPr>
            <a:t> </a:t>
          </a:r>
          <a:r>
            <a:rPr lang="en-US" sz="1200" dirty="0" smtClean="0">
              <a:effectLst/>
              <a:latin typeface="Verdana" pitchFamily="34" charset="0"/>
              <a:ea typeface="ＭＳ Ｐゴシック" pitchFamily="34" charset="-128"/>
            </a:rPr>
            <a:t/>
          </a:r>
          <a:br>
            <a:rPr lang="en-US" sz="1200" dirty="0" smtClean="0">
              <a:effectLst/>
              <a:latin typeface="Verdana" pitchFamily="34" charset="0"/>
              <a:ea typeface="ＭＳ Ｐゴシック" pitchFamily="34" charset="-128"/>
            </a:rPr>
          </a:br>
          <a:r>
            <a:rPr lang="en-US" sz="1050" dirty="0" smtClean="0">
              <a:effectLst/>
              <a:latin typeface="Calibri" pitchFamily="34" charset="0"/>
              <a:ea typeface="ＭＳ Ｐゴシック" pitchFamily="34" charset="-128"/>
              <a:cs typeface="Calibri" pitchFamily="34" charset="0"/>
            </a:rPr>
            <a:t>templates &amp; standards</a:t>
          </a:r>
          <a:endParaRPr lang="el-GR" sz="1200" dirty="0" smtClean="0">
            <a:effectLst/>
            <a:latin typeface="Calibri" pitchFamily="34" charset="0"/>
            <a:ea typeface="ＭＳ Ｐゴシック" pitchFamily="34" charset="-128"/>
            <a:cs typeface="Calibri" pitchFamily="34" charset="0"/>
          </a:endParaRPr>
        </a:p>
      </dgm:t>
    </dgm:pt>
    <dgm:pt modelId="{2352D33B-1930-4A66-BA20-1D93A9BFB768}" type="parTrans" cxnId="{D573DBDF-85E5-4E9F-8094-9C726967F585}">
      <dgm:prSet/>
      <dgm:spPr/>
      <dgm:t>
        <a:bodyPr/>
        <a:lstStyle/>
        <a:p>
          <a:endParaRPr lang="el-GR"/>
        </a:p>
      </dgm:t>
    </dgm:pt>
    <dgm:pt modelId="{F4DAA1C5-080C-43F5-B91D-E41566E4E288}" type="sibTrans" cxnId="{D573DBDF-85E5-4E9F-8094-9C726967F585}">
      <dgm:prSet/>
      <dgm:spPr/>
      <dgm:t>
        <a:bodyPr/>
        <a:lstStyle/>
        <a:p>
          <a:endParaRPr lang="el-GR"/>
        </a:p>
      </dgm:t>
    </dgm:pt>
    <dgm:pt modelId="{57BCD013-5B3F-46F2-B188-DE49FBD7F818}">
      <dgm:prSet phldrT="[Κείμενο]" custT="1"/>
      <dgm:spPr/>
      <dgm:t>
        <a:bodyPr/>
        <a:lstStyle/>
        <a:p>
          <a:r>
            <a:rPr lang="el-GR" sz="1400" b="0" dirty="0" smtClean="0">
              <a:effectLst/>
            </a:rPr>
            <a:t>εκπαιδευτική διαδικασία</a:t>
          </a:r>
          <a:br>
            <a:rPr lang="el-GR" sz="1400" b="0" dirty="0" smtClean="0">
              <a:effectLst/>
            </a:rPr>
          </a:br>
          <a:r>
            <a:rPr lang="el-GR" sz="1050" b="0" dirty="0" smtClean="0">
              <a:effectLst/>
            </a:rPr>
            <a:t>σενάρια, εξατομίκευση, υποστήριξη, διαχείριση, αξιολόγηση</a:t>
          </a:r>
          <a:endParaRPr lang="el-GR" sz="1400" b="0" dirty="0">
            <a:effectLst/>
          </a:endParaRPr>
        </a:p>
      </dgm:t>
    </dgm:pt>
    <dgm:pt modelId="{9F52A3E4-545E-4BBA-8C54-66F35116E2C1}" type="parTrans" cxnId="{4778A0DA-ADE3-4AE9-879F-996B40234FAD}">
      <dgm:prSet/>
      <dgm:spPr/>
      <dgm:t>
        <a:bodyPr/>
        <a:lstStyle/>
        <a:p>
          <a:endParaRPr lang="el-GR"/>
        </a:p>
      </dgm:t>
    </dgm:pt>
    <dgm:pt modelId="{086CC91C-1A28-49B2-A98C-D5C81DB8B977}" type="sibTrans" cxnId="{4778A0DA-ADE3-4AE9-879F-996B40234FAD}">
      <dgm:prSet/>
      <dgm:spPr/>
      <dgm:t>
        <a:bodyPr/>
        <a:lstStyle/>
        <a:p>
          <a:endParaRPr lang="el-GR"/>
        </a:p>
      </dgm:t>
    </dgm:pt>
    <dgm:pt modelId="{A6313480-75DC-4C4A-A08B-42A22992FF4C}">
      <dgm:prSet phldrT="[Κείμενο]" custT="1"/>
      <dgm:spPr/>
      <dgm:t>
        <a:bodyPr/>
        <a:lstStyle/>
        <a:p>
          <a:r>
            <a:rPr lang="el-GR" sz="1400" b="0" dirty="0" smtClean="0">
              <a:effectLst/>
            </a:rPr>
            <a:t>σύγχρονο μοντέλο ανάπτυξης</a:t>
          </a:r>
          <a:r>
            <a:rPr lang="en-US" sz="1400" b="0" dirty="0" smtClean="0">
              <a:effectLst/>
            </a:rPr>
            <a:t/>
          </a:r>
          <a:br>
            <a:rPr lang="en-US" sz="1400" b="0" dirty="0" smtClean="0">
              <a:effectLst/>
            </a:rPr>
          </a:br>
          <a:r>
            <a:rPr lang="el-GR" sz="1050" b="0" dirty="0" smtClean="0">
              <a:effectLst/>
            </a:rPr>
            <a:t>ανοικτό, κατανεμημένο</a:t>
          </a:r>
          <a:endParaRPr lang="en-US" sz="1400" b="0" dirty="0" smtClean="0">
            <a:effectLst/>
          </a:endParaRPr>
        </a:p>
      </dgm:t>
    </dgm:pt>
    <dgm:pt modelId="{3CF79EB2-069E-44F0-B520-83FD51940389}" type="parTrans" cxnId="{E2FFB999-D7F2-4550-8F0F-FC0C70A4E3EF}">
      <dgm:prSet/>
      <dgm:spPr/>
      <dgm:t>
        <a:bodyPr/>
        <a:lstStyle/>
        <a:p>
          <a:endParaRPr lang="el-GR"/>
        </a:p>
      </dgm:t>
    </dgm:pt>
    <dgm:pt modelId="{0AFF9BC9-072A-4029-B834-264F55CE7AFA}" type="sibTrans" cxnId="{E2FFB999-D7F2-4550-8F0F-FC0C70A4E3EF}">
      <dgm:prSet/>
      <dgm:spPr/>
      <dgm:t>
        <a:bodyPr/>
        <a:lstStyle/>
        <a:p>
          <a:endParaRPr lang="el-GR"/>
        </a:p>
      </dgm:t>
    </dgm:pt>
    <dgm:pt modelId="{6CA4A213-D4AF-4FD7-BD39-5DB54FA88E6A}">
      <dgm:prSet phldrT="[Κείμενο]" custT="1"/>
      <dgm:spPr/>
      <dgm:t>
        <a:bodyPr/>
        <a:lstStyle/>
        <a:p>
          <a:r>
            <a:rPr lang="el-GR" sz="1400" b="0" dirty="0" smtClean="0">
              <a:effectLst/>
            </a:rPr>
            <a:t>σύγχρονη διεπαφή </a:t>
          </a:r>
          <a:br>
            <a:rPr lang="el-GR" sz="1400" b="0" dirty="0" smtClean="0">
              <a:effectLst/>
            </a:rPr>
          </a:br>
          <a:r>
            <a:rPr lang="el-GR" sz="1400" b="0" dirty="0" smtClean="0">
              <a:effectLst/>
            </a:rPr>
            <a:t>χρήστη </a:t>
          </a:r>
          <a:br>
            <a:rPr lang="el-GR" sz="1400" b="0" dirty="0" smtClean="0">
              <a:effectLst/>
            </a:rPr>
          </a:br>
          <a:r>
            <a:rPr lang="el-GR" sz="1050" b="0" dirty="0" smtClean="0">
              <a:effectLst/>
            </a:rPr>
            <a:t>γρήγορη, φιλική, προσβάσιμη</a:t>
          </a:r>
          <a:endParaRPr lang="el-GR" sz="1400" b="0" dirty="0">
            <a:effectLst/>
          </a:endParaRPr>
        </a:p>
      </dgm:t>
    </dgm:pt>
    <dgm:pt modelId="{1C39B19C-1F7C-4CD6-A742-340955F90E33}" type="parTrans" cxnId="{1EC39BF9-1FCE-4925-906D-BF2B607DB48C}">
      <dgm:prSet/>
      <dgm:spPr/>
      <dgm:t>
        <a:bodyPr/>
        <a:lstStyle/>
        <a:p>
          <a:endParaRPr lang="el-GR"/>
        </a:p>
      </dgm:t>
    </dgm:pt>
    <dgm:pt modelId="{E0756019-B332-4B32-AAA5-6F4DA5936921}" type="sibTrans" cxnId="{1EC39BF9-1FCE-4925-906D-BF2B607DB48C}">
      <dgm:prSet/>
      <dgm:spPr/>
      <dgm:t>
        <a:bodyPr/>
        <a:lstStyle/>
        <a:p>
          <a:endParaRPr lang="el-GR"/>
        </a:p>
      </dgm:t>
    </dgm:pt>
    <dgm:pt modelId="{67A13CC6-3531-4618-B260-57764A22074A}">
      <dgm:prSet custT="1"/>
      <dgm:spPr/>
      <dgm:t>
        <a:bodyPr/>
        <a:lstStyle/>
        <a:p>
          <a:r>
            <a:rPr lang="el-GR" sz="1400" dirty="0" smtClean="0">
              <a:effectLst/>
              <a:latin typeface="Calibri" pitchFamily="34" charset="0"/>
              <a:ea typeface="ＭＳ Ｐゴシック" pitchFamily="34" charset="-128"/>
              <a:cs typeface="Calibri" pitchFamily="34" charset="0"/>
            </a:rPr>
            <a:t>καθετοποιημένες λύσεις</a:t>
          </a:r>
          <a:r>
            <a:rPr lang="el-GR" sz="1200" dirty="0" smtClean="0">
              <a:effectLst/>
              <a:latin typeface="Calibri" pitchFamily="34" charset="0"/>
              <a:ea typeface="ＭＳ Ｐゴシック" pitchFamily="34" charset="-128"/>
              <a:cs typeface="Calibri" pitchFamily="34" charset="0"/>
            </a:rPr>
            <a:t> </a:t>
          </a:r>
          <a:br>
            <a:rPr lang="el-GR" sz="1200" dirty="0" smtClean="0">
              <a:effectLst/>
              <a:latin typeface="Calibri" pitchFamily="34" charset="0"/>
              <a:ea typeface="ＭＳ Ｐゴシック" pitchFamily="34" charset="-128"/>
              <a:cs typeface="Calibri" pitchFamily="34" charset="0"/>
            </a:rPr>
          </a:br>
          <a:r>
            <a:rPr lang="el-GR" sz="1000" dirty="0" smtClean="0">
              <a:effectLst/>
              <a:latin typeface="Calibri" pitchFamily="34" charset="0"/>
              <a:ea typeface="ＭＳ Ｐゴシック" pitchFamily="34" charset="-128"/>
              <a:cs typeface="Calibri" pitchFamily="34" charset="0"/>
            </a:rPr>
            <a:t>όλα σε ένα εφαρμογή</a:t>
          </a:r>
          <a:endParaRPr lang="el-GR" sz="1200" dirty="0" smtClean="0">
            <a:effectLst/>
            <a:latin typeface="Calibri" pitchFamily="34" charset="0"/>
            <a:ea typeface="ＭＳ Ｐゴシック" pitchFamily="34" charset="-128"/>
            <a:cs typeface="Calibri" pitchFamily="34" charset="0"/>
          </a:endParaRPr>
        </a:p>
      </dgm:t>
    </dgm:pt>
    <dgm:pt modelId="{0D09F89C-32CD-433B-AF87-E88D58011813}" type="parTrans" cxnId="{958FE915-48C9-4301-9092-FAA0313D77F0}">
      <dgm:prSet/>
      <dgm:spPr/>
      <dgm:t>
        <a:bodyPr/>
        <a:lstStyle/>
        <a:p>
          <a:endParaRPr lang="el-GR"/>
        </a:p>
      </dgm:t>
    </dgm:pt>
    <dgm:pt modelId="{CA0875C7-78F7-4E07-9B33-9DD6290D5B3E}" type="sibTrans" cxnId="{958FE915-48C9-4301-9092-FAA0313D77F0}">
      <dgm:prSet/>
      <dgm:spPr/>
      <dgm:t>
        <a:bodyPr/>
        <a:lstStyle/>
        <a:p>
          <a:endParaRPr lang="el-GR"/>
        </a:p>
      </dgm:t>
    </dgm:pt>
    <dgm:pt modelId="{942C2058-E50D-40A1-B39F-C77ECD47005D}" type="pres">
      <dgm:prSet presAssocID="{D012FE1A-5A94-4307-9C1F-75C8921C833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4865B68-86D1-481A-A60F-19BFB87087CF}" type="pres">
      <dgm:prSet presAssocID="{F784164A-5A75-4DCE-BE03-BDC16F6EDD1D}" presName="centerShape" presStyleLbl="node0" presStyleIdx="0" presStyleCnt="1" custScaleY="86966" custLinFactNeighborX="-849" custLinFactNeighborY="-1145"/>
      <dgm:spPr/>
      <dgm:t>
        <a:bodyPr/>
        <a:lstStyle/>
        <a:p>
          <a:endParaRPr lang="el-GR"/>
        </a:p>
      </dgm:t>
    </dgm:pt>
    <dgm:pt modelId="{96CEEB95-457C-4E21-A689-9E846C9D8033}" type="pres">
      <dgm:prSet presAssocID="{9F52A3E4-545E-4BBA-8C54-66F35116E2C1}" presName="parTrans" presStyleLbl="bgSibTrans2D1" presStyleIdx="0" presStyleCnt="8" custLinFactNeighborX="870" custLinFactNeighborY="27920"/>
      <dgm:spPr/>
      <dgm:t>
        <a:bodyPr/>
        <a:lstStyle/>
        <a:p>
          <a:endParaRPr lang="el-GR"/>
        </a:p>
      </dgm:t>
    </dgm:pt>
    <dgm:pt modelId="{EC5CAF12-EEED-4B85-831F-7F1C6862B4BA}" type="pres">
      <dgm:prSet presAssocID="{57BCD013-5B3F-46F2-B188-DE49FBD7F818}" presName="node" presStyleLbl="node1" presStyleIdx="0" presStyleCnt="8" custScaleX="274198" custScaleY="120794" custRadScaleRad="119473" custRadScaleInc="-2169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153B038-08FC-4584-BFF6-FE63490A79B0}" type="pres">
      <dgm:prSet presAssocID="{1C39B19C-1F7C-4CD6-A742-340955F90E33}" presName="parTrans" presStyleLbl="bgSibTrans2D1" presStyleIdx="1" presStyleCnt="8" custAng="371244" custLinFactNeighborY="-37881" custRadScaleRad="200025" custRadScaleInc="-2147483648"/>
      <dgm:spPr/>
      <dgm:t>
        <a:bodyPr/>
        <a:lstStyle/>
        <a:p>
          <a:endParaRPr lang="el-GR"/>
        </a:p>
      </dgm:t>
    </dgm:pt>
    <dgm:pt modelId="{26E5A73B-7EDC-44CA-81DD-C4033E66185B}" type="pres">
      <dgm:prSet presAssocID="{6CA4A213-D4AF-4FD7-BD39-5DB54FA88E6A}" presName="node" presStyleLbl="node1" presStyleIdx="1" presStyleCnt="8" custScaleX="247015" custRadScaleRad="131796" custRadScaleInc="-5003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65B67C-0A47-4E15-AA0A-F4F04FA74017}" type="pres">
      <dgm:prSet presAssocID="{366E954B-DCBC-40FF-BCAE-44F7860AA87B}" presName="parTrans" presStyleLbl="bgSibTrans2D1" presStyleIdx="2" presStyleCnt="8" custLinFactNeighborX="2029" custLinFactNeighborY="-44036"/>
      <dgm:spPr/>
      <dgm:t>
        <a:bodyPr/>
        <a:lstStyle/>
        <a:p>
          <a:endParaRPr lang="el-GR"/>
        </a:p>
      </dgm:t>
    </dgm:pt>
    <dgm:pt modelId="{1E8D5FD1-D2A2-434C-8527-5F33F398241C}" type="pres">
      <dgm:prSet presAssocID="{222A54B3-6161-413B-9E25-993535ECAE97}" presName="node" presStyleLbl="node1" presStyleIdx="2" presStyleCnt="8" custScaleX="201222" custScaleY="99791" custRadScaleRad="155384" custRadScaleInc="-9261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C179C5-285D-45F3-94F2-C1ADD3F086E8}" type="pres">
      <dgm:prSet presAssocID="{2A5E1B84-9EC9-40B9-9250-1758DF5D77AD}" presName="parTrans" presStyleLbl="bgSibTrans2D1" presStyleIdx="3" presStyleCnt="8" custLinFactNeighborX="1642" custLinFactNeighborY="-11555"/>
      <dgm:spPr/>
      <dgm:t>
        <a:bodyPr/>
        <a:lstStyle/>
        <a:p>
          <a:endParaRPr lang="el-GR"/>
        </a:p>
      </dgm:t>
    </dgm:pt>
    <dgm:pt modelId="{F620BF9D-6765-4256-8A27-AE5EC3DB87FB}" type="pres">
      <dgm:prSet presAssocID="{F218C905-974E-4A76-AA9A-7F876A93469A}" presName="node" presStyleLbl="node1" presStyleIdx="3" presStyleCnt="8" custScaleX="223150" custRadScaleRad="108005" custRadScaleInc="-7406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D746EA-055C-47D4-8854-3C4255FD7CE0}" type="pres">
      <dgm:prSet presAssocID="{0D09F89C-32CD-433B-AF87-E88D58011813}" presName="parTrans" presStyleLbl="bgSibTrans2D1" presStyleIdx="4" presStyleCnt="8"/>
      <dgm:spPr/>
      <dgm:t>
        <a:bodyPr/>
        <a:lstStyle/>
        <a:p>
          <a:endParaRPr lang="el-GR"/>
        </a:p>
      </dgm:t>
    </dgm:pt>
    <dgm:pt modelId="{A2BAC4AD-765D-47DE-BF9B-11CD08FF9849}" type="pres">
      <dgm:prSet presAssocID="{67A13CC6-3531-4618-B260-57764A22074A}" presName="node" presStyleLbl="node1" presStyleIdx="4" presStyleCnt="8" custScaleX="229767" custRadScaleRad="100894" custRadScaleInc="3454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FA412B-E477-47D7-A629-E8FE1AE4286D}" type="pres">
      <dgm:prSet presAssocID="{1C64A7BC-254B-49EC-BE37-34EB5F8B3C5F}" presName="parTrans" presStyleLbl="bgSibTrans2D1" presStyleIdx="5" presStyleCnt="8" custLinFactNeighborX="-3936" custLinFactNeighborY="-39595" custRadScaleRad="129653" custRadScaleInc="-2147483648"/>
      <dgm:spPr/>
      <dgm:t>
        <a:bodyPr/>
        <a:lstStyle/>
        <a:p>
          <a:endParaRPr lang="el-GR"/>
        </a:p>
      </dgm:t>
    </dgm:pt>
    <dgm:pt modelId="{6495B0EB-2424-45F2-9953-E140B1A9B3B2}" type="pres">
      <dgm:prSet presAssocID="{D1928C44-E69F-415E-BEBB-7F0170413FDD}" presName="node" presStyleLbl="node1" presStyleIdx="5" presStyleCnt="8" custScaleX="201755" custRadScaleRad="141845" custRadScaleInc="7547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C5D006C-97F1-4096-B706-42E352441DA3}" type="pres">
      <dgm:prSet presAssocID="{2352D33B-1930-4A66-BA20-1D93A9BFB768}" presName="parTrans" presStyleLbl="bgSibTrans2D1" presStyleIdx="6" presStyleCnt="8" custAng="21350963" custLinFactNeighborX="-3497" custLinFactNeighborY="-23092"/>
      <dgm:spPr/>
      <dgm:t>
        <a:bodyPr/>
        <a:lstStyle/>
        <a:p>
          <a:endParaRPr lang="el-GR"/>
        </a:p>
      </dgm:t>
    </dgm:pt>
    <dgm:pt modelId="{DF29C237-68B2-48DF-9AE3-5B30EBAA632A}" type="pres">
      <dgm:prSet presAssocID="{860C2DFC-197E-4875-90CF-4B2E233E31D0}" presName="node" presStyleLbl="node1" presStyleIdx="6" presStyleCnt="8" custScaleX="218312" custScaleY="123830" custRadScaleRad="125687" custRadScaleInc="4684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2169A98-2400-4EA1-9297-546B7997929A}" type="pres">
      <dgm:prSet presAssocID="{3CF79EB2-069E-44F0-B520-83FD51940389}" presName="parTrans" presStyleLbl="bgSibTrans2D1" presStyleIdx="7" presStyleCnt="8" custLinFactNeighborX="-2578" custLinFactNeighborY="39029"/>
      <dgm:spPr/>
      <dgm:t>
        <a:bodyPr/>
        <a:lstStyle/>
        <a:p>
          <a:endParaRPr lang="el-GR"/>
        </a:p>
      </dgm:t>
    </dgm:pt>
    <dgm:pt modelId="{5E85CE90-863F-4FA6-AFA8-8F7E326B1689}" type="pres">
      <dgm:prSet presAssocID="{A6313480-75DC-4C4A-A08B-42A22992FF4C}" presName="node" presStyleLbl="node1" presStyleIdx="7" presStyleCnt="8" custScaleX="238222" custScaleY="111458" custRadScaleRad="122134" custRadScaleInc="1768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2FFB999-D7F2-4550-8F0F-FC0C70A4E3EF}" srcId="{F784164A-5A75-4DCE-BE03-BDC16F6EDD1D}" destId="{A6313480-75DC-4C4A-A08B-42A22992FF4C}" srcOrd="7" destOrd="0" parTransId="{3CF79EB2-069E-44F0-B520-83FD51940389}" sibTransId="{0AFF9BC9-072A-4029-B834-264F55CE7AFA}"/>
    <dgm:cxn modelId="{0A6DDB4C-68C8-4E33-A57E-86E319DC573C}" srcId="{F784164A-5A75-4DCE-BE03-BDC16F6EDD1D}" destId="{222A54B3-6161-413B-9E25-993535ECAE97}" srcOrd="2" destOrd="0" parTransId="{366E954B-DCBC-40FF-BCAE-44F7860AA87B}" sibTransId="{0B036119-75FF-4082-B5D0-A488D54BEBE6}"/>
    <dgm:cxn modelId="{F021DC8A-7C8B-4E4D-B973-3B0A511FB8D6}" type="presOf" srcId="{2A5E1B84-9EC9-40B9-9250-1758DF5D77AD}" destId="{08C179C5-285D-45F3-94F2-C1ADD3F086E8}" srcOrd="0" destOrd="0" presId="urn:microsoft.com/office/officeart/2005/8/layout/radial4"/>
    <dgm:cxn modelId="{1EC39BF9-1FCE-4925-906D-BF2B607DB48C}" srcId="{F784164A-5A75-4DCE-BE03-BDC16F6EDD1D}" destId="{6CA4A213-D4AF-4FD7-BD39-5DB54FA88E6A}" srcOrd="1" destOrd="0" parTransId="{1C39B19C-1F7C-4CD6-A742-340955F90E33}" sibTransId="{E0756019-B332-4B32-AAA5-6F4DA5936921}"/>
    <dgm:cxn modelId="{E9595EB1-CA97-4830-A638-F475FB0553EF}" type="presOf" srcId="{D012FE1A-5A94-4307-9C1F-75C8921C8334}" destId="{942C2058-E50D-40A1-B39F-C77ECD47005D}" srcOrd="0" destOrd="0" presId="urn:microsoft.com/office/officeart/2005/8/layout/radial4"/>
    <dgm:cxn modelId="{9157E72E-DDDB-4CAA-AE64-E099B4B78C73}" type="presOf" srcId="{9F52A3E4-545E-4BBA-8C54-66F35116E2C1}" destId="{96CEEB95-457C-4E21-A689-9E846C9D8033}" srcOrd="0" destOrd="0" presId="urn:microsoft.com/office/officeart/2005/8/layout/radial4"/>
    <dgm:cxn modelId="{958FE915-48C9-4301-9092-FAA0313D77F0}" srcId="{F784164A-5A75-4DCE-BE03-BDC16F6EDD1D}" destId="{67A13CC6-3531-4618-B260-57764A22074A}" srcOrd="4" destOrd="0" parTransId="{0D09F89C-32CD-433B-AF87-E88D58011813}" sibTransId="{CA0875C7-78F7-4E07-9B33-9DD6290D5B3E}"/>
    <dgm:cxn modelId="{10D9EE49-5A26-4647-AD89-E8B504EE983B}" type="presOf" srcId="{222A54B3-6161-413B-9E25-993535ECAE97}" destId="{1E8D5FD1-D2A2-434C-8527-5F33F398241C}" srcOrd="0" destOrd="0" presId="urn:microsoft.com/office/officeart/2005/8/layout/radial4"/>
    <dgm:cxn modelId="{6FC93CFE-CB2E-40DA-8701-9061B918EBBF}" srcId="{F784164A-5A75-4DCE-BE03-BDC16F6EDD1D}" destId="{F218C905-974E-4A76-AA9A-7F876A93469A}" srcOrd="3" destOrd="0" parTransId="{2A5E1B84-9EC9-40B9-9250-1758DF5D77AD}" sibTransId="{5F7553BF-C31F-4E95-A03F-C9DF0BCCB75C}"/>
    <dgm:cxn modelId="{B474A5F8-D9BD-456A-97E8-1357BBD71281}" type="presOf" srcId="{F218C905-974E-4A76-AA9A-7F876A93469A}" destId="{F620BF9D-6765-4256-8A27-AE5EC3DB87FB}" srcOrd="0" destOrd="0" presId="urn:microsoft.com/office/officeart/2005/8/layout/radial4"/>
    <dgm:cxn modelId="{D573DBDF-85E5-4E9F-8094-9C726967F585}" srcId="{F784164A-5A75-4DCE-BE03-BDC16F6EDD1D}" destId="{860C2DFC-197E-4875-90CF-4B2E233E31D0}" srcOrd="6" destOrd="0" parTransId="{2352D33B-1930-4A66-BA20-1D93A9BFB768}" sibTransId="{F4DAA1C5-080C-43F5-B91D-E41566E4E288}"/>
    <dgm:cxn modelId="{9EF5EF04-0563-467D-87A8-C099F974D02B}" type="presOf" srcId="{F784164A-5A75-4DCE-BE03-BDC16F6EDD1D}" destId="{E4865B68-86D1-481A-A60F-19BFB87087CF}" srcOrd="0" destOrd="0" presId="urn:microsoft.com/office/officeart/2005/8/layout/radial4"/>
    <dgm:cxn modelId="{DEBC3E38-7C9F-498C-BF45-40AD8F395FA7}" type="presOf" srcId="{57BCD013-5B3F-46F2-B188-DE49FBD7F818}" destId="{EC5CAF12-EEED-4B85-831F-7F1C6862B4BA}" srcOrd="0" destOrd="0" presId="urn:microsoft.com/office/officeart/2005/8/layout/radial4"/>
    <dgm:cxn modelId="{28F7AB50-AF40-42E4-9251-C8002185B0E9}" type="presOf" srcId="{1C64A7BC-254B-49EC-BE37-34EB5F8B3C5F}" destId="{02FA412B-E477-47D7-A629-E8FE1AE4286D}" srcOrd="0" destOrd="0" presId="urn:microsoft.com/office/officeart/2005/8/layout/radial4"/>
    <dgm:cxn modelId="{4A317386-A985-4607-B086-3A5F69E59ECD}" srcId="{F784164A-5A75-4DCE-BE03-BDC16F6EDD1D}" destId="{D1928C44-E69F-415E-BEBB-7F0170413FDD}" srcOrd="5" destOrd="0" parTransId="{1C64A7BC-254B-49EC-BE37-34EB5F8B3C5F}" sibTransId="{11208D89-AFD0-4D33-8C32-6BAFBBA904A6}"/>
    <dgm:cxn modelId="{1D1FD975-4A59-4768-A81E-4342570EAE38}" type="presOf" srcId="{0D09F89C-32CD-433B-AF87-E88D58011813}" destId="{93D746EA-055C-47D4-8854-3C4255FD7CE0}" srcOrd="0" destOrd="0" presId="urn:microsoft.com/office/officeart/2005/8/layout/radial4"/>
    <dgm:cxn modelId="{032D6EA2-74A1-4512-B3BF-EC59B9C41137}" type="presOf" srcId="{A6313480-75DC-4C4A-A08B-42A22992FF4C}" destId="{5E85CE90-863F-4FA6-AFA8-8F7E326B1689}" srcOrd="0" destOrd="0" presId="urn:microsoft.com/office/officeart/2005/8/layout/radial4"/>
    <dgm:cxn modelId="{037818CE-06DE-40BD-BC61-3AACD191FAD4}" type="presOf" srcId="{366E954B-DCBC-40FF-BCAE-44F7860AA87B}" destId="{4865B67C-0A47-4E15-AA0A-F4F04FA74017}" srcOrd="0" destOrd="0" presId="urn:microsoft.com/office/officeart/2005/8/layout/radial4"/>
    <dgm:cxn modelId="{4778A0DA-ADE3-4AE9-879F-996B40234FAD}" srcId="{F784164A-5A75-4DCE-BE03-BDC16F6EDD1D}" destId="{57BCD013-5B3F-46F2-B188-DE49FBD7F818}" srcOrd="0" destOrd="0" parTransId="{9F52A3E4-545E-4BBA-8C54-66F35116E2C1}" sibTransId="{086CC91C-1A28-49B2-A98C-D5C81DB8B977}"/>
    <dgm:cxn modelId="{3E60A2F3-24DB-46C5-B2E1-AB0881138A2B}" type="presOf" srcId="{6CA4A213-D4AF-4FD7-BD39-5DB54FA88E6A}" destId="{26E5A73B-7EDC-44CA-81DD-C4033E66185B}" srcOrd="0" destOrd="0" presId="urn:microsoft.com/office/officeart/2005/8/layout/radial4"/>
    <dgm:cxn modelId="{BFC5BE63-3811-422C-97B9-C24EC878C37B}" type="presOf" srcId="{67A13CC6-3531-4618-B260-57764A22074A}" destId="{A2BAC4AD-765D-47DE-BF9B-11CD08FF9849}" srcOrd="0" destOrd="0" presId="urn:microsoft.com/office/officeart/2005/8/layout/radial4"/>
    <dgm:cxn modelId="{1323CEC4-C91E-4EEE-BB3A-3972FD413679}" type="presOf" srcId="{D1928C44-E69F-415E-BEBB-7F0170413FDD}" destId="{6495B0EB-2424-45F2-9953-E140B1A9B3B2}" srcOrd="0" destOrd="0" presId="urn:microsoft.com/office/officeart/2005/8/layout/radial4"/>
    <dgm:cxn modelId="{3886791A-6A99-482A-8C18-463FD99A07F0}" srcId="{D012FE1A-5A94-4307-9C1F-75C8921C8334}" destId="{F784164A-5A75-4DCE-BE03-BDC16F6EDD1D}" srcOrd="0" destOrd="0" parTransId="{9BBDD80D-F02C-4FB8-91A2-F325E0D85CF0}" sibTransId="{525CDBFB-D7D8-4138-A54A-E7660B717B6A}"/>
    <dgm:cxn modelId="{CFCB9D6E-979D-4FB6-AEBE-2EE9FA1F7344}" type="presOf" srcId="{2352D33B-1930-4A66-BA20-1D93A9BFB768}" destId="{0C5D006C-97F1-4096-B706-42E352441DA3}" srcOrd="0" destOrd="0" presId="urn:microsoft.com/office/officeart/2005/8/layout/radial4"/>
    <dgm:cxn modelId="{00FD5C8B-5B3C-48DD-95D8-BE6A4C7CA6E7}" type="presOf" srcId="{3CF79EB2-069E-44F0-B520-83FD51940389}" destId="{12169A98-2400-4EA1-9297-546B7997929A}" srcOrd="0" destOrd="0" presId="urn:microsoft.com/office/officeart/2005/8/layout/radial4"/>
    <dgm:cxn modelId="{EEA54267-9F74-4FBD-B284-C863AD7C61D6}" type="presOf" srcId="{1C39B19C-1F7C-4CD6-A742-340955F90E33}" destId="{F153B038-08FC-4584-BFF6-FE63490A79B0}" srcOrd="0" destOrd="0" presId="urn:microsoft.com/office/officeart/2005/8/layout/radial4"/>
    <dgm:cxn modelId="{019C5E81-FEB9-437F-95B3-D97C077818FA}" type="presOf" srcId="{860C2DFC-197E-4875-90CF-4B2E233E31D0}" destId="{DF29C237-68B2-48DF-9AE3-5B30EBAA632A}" srcOrd="0" destOrd="0" presId="urn:microsoft.com/office/officeart/2005/8/layout/radial4"/>
    <dgm:cxn modelId="{FA7F44B9-7C27-4A24-9B1C-58EAEB0C3465}" type="presParOf" srcId="{942C2058-E50D-40A1-B39F-C77ECD47005D}" destId="{E4865B68-86D1-481A-A60F-19BFB87087CF}" srcOrd="0" destOrd="0" presId="urn:microsoft.com/office/officeart/2005/8/layout/radial4"/>
    <dgm:cxn modelId="{7F501D92-3094-4888-B57D-89AC5DE58F51}" type="presParOf" srcId="{942C2058-E50D-40A1-B39F-C77ECD47005D}" destId="{96CEEB95-457C-4E21-A689-9E846C9D8033}" srcOrd="1" destOrd="0" presId="urn:microsoft.com/office/officeart/2005/8/layout/radial4"/>
    <dgm:cxn modelId="{0C430E70-7129-4359-B7E0-8061486C0097}" type="presParOf" srcId="{942C2058-E50D-40A1-B39F-C77ECD47005D}" destId="{EC5CAF12-EEED-4B85-831F-7F1C6862B4BA}" srcOrd="2" destOrd="0" presId="urn:microsoft.com/office/officeart/2005/8/layout/radial4"/>
    <dgm:cxn modelId="{44BE3906-BD10-47EE-AC86-76E9D7F79697}" type="presParOf" srcId="{942C2058-E50D-40A1-B39F-C77ECD47005D}" destId="{F153B038-08FC-4584-BFF6-FE63490A79B0}" srcOrd="3" destOrd="0" presId="urn:microsoft.com/office/officeart/2005/8/layout/radial4"/>
    <dgm:cxn modelId="{F58B1353-9C0E-49A6-9F88-D3B9914F7D98}" type="presParOf" srcId="{942C2058-E50D-40A1-B39F-C77ECD47005D}" destId="{26E5A73B-7EDC-44CA-81DD-C4033E66185B}" srcOrd="4" destOrd="0" presId="urn:microsoft.com/office/officeart/2005/8/layout/radial4"/>
    <dgm:cxn modelId="{011BF9AA-9965-43EF-892C-149089138D65}" type="presParOf" srcId="{942C2058-E50D-40A1-B39F-C77ECD47005D}" destId="{4865B67C-0A47-4E15-AA0A-F4F04FA74017}" srcOrd="5" destOrd="0" presId="urn:microsoft.com/office/officeart/2005/8/layout/radial4"/>
    <dgm:cxn modelId="{ECD3DEC6-A74D-433D-BAC5-AD003CC05FF6}" type="presParOf" srcId="{942C2058-E50D-40A1-B39F-C77ECD47005D}" destId="{1E8D5FD1-D2A2-434C-8527-5F33F398241C}" srcOrd="6" destOrd="0" presId="urn:microsoft.com/office/officeart/2005/8/layout/radial4"/>
    <dgm:cxn modelId="{6DDDBD51-4799-4A4F-A855-AF299753B36E}" type="presParOf" srcId="{942C2058-E50D-40A1-B39F-C77ECD47005D}" destId="{08C179C5-285D-45F3-94F2-C1ADD3F086E8}" srcOrd="7" destOrd="0" presId="urn:microsoft.com/office/officeart/2005/8/layout/radial4"/>
    <dgm:cxn modelId="{6F0BC963-97F2-47B2-89F4-DE1F8C7DAAA6}" type="presParOf" srcId="{942C2058-E50D-40A1-B39F-C77ECD47005D}" destId="{F620BF9D-6765-4256-8A27-AE5EC3DB87FB}" srcOrd="8" destOrd="0" presId="urn:microsoft.com/office/officeart/2005/8/layout/radial4"/>
    <dgm:cxn modelId="{324585AF-10C7-4E18-A5D7-01BEF6119705}" type="presParOf" srcId="{942C2058-E50D-40A1-B39F-C77ECD47005D}" destId="{93D746EA-055C-47D4-8854-3C4255FD7CE0}" srcOrd="9" destOrd="0" presId="urn:microsoft.com/office/officeart/2005/8/layout/radial4"/>
    <dgm:cxn modelId="{1CAF112E-7F7D-4804-873C-83A48BA9910A}" type="presParOf" srcId="{942C2058-E50D-40A1-B39F-C77ECD47005D}" destId="{A2BAC4AD-765D-47DE-BF9B-11CD08FF9849}" srcOrd="10" destOrd="0" presId="urn:microsoft.com/office/officeart/2005/8/layout/radial4"/>
    <dgm:cxn modelId="{73AAB0C6-DCB1-4AA0-8E0F-68926456FB6F}" type="presParOf" srcId="{942C2058-E50D-40A1-B39F-C77ECD47005D}" destId="{02FA412B-E477-47D7-A629-E8FE1AE4286D}" srcOrd="11" destOrd="0" presId="urn:microsoft.com/office/officeart/2005/8/layout/radial4"/>
    <dgm:cxn modelId="{1B62B574-649A-47C0-B495-36259CADB98C}" type="presParOf" srcId="{942C2058-E50D-40A1-B39F-C77ECD47005D}" destId="{6495B0EB-2424-45F2-9953-E140B1A9B3B2}" srcOrd="12" destOrd="0" presId="urn:microsoft.com/office/officeart/2005/8/layout/radial4"/>
    <dgm:cxn modelId="{E7EB2CB1-49C2-4A5D-9FD9-5E97D3AA7FC2}" type="presParOf" srcId="{942C2058-E50D-40A1-B39F-C77ECD47005D}" destId="{0C5D006C-97F1-4096-B706-42E352441DA3}" srcOrd="13" destOrd="0" presId="urn:microsoft.com/office/officeart/2005/8/layout/radial4"/>
    <dgm:cxn modelId="{BD5DED45-A3F6-4C05-85AA-3DB43D0A999D}" type="presParOf" srcId="{942C2058-E50D-40A1-B39F-C77ECD47005D}" destId="{DF29C237-68B2-48DF-9AE3-5B30EBAA632A}" srcOrd="14" destOrd="0" presId="urn:microsoft.com/office/officeart/2005/8/layout/radial4"/>
    <dgm:cxn modelId="{44AFC030-9E00-4786-95CE-89F27642B815}" type="presParOf" srcId="{942C2058-E50D-40A1-B39F-C77ECD47005D}" destId="{12169A98-2400-4EA1-9297-546B7997929A}" srcOrd="15" destOrd="0" presId="urn:microsoft.com/office/officeart/2005/8/layout/radial4"/>
    <dgm:cxn modelId="{AD3ED23D-5695-4D75-8FFF-CDA25EE995B5}" type="presParOf" srcId="{942C2058-E50D-40A1-B39F-C77ECD47005D}" destId="{5E85CE90-863F-4FA6-AFA8-8F7E326B1689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90ABF9-8C86-4A40-B38C-B9811A3EF3FB}" type="datetimeFigureOut">
              <a:rPr lang="el-GR"/>
              <a:pPr>
                <a:defRPr/>
              </a:pPr>
              <a:t>26/5/2014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3DA0D1-83FD-47C3-83D1-4E21566FA1F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4B1A13-C9DA-4C9C-971F-F30940C28E3E}" type="datetimeFigureOut">
              <a:rPr lang="el-GR"/>
              <a:pPr>
                <a:defRPr/>
              </a:pPr>
              <a:t>26/5/2014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928BAD7-837C-4DBB-8399-0D2DA207A3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403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BDB5BA-8AB3-4A75-A0AE-D3CB709C7DCD}" type="slidenum">
              <a:rPr lang="el-GR" altLang="el-GR" smtClean="0"/>
              <a:pPr/>
              <a:t>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4DBCA8-CA16-4C5B-BC4E-0E3E1AD589E8}" type="slidenum">
              <a:rPr lang="el-GR" altLang="el-GR" smtClean="0"/>
              <a:pPr/>
              <a:t>11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42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97D697-96B4-4873-8431-6EC295E6DE47}" type="slidenum">
              <a:rPr lang="el-GR" altLang="el-GR" smtClean="0"/>
              <a:pPr/>
              <a:t>12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5530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B807F5-BB8E-409C-B339-8018E2CF237B}" type="slidenum">
              <a:rPr lang="el-GR" altLang="el-GR" smtClean="0"/>
              <a:pPr/>
              <a:t>13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4958C8-B3EE-40B0-883D-A73E70DFF990}" type="slidenum">
              <a:rPr lang="el-GR" altLang="el-GR" smtClean="0"/>
              <a:pPr/>
              <a:t>14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734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13FF10-1C8C-4B1D-A0A6-495EA3E544C1}" type="slidenum">
              <a:rPr lang="el-GR" smtClean="0"/>
              <a:pPr/>
              <a:t>15</a:t>
            </a:fld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837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7EA141-AD87-42CA-A7EB-956CC394A6D9}" type="slidenum">
              <a:rPr lang="el-GR" altLang="el-GR" smtClean="0"/>
              <a:pPr/>
              <a:t>16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93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2CC2FB-0F44-4166-85FA-1072E99A6AC4}" type="slidenum">
              <a:rPr lang="el-GR" altLang="el-GR" smtClean="0"/>
              <a:pPr/>
              <a:t>17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6042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7743FA-2233-4BA4-B7CF-464614825770}" type="slidenum">
              <a:rPr lang="el-GR" altLang="el-GR" smtClean="0"/>
              <a:pPr/>
              <a:t>18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6144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3DDA25-D4CE-4D1D-84E4-B48D70F33410}" type="slidenum">
              <a:rPr lang="el-GR" altLang="el-GR" smtClean="0"/>
              <a:pPr/>
              <a:t>19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6246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55DE6B-5A7D-4931-8596-8CB4600C09FB}" type="slidenum">
              <a:rPr lang="el-GR" altLang="el-GR" smtClean="0"/>
              <a:pPr/>
              <a:t>20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506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C6CD81-221D-4046-8E67-286746EA6F5D}" type="slidenum">
              <a:rPr lang="el-GR" altLang="el-GR" smtClean="0"/>
              <a:pPr/>
              <a:t>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0594D8-FD83-4362-BCE1-8FE6F7E747C8}" type="slidenum">
              <a:rPr lang="el-GR" altLang="el-GR" smtClean="0"/>
              <a:pPr/>
              <a:t>22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795B0-53F7-4B26-801A-D8AC136C0AAB}" type="slidenum">
              <a:rPr lang="el-GR" altLang="el-GR" smtClean="0"/>
              <a:pPr/>
              <a:t>23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665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98F5B8-2288-4AFD-AC16-02BF2B3E7A97}" type="slidenum">
              <a:rPr lang="el-GR" altLang="el-GR" smtClean="0"/>
              <a:pPr/>
              <a:t>24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6758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305098-D687-4D67-9AAB-76BAD0BFAB2A}" type="slidenum">
              <a:rPr lang="el-GR" altLang="el-GR" smtClean="0"/>
              <a:pPr/>
              <a:t>25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6861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9ED064-66EF-4195-8B04-8725424115C7}" type="slidenum">
              <a:rPr lang="el-GR" altLang="el-GR" smtClean="0"/>
              <a:pPr/>
              <a:t>26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6963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FDD179-B423-4660-8B45-30B5FE902A36}" type="slidenum">
              <a:rPr lang="el-GR" altLang="el-GR" smtClean="0"/>
              <a:pPr/>
              <a:t>27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1E860B-91D1-45D2-877B-4E164757095F}" type="slidenum">
              <a:rPr lang="el-GR" altLang="el-GR" smtClean="0"/>
              <a:pPr/>
              <a:t>28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7D187-918D-42A1-8338-0D502AD9CE4E}" type="slidenum">
              <a:rPr lang="el-GR" altLang="el-GR" smtClean="0"/>
              <a:pPr/>
              <a:t>29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727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C64DC9-FBC2-43B5-8392-777F8AD01866}" type="slidenum">
              <a:rPr lang="el-GR" altLang="el-GR" smtClean="0"/>
              <a:pPr/>
              <a:t>30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170567-20A5-4F77-9ED8-18D1BE5BDE6F}" type="slidenum">
              <a:rPr lang="el-GR" altLang="el-GR" smtClean="0"/>
              <a:pPr/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737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4A0CA2-0F23-4C79-9E95-64F41681222F}" type="slidenum">
              <a:rPr lang="el-GR" altLang="el-GR" smtClean="0"/>
              <a:pPr/>
              <a:t>31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747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350FCD-3883-421A-9FCE-9A18CAD2B93D}" type="slidenum">
              <a:rPr lang="el-GR" altLang="el-GR" smtClean="0"/>
              <a:pPr/>
              <a:t>33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757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6C5DF8-4EBE-4401-A9BA-D88F2530AB74}" type="slidenum">
              <a:rPr lang="el-GR" altLang="el-GR" smtClean="0"/>
              <a:pPr/>
              <a:t>34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768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3023E2-16F6-47D3-BE7D-F521410BC800}" type="slidenum">
              <a:rPr lang="el-GR" altLang="el-GR" smtClean="0"/>
              <a:pPr/>
              <a:t>35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71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0A5C3B-528D-48A3-9C0D-6A4F10BC5704}" type="slidenum">
              <a:rPr lang="el-GR" altLang="el-GR" smtClean="0"/>
              <a:pPr/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2FF2BC-A1A0-499E-AD34-5B672EFBEFD5}" type="slidenum">
              <a:rPr lang="el-GR" altLang="el-GR" smtClean="0"/>
              <a:pPr/>
              <a:t>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915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3432B2-D45E-41AF-B8B5-2372610E6960}" type="slidenum">
              <a:rPr lang="en-US" altLang="el-GR" smtClean="0"/>
              <a:pPr/>
              <a:t>7</a:t>
            </a:fld>
            <a:endParaRPr lang="en-US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65634E-6493-4304-B3C9-9980C9D18492}" type="slidenum">
              <a:rPr lang="el-GR" altLang="el-GR" smtClean="0"/>
              <a:pPr/>
              <a:t>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28184A-26D9-45C0-AF84-273F5FB9636B}" type="slidenum">
              <a:rPr lang="el-GR" altLang="el-GR" smtClean="0"/>
              <a:pPr/>
              <a:t>9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222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FAC073-C79F-477C-9CC3-BF14328EBFE8}" type="slidenum">
              <a:rPr lang="el-GR" altLang="el-GR" smtClean="0"/>
              <a:pPr/>
              <a:t>10</a:t>
            </a:fld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89D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B74D-63EE-4BAF-9306-DB8114C4A15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40F9-B3BE-4CC4-B56A-01C5F52BE82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06413"/>
            <a:ext cx="460216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0" y="6453188"/>
            <a:ext cx="533400" cy="2524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fld id="{8FA1269B-1956-4202-BEA4-AF04ADE9EC2B}" type="slidenum">
              <a:rPr lang="en-US" altLang="el-GR" sz="1200" b="1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lnSpc>
                  <a:spcPct val="80000"/>
                </a:lnSpc>
                <a:defRPr/>
              </a:pPr>
              <a:t>‹#›</a:t>
            </a:fld>
            <a:endParaRPr lang="en-US" altLang="el-GR" sz="12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9" name="1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5" name="50 - Θέση αριθμού διαφάνειας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8A09-D1E7-41ED-A08A-8D663D0061B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0" y="6453188"/>
            <a:ext cx="533400" cy="244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fld id="{DDBE40A8-FEB0-4506-866F-F44D11FD35EB}" type="slidenum">
              <a:rPr lang="en-US" altLang="el-GR" sz="1200" b="1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lnSpc>
                  <a:spcPct val="80000"/>
                </a:lnSpc>
                <a:defRPr/>
              </a:pPr>
              <a:t>‹#›</a:t>
            </a:fld>
            <a:endParaRPr lang="en-US" altLang="el-GR" sz="12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1" smtClean="0"/>
              <a:t>Kλικ για επεξεργασία του τίτλου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l-GR" noProof="1" smtClean="0"/>
              <a:t>Kλικ για επεξεργασία των στυλ του υποδείγματος</a:t>
            </a:r>
          </a:p>
          <a:p>
            <a:pPr lvl="1"/>
            <a:r>
              <a:rPr lang="el-GR" noProof="1" smtClean="0"/>
              <a:t>Δεύτερου επιπέδου</a:t>
            </a:r>
          </a:p>
          <a:p>
            <a:pPr lvl="2"/>
            <a:r>
              <a:rPr lang="el-GR" noProof="1" smtClean="0"/>
              <a:t>Τρίτου επιπέδου</a:t>
            </a:r>
          </a:p>
          <a:p>
            <a:pPr lvl="3"/>
            <a:r>
              <a:rPr lang="el-GR" noProof="1" smtClean="0"/>
              <a:t>Τέταρτου επιπέδου</a:t>
            </a:r>
          </a:p>
          <a:p>
            <a:pPr lvl="4"/>
            <a:r>
              <a:rPr lang="el-GR" noProof="1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rgbClr val="0089D0"/>
              </a:buClr>
              <a:defRPr sz="2800" baseline="0"/>
            </a:lvl1pPr>
            <a:lvl2pPr>
              <a:spcBef>
                <a:spcPts val="1200"/>
              </a:spcBef>
              <a:buClr>
                <a:srgbClr val="0089D0"/>
              </a:buClr>
              <a:defRPr sz="2400" baseline="0"/>
            </a:lvl2pPr>
            <a:lvl3pPr>
              <a:spcBef>
                <a:spcPts val="1200"/>
              </a:spcBef>
              <a:buClr>
                <a:srgbClr val="0089D0"/>
              </a:buClr>
              <a:defRPr sz="2000" baseline="0"/>
            </a:lvl3pPr>
            <a:lvl4pPr>
              <a:spcBef>
                <a:spcPts val="1200"/>
              </a:spcBef>
              <a:buClr>
                <a:srgbClr val="0089D0"/>
              </a:buClr>
              <a:defRPr sz="1800" baseline="0"/>
            </a:lvl4pPr>
            <a:lvl5pPr>
              <a:spcBef>
                <a:spcPts val="1200"/>
              </a:spcBef>
              <a:buClr>
                <a:srgbClr val="0089D0"/>
              </a:buClr>
              <a:defRPr sz="1600" baseline="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62DD8-3047-491A-9FD8-093540EF504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409575"/>
            <a:ext cx="48164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89D0"/>
              </a:buClr>
              <a:defRPr sz="2800"/>
            </a:lvl1pPr>
            <a:lvl2pPr>
              <a:buClr>
                <a:srgbClr val="0089D0"/>
              </a:buClr>
              <a:defRPr sz="2400"/>
            </a:lvl2pPr>
            <a:lvl3pPr>
              <a:buClr>
                <a:srgbClr val="0089D0"/>
              </a:buClr>
              <a:defRPr sz="2000"/>
            </a:lvl3pPr>
            <a:lvl4pPr>
              <a:buClr>
                <a:srgbClr val="0089D0"/>
              </a:buClr>
              <a:defRPr sz="1800"/>
            </a:lvl4pPr>
            <a:lvl5pPr>
              <a:buClr>
                <a:srgbClr val="0089D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89D0"/>
              </a:buClr>
              <a:defRPr sz="2800"/>
            </a:lvl1pPr>
            <a:lvl2pPr>
              <a:buClr>
                <a:srgbClr val="0089D0"/>
              </a:buClr>
              <a:defRPr sz="2400"/>
            </a:lvl2pPr>
            <a:lvl3pPr>
              <a:buClr>
                <a:srgbClr val="0089D0"/>
              </a:buClr>
              <a:defRPr sz="2000"/>
            </a:lvl3pPr>
            <a:lvl4pPr>
              <a:buClr>
                <a:srgbClr val="0089D0"/>
              </a:buClr>
              <a:defRPr sz="1800"/>
            </a:lvl4pPr>
            <a:lvl5pPr>
              <a:buClr>
                <a:srgbClr val="0089D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37B5-71D9-47C5-913E-2D3F69972B1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buClr>
                <a:srgbClr val="0089D0"/>
              </a:buClr>
              <a:defRPr sz="2400"/>
            </a:lvl1pPr>
            <a:lvl2pPr>
              <a:buClr>
                <a:srgbClr val="0089D0"/>
              </a:buClr>
              <a:defRPr sz="2000"/>
            </a:lvl2pPr>
            <a:lvl3pPr>
              <a:buClr>
                <a:srgbClr val="0089D0"/>
              </a:buClr>
              <a:defRPr sz="1800"/>
            </a:lvl3pPr>
            <a:lvl4pPr>
              <a:buClr>
                <a:srgbClr val="0089D0"/>
              </a:buClr>
              <a:defRPr sz="1600"/>
            </a:lvl4pPr>
            <a:lvl5pPr>
              <a:buClr>
                <a:srgbClr val="0089D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buClr>
                <a:srgbClr val="0089D0"/>
              </a:buClr>
              <a:defRPr sz="2400"/>
            </a:lvl1pPr>
            <a:lvl2pPr>
              <a:buClr>
                <a:srgbClr val="0089D0"/>
              </a:buClr>
              <a:defRPr sz="2000"/>
            </a:lvl2pPr>
            <a:lvl3pPr>
              <a:buClr>
                <a:srgbClr val="0089D0"/>
              </a:buClr>
              <a:defRPr sz="1800"/>
            </a:lvl3pPr>
            <a:lvl4pPr>
              <a:buClr>
                <a:srgbClr val="0089D0"/>
              </a:buClr>
              <a:defRPr sz="1600"/>
            </a:lvl4pPr>
            <a:lvl5pPr>
              <a:buClr>
                <a:srgbClr val="0089D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B3DB-1D34-440A-9A91-A3AED9BA9D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2B38-A0CC-48DB-A494-B5A7C6D7B96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2F49-B187-47FD-B44B-6DE5EB5EA3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2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9BCE9-CFC3-455A-B60E-86751BBC103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2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4958-D881-45A5-B608-A1FEFF0B353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A4CC4B63-FBB6-4E87-9A21-0FED8121862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86" r:id="rId2"/>
    <p:sldLayoutId id="214748409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7" r:id="rId12"/>
    <p:sldLayoutId id="2147484098" r:id="rId13"/>
    <p:sldLayoutId id="214748409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89D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deolectures.uoa.gr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idx="1"/>
          </p:nvPr>
        </p:nvSpPr>
        <p:spPr>
          <a:xfrm>
            <a:off x="457200" y="3644900"/>
            <a:ext cx="8229600" cy="1944688"/>
          </a:xfrm>
        </p:spPr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 smtClean="0">
                <a:solidFill>
                  <a:srgbClr val="0089D0"/>
                </a:solidFill>
              </a:rPr>
              <a:t>Ανοικτά Ακαδημαϊκά Μαθήματα </a:t>
            </a:r>
            <a:br>
              <a:rPr lang="el-GR" sz="2400" b="1" dirty="0" smtClean="0">
                <a:solidFill>
                  <a:srgbClr val="0089D0"/>
                </a:solidFill>
              </a:rPr>
            </a:br>
            <a:r>
              <a:rPr lang="el-GR" sz="2400" b="1" dirty="0" smtClean="0">
                <a:solidFill>
                  <a:srgbClr val="0089D0"/>
                </a:solidFill>
              </a:rPr>
              <a:t>στο Πανεπιστήμιο Αθηνών</a:t>
            </a:r>
          </a:p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b="1" dirty="0" smtClean="0">
              <a:solidFill>
                <a:srgbClr val="0089D0"/>
              </a:solidFill>
            </a:endParaRPr>
          </a:p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 smtClean="0">
                <a:solidFill>
                  <a:srgbClr val="0089D0"/>
                </a:solidFill>
              </a:rPr>
              <a:t>Υποδομές – Προσωπικό Υποστήριξης</a:t>
            </a:r>
          </a:p>
          <a:p>
            <a:pPr marL="0" indent="0" algn="ctr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i="1" dirty="0" smtClean="0"/>
              <a:t/>
            </a:r>
            <a:br>
              <a:rPr lang="el-GR" sz="2000" i="1" dirty="0" smtClean="0"/>
            </a:b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Κωνσταντίνος Τσιμπάνης</a:t>
            </a: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Εθνικό και Καποδιστριακό Πανεπιστήμιο Αθηνών</a:t>
            </a:r>
            <a:r>
              <a:rPr lang="el-G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l-G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Αθήνα, Μάιος 2014</a:t>
            </a: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1" name="Εικόνα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76250"/>
            <a:ext cx="31686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5732463"/>
            <a:ext cx="28813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5732463"/>
            <a:ext cx="216058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ea typeface="ＭＳ Ｐゴシック" pitchFamily="34" charset="-128"/>
              </a:rPr>
              <a:t>η εικόνα σήμερα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υπάρχουσες υποδομές και υπηρεσίες</a:t>
            </a:r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smtClean="0"/>
              <a:t>το Πανεπιστήμιο Αθηνών διαθέτει σήμερα:</a:t>
            </a:r>
          </a:p>
          <a:p>
            <a:pPr lvl="1"/>
            <a:r>
              <a:rPr lang="el-GR" altLang="el-GR" sz="2000" smtClean="0"/>
              <a:t>άρτια δικτυακή υποδομή </a:t>
            </a:r>
          </a:p>
          <a:p>
            <a:pPr lvl="1"/>
            <a:r>
              <a:rPr lang="el-GR" altLang="el-GR" sz="2000" smtClean="0"/>
              <a:t>μεγάλης χωρητικότητας διασύνδεση στο διαδίκτυο</a:t>
            </a:r>
          </a:p>
          <a:p>
            <a:pPr lvl="1"/>
            <a:r>
              <a:rPr lang="el-GR" altLang="el-GR" sz="2000" smtClean="0"/>
              <a:t>πλατφόρμα τηλεκπαίδευσης (από το 2003)</a:t>
            </a:r>
          </a:p>
          <a:p>
            <a:pPr lvl="2"/>
            <a:r>
              <a:rPr lang="el-GR" altLang="el-GR" sz="1800" smtClean="0"/>
              <a:t>Η-τάξη </a:t>
            </a:r>
            <a:r>
              <a:rPr lang="en-US" altLang="el-GR" sz="1800" smtClean="0"/>
              <a:t>(</a:t>
            </a:r>
            <a:r>
              <a:rPr lang="en-US" altLang="el-GR" sz="1800" smtClean="0">
                <a:hlinkClick r:id="rId3"/>
              </a:rPr>
              <a:t>http://eclass.uoa.gr</a:t>
            </a:r>
            <a:r>
              <a:rPr lang="el-GR" altLang="el-GR" sz="1800" smtClean="0"/>
              <a:t>)</a:t>
            </a:r>
            <a:r>
              <a:rPr lang="en-US" altLang="el-GR" sz="1800" smtClean="0"/>
              <a:t> </a:t>
            </a:r>
            <a:r>
              <a:rPr lang="el-GR" altLang="el-GR" sz="1800" smtClean="0"/>
              <a:t>βασισμένη στην ελληνική ανοικτή πλατφόρμα </a:t>
            </a:r>
            <a:r>
              <a:rPr lang="en-US" altLang="el-GR" sz="1800" smtClean="0"/>
              <a:t> Open eClass</a:t>
            </a:r>
            <a:endParaRPr lang="el-GR" altLang="el-GR" sz="1800" smtClean="0"/>
          </a:p>
          <a:p>
            <a:pPr lvl="1"/>
            <a:r>
              <a:rPr lang="el-GR" altLang="el-GR" sz="2000" smtClean="0"/>
              <a:t>πλατφόρμα βιντεοδιαλέξεων</a:t>
            </a:r>
            <a:r>
              <a:rPr lang="en-US" altLang="el-GR" sz="2000" smtClean="0"/>
              <a:t> </a:t>
            </a:r>
            <a:r>
              <a:rPr lang="en-US" altLang="el-GR" sz="1800" smtClean="0"/>
              <a:t>(</a:t>
            </a:r>
            <a:r>
              <a:rPr lang="en-US" altLang="el-GR" sz="1800" smtClean="0">
                <a:hlinkClick r:id="rId4"/>
              </a:rPr>
              <a:t>http://videolectures.uoa.gr/</a:t>
            </a:r>
            <a:r>
              <a:rPr lang="en-US" altLang="el-GR" sz="1800" smtClean="0"/>
              <a:t>)</a:t>
            </a:r>
            <a:endParaRPr lang="el-GR" altLang="el-GR" sz="2000" smtClean="0"/>
          </a:p>
          <a:p>
            <a:pPr lvl="1"/>
            <a:r>
              <a:rPr lang="el-GR" altLang="el-GR" sz="2000" smtClean="0"/>
              <a:t>εξειδικευμένο προσωπικό σε θέματα ηλεκτρονικής μαθησης</a:t>
            </a:r>
            <a:endParaRPr lang="en-US" altLang="el-GR" sz="2000" smtClean="0"/>
          </a:p>
          <a:p>
            <a:pPr lvl="1"/>
            <a:r>
              <a:rPr lang="el-GR" altLang="el-GR" sz="2000" smtClean="0"/>
              <a:t>μαθήματα με ψηφιακή παρουσία</a:t>
            </a:r>
            <a:r>
              <a:rPr lang="en-US" altLang="el-GR" sz="2000" smtClean="0"/>
              <a:t> </a:t>
            </a:r>
            <a:r>
              <a:rPr lang="en-US" altLang="el-GR" sz="1800" smtClean="0"/>
              <a:t>(&gt;4.500)</a:t>
            </a:r>
            <a:endParaRPr lang="el-GR" altLang="el-GR" sz="2000" smtClean="0"/>
          </a:p>
        </p:txBody>
      </p:sp>
      <p:sp>
        <p:nvSpPr>
          <p:cNvPr id="17412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8E4A45-7115-4395-91A0-DE4BCADA0865}" type="slidenum">
              <a:rPr lang="el-GR" altLang="el-GR" smtClean="0"/>
              <a:pPr/>
              <a:t>11</a:t>
            </a:fld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smtClean="0"/>
              <a:t>το έργο και οι συνιστώσες του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τεχνικός σχεδιασμός</a:t>
            </a:r>
          </a:p>
        </p:txBody>
      </p:sp>
      <p:sp>
        <p:nvSpPr>
          <p:cNvPr id="19459" name="2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906680-FC75-4261-A3AD-FA88DB63D681}" type="slidenum">
              <a:rPr lang="el-GR" altLang="el-GR" smtClean="0"/>
              <a:pPr/>
              <a:t>13</a:t>
            </a:fld>
            <a:endParaRPr lang="el-GR" altLang="el-GR" smtClean="0"/>
          </a:p>
        </p:txBody>
      </p:sp>
      <p:grpSp>
        <p:nvGrpSpPr>
          <p:cNvPr id="19460" name="40 - Ομάδα"/>
          <p:cNvGrpSpPr>
            <a:grpSpLocks/>
          </p:cNvGrpSpPr>
          <p:nvPr/>
        </p:nvGrpSpPr>
        <p:grpSpPr bwMode="auto">
          <a:xfrm>
            <a:off x="1116013" y="1484313"/>
            <a:ext cx="6840537" cy="4760912"/>
            <a:chOff x="1115616" y="1484784"/>
            <a:chExt cx="6840760" cy="4761034"/>
          </a:xfrm>
        </p:grpSpPr>
        <p:sp>
          <p:nvSpPr>
            <p:cNvPr id="4" name="3 - TextBox"/>
            <p:cNvSpPr txBox="1"/>
            <p:nvPr/>
          </p:nvSpPr>
          <p:spPr>
            <a:xfrm>
              <a:off x="1187055" y="1629250"/>
              <a:ext cx="5184944" cy="6477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anchor="ctr">
              <a:normAutofit/>
            </a:bodyPr>
            <a:lstStyle/>
            <a:p>
              <a:pPr algn="ctr" eaLnBrk="1" hangingPunct="1">
                <a:defRPr/>
              </a:pPr>
              <a:r>
                <a:rPr lang="en-US" sz="2000" dirty="0"/>
                <a:t>           </a:t>
              </a:r>
              <a:r>
                <a:rPr lang="en-US" sz="2000" b="1" dirty="0"/>
                <a:t>www.opencourses.gr</a:t>
              </a:r>
              <a:r>
                <a:rPr lang="el-GR" sz="2000" dirty="0"/>
                <a:t> </a:t>
              </a:r>
              <a:r>
                <a:rPr lang="en-US" sz="2000" dirty="0"/>
                <a:t> </a:t>
              </a:r>
              <a:r>
                <a:rPr lang="en-US" sz="1400" dirty="0"/>
                <a:t>(</a:t>
              </a:r>
              <a:r>
                <a:rPr lang="el-GR" sz="1400" dirty="0"/>
                <a:t>εθνική πύλη Α.Μ.</a:t>
              </a:r>
              <a:r>
                <a:rPr lang="en-US" sz="1400" dirty="0"/>
                <a:t>)</a:t>
              </a:r>
              <a:endParaRPr lang="el-GR" sz="2000" dirty="0"/>
            </a:p>
          </p:txBody>
        </p:sp>
        <p:sp>
          <p:nvSpPr>
            <p:cNvPr id="5" name="4 - Ορθογώνιο"/>
            <p:cNvSpPr/>
            <p:nvPr/>
          </p:nvSpPr>
          <p:spPr>
            <a:xfrm>
              <a:off x="1260083" y="3429521"/>
              <a:ext cx="6551827" cy="25194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19469" name="10 - TextBox"/>
            <p:cNvSpPr txBox="1">
              <a:spLocks noChangeArrowheads="1"/>
            </p:cNvSpPr>
            <p:nvPr/>
          </p:nvSpPr>
          <p:spPr bwMode="auto">
            <a:xfrm>
              <a:off x="6084653" y="2892932"/>
              <a:ext cx="1871723" cy="36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altLang="el-GR" sz="1200">
                  <a:solidFill>
                    <a:schemeClr val="tx2"/>
                  </a:solidFill>
                </a:rPr>
                <a:t>GUnet </a:t>
              </a:r>
              <a:r>
                <a:rPr lang="el-GR" altLang="el-GR" sz="1200">
                  <a:solidFill>
                    <a:schemeClr val="tx2"/>
                  </a:solidFill>
                </a:rPr>
                <a:t>Κεντρική Πράξη</a:t>
              </a:r>
              <a:r>
                <a:rPr lang="en-US" altLang="el-GR" sz="1200">
                  <a:solidFill>
                    <a:schemeClr val="tx2"/>
                  </a:solidFill>
                </a:rPr>
                <a:t> </a:t>
              </a:r>
              <a:endParaRPr lang="el-GR" altLang="el-GR" sz="1200">
                <a:solidFill>
                  <a:schemeClr val="tx2"/>
                </a:solidFill>
              </a:endParaRPr>
            </a:p>
          </p:txBody>
        </p:sp>
        <p:sp>
          <p:nvSpPr>
            <p:cNvPr id="19470" name="11 - TextBox"/>
            <p:cNvSpPr txBox="1">
              <a:spLocks noChangeArrowheads="1"/>
            </p:cNvSpPr>
            <p:nvPr/>
          </p:nvSpPr>
          <p:spPr bwMode="auto">
            <a:xfrm>
              <a:off x="6371974" y="5948948"/>
              <a:ext cx="1512812" cy="288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l-GR" altLang="el-GR" sz="1200">
                  <a:solidFill>
                    <a:schemeClr val="tx2"/>
                  </a:solidFill>
                </a:rPr>
                <a:t>Ιδρυματική Πράξη</a:t>
              </a:r>
              <a:r>
                <a:rPr lang="en-US" altLang="el-GR" sz="1200">
                  <a:solidFill>
                    <a:schemeClr val="tx2"/>
                  </a:solidFill>
                </a:rPr>
                <a:t> </a:t>
              </a:r>
              <a:endParaRPr lang="el-GR" altLang="el-GR" sz="1200">
                <a:solidFill>
                  <a:schemeClr val="tx2"/>
                </a:solidFill>
              </a:endParaRPr>
            </a:p>
          </p:txBody>
        </p:sp>
        <p:sp>
          <p:nvSpPr>
            <p:cNvPr id="13" name="12 - TextBox"/>
            <p:cNvSpPr txBox="1"/>
            <p:nvPr/>
          </p:nvSpPr>
          <p:spPr>
            <a:xfrm>
              <a:off x="4284369" y="5661603"/>
              <a:ext cx="3527540" cy="287345"/>
            </a:xfrm>
            <a:prstGeom prst="rect">
              <a:avLst/>
            </a:prstGeom>
          </p:spPr>
          <p:txBody>
            <a:bodyPr anchor="ctr"/>
            <a:lstStyle/>
            <a:p>
              <a:pPr eaLnBrk="1" hangingPunct="1">
                <a:defRPr/>
              </a:pPr>
              <a:r>
                <a:rPr lang="el-GR" sz="1200" dirty="0">
                  <a:solidFill>
                    <a:schemeClr val="bg1">
                      <a:lumMod val="95000"/>
                    </a:schemeClr>
                  </a:solidFill>
                </a:rPr>
                <a:t>Εθνικό και Καποδιστριακό Πανεπιστήμιο Αθηνών</a:t>
              </a:r>
            </a:p>
          </p:txBody>
        </p:sp>
        <p:sp>
          <p:nvSpPr>
            <p:cNvPr id="18" name="17 - TextBox"/>
            <p:cNvSpPr txBox="1"/>
            <p:nvPr/>
          </p:nvSpPr>
          <p:spPr>
            <a:xfrm>
              <a:off x="1402962" y="3645426"/>
              <a:ext cx="1297030" cy="2005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anchor="ctr">
              <a:normAutofit/>
            </a:bodyPr>
            <a:lstStyle/>
            <a:p>
              <a:pPr eaLnBrk="1" hangingPunct="1">
                <a:defRPr/>
              </a:pPr>
              <a:endParaRPr lang="el-GR" dirty="0"/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3276273" y="3645426"/>
              <a:ext cx="1295442" cy="12843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anchor="ctr">
              <a:normAutofit/>
            </a:bodyPr>
            <a:lstStyle/>
            <a:p>
              <a:pPr eaLnBrk="1" hangingPunct="1">
                <a:defRPr/>
              </a:pPr>
              <a:endParaRPr lang="el-GR" dirty="0"/>
            </a:p>
          </p:txBody>
        </p:sp>
        <p:sp>
          <p:nvSpPr>
            <p:cNvPr id="22" name="21 - TextBox"/>
            <p:cNvSpPr txBox="1"/>
            <p:nvPr/>
          </p:nvSpPr>
          <p:spPr>
            <a:xfrm>
              <a:off x="1402962" y="3643839"/>
              <a:ext cx="1297030" cy="576277"/>
            </a:xfrm>
            <a:prstGeom prst="rect">
              <a:avLst/>
            </a:prstGeom>
          </p:spPr>
          <p:txBody>
            <a:bodyPr anchor="ctr">
              <a:normAutofit fontScale="62500" lnSpcReduction="20000"/>
            </a:bodyPr>
            <a:lstStyle/>
            <a:p>
              <a:pPr eaLnBrk="1" hangingPunct="1">
                <a:defRPr/>
              </a:pPr>
              <a:r>
                <a:rPr lang="el-GR" dirty="0"/>
                <a:t>Ιδρυματική Πλατφόρμα</a:t>
              </a:r>
              <a:br>
                <a:rPr lang="el-GR" dirty="0"/>
              </a:br>
              <a:r>
                <a:rPr lang="el-GR" dirty="0"/>
                <a:t>Τηλεκπαίδευσης</a:t>
              </a:r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3276273" y="3653365"/>
              <a:ext cx="1295442" cy="576277"/>
            </a:xfrm>
            <a:prstGeom prst="rect">
              <a:avLst/>
            </a:prstGeom>
          </p:spPr>
          <p:txBody>
            <a:bodyPr anchor="ctr">
              <a:normAutofit fontScale="62500" lnSpcReduction="20000"/>
            </a:bodyPr>
            <a:lstStyle/>
            <a:p>
              <a:pPr eaLnBrk="1" hangingPunct="1">
                <a:defRPr/>
              </a:pPr>
              <a:r>
                <a:rPr lang="el-GR" dirty="0"/>
                <a:t>Ιδρυματική Πλατφόρμα</a:t>
              </a:r>
              <a:br>
                <a:rPr lang="el-GR" dirty="0"/>
              </a:br>
              <a:r>
                <a:rPr lang="el-GR" dirty="0"/>
                <a:t>Βιντεοδιαλέξεων</a:t>
              </a:r>
            </a:p>
          </p:txBody>
        </p:sp>
        <p:sp>
          <p:nvSpPr>
            <p:cNvPr id="19476" name="24 - TextBox"/>
            <p:cNvSpPr txBox="1">
              <a:spLocks noChangeArrowheads="1"/>
            </p:cNvSpPr>
            <p:nvPr/>
          </p:nvSpPr>
          <p:spPr bwMode="auto">
            <a:xfrm>
              <a:off x="1403648" y="4365649"/>
              <a:ext cx="1296144" cy="1268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l-GR" altLang="el-GR" sz="1200" b="1"/>
                <a:t>Ανοικτό Ηλεκτρονικό Μάθημα</a:t>
              </a:r>
              <a:br>
                <a:rPr lang="el-GR" altLang="el-GR" sz="1200" b="1"/>
              </a:br>
              <a:endParaRPr lang="el-GR" altLang="el-GR" sz="1200" b="1"/>
            </a:p>
            <a:p>
              <a:pPr eaLnBrk="1" hangingPunct="1"/>
              <a:r>
                <a:rPr lang="el-GR" altLang="el-GR" sz="1200" b="1"/>
                <a:t>η-Τάξη</a:t>
              </a:r>
              <a:br>
                <a:rPr lang="el-GR" altLang="el-GR" sz="1200" b="1"/>
              </a:br>
              <a:r>
                <a:rPr lang="en-US" altLang="el-GR" sz="1200" b="1"/>
                <a:t>Open eClass</a:t>
              </a:r>
            </a:p>
          </p:txBody>
        </p:sp>
        <p:sp>
          <p:nvSpPr>
            <p:cNvPr id="19477" name="25 - TextBox"/>
            <p:cNvSpPr txBox="1">
              <a:spLocks noChangeArrowheads="1"/>
            </p:cNvSpPr>
            <p:nvPr/>
          </p:nvSpPr>
          <p:spPr bwMode="auto">
            <a:xfrm>
              <a:off x="3275856" y="4384639"/>
              <a:ext cx="1440160" cy="557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l-GR" altLang="el-GR" sz="1200" b="1"/>
                <a:t>Δήλος</a:t>
              </a:r>
              <a:br>
                <a:rPr lang="el-GR" altLang="el-GR" sz="1200" b="1"/>
              </a:br>
              <a:r>
                <a:rPr lang="en-US" altLang="el-GR" sz="1200" b="1"/>
                <a:t>Video Lectures</a:t>
              </a:r>
              <a:r>
                <a:rPr lang="el-GR" altLang="el-GR" sz="1200" b="1"/>
                <a:t> </a:t>
              </a:r>
              <a:endParaRPr lang="el-GR" altLang="el-GR" sz="1400" b="1"/>
            </a:p>
          </p:txBody>
        </p:sp>
        <p:sp>
          <p:nvSpPr>
            <p:cNvPr id="27" name="26 - TextBox"/>
            <p:cNvSpPr txBox="1"/>
            <p:nvPr/>
          </p:nvSpPr>
          <p:spPr>
            <a:xfrm>
              <a:off x="4860650" y="3678765"/>
              <a:ext cx="1366883" cy="122399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anchor="ctr">
              <a:normAutofit/>
            </a:bodyPr>
            <a:lstStyle/>
            <a:p>
              <a:pPr eaLnBrk="1" hangingPunct="1">
                <a:defRPr/>
              </a:pPr>
              <a:endParaRPr lang="el-GR" dirty="0"/>
            </a:p>
          </p:txBody>
        </p:sp>
        <p:sp>
          <p:nvSpPr>
            <p:cNvPr id="19479" name="28 - TextBox"/>
            <p:cNvSpPr txBox="1">
              <a:spLocks noChangeArrowheads="1"/>
            </p:cNvSpPr>
            <p:nvPr/>
          </p:nvSpPr>
          <p:spPr bwMode="auto">
            <a:xfrm>
              <a:off x="4859757" y="3672294"/>
              <a:ext cx="129614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l-GR" altLang="el-GR" sz="1100"/>
                <a:t>Αμφιθέατρα Ιδρύματος</a:t>
              </a:r>
            </a:p>
          </p:txBody>
        </p:sp>
        <p:sp>
          <p:nvSpPr>
            <p:cNvPr id="19480" name="29 - TextBox"/>
            <p:cNvSpPr txBox="1">
              <a:spLocks noChangeArrowheads="1"/>
            </p:cNvSpPr>
            <p:nvPr/>
          </p:nvSpPr>
          <p:spPr bwMode="auto">
            <a:xfrm>
              <a:off x="4857609" y="4484277"/>
              <a:ext cx="144016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altLang="el-GR" sz="1200" b="1"/>
                <a:t>IP </a:t>
              </a:r>
              <a:r>
                <a:rPr lang="el-GR" altLang="el-GR" sz="1200" b="1"/>
                <a:t>Κάμερες </a:t>
              </a:r>
              <a:r>
                <a:rPr lang="en-US" altLang="el-GR" sz="1200" b="1"/>
                <a:t>HD</a:t>
              </a:r>
              <a:r>
                <a:rPr lang="el-GR" altLang="el-GR" sz="1200" b="1"/>
                <a:t> </a:t>
              </a:r>
              <a:r>
                <a:rPr lang="el-GR" altLang="el-GR" sz="1400" b="1"/>
                <a:t/>
              </a:r>
              <a:br>
                <a:rPr lang="el-GR" altLang="el-GR" sz="1400" b="1"/>
              </a:br>
              <a:r>
                <a:rPr lang="el-GR" altLang="el-GR" sz="1100" b="1"/>
                <a:t>ή συνεργείο</a:t>
              </a:r>
              <a:endParaRPr lang="el-GR" altLang="el-GR" sz="1400" b="1"/>
            </a:p>
          </p:txBody>
        </p:sp>
        <p:sp>
          <p:nvSpPr>
            <p:cNvPr id="31" name="30 - Αριστερό βέλος"/>
            <p:cNvSpPr/>
            <p:nvPr/>
          </p:nvSpPr>
          <p:spPr>
            <a:xfrm>
              <a:off x="4582829" y="4509048"/>
              <a:ext cx="215907" cy="298458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" name="27 - TextBox"/>
            <p:cNvSpPr txBox="1"/>
            <p:nvPr/>
          </p:nvSpPr>
          <p:spPr>
            <a:xfrm>
              <a:off x="6443440" y="1629250"/>
              <a:ext cx="1368470" cy="6477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anchor="ctr">
              <a:normAutofit/>
            </a:bodyPr>
            <a:lstStyle/>
            <a:p>
              <a:pPr algn="ctr" eaLnBrk="1" hangingPunct="1">
                <a:defRPr/>
              </a:pPr>
              <a:r>
                <a:rPr lang="el-GR" sz="1400" dirty="0"/>
                <a:t>Υπηρεσίες Φιλοξενίας</a:t>
              </a:r>
            </a:p>
          </p:txBody>
        </p:sp>
        <p:sp>
          <p:nvSpPr>
            <p:cNvPr id="42" name="41 - Επεξήγηση με αριστερό βέλος"/>
            <p:cNvSpPr/>
            <p:nvPr/>
          </p:nvSpPr>
          <p:spPr>
            <a:xfrm>
              <a:off x="2699993" y="4437610"/>
              <a:ext cx="503253" cy="431811"/>
            </a:xfrm>
            <a:prstGeom prst="leftArrowCallou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800" b="1" dirty="0"/>
                <a:t>OCAPI</a:t>
              </a:r>
              <a:endParaRPr lang="el-GR" sz="800" b="1" dirty="0"/>
            </a:p>
          </p:txBody>
        </p:sp>
        <p:sp>
          <p:nvSpPr>
            <p:cNvPr id="46" name="45 - Ορθογώνιο"/>
            <p:cNvSpPr/>
            <p:nvPr/>
          </p:nvSpPr>
          <p:spPr>
            <a:xfrm>
              <a:off x="1115616" y="3292992"/>
              <a:ext cx="6769321" cy="2952826"/>
            </a:xfrm>
            <a:prstGeom prst="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47" name="46 - Ορθογώνιο"/>
            <p:cNvSpPr/>
            <p:nvPr/>
          </p:nvSpPr>
          <p:spPr>
            <a:xfrm>
              <a:off x="1115616" y="1484784"/>
              <a:ext cx="6769321" cy="1728831"/>
            </a:xfrm>
            <a:prstGeom prst="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pic>
          <p:nvPicPr>
            <p:cNvPr id="1948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0964" y="1726209"/>
              <a:ext cx="684880" cy="456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44 - Επεξήγηση με επάνω βέλος"/>
            <p:cNvSpPr/>
            <p:nvPr/>
          </p:nvSpPr>
          <p:spPr>
            <a:xfrm>
              <a:off x="1547430" y="2348406"/>
              <a:ext cx="3024286" cy="1152555"/>
            </a:xfrm>
            <a:prstGeom prst="upArrowCallout">
              <a:avLst>
                <a:gd name="adj1" fmla="val 25000"/>
                <a:gd name="adj2" fmla="val 28339"/>
                <a:gd name="adj3" fmla="val 25000"/>
                <a:gd name="adj4" fmla="val 49574"/>
              </a:avLst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600" b="1" dirty="0"/>
                <a:t>Open Courses API</a:t>
              </a:r>
              <a:br>
                <a:rPr lang="en-US" sz="1600" b="1" dirty="0"/>
              </a:br>
              <a:r>
                <a:rPr lang="en-US" sz="1050" b="1" dirty="0"/>
                <a:t>OAI PMH</a:t>
              </a:r>
              <a:endParaRPr lang="el-GR" sz="1600" b="1" dirty="0"/>
            </a:p>
          </p:txBody>
        </p:sp>
      </p:grpSp>
      <p:sp>
        <p:nvSpPr>
          <p:cNvPr id="33" name="32 - TextBox"/>
          <p:cNvSpPr txBox="1"/>
          <p:nvPr/>
        </p:nvSpPr>
        <p:spPr bwMode="auto">
          <a:xfrm>
            <a:off x="6375400" y="3644900"/>
            <a:ext cx="1366838" cy="2016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eaLnBrk="1" hangingPunct="1">
              <a:defRPr/>
            </a:pPr>
            <a:endParaRPr lang="el-GR" dirty="0"/>
          </a:p>
        </p:txBody>
      </p:sp>
      <p:sp>
        <p:nvSpPr>
          <p:cNvPr id="19462" name="28 - TextBox"/>
          <p:cNvSpPr txBox="1">
            <a:spLocks noChangeArrowheads="1"/>
          </p:cNvSpPr>
          <p:nvPr/>
        </p:nvSpPr>
        <p:spPr bwMode="auto">
          <a:xfrm>
            <a:off x="6373813" y="3608388"/>
            <a:ext cx="1296987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l-GR" altLang="el-GR" sz="1100"/>
              <a:t>Προσωπικό Υποστήριξης σε συνεργασία με τα μέλη ΔΕΠ του Τμήματος</a:t>
            </a:r>
          </a:p>
        </p:txBody>
      </p:sp>
      <p:sp>
        <p:nvSpPr>
          <p:cNvPr id="19463" name="29 - TextBox"/>
          <p:cNvSpPr txBox="1">
            <a:spLocks noChangeArrowheads="1"/>
          </p:cNvSpPr>
          <p:nvPr/>
        </p:nvSpPr>
        <p:spPr bwMode="auto">
          <a:xfrm>
            <a:off x="6372225" y="4797425"/>
            <a:ext cx="14398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l-GR" altLang="el-GR" sz="1200" b="1"/>
              <a:t>Προετοιμασία εκπαιδευτικού περιεχομένου</a:t>
            </a:r>
            <a:endParaRPr lang="el-GR" altLang="el-GR" sz="1400" b="1"/>
          </a:p>
        </p:txBody>
      </p:sp>
      <p:sp>
        <p:nvSpPr>
          <p:cNvPr id="40" name="39 - Αριστερό βέλος"/>
          <p:cNvSpPr/>
          <p:nvPr/>
        </p:nvSpPr>
        <p:spPr bwMode="auto">
          <a:xfrm>
            <a:off x="2749550" y="5362575"/>
            <a:ext cx="3600450" cy="298450"/>
          </a:xfrm>
          <a:prstGeom prst="lef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3" name="42 - Ευθεία γραμμή σύνδεσης"/>
          <p:cNvCxnSpPr/>
          <p:nvPr/>
        </p:nvCxnSpPr>
        <p:spPr>
          <a:xfrm flipH="1">
            <a:off x="6300788" y="3500438"/>
            <a:ext cx="0" cy="1873250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- TextBox"/>
          <p:cNvSpPr txBox="1"/>
          <p:nvPr/>
        </p:nvSpPr>
        <p:spPr bwMode="auto">
          <a:xfrm>
            <a:off x="3159125" y="5229225"/>
            <a:ext cx="2881313" cy="215900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r>
              <a:rPr lang="el-GR" sz="1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Εκπαιδευτικό σχεδιασμό / 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Instructional design</a:t>
            </a:r>
            <a:endParaRPr lang="el-GR" sz="10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βασικές συνιστώσες υποδομές</a:t>
            </a:r>
          </a:p>
        </p:txBody>
      </p:sp>
      <p:sp>
        <p:nvSpPr>
          <p:cNvPr id="20483" name="2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F703E7-83E5-4837-9480-D4253CF6D45D}" type="slidenum">
              <a:rPr lang="el-GR" altLang="el-GR" smtClean="0"/>
              <a:pPr/>
              <a:t>14</a:t>
            </a:fld>
            <a:endParaRPr lang="el-GR" altLang="el-GR" smtClean="0"/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827584" y="1268760"/>
          <a:ext cx="763284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5" name="Picture 6" descr="C:\Users\Costas\Desktop\teacher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1484313"/>
            <a:ext cx="160337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827088" y="2997200"/>
            <a:ext cx="936625" cy="2159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sz="900" b="1" dirty="0">
                <a:solidFill>
                  <a:schemeClr val="accent1">
                    <a:lumMod val="75000"/>
                  </a:schemeClr>
                </a:solidFill>
              </a:rPr>
              <a:t>Μέλος ΔΕΠ</a:t>
            </a:r>
          </a:p>
        </p:txBody>
      </p:sp>
      <p:pic>
        <p:nvPicPr>
          <p:cNvPr id="20487" name="0 - Εικόνα" descr="conferenc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188" y="454025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8 - Εικόνα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59563" y="5229225"/>
            <a:ext cx="571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6516688" y="5805488"/>
            <a:ext cx="936625" cy="287337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sz="900" b="1" dirty="0">
                <a:solidFill>
                  <a:schemeClr val="accent1">
                    <a:lumMod val="75000"/>
                  </a:schemeClr>
                </a:solidFill>
              </a:rPr>
              <a:t>Προσωπικό Υποστήριξης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7451725" y="5229225"/>
            <a:ext cx="1081088" cy="2159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l-GR" sz="900" b="1" dirty="0">
                <a:solidFill>
                  <a:schemeClr val="accent1">
                    <a:lumMod val="75000"/>
                  </a:schemeClr>
                </a:solidFill>
              </a:rPr>
              <a:t>Κεντρική Ομάδα Έργου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μέλη ΔΕΠ</a:t>
            </a:r>
          </a:p>
        </p:txBody>
      </p:sp>
      <p:sp>
        <p:nvSpPr>
          <p:cNvPr id="2150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313"/>
            <a:ext cx="8507413" cy="4525962"/>
          </a:xfrm>
        </p:spPr>
        <p:txBody>
          <a:bodyPr/>
          <a:lstStyle/>
          <a:p>
            <a:r>
              <a:rPr lang="el-GR" altLang="el-GR" sz="2400" smtClean="0"/>
              <a:t>συμπλήρωση έντυπου καταγραφής</a:t>
            </a:r>
          </a:p>
          <a:p>
            <a:r>
              <a:rPr lang="el-GR" sz="2400" smtClean="0"/>
              <a:t>διάθεση εκπαιδευτικού υλικού</a:t>
            </a:r>
          </a:p>
          <a:p>
            <a:pPr lvl="1">
              <a:spcBef>
                <a:spcPts val="600"/>
              </a:spcBef>
            </a:pPr>
            <a:r>
              <a:rPr lang="el-GR" sz="2000" smtClean="0"/>
              <a:t>σημειώσεις, διαφάνειες</a:t>
            </a:r>
          </a:p>
          <a:p>
            <a:pPr lvl="1">
              <a:spcBef>
                <a:spcPts val="600"/>
              </a:spcBef>
            </a:pPr>
            <a:r>
              <a:rPr lang="el-GR" sz="2000" smtClean="0"/>
              <a:t>στοιχεία αυτοαξιολόγησης ή ασκήσεις (μαθήματα Α+)</a:t>
            </a:r>
          </a:p>
          <a:p>
            <a:pPr lvl="1">
              <a:spcBef>
                <a:spcPts val="600"/>
              </a:spcBef>
            </a:pPr>
            <a:r>
              <a:rPr lang="el-GR" sz="2000" smtClean="0"/>
              <a:t>λοιπό υποστηρικτικό υλικό, ηλεκτρονικές πηγές</a:t>
            </a:r>
          </a:p>
          <a:p>
            <a:pPr lvl="1">
              <a:spcBef>
                <a:spcPts val="600"/>
              </a:spcBef>
            </a:pPr>
            <a:r>
              <a:rPr lang="el-GR" sz="2000" smtClean="0"/>
              <a:t>ορισμός θεματικών ενοτήτων</a:t>
            </a:r>
          </a:p>
          <a:p>
            <a:r>
              <a:rPr lang="el-GR" sz="2400" smtClean="0"/>
              <a:t>συνεργασία με το προσωπικό υποστήριξης</a:t>
            </a:r>
          </a:p>
          <a:p>
            <a:pPr eaLnBrk="1" hangingPunct="1"/>
            <a:r>
              <a:rPr lang="el-GR" sz="2400" smtClean="0"/>
              <a:t>βιντεοσκόπηση μαθημάτων (μαθήματα Α+)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l-GR" sz="1800" smtClean="0"/>
              <a:t>[</a:t>
            </a:r>
            <a:r>
              <a:rPr lang="en-US" sz="1800" smtClean="0"/>
              <a:t>IP </a:t>
            </a:r>
            <a:r>
              <a:rPr lang="el-GR" sz="1800" smtClean="0"/>
              <a:t>κάμερες | συνεργείο εικονοληψίας] [με φοιτητές | χωρίς]</a:t>
            </a:r>
          </a:p>
          <a:p>
            <a:r>
              <a:rPr lang="el-GR" sz="2400" smtClean="0"/>
              <a:t>έλεγχος υλικού – τελική έγκριση μαθήματος</a:t>
            </a:r>
            <a:endParaRPr lang="el-GR" sz="2000" smtClean="0"/>
          </a:p>
          <a:p>
            <a:pPr>
              <a:buFontTx/>
              <a:buNone/>
            </a:pPr>
            <a:r>
              <a:rPr lang="el-GR" altLang="el-GR" sz="2400" smtClean="0"/>
              <a:t>	 </a:t>
            </a:r>
            <a:endParaRPr lang="el-G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προσωπικό υποστήριξης</a:t>
            </a:r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875"/>
            <a:ext cx="8507413" cy="4525963"/>
          </a:xfrm>
        </p:spPr>
        <p:txBody>
          <a:bodyPr/>
          <a:lstStyle/>
          <a:p>
            <a:pPr eaLnBrk="1" hangingPunct="1"/>
            <a:r>
              <a:rPr lang="el-GR" altLang="el-GR" sz="2400" smtClean="0"/>
              <a:t>συμπλήρωση έντυπου καταγραφής</a:t>
            </a:r>
            <a:r>
              <a:rPr lang="en-US" altLang="el-GR" sz="2400" smtClean="0"/>
              <a:t> </a:t>
            </a:r>
            <a:r>
              <a:rPr lang="en-US" altLang="el-GR" sz="1600" smtClean="0"/>
              <a:t>(</a:t>
            </a:r>
            <a:r>
              <a:rPr lang="el-GR" altLang="el-GR" sz="1600" smtClean="0"/>
              <a:t>αν χρειάζεται</a:t>
            </a:r>
            <a:r>
              <a:rPr lang="en-US" altLang="el-GR" sz="1600" smtClean="0"/>
              <a:t>)</a:t>
            </a:r>
            <a:endParaRPr lang="el-GR" altLang="el-GR" sz="2400" smtClean="0"/>
          </a:p>
          <a:p>
            <a:pPr eaLnBrk="1" hangingPunct="1"/>
            <a:r>
              <a:rPr lang="el-GR" altLang="el-GR" sz="2400" smtClean="0"/>
              <a:t>επεξεργασία εκπαιδευτικού υλικού </a:t>
            </a:r>
            <a:br>
              <a:rPr lang="el-GR" altLang="el-GR" sz="2400" smtClean="0"/>
            </a:br>
            <a:r>
              <a:rPr lang="el-GR" altLang="el-GR" sz="1600" smtClean="0"/>
              <a:t>(εκκαθάριση, προσβασιμότητα, οργάνωση, κλπ)</a:t>
            </a:r>
            <a:endParaRPr lang="el-GR" altLang="el-GR" sz="2400" smtClean="0"/>
          </a:p>
          <a:p>
            <a:pPr eaLnBrk="1" hangingPunct="1"/>
            <a:r>
              <a:rPr lang="el-GR" altLang="el-GR" sz="2400" smtClean="0"/>
              <a:t>δημιουργία ψηφιακού μαθήματος </a:t>
            </a:r>
            <a:r>
              <a:rPr lang="el-GR" altLang="el-GR" sz="1600" smtClean="0"/>
              <a:t>(σύμφωνα με τις προδιαγραφές)</a:t>
            </a:r>
            <a:endParaRPr lang="el-GR" altLang="el-GR" sz="2400" smtClean="0"/>
          </a:p>
          <a:p>
            <a:pPr eaLnBrk="1" hangingPunct="1"/>
            <a:r>
              <a:rPr lang="el-GR" altLang="el-GR" sz="2400" smtClean="0"/>
              <a:t>προετοιμασία ανοικτού ψηφιακού μαθήματος </a:t>
            </a:r>
            <a:br>
              <a:rPr lang="el-GR" altLang="el-GR" sz="2400" smtClean="0"/>
            </a:br>
            <a:r>
              <a:rPr lang="el-GR" altLang="el-GR" sz="1600" smtClean="0"/>
              <a:t>(μεταδεδομένα, ανοικτή πρόσβαση άδεια χρήσης, χαρακτηρισμός Α+,Α,Α-)</a:t>
            </a:r>
            <a:endParaRPr lang="el-GR" altLang="el-GR" sz="2400" smtClean="0"/>
          </a:p>
          <a:p>
            <a:pPr eaLnBrk="1" hangingPunct="1"/>
            <a:r>
              <a:rPr lang="el-GR" altLang="el-GR" sz="2400" smtClean="0"/>
              <a:t>συνεργασία με το μέλος ΔΕΠ* και την κεντρική ομάδα του έργου</a:t>
            </a:r>
          </a:p>
          <a:p>
            <a:pPr eaLnBrk="1" hangingPunct="1"/>
            <a:r>
              <a:rPr lang="el-GR" altLang="el-GR" sz="2400" smtClean="0"/>
              <a:t>δημοσίευση/επικαιροποίηση του ανοικτού μαθήματος</a:t>
            </a:r>
          </a:p>
          <a:p>
            <a:pPr eaLnBrk="1" hangingPunct="1">
              <a:buFont typeface="Arial" charset="0"/>
              <a:buNone/>
            </a:pPr>
            <a:r>
              <a:rPr lang="el-GR" altLang="el-GR" sz="1800" smtClean="0"/>
              <a:t>	</a:t>
            </a:r>
            <a:br>
              <a:rPr lang="el-GR" altLang="el-GR" sz="1800" smtClean="0"/>
            </a:br>
            <a:r>
              <a:rPr lang="el-GR" altLang="el-GR" sz="1200" smtClean="0"/>
              <a:t>*η συμμετοχή των μελών ΔΕΠ είναι κυρίως ποιοτική και έχει εποπτικό χαρακτήρα</a:t>
            </a:r>
            <a:r>
              <a:rPr lang="el-GR" altLang="el-GR" sz="1400" smtClean="0"/>
              <a:t> </a:t>
            </a:r>
            <a:endParaRPr lang="el-GR" altLang="el-GR" sz="1600" smtClean="0"/>
          </a:p>
          <a:p>
            <a:pPr eaLnBrk="1" hangingPunct="1">
              <a:buFont typeface="Arial" charset="0"/>
              <a:buNone/>
            </a:pPr>
            <a:endParaRPr lang="el-GR" altLang="el-GR" sz="1600" smtClean="0"/>
          </a:p>
        </p:txBody>
      </p:sp>
      <p:sp>
        <p:nvSpPr>
          <p:cNvPr id="22532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622D32-3441-48D2-9BC9-1BEDD90ADE54}" type="slidenum">
              <a:rPr lang="el-GR" altLang="el-GR" smtClean="0"/>
              <a:pPr/>
              <a:t>16</a:t>
            </a:fld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πλατφόρμα </a:t>
            </a:r>
            <a:br>
              <a:rPr lang="el-GR" altLang="el-GR" smtClean="0"/>
            </a:br>
            <a:r>
              <a:rPr lang="el-GR" altLang="el-GR" smtClean="0"/>
              <a:t>ανοικτών ψηφιακών μαθημάτων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πλατφόρμα ανοικτών μαθημάτων</a:t>
            </a:r>
            <a:endParaRPr lang="en-US" altLang="el-GR" smtClean="0"/>
          </a:p>
        </p:txBody>
      </p:sp>
      <p:sp>
        <p:nvSpPr>
          <p:cNvPr id="24579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B36B7D-5A99-4A07-BE90-A88AADBCDF11}" type="slidenum">
              <a:rPr lang="el-GR" altLang="el-GR" smtClean="0"/>
              <a:pPr/>
              <a:t>18</a:t>
            </a:fld>
            <a:endParaRPr lang="el-GR" altLang="el-GR" smtClean="0"/>
          </a:p>
        </p:txBody>
      </p:sp>
      <p:sp>
        <p:nvSpPr>
          <p:cNvPr id="8" name="7 - TextBox"/>
          <p:cNvSpPr txBox="1"/>
          <p:nvPr/>
        </p:nvSpPr>
        <p:spPr>
          <a:xfrm>
            <a:off x="2771775" y="5589588"/>
            <a:ext cx="3529013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http://opencourses.uoa.gr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525" y="1341438"/>
            <a:ext cx="6189663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πλατφόρμα ανοικτών μαθημάτων</a:t>
            </a:r>
            <a:endParaRPr lang="en-US" altLang="el-GR" smtClean="0"/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l-GR" sz="2400" smtClean="0"/>
              <a:t>αποτελεί την ιδρυματική πλατφόρμα ψηφιακών μαθημάτων για την υποστήριξη, οργάνωση και παρουσίαση των Ανοικτών Μαθημάτων</a:t>
            </a:r>
            <a:r>
              <a:rPr lang="en-US" altLang="el-GR" sz="2400" smtClean="0"/>
              <a:t> </a:t>
            </a:r>
            <a:r>
              <a:rPr lang="el-GR" altLang="el-GR" sz="2400" smtClean="0"/>
              <a:t> </a:t>
            </a:r>
          </a:p>
          <a:p>
            <a:pPr lvl="1" eaLnBrk="1" hangingPunct="1"/>
            <a:r>
              <a:rPr lang="en-US" altLang="el-GR" smtClean="0"/>
              <a:t>open courses ready </a:t>
            </a:r>
            <a:r>
              <a:rPr lang="el-GR" altLang="el-GR" smtClean="0"/>
              <a:t/>
            </a:r>
            <a:br>
              <a:rPr lang="el-GR" altLang="el-GR" smtClean="0"/>
            </a:br>
            <a:r>
              <a:rPr lang="en-US" altLang="el-GR" sz="1800" smtClean="0"/>
              <a:t>(Open Courses API, Metadata, </a:t>
            </a:r>
            <a:r>
              <a:rPr lang="el-GR" altLang="el-GR" sz="1800" smtClean="0"/>
              <a:t>δομή ανοικτού μαθήματος, μηχανισμός πιστοποίησης ανοικτών μαθημάτων Α-, Α, Α+, ορισμός άδειας διάθεσης, κλπ</a:t>
            </a:r>
            <a:r>
              <a:rPr lang="en-US" altLang="el-GR" sz="1800" smtClean="0"/>
              <a:t>)</a:t>
            </a:r>
            <a:endParaRPr lang="el-GR" altLang="el-GR" sz="1800" smtClean="0"/>
          </a:p>
          <a:p>
            <a:pPr lvl="1" eaLnBrk="1" hangingPunct="1"/>
            <a:r>
              <a:rPr lang="el-GR" altLang="el-GR" smtClean="0"/>
              <a:t>υποστήριξη προσβασιμότητας </a:t>
            </a:r>
            <a:r>
              <a:rPr lang="en-US" altLang="el-GR" smtClean="0"/>
              <a:t>(WCAG 2.0 A)</a:t>
            </a:r>
          </a:p>
          <a:p>
            <a:pPr lvl="1" eaLnBrk="1" hangingPunct="1"/>
            <a:endParaRPr lang="el-GR" altLang="el-GR" smtClean="0"/>
          </a:p>
          <a:p>
            <a:pPr eaLnBrk="1" hangingPunct="1">
              <a:buFont typeface="Arial" charset="0"/>
              <a:buNone/>
            </a:pPr>
            <a:endParaRPr lang="el-GR" altLang="el-GR" smtClean="0"/>
          </a:p>
        </p:txBody>
      </p:sp>
      <p:sp>
        <p:nvSpPr>
          <p:cNvPr id="25604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4987F2-995C-4E25-A867-429C29DFE612}" type="slidenum">
              <a:rPr lang="el-GR" altLang="el-GR" smtClean="0"/>
              <a:pPr/>
              <a:t>19</a:t>
            </a:fld>
            <a:endParaRPr lang="el-GR" altLang="el-GR" smtClean="0"/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797425"/>
            <a:ext cx="31972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άδεια χρήσης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Το παρόν υλικό υπόκειται σε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άδεια χρήσης </a:t>
            </a:r>
            <a:r>
              <a:rPr lang="en-US" altLang="el-GR" sz="2400" dirty="0" smtClean="0"/>
              <a:t>Creative Commons.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FEC044-F19C-4140-BF5E-A099396C4FA8}" type="slidenum">
              <a:rPr lang="el-GR" altLang="el-GR" smtClean="0"/>
              <a:pPr/>
              <a:t>2</a:t>
            </a:fld>
            <a:endParaRPr lang="el-GR" altLang="el-GR" smtClean="0"/>
          </a:p>
        </p:txBody>
      </p:sp>
      <p:pic>
        <p:nvPicPr>
          <p:cNvPr id="8197" name="Picture 3" descr="C:\Users\Costas\Desktop\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8"/>
            <a:ext cx="16430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683568" y="4077072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b="1" dirty="0" smtClean="0">
                <a:latin typeface="Calibri" pitchFamily="34" charset="0"/>
              </a:rPr>
              <a:t>Η αναφορά στην Παρουσίαση αυτή να γίνεται ως εξής:</a:t>
            </a:r>
          </a:p>
          <a:p>
            <a:r>
              <a:rPr lang="el-GR" altLang="el-GR" dirty="0" err="1" smtClean="0">
                <a:latin typeface="Calibri" pitchFamily="34" charset="0"/>
              </a:rPr>
              <a:t>Τσιμπάνης</a:t>
            </a:r>
            <a:r>
              <a:rPr lang="el-GR" altLang="el-GR" dirty="0" smtClean="0">
                <a:latin typeface="Calibri" pitchFamily="34" charset="0"/>
              </a:rPr>
              <a:t> Κ</a:t>
            </a:r>
            <a:r>
              <a:rPr lang="el-GR" altLang="el-GR" b="1" dirty="0" smtClean="0">
                <a:latin typeface="Calibri" pitchFamily="34" charset="0"/>
              </a:rPr>
              <a:t>.</a:t>
            </a:r>
            <a:r>
              <a:rPr lang="el-GR" altLang="el-GR" dirty="0" smtClean="0">
                <a:latin typeface="Calibri" pitchFamily="34" charset="0"/>
              </a:rPr>
              <a:t> (2014), «Ανοικτά Ακαδημαϊκά Μαθήματα στο Πανεπιστήμιο Αθηνών - Υποδομές– Προσωπικό Υποστήριξης», «Ανοικτά Ακαδημαϊκά Μαθήματα στο Πανεπιστήμιο Αθηνών», Α’ Κύκλος Εκπαίδευσης Προσωπικού Υποστήριξης 20.05.2014</a:t>
            </a:r>
            <a:endParaRPr lang="en-US" altLang="el-GR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επίσημη πλατφόρμα</a:t>
            </a:r>
            <a:r>
              <a:rPr lang="en-US" altLang="el-GR" smtClean="0"/>
              <a:t> </a:t>
            </a:r>
            <a:r>
              <a:rPr lang="el-GR" altLang="el-GR" smtClean="0"/>
              <a:t>τηλεκπαίδευσης</a:t>
            </a:r>
            <a:endParaRPr lang="en-US" altLang="el-GR" smtClean="0"/>
          </a:p>
        </p:txBody>
      </p:sp>
      <p:sp>
        <p:nvSpPr>
          <p:cNvPr id="26627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B56E7A-2B55-490D-880E-A99E31259D15}" type="slidenum">
              <a:rPr lang="el-GR" altLang="el-GR" smtClean="0"/>
              <a:pPr/>
              <a:t>20</a:t>
            </a:fld>
            <a:endParaRPr lang="el-GR" altLang="el-GR" smtClean="0"/>
          </a:p>
        </p:txBody>
      </p:sp>
      <p:sp>
        <p:nvSpPr>
          <p:cNvPr id="8" name="7 - TextBox"/>
          <p:cNvSpPr txBox="1"/>
          <p:nvPr/>
        </p:nvSpPr>
        <p:spPr>
          <a:xfrm>
            <a:off x="2771775" y="5589588"/>
            <a:ext cx="3529013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http://eclass.uoa.gr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9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268413"/>
            <a:ext cx="7272337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Open eClass 3</a:t>
            </a:r>
            <a:endParaRPr lang="el-GR" altLang="el-GR" smtClean="0">
              <a:ea typeface="ＭＳ Ｐゴシック" pitchFamily="34" charset="-128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83568" y="2708921"/>
          <a:ext cx="770485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617663"/>
            <a:ext cx="8351837" cy="1379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0089D0"/>
              </a:buClr>
              <a:buSzPct val="85000"/>
            </a:pPr>
            <a:r>
              <a:rPr lang="el-GR" altLang="el-GR" sz="2400" smtClean="0"/>
              <a:t>σεπτ. 2014, ολοκλήρωση της πρώτης έκδοσης του τρίτου κύκλου</a:t>
            </a:r>
            <a:r>
              <a:rPr lang="en-US" altLang="el-GR" sz="2400" smtClean="0"/>
              <a:t> (3.x)</a:t>
            </a:r>
            <a:r>
              <a:rPr lang="el-GR" altLang="el-GR" sz="2400" smtClean="0"/>
              <a:t> της πλατφόρμας </a:t>
            </a:r>
            <a:r>
              <a:rPr lang="en-US" altLang="el-GR" sz="2400" smtClean="0"/>
              <a:t>Open eClass.</a:t>
            </a:r>
            <a:endParaRPr lang="el-GR" altLang="el-GR" sz="2400" smtClean="0"/>
          </a:p>
        </p:txBody>
      </p:sp>
      <p:sp>
        <p:nvSpPr>
          <p:cNvPr id="27653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B398F2-C183-4126-90FB-A845F0C2B0DB}" type="slidenum">
              <a:rPr lang="el-GR" altLang="el-GR" smtClean="0"/>
              <a:pPr/>
              <a:t>21</a:t>
            </a:fld>
            <a:endParaRPr lang="el-GR" altLang="el-GR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νέα διεπαφή χρήστη</a:t>
            </a:r>
          </a:p>
        </p:txBody>
      </p:sp>
      <p:sp>
        <p:nvSpPr>
          <p:cNvPr id="28675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B79D07-1298-4DA3-AA2C-94F4A226D59C}" type="slidenum">
              <a:rPr lang="el-GR" altLang="el-GR" smtClean="0"/>
              <a:pPr/>
              <a:t>22</a:t>
            </a:fld>
            <a:endParaRPr lang="el-GR" altLang="el-GR" smtClean="0"/>
          </a:p>
        </p:txBody>
      </p:sp>
      <p:pic>
        <p:nvPicPr>
          <p:cNvPr id="28676" name="Picture 2" descr="C:\Users\Costas\Desktop\Course screen - Phase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624013"/>
            <a:ext cx="6480175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ea typeface="ＭＳ Ｐゴシック" pitchFamily="34" charset="-128"/>
              </a:rPr>
              <a:t>Open eClass</a:t>
            </a:r>
            <a:r>
              <a:rPr lang="el-GR" altLang="el-GR" smtClean="0">
                <a:ea typeface="ＭＳ Ｐゴシック" pitchFamily="34" charset="-128"/>
              </a:rPr>
              <a:t> </a:t>
            </a:r>
            <a:r>
              <a:rPr lang="en-US" altLang="el-GR" smtClean="0">
                <a:ea typeface="ＭＳ Ｐゴシック" pitchFamily="34" charset="-128"/>
              </a:rPr>
              <a:t>mobile</a:t>
            </a:r>
            <a:r>
              <a:rPr lang="el-GR" altLang="el-GR" smtClean="0">
                <a:ea typeface="ＭＳ Ｐゴシック" pitchFamily="34" charset="-128"/>
              </a:rPr>
              <a:t> </a:t>
            </a:r>
            <a:r>
              <a:rPr lang="en-US" altLang="el-GR" smtClean="0">
                <a:ea typeface="ＭＳ Ｐゴシック" pitchFamily="34" charset="-128"/>
              </a:rPr>
              <a:t>apps</a:t>
            </a:r>
            <a:endParaRPr lang="el-GR" altLang="el-GR" smtClean="0">
              <a:ea typeface="ＭＳ Ｐゴシック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lnSpc>
                <a:spcPct val="90000"/>
              </a:lnSpc>
              <a:buSzPct val="85000"/>
              <a:buFont typeface="Arial" charset="0"/>
              <a:buChar char="•"/>
            </a:pPr>
            <a:r>
              <a:rPr lang="el-GR" altLang="el-GR" smtClean="0"/>
              <a:t>σχεδιάζονται και αναπτύσσονται εγγενείς εφαρμογές του για κινητές συσκευές (</a:t>
            </a:r>
            <a:r>
              <a:rPr lang="en-US" altLang="el-GR" smtClean="0"/>
              <a:t>iOS - iPhone &amp; iPad, Android - Phone &amp; Tablet</a:t>
            </a:r>
            <a:r>
              <a:rPr lang="el-GR" altLang="el-GR" smtClean="0"/>
              <a:t>, </a:t>
            </a:r>
            <a:r>
              <a:rPr lang="en-US" altLang="el-GR" smtClean="0"/>
              <a:t>Windows Mobile</a:t>
            </a:r>
            <a:r>
              <a:rPr lang="el-GR" altLang="el-GR" smtClean="0"/>
              <a:t>)</a:t>
            </a:r>
          </a:p>
          <a:p>
            <a:pPr eaLnBrk="1" hangingPunct="1">
              <a:buFont typeface="Wingdings 2" pitchFamily="18" charset="2"/>
              <a:buChar char=""/>
            </a:pPr>
            <a:endParaRPr lang="el-GR" altLang="el-GR" sz="1600" smtClean="0">
              <a:solidFill>
                <a:srgbClr val="544E48"/>
              </a:solidFill>
            </a:endParaRPr>
          </a:p>
          <a:p>
            <a:pPr eaLnBrk="1" hangingPunct="1">
              <a:buFontTx/>
              <a:buNone/>
            </a:pPr>
            <a:endParaRPr lang="el-GR" altLang="el-GR" sz="1600" smtClean="0">
              <a:solidFill>
                <a:srgbClr val="544E48"/>
              </a:solidFill>
            </a:endParaRPr>
          </a:p>
          <a:p>
            <a:pPr eaLnBrk="1" hangingPunct="1">
              <a:buFont typeface="Wingdings 2" pitchFamily="18" charset="2"/>
              <a:buChar char=""/>
            </a:pPr>
            <a:endParaRPr lang="el-GR" altLang="el-GR" sz="1600" smtClean="0"/>
          </a:p>
        </p:txBody>
      </p:sp>
      <p:pic>
        <p:nvPicPr>
          <p:cNvPr id="29700" name="7 - Θέση περιεχομένου" descr="C:\Users\Costas\Desktop\iPhone UI\Screen shot 2012-05-21 at 4.22.13 μ.μ..png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38213" y="3144838"/>
            <a:ext cx="1589087" cy="2943225"/>
          </a:xfrm>
        </p:spPr>
      </p:pic>
      <p:pic>
        <p:nvPicPr>
          <p:cNvPr id="29701" name="9 -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6525" y="3097213"/>
            <a:ext cx="14700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13 - Εικόν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4863" y="3125788"/>
            <a:ext cx="153352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14 - Εικόνα" descr="C:\Users\Costas\Desktop\iPhone UI\Screen shot 2012-05-21 at 4.22.08 μ.μ.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141663"/>
            <a:ext cx="15875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44F0BB-F696-48B5-9AC8-28D905FEB7B0}" type="slidenum">
              <a:rPr lang="el-GR" altLang="el-GR" smtClean="0"/>
              <a:pPr/>
              <a:t>23</a:t>
            </a:fld>
            <a:endParaRPr lang="el-GR" altLang="el-GR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πλατφόρμα </a:t>
            </a:r>
            <a:br>
              <a:rPr lang="el-GR" altLang="el-GR" smtClean="0"/>
            </a:br>
            <a:r>
              <a:rPr lang="el-GR" altLang="el-GR" smtClean="0"/>
              <a:t>συνεργασίας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πλατφόρμα συνεργασίας</a:t>
            </a:r>
            <a:endParaRPr lang="en-US" altLang="el-GR" smtClean="0"/>
          </a:p>
        </p:txBody>
      </p:sp>
      <p:sp>
        <p:nvSpPr>
          <p:cNvPr id="31747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B903A5-787C-4701-8C7C-9D2A5CC05EB9}" type="slidenum">
              <a:rPr lang="el-GR" altLang="el-GR" smtClean="0"/>
              <a:pPr/>
              <a:t>25</a:t>
            </a:fld>
            <a:endParaRPr lang="el-GR" altLang="el-GR" smtClean="0"/>
          </a:p>
        </p:txBody>
      </p:sp>
      <p:sp>
        <p:nvSpPr>
          <p:cNvPr id="8" name="7 - TextBox"/>
          <p:cNvSpPr txBox="1"/>
          <p:nvPr/>
        </p:nvSpPr>
        <p:spPr>
          <a:xfrm>
            <a:off x="2771775" y="5373688"/>
            <a:ext cx="3529013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http://synergasia.uoa.gr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1484313"/>
            <a:ext cx="7451725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πλατφόρμα ανοικτών μαθημάτων</a:t>
            </a:r>
            <a:endParaRPr lang="en-US" altLang="el-GR" smtClean="0"/>
          </a:p>
        </p:txBody>
      </p:sp>
      <p:sp>
        <p:nvSpPr>
          <p:cNvPr id="32771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l-GR" sz="2400" smtClean="0"/>
              <a:t>αποτελεί την ιδρυματική πλατφόρμα ψηφιακών συνεργασιών για την υποστήριξη Ανοικτών Μαθημάτων</a:t>
            </a:r>
            <a:r>
              <a:rPr lang="en-US" altLang="el-GR" sz="2400" smtClean="0"/>
              <a:t> </a:t>
            </a:r>
            <a:r>
              <a:rPr lang="el-GR" altLang="el-GR" sz="2400" smtClean="0"/>
              <a:t> </a:t>
            </a:r>
          </a:p>
          <a:p>
            <a:pPr lvl="1" eaLnBrk="1" hangingPunct="1"/>
            <a:r>
              <a:rPr lang="el-GR" altLang="el-GR" sz="2000" smtClean="0"/>
              <a:t>ηλεκτρονικές συνεργασίες</a:t>
            </a:r>
          </a:p>
          <a:p>
            <a:pPr lvl="2" eaLnBrk="1" hangingPunct="1"/>
            <a:r>
              <a:rPr lang="el-GR" altLang="el-GR" sz="1800" smtClean="0"/>
              <a:t>αποστολή ανακοινώσεων – ενημερώσεων</a:t>
            </a:r>
          </a:p>
          <a:p>
            <a:pPr lvl="2" eaLnBrk="1" hangingPunct="1"/>
            <a:r>
              <a:rPr lang="el-GR" altLang="el-GR" sz="1800" smtClean="0"/>
              <a:t>συζήτηση σε θέματα του έργου (</a:t>
            </a:r>
            <a:r>
              <a:rPr lang="en-US" altLang="el-GR" sz="1800" smtClean="0"/>
              <a:t>forum</a:t>
            </a:r>
            <a:r>
              <a:rPr lang="el-GR" altLang="el-GR" sz="1800" smtClean="0"/>
              <a:t>)</a:t>
            </a:r>
            <a:endParaRPr lang="en-US" altLang="el-GR" sz="1800" smtClean="0"/>
          </a:p>
          <a:p>
            <a:pPr lvl="2" eaLnBrk="1" hangingPunct="1"/>
            <a:r>
              <a:rPr lang="el-GR" altLang="el-GR" sz="1800" smtClean="0"/>
              <a:t>χρήσιμα έγγραφα (προδιαγραφές, παρουσιάσεις, αναφορές, έντυπα, οδηγούς, κλπ)</a:t>
            </a:r>
          </a:p>
          <a:p>
            <a:pPr lvl="2" eaLnBrk="1" hangingPunct="1"/>
            <a:r>
              <a:rPr lang="el-GR" altLang="el-GR" sz="1800" smtClean="0"/>
              <a:t>ανταλλαγή μηνυμάτων (κεντρική ομάδα – προσωπικό υποστήριξης)</a:t>
            </a:r>
          </a:p>
          <a:p>
            <a:pPr lvl="2" eaLnBrk="1" hangingPunct="1"/>
            <a:r>
              <a:rPr lang="el-GR" altLang="el-GR" sz="1800" smtClean="0"/>
              <a:t>κοινόχρηστα αρχεία </a:t>
            </a:r>
          </a:p>
          <a:p>
            <a:pPr lvl="2" eaLnBrk="1" hangingPunct="1"/>
            <a:r>
              <a:rPr lang="el-GR" altLang="el-GR" sz="1800" smtClean="0"/>
              <a:t>προσωπικός χώρος για κάθε συνεργάτη</a:t>
            </a:r>
            <a:r>
              <a:rPr lang="el-GR" altLang="el-GR" smtClean="0"/>
              <a:t/>
            </a:r>
            <a:br>
              <a:rPr lang="el-GR" altLang="el-GR" smtClean="0"/>
            </a:br>
            <a:endParaRPr lang="el-GR" altLang="el-GR" smtClean="0"/>
          </a:p>
          <a:p>
            <a:pPr eaLnBrk="1" hangingPunct="1">
              <a:buFont typeface="Arial" charset="0"/>
              <a:buNone/>
            </a:pPr>
            <a:endParaRPr lang="el-GR" altLang="el-GR" smtClean="0"/>
          </a:p>
        </p:txBody>
      </p:sp>
      <p:sp>
        <p:nvSpPr>
          <p:cNvPr id="32772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E47487-3CB1-40A4-AA01-F0425BA0EF9B}" type="slidenum">
              <a:rPr lang="el-GR" altLang="el-GR" smtClean="0"/>
              <a:pPr/>
              <a:t>26</a:t>
            </a:fld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smtClean="0"/>
              <a:t>πλατφόρμα βιντεοδιαλέξεων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πλατφόρμα  βιντεοδιαλέξεων</a:t>
            </a:r>
          </a:p>
        </p:txBody>
      </p:sp>
      <p:sp>
        <p:nvSpPr>
          <p:cNvPr id="34819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B15847-44C7-4DC2-9EA9-0AF97D1D6EFA}" type="slidenum">
              <a:rPr lang="el-GR" altLang="el-GR" smtClean="0"/>
              <a:pPr/>
              <a:t>28</a:t>
            </a:fld>
            <a:endParaRPr lang="el-GR" altLang="el-GR" smtClean="0"/>
          </a:p>
        </p:txBody>
      </p:sp>
      <p:pic>
        <p:nvPicPr>
          <p:cNvPr id="34820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484313"/>
            <a:ext cx="568960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2771775" y="5589588"/>
            <a:ext cx="3529013" cy="431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http://videolectures.uoa.gr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βιντεοδιάλεξη</a:t>
            </a:r>
          </a:p>
        </p:txBody>
      </p:sp>
      <p:sp>
        <p:nvSpPr>
          <p:cNvPr id="35843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092053-3F9F-4580-B8E2-AA1FCA20353A}" type="slidenum">
              <a:rPr lang="el-GR" altLang="el-GR" smtClean="0"/>
              <a:pPr/>
              <a:t>29</a:t>
            </a:fld>
            <a:endParaRPr lang="el-GR" altLang="el-GR" smtClean="0"/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557338"/>
            <a:ext cx="7373938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χρηματοδότηση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eaLnBrk="1" hangingPunct="1"/>
            <a:r>
              <a:rPr lang="el-GR" alt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eaLnBrk="1" hangingPunct="1"/>
            <a:endParaRPr lang="el-GR" altLang="el-GR" smtClean="0"/>
          </a:p>
        </p:txBody>
      </p:sp>
      <p:sp>
        <p:nvSpPr>
          <p:cNvPr id="9220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EA01F8-9908-4F09-8343-894941A56F2A}" type="slidenum">
              <a:rPr lang="el-GR" altLang="el-GR" smtClean="0"/>
              <a:pPr/>
              <a:t>3</a:t>
            </a:fld>
            <a:endParaRPr lang="el-GR" altLang="el-GR" smtClean="0"/>
          </a:p>
        </p:txBody>
      </p:sp>
      <p:pic>
        <p:nvPicPr>
          <p:cNvPr id="9221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292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πλατφόρμα  βιντεοδιαλέξεων</a:t>
            </a:r>
            <a:endParaRPr lang="el-GR" altLang="el-GR" b="0" smtClean="0"/>
          </a:p>
        </p:txBody>
      </p:sp>
      <p:sp>
        <p:nvSpPr>
          <p:cNvPr id="36867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smtClean="0"/>
              <a:t>σεπτ. 2014, ολοκλήρωση της πρώτης έκδοσης της νέας πλατφόρμας βιντεοδιαλέξεων «Δήλος»</a:t>
            </a:r>
          </a:p>
          <a:p>
            <a:pPr lvl="1" eaLnBrk="1" hangingPunct="1"/>
            <a:r>
              <a:rPr lang="el-GR" altLang="el-GR" sz="2000" smtClean="0"/>
              <a:t>Χρονοπρογραμματισμός Διαλέξεων και Ζωντανών Μεταδόσεων</a:t>
            </a:r>
          </a:p>
          <a:p>
            <a:pPr lvl="1" eaLnBrk="1" hangingPunct="1"/>
            <a:r>
              <a:rPr lang="el-GR" altLang="el-GR" sz="2000" smtClean="0"/>
              <a:t>Αποθήκευση και Διαχείριση Βιντεοδιαλέξεων</a:t>
            </a:r>
          </a:p>
          <a:p>
            <a:pPr lvl="1" eaLnBrk="1" hangingPunct="1"/>
            <a:r>
              <a:rPr lang="el-GR" altLang="el-GR" sz="2000" smtClean="0"/>
              <a:t>Επεξεργασία Βιντεοδιαλέξεων</a:t>
            </a:r>
          </a:p>
          <a:p>
            <a:pPr lvl="1" eaLnBrk="1" hangingPunct="1"/>
            <a:r>
              <a:rPr lang="el-GR" altLang="el-GR" sz="2000" smtClean="0"/>
              <a:t>Αναζήτηση Βιντεοδιαλέξεων</a:t>
            </a:r>
          </a:p>
          <a:p>
            <a:pPr lvl="1" eaLnBrk="1" hangingPunct="1"/>
            <a:r>
              <a:rPr lang="el-GR" altLang="el-GR" sz="2000" smtClean="0"/>
              <a:t>Αναπαραγωγή Βιντεοδιαλέξεων</a:t>
            </a:r>
          </a:p>
          <a:p>
            <a:pPr lvl="1" eaLnBrk="1" hangingPunct="1"/>
            <a:r>
              <a:rPr lang="el-GR" altLang="el-GR" sz="2000" smtClean="0"/>
              <a:t>Σύνδεση με το ηλεκτρονικό μάθημα</a:t>
            </a:r>
          </a:p>
          <a:p>
            <a:pPr eaLnBrk="1" hangingPunct="1">
              <a:buFont typeface="Arial" charset="0"/>
              <a:buNone/>
            </a:pPr>
            <a:endParaRPr lang="el-GR" altLang="el-GR" smtClean="0"/>
          </a:p>
        </p:txBody>
      </p:sp>
      <p:sp>
        <p:nvSpPr>
          <p:cNvPr id="36868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F40E28-9284-4E6F-B009-1FDC604CF02C}" type="slidenum">
              <a:rPr lang="el-GR" altLang="el-GR" smtClean="0"/>
              <a:pPr/>
              <a:t>30</a:t>
            </a:fld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smtClean="0"/>
              <a:t>εθνική πύλη </a:t>
            </a:r>
            <a:br>
              <a:rPr lang="el-GR" altLang="el-GR" sz="3600" smtClean="0"/>
            </a:br>
            <a:r>
              <a:rPr lang="el-GR" altLang="el-GR" sz="3600" smtClean="0"/>
              <a:t>ανοικτών μαθημάτων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εθνική πύλη ανοικτών μαθημάτων</a:t>
            </a:r>
          </a:p>
        </p:txBody>
      </p:sp>
      <p:sp>
        <p:nvSpPr>
          <p:cNvPr id="38915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D3C1B8-4BBA-4793-98B9-F01F70F3A944}" type="slidenum">
              <a:rPr lang="el-GR" altLang="el-GR" smtClean="0"/>
              <a:pPr/>
              <a:t>32</a:t>
            </a:fld>
            <a:endParaRPr lang="el-GR" altLang="el-GR" smtClean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341438"/>
            <a:ext cx="6542087" cy="501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l-GR" altLang="el-GR" sz="3600" kern="1200" dirty="0" smtClean="0">
                <a:latin typeface="+mj-lt"/>
                <a:ea typeface="+mj-ea"/>
                <a:cs typeface="+mj-cs"/>
              </a:rPr>
              <a:t>ρόλος της εθνικής πύλης</a:t>
            </a:r>
          </a:p>
        </p:txBody>
      </p:sp>
      <p:sp>
        <p:nvSpPr>
          <p:cNvPr id="3993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smtClean="0"/>
              <a:t>ανοικτή διαδικτυακή πύλη (σεπτ. 2014)</a:t>
            </a:r>
            <a:r>
              <a:rPr lang="en-US" altLang="el-GR" sz="2400" smtClean="0"/>
              <a:t/>
            </a:r>
            <a:br>
              <a:rPr lang="en-US" altLang="el-GR" sz="2400" smtClean="0"/>
            </a:br>
            <a:r>
              <a:rPr lang="el-GR" altLang="el-GR" sz="2000" smtClean="0"/>
              <a:t>(προτ. </a:t>
            </a:r>
            <a:r>
              <a:rPr lang="en-US" altLang="el-GR" sz="2000" smtClean="0"/>
              <a:t>URL: www.opencourses.gr</a:t>
            </a:r>
            <a:r>
              <a:rPr lang="el-GR" altLang="el-GR" sz="2000" smtClean="0"/>
              <a:t>)</a:t>
            </a:r>
            <a:endParaRPr lang="el-GR" altLang="el-GR" sz="2400" smtClean="0"/>
          </a:p>
          <a:p>
            <a:pPr lvl="1" eaLnBrk="1" hangingPunct="1"/>
            <a:r>
              <a:rPr lang="el-GR" altLang="el-GR" sz="2000" smtClean="0"/>
              <a:t>εθνικό σημείο συνάθροισης μεταδεδομένων Ανοικτών Μαθημάτων (Εθνικό Μητρώο Ανοικτών Μαθημάτων)</a:t>
            </a:r>
          </a:p>
          <a:p>
            <a:pPr lvl="1" eaLnBrk="1" hangingPunct="1"/>
            <a:r>
              <a:rPr lang="el-GR" altLang="el-GR" sz="2000" smtClean="0"/>
              <a:t>εθνικό σημείο αναζήτησης Ανοικτών Μαθημάτων </a:t>
            </a:r>
          </a:p>
          <a:p>
            <a:pPr lvl="1" eaLnBrk="1" hangingPunct="1"/>
            <a:r>
              <a:rPr lang="el-GR" altLang="el-GR" sz="2000" smtClean="0"/>
              <a:t>επικοινωνία με τις ιδρυματικές πλατφόρμες τηλεκπαίδευσης και βιντεοδιαλέξεων</a:t>
            </a:r>
          </a:p>
          <a:p>
            <a:pPr eaLnBrk="1" hangingPunct="1"/>
            <a:r>
              <a:rPr lang="el-GR" altLang="el-GR" sz="2400" smtClean="0"/>
              <a:t>ιδρυματική πύλη ανοικτών μαθημάτων</a:t>
            </a:r>
          </a:p>
          <a:p>
            <a:pPr lvl="1" eaLnBrk="1" hangingPunct="1"/>
            <a:r>
              <a:rPr lang="el-GR" altLang="el-GR" sz="2000" smtClean="0"/>
              <a:t>ο</a:t>
            </a:r>
            <a:r>
              <a:rPr lang="en-US" altLang="el-GR" sz="2000" smtClean="0"/>
              <a:t>pencourses.gr/uoa</a:t>
            </a:r>
            <a:endParaRPr lang="el-GR" altLang="el-GR" sz="2000" smtClean="0"/>
          </a:p>
          <a:p>
            <a:pPr eaLnBrk="1" hangingPunct="1">
              <a:buFont typeface="Arial" charset="0"/>
              <a:buChar char="–"/>
            </a:pPr>
            <a:endParaRPr lang="en-US" altLang="el-GR" smtClean="0"/>
          </a:p>
        </p:txBody>
      </p:sp>
      <p:sp>
        <p:nvSpPr>
          <p:cNvPr id="39940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CA82AF-670C-43A8-8085-85043FB4C794}" type="slidenum">
              <a:rPr lang="el-GR" altLang="el-GR" smtClean="0"/>
              <a:pPr/>
              <a:t>33</a:t>
            </a:fld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αναζήτηση / αποτελέσματα</a:t>
            </a:r>
          </a:p>
        </p:txBody>
      </p:sp>
      <p:sp>
        <p:nvSpPr>
          <p:cNvPr id="4096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smtClean="0"/>
              <a:t>υποστήριξη αναζήτησης</a:t>
            </a:r>
          </a:p>
          <a:p>
            <a:pPr lvl="1" eaLnBrk="1" hangingPunct="1"/>
            <a:r>
              <a:rPr lang="el-GR" altLang="el-GR" sz="2000" smtClean="0"/>
              <a:t>βάσει μεταδεδομένων</a:t>
            </a:r>
            <a:r>
              <a:rPr lang="en-US" altLang="el-GR" sz="2000" smtClean="0"/>
              <a:t> </a:t>
            </a:r>
            <a:r>
              <a:rPr lang="en-US" altLang="el-GR" sz="1800" smtClean="0"/>
              <a:t>(</a:t>
            </a:r>
            <a:r>
              <a:rPr lang="el-GR" altLang="el-GR" sz="1800" smtClean="0"/>
              <a:t> τίτλος, επιστημονικό πεδίο</a:t>
            </a:r>
            <a:r>
              <a:rPr lang="en-US" altLang="el-GR" sz="1800" smtClean="0"/>
              <a:t>, </a:t>
            </a:r>
            <a:r>
              <a:rPr lang="el-GR" altLang="el-GR" sz="1800" smtClean="0"/>
              <a:t>ίδρυμα , τμήμα, δημιουργός, λέξεις κλειδιά</a:t>
            </a:r>
            <a:r>
              <a:rPr lang="en-US" altLang="el-GR" sz="1800" smtClean="0"/>
              <a:t>)</a:t>
            </a:r>
            <a:endParaRPr lang="el-GR" altLang="el-GR" sz="2000" smtClean="0"/>
          </a:p>
          <a:p>
            <a:pPr lvl="1" eaLnBrk="1" hangingPunct="1"/>
            <a:r>
              <a:rPr lang="el-GR" altLang="el-GR" sz="2000" smtClean="0"/>
              <a:t>βάσει χαρακτηριστικών Web 2.0  </a:t>
            </a:r>
            <a:r>
              <a:rPr lang="en-US" altLang="el-GR" sz="1800" smtClean="0"/>
              <a:t>(</a:t>
            </a:r>
            <a:r>
              <a:rPr lang="el-GR" altLang="el-GR" sz="1800" smtClean="0"/>
              <a:t>π.χ.</a:t>
            </a:r>
            <a:r>
              <a:rPr lang="en-US" altLang="el-GR" sz="1800" smtClean="0"/>
              <a:t> </a:t>
            </a:r>
            <a:r>
              <a:rPr lang="el-GR" altLang="el-GR" sz="1800" smtClean="0"/>
              <a:t>πρόσφατη ανάρτηση</a:t>
            </a:r>
            <a:r>
              <a:rPr lang="en-US" altLang="el-GR" sz="1800" smtClean="0"/>
              <a:t>, </a:t>
            </a:r>
            <a:r>
              <a:rPr lang="el-GR" altLang="el-GR" sz="1800" smtClean="0"/>
              <a:t>πιο δημοφιλής</a:t>
            </a:r>
            <a:r>
              <a:rPr lang="en-US" altLang="el-GR" sz="1800" smtClean="0"/>
              <a:t>, </a:t>
            </a:r>
            <a:r>
              <a:rPr lang="el-GR" altLang="el-GR" sz="1800" smtClean="0"/>
              <a:t>παρόμοια μαθήματα</a:t>
            </a:r>
            <a:r>
              <a:rPr lang="en-US" altLang="el-GR" sz="1800" smtClean="0"/>
              <a:t>, </a:t>
            </a:r>
            <a:r>
              <a:rPr lang="el-GR" altLang="el-GR" sz="1800" smtClean="0"/>
              <a:t>κλπ)</a:t>
            </a:r>
            <a:endParaRPr lang="el-GR" altLang="el-GR" sz="2000" smtClean="0"/>
          </a:p>
          <a:p>
            <a:pPr eaLnBrk="1" hangingPunct="1"/>
            <a:r>
              <a:rPr lang="el-GR" altLang="el-GR" sz="2400" smtClean="0"/>
              <a:t>κατάλογος ανοικτών μαθημάτων που ικανοποιούν τα κριτήρια αναζήτησης</a:t>
            </a:r>
          </a:p>
          <a:p>
            <a:pPr eaLnBrk="1" hangingPunct="1"/>
            <a:r>
              <a:rPr lang="el-GR" altLang="el-GR" sz="2400" smtClean="0"/>
              <a:t>ανακατεύθυνση στις ιδρυματικές πλατφόρμες</a:t>
            </a:r>
          </a:p>
          <a:p>
            <a:pPr lvl="1" eaLnBrk="1" hangingPunct="1"/>
            <a:endParaRPr lang="el-GR" altLang="el-GR" sz="2200" smtClean="0"/>
          </a:p>
        </p:txBody>
      </p:sp>
      <p:sp>
        <p:nvSpPr>
          <p:cNvPr id="40964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DA7C0F-CCBE-4282-B20C-6C7B7B3F768F}" type="slidenum">
              <a:rPr lang="el-GR" altLang="el-GR" smtClean="0"/>
              <a:pPr/>
              <a:t>34</a:t>
            </a:fld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 txBox="1">
            <a:spLocks/>
          </p:cNvSpPr>
          <p:nvPr/>
        </p:nvSpPr>
        <p:spPr>
          <a:xfrm>
            <a:off x="685800" y="3789363"/>
            <a:ext cx="7772400" cy="17272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rgbClr val="0089D0"/>
                </a:solidFill>
                <a:latin typeface="Calibri" pitchFamily="34" charset="0"/>
                <a:ea typeface="ＭＳ Ｐゴシック" charset="-128"/>
                <a:cs typeface="+mj-cs"/>
              </a:rPr>
              <a:t>ευχαριστώ για την προσοχή σας!</a:t>
            </a:r>
            <a:r>
              <a:rPr lang="el-GR" sz="5400" b="1" dirty="0">
                <a:solidFill>
                  <a:srgbClr val="0089D0"/>
                </a:solidFill>
                <a:latin typeface="Calibri" pitchFamily="34" charset="0"/>
                <a:ea typeface="ＭＳ Ｐゴシック" charset="-128"/>
                <a:cs typeface="+mj-cs"/>
              </a:rPr>
              <a:t/>
            </a:r>
            <a:br>
              <a:rPr lang="el-GR" sz="5400" b="1" dirty="0">
                <a:solidFill>
                  <a:srgbClr val="0089D0"/>
                </a:solidFill>
                <a:latin typeface="Calibri" pitchFamily="34" charset="0"/>
                <a:ea typeface="ＭＳ Ｐゴシック" charset="-128"/>
                <a:cs typeface="+mj-cs"/>
              </a:rPr>
            </a:br>
            <a:r>
              <a:rPr lang="el-GR" i="1" dirty="0">
                <a:latin typeface="Calibri" pitchFamily="34" charset="0"/>
                <a:cs typeface="+mn-cs"/>
              </a:rPr>
              <a:t> </a:t>
            </a:r>
            <a:br>
              <a:rPr lang="el-GR" i="1" dirty="0">
                <a:latin typeface="Calibri" pitchFamily="34" charset="0"/>
                <a:cs typeface="+mn-cs"/>
              </a:rPr>
            </a:br>
            <a:r>
              <a:rPr lang="el-G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Κωνσταντίνος Τσιμπάνης</a:t>
            </a:r>
            <a:b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Εθνικό και Καποδιστριακό Πανεπιστήμιο Αθηνών</a:t>
            </a:r>
            <a:r>
              <a:rPr lang="el-G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/>
            </a:r>
            <a:br>
              <a:rPr lang="el-G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Αθήνα, Μάιος 2014 </a:t>
            </a: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1987" name="Εικόνα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76250"/>
            <a:ext cx="31686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5732463"/>
            <a:ext cx="2881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5732463"/>
            <a:ext cx="21605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η δράση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καλωσόρισμα</a:t>
            </a:r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smtClean="0"/>
              <a:t>σημαντική δράση για το Πανεπιστήμιο Αθηνών</a:t>
            </a:r>
          </a:p>
          <a:p>
            <a:pPr lvl="1"/>
            <a:r>
              <a:rPr lang="el-GR" altLang="el-GR" sz="1800" smtClean="0"/>
              <a:t>προβολή του εκπαιδευτικού έργου</a:t>
            </a:r>
          </a:p>
          <a:p>
            <a:pPr lvl="1"/>
            <a:r>
              <a:rPr lang="el-GR" altLang="el-GR" sz="1800" smtClean="0"/>
              <a:t>αναβάθμιση της ψηφιακής παρουσίας (δομή και περιεχόμενο) των προπτυχιακών και μεταπτυχιακών μαθημάτων</a:t>
            </a:r>
          </a:p>
          <a:p>
            <a:r>
              <a:rPr lang="el-GR" sz="2400" smtClean="0"/>
              <a:t>500+ ανοικτά ψηφιακά μαθήματα που αντανακλούν την ποιότητα του ιδρύματος</a:t>
            </a:r>
            <a:endParaRPr lang="en-US" sz="2400" smtClean="0"/>
          </a:p>
          <a:p>
            <a:pPr lvl="1"/>
            <a:r>
              <a:rPr lang="el-GR" sz="1800" smtClean="0"/>
              <a:t>σχεδιάζουμε νέες διαδικασίες και υπηρεσίες - ανοίγουμε δρόμο</a:t>
            </a:r>
          </a:p>
          <a:p>
            <a:r>
              <a:rPr lang="el-GR" sz="2400" smtClean="0"/>
              <a:t>σημαντικός ο ρόλος του προσωπικού υποστήριξης</a:t>
            </a:r>
          </a:p>
          <a:p>
            <a:pPr lvl="1"/>
            <a:r>
              <a:rPr lang="el-GR" sz="1800" smtClean="0"/>
              <a:t>συμμετοχή ποιοτική και όχι διεκπεραιωτή</a:t>
            </a:r>
          </a:p>
          <a:p>
            <a:pPr lvl="1"/>
            <a:r>
              <a:rPr lang="el-GR" sz="1800" smtClean="0"/>
              <a:t>απαιτεί δημιουργικότητα, μεθοδικότητα, καλή συνεργασία</a:t>
            </a:r>
          </a:p>
        </p:txBody>
      </p:sp>
      <p:sp>
        <p:nvSpPr>
          <p:cNvPr id="11268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DC0087-81DF-4D60-8426-4B1565652D56}" type="slidenum">
              <a:rPr lang="el-GR" altLang="el-GR" smtClean="0"/>
              <a:pPr/>
              <a:t>5</a:t>
            </a:fld>
            <a:endParaRPr lang="el-GR" altLang="el-GR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>
                <a:ea typeface="ＭＳ Ｐゴシック" pitchFamily="34" charset="-128"/>
              </a:rPr>
              <a:t>το περιβάλλον της εκπαίδευσης αλλάζει</a:t>
            </a:r>
            <a:endParaRPr lang="el-GR" altLang="el-GR" smtClean="0"/>
          </a:p>
        </p:txBody>
      </p:sp>
      <p:sp>
        <p:nvSpPr>
          <p:cNvPr id="12291" name="2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EFE53F-DC16-4B0E-A95E-7D864D63837C}" type="slidenum">
              <a:rPr lang="el-GR" altLang="el-GR" smtClean="0"/>
              <a:pPr/>
              <a:t>6</a:t>
            </a:fld>
            <a:endParaRPr lang="el-GR" altLang="el-GR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60960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3" name="Picture 8" descr="https://encrypted-tbn2.gstatic.com/images?q=tbn:ANd9GcRngCUFjM6Ouq5PsqT0tpo208KugPG84UYAWBm0ns3yzfyvX1bh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557338"/>
            <a:ext cx="15128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http://4.bp.blogspot.com/-GEiWhcpvi54/TxWRMTqFA7I/AAAAAAAAAn4/0uus7VG5jPQ/s1600/Wikipedia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2636838"/>
            <a:ext cx="14128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2" descr="https://www.seoclerk.com/pics/want12540-1ZcFuF13943949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868863"/>
            <a:ext cx="119697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>
                <a:ea typeface="ＭＳ Ｐゴシック" pitchFamily="34" charset="-128"/>
              </a:rPr>
              <a:t>κάθε</a:t>
            </a:r>
            <a:r>
              <a:rPr lang="el-GR" altLang="el-GR" smtClean="0"/>
              <a:t> </a:t>
            </a:r>
            <a:r>
              <a:rPr lang="el-GR" altLang="el-GR" sz="3600" smtClean="0">
                <a:ea typeface="ＭＳ Ｐゴシック" pitchFamily="34" charset="-128"/>
              </a:rPr>
              <a:t>60 δευτερόλεπτα …</a:t>
            </a:r>
          </a:p>
        </p:txBody>
      </p:sp>
      <p:pic>
        <p:nvPicPr>
          <p:cNvPr id="5" name="4 - Θέση περιεχομένου" descr="60mins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476375" y="1557338"/>
            <a:ext cx="6119813" cy="43275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6" name="3 - TextBox"/>
          <p:cNvSpPr txBox="1">
            <a:spLocks noChangeArrowheads="1"/>
          </p:cNvSpPr>
          <p:nvPr/>
        </p:nvSpPr>
        <p:spPr bwMode="auto">
          <a:xfrm>
            <a:off x="5940425" y="5949950"/>
            <a:ext cx="17605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</a:rPr>
              <a:t>(πηγή: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GO-Globe.com</a:t>
            </a:r>
            <a:r>
              <a:rPr lang="el-GR" sz="12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3317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68C93-5798-4654-9741-F9C7F6E63541}" type="slidenum">
              <a:rPr lang="el-GR" altLang="el-GR" smtClean="0"/>
              <a:pPr/>
              <a:t>7</a:t>
            </a:fld>
            <a:endParaRPr lang="el-GR" altLang="el-GR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η δράση </a:t>
            </a: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l-GR" altLang="el-GR" sz="2400" smtClean="0"/>
              <a:t>τα </a:t>
            </a:r>
            <a:r>
              <a:rPr lang="el-GR" altLang="el-GR" sz="2400" b="1" smtClean="0"/>
              <a:t>Ανοικτά Ακαδημαϊκά Μαθήματα </a:t>
            </a:r>
            <a:r>
              <a:rPr lang="el-GR" altLang="el-GR" sz="2400" smtClean="0"/>
              <a:t>αποτελούν μία </a:t>
            </a:r>
            <a:r>
              <a:rPr lang="el-GR" altLang="el-GR" sz="2400" b="1" smtClean="0"/>
              <a:t>πρόκληση</a:t>
            </a:r>
            <a:r>
              <a:rPr lang="el-GR" altLang="el-GR" sz="2400" smtClean="0"/>
              <a:t> και συγχρόνως μία </a:t>
            </a:r>
            <a:r>
              <a:rPr lang="el-GR" altLang="el-GR" sz="2400" b="1" smtClean="0"/>
              <a:t>μεγάλη ευκαιρία </a:t>
            </a:r>
            <a:r>
              <a:rPr lang="el-GR" altLang="el-GR" sz="2400" smtClean="0"/>
              <a:t>για το Πανεπιστήμιο Αθηνών</a:t>
            </a:r>
          </a:p>
          <a:p>
            <a:pPr lvl="1"/>
            <a:r>
              <a:rPr lang="el-GR" altLang="el-GR" sz="2000" smtClean="0"/>
              <a:t>προβολή του εκπαιδευτικού έργου του Πανεπιστημίου</a:t>
            </a:r>
          </a:p>
          <a:p>
            <a:pPr lvl="1"/>
            <a:r>
              <a:rPr lang="el-GR" altLang="el-GR" sz="2000" smtClean="0"/>
              <a:t>απόκτηση ενεργού ρόλου στη διεθνή σκηνή της ανοικτής εκπαίδευσης</a:t>
            </a:r>
          </a:p>
        </p:txBody>
      </p:sp>
      <p:sp>
        <p:nvSpPr>
          <p:cNvPr id="14340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0FA2AB-B132-410A-A4EB-414BD96A11B3}" type="slidenum">
              <a:rPr lang="el-GR" altLang="el-GR" smtClean="0"/>
              <a:pPr/>
              <a:t>8</a:t>
            </a:fld>
            <a:endParaRPr lang="el-GR" altLang="el-GR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797425"/>
            <a:ext cx="21145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797425"/>
            <a:ext cx="137318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5732463"/>
            <a:ext cx="20161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4365625"/>
            <a:ext cx="20256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5516563"/>
            <a:ext cx="230505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5600" y="4652963"/>
            <a:ext cx="99536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η μεγάλη ευκαιρία</a:t>
            </a:r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smtClean="0"/>
              <a:t>αναβάθμιση της δομής και του περιεχομένου υφιστάμενων ψηφιακών μαθημάτων και η δημιουργία νέων, με βάση </a:t>
            </a:r>
            <a:r>
              <a:rPr lang="el-GR" altLang="el-GR" sz="2400" b="1" smtClean="0"/>
              <a:t>διεθνείς πρακτικές και πρότυπα</a:t>
            </a:r>
            <a:r>
              <a:rPr lang="el-GR" altLang="el-GR" sz="2400" smtClean="0"/>
              <a:t>, ώστε τα παραγόμενα ανοικτά ακαδημαϊκά μαθήματα να γίνουν αρωγοί της δια ζώσης διδασκαλίας</a:t>
            </a:r>
          </a:p>
          <a:p>
            <a:r>
              <a:rPr lang="el-GR" altLang="el-GR" sz="2400" smtClean="0"/>
              <a:t>ορισμός ιδρυματικής πολιτικής για τα ψηφιακά μαθήματα</a:t>
            </a:r>
          </a:p>
          <a:p>
            <a:r>
              <a:rPr lang="el-GR" altLang="el-GR" sz="2400" smtClean="0"/>
              <a:t>ανάδειξη θεμάτων πνευματικής ιδιοκτησίας και προσβασιμότητας από ΑΜΕΑ</a:t>
            </a:r>
          </a:p>
          <a:p>
            <a:r>
              <a:rPr lang="el-GR" altLang="el-GR" sz="2400" smtClean="0"/>
              <a:t>προώθηση του ανοικτού περιεχομένου</a:t>
            </a:r>
          </a:p>
        </p:txBody>
      </p:sp>
      <p:sp>
        <p:nvSpPr>
          <p:cNvPr id="15364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3953FF-E9D3-4021-944F-47D4FAB0A03E}" type="slidenum">
              <a:rPr lang="el-GR" altLang="el-GR" smtClean="0"/>
              <a:pPr/>
              <a:t>9</a:t>
            </a:fld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4789</TotalTime>
  <Words>813</Words>
  <Application>Microsoft Office PowerPoint</Application>
  <PresentationFormat>Προβολή στην οθόνη (4:3)</PresentationFormat>
  <Paragraphs>210</Paragraphs>
  <Slides>35</Slides>
  <Notes>33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Θέμα του Office</vt:lpstr>
      <vt:lpstr>Διαφάνεια 1</vt:lpstr>
      <vt:lpstr>άδεια χρήσης</vt:lpstr>
      <vt:lpstr>χρηματοδότηση</vt:lpstr>
      <vt:lpstr>η δράση  </vt:lpstr>
      <vt:lpstr>καλωσόρισμα</vt:lpstr>
      <vt:lpstr>το περιβάλλον της εκπαίδευσης αλλάζει</vt:lpstr>
      <vt:lpstr>κάθε 60 δευτερόλεπτα …</vt:lpstr>
      <vt:lpstr>η δράση </vt:lpstr>
      <vt:lpstr>η μεγάλη ευκαιρία</vt:lpstr>
      <vt:lpstr>η εικόνα σήμερα  </vt:lpstr>
      <vt:lpstr>υπάρχουσες υποδομές και υπηρεσίες</vt:lpstr>
      <vt:lpstr>το έργο και οι συνιστώσες του</vt:lpstr>
      <vt:lpstr>τεχνικός σχεδιασμός</vt:lpstr>
      <vt:lpstr>βασικές συνιστώσες υποδομές</vt:lpstr>
      <vt:lpstr>μέλη ΔΕΠ</vt:lpstr>
      <vt:lpstr>προσωπικό υποστήριξης</vt:lpstr>
      <vt:lpstr>πλατφόρμα  ανοικτών ψηφιακών μαθημάτων</vt:lpstr>
      <vt:lpstr>πλατφόρμα ανοικτών μαθημάτων</vt:lpstr>
      <vt:lpstr>πλατφόρμα ανοικτών μαθημάτων</vt:lpstr>
      <vt:lpstr>επίσημη πλατφόρμα τηλεκπαίδευσης</vt:lpstr>
      <vt:lpstr>Open eClass 3</vt:lpstr>
      <vt:lpstr>νέα διεπαφή χρήστη</vt:lpstr>
      <vt:lpstr>Open eClass mobile apps</vt:lpstr>
      <vt:lpstr>πλατφόρμα  συνεργασίας</vt:lpstr>
      <vt:lpstr>πλατφόρμα συνεργασίας</vt:lpstr>
      <vt:lpstr>πλατφόρμα ανοικτών μαθημάτων</vt:lpstr>
      <vt:lpstr>πλατφόρμα βιντεοδιαλέξεων</vt:lpstr>
      <vt:lpstr>πλατφόρμα  βιντεοδιαλέξεων</vt:lpstr>
      <vt:lpstr>βιντεοδιάλεξη</vt:lpstr>
      <vt:lpstr>πλατφόρμα  βιντεοδιαλέξεων</vt:lpstr>
      <vt:lpstr>εθνική πύλη  ανοικτών μαθημάτων</vt:lpstr>
      <vt:lpstr>εθνική πύλη ανοικτών μαθημάτων</vt:lpstr>
      <vt:lpstr>ρόλος της εθνικής πύλης</vt:lpstr>
      <vt:lpstr>αναζήτηση / αποτελέσματα</vt:lpstr>
      <vt:lpstr>Διαφάνεια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Marianthi Petraki</cp:lastModifiedBy>
  <cp:revision>580</cp:revision>
  <dcterms:created xsi:type="dcterms:W3CDTF">2012-09-06T09:03:05Z</dcterms:created>
  <dcterms:modified xsi:type="dcterms:W3CDTF">2014-05-26T11:44:57Z</dcterms:modified>
</cp:coreProperties>
</file>