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7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18" r:id="rId15"/>
    <p:sldId id="290" r:id="rId16"/>
    <p:sldId id="295" r:id="rId17"/>
    <p:sldId id="299" r:id="rId18"/>
    <p:sldId id="292" r:id="rId19"/>
    <p:sldId id="291" r:id="rId20"/>
    <p:sldId id="294" r:id="rId21"/>
    <p:sldId id="29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17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1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22" d="100"/>
          <a:sy n="122" d="100"/>
        </p:scale>
        <p:origin x="14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60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2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Οἱ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Ἀρειανικὲς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 </a:t>
            </a:r>
            <a:r>
              <a:rPr lang="el-GR" sz="1000" kern="1200" dirty="0" err="1" smtClean="0">
                <a:solidFill>
                  <a:srgbClr val="5075BC"/>
                </a:solidFill>
                <a:latin typeface="+mn-lt"/>
                <a:ea typeface="+mn-ea"/>
                <a:cs typeface="+mn-cs"/>
                <a:sym typeface="Helvetica" charset="0"/>
              </a:rPr>
              <a:t>Ἔριδες</a:t>
            </a:r>
            <a:endParaRPr lang="el-GR" sz="1000" kern="1200" dirty="0" smtClean="0">
              <a:solidFill>
                <a:srgbClr val="5075BC"/>
              </a:solidFill>
              <a:latin typeface="+mn-lt"/>
              <a:ea typeface="+mn-ea"/>
              <a:cs typeface="+mn-cs"/>
              <a:sym typeface="Helvetica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THEOL11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375#/media/File:Solidus_Valentinian_II_trier_RIC_090a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books.edu.gr/modules/ebook/show.php/DSDIM-E105/157/1111,4048/" TargetMode="External"/><Relationship Id="rId4" Type="http://schemas.openxmlformats.org/officeDocument/2006/relationships/hyperlink" Target="http://ebooks.edu.g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err="1"/>
              <a:t>Γενικὴ</a:t>
            </a:r>
            <a:r>
              <a:rPr lang="el-GR" dirty="0"/>
              <a:t> </a:t>
            </a:r>
            <a:r>
              <a:rPr lang="el-GR" dirty="0" err="1"/>
              <a:t>Ἐκκλησιαστικὴ</a:t>
            </a:r>
            <a:r>
              <a:rPr lang="el-GR" dirty="0"/>
              <a:t> </a:t>
            </a:r>
            <a:r>
              <a:rPr lang="el-GR" dirty="0" err="1"/>
              <a:t>Ἱστορία</a:t>
            </a:r>
            <a:r>
              <a:rPr lang="el-GR" dirty="0"/>
              <a:t> Α´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196305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7: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err="1">
                <a:cs typeface="Helvetica" charset="0"/>
                <a:sym typeface="Helvetica" charset="0"/>
              </a:rPr>
              <a:t>Οἱ</a:t>
            </a:r>
            <a:r>
              <a:rPr lang="el-GR" sz="2800" dirty="0">
                <a:cs typeface="Helvetica" charset="0"/>
                <a:sym typeface="Helvetica" charset="0"/>
              </a:rPr>
              <a:t> </a:t>
            </a:r>
            <a:r>
              <a:rPr lang="el-GR" sz="2800" dirty="0" err="1">
                <a:cs typeface="Helvetica" charset="0"/>
                <a:sym typeface="Helvetica" charset="0"/>
              </a:rPr>
              <a:t>Ἀρειανικὲς</a:t>
            </a:r>
            <a:r>
              <a:rPr lang="el-GR" sz="2800" dirty="0">
                <a:cs typeface="Helvetica" charset="0"/>
                <a:sym typeface="Helvetica" charset="0"/>
              </a:rPr>
              <a:t> </a:t>
            </a:r>
            <a:r>
              <a:rPr lang="el-GR" sz="2800" dirty="0" err="1" smtClean="0">
                <a:cs typeface="Helvetica" charset="0"/>
                <a:sym typeface="Helvetica" charset="0"/>
              </a:rPr>
              <a:t>Ἔριδες</a:t>
            </a:r>
            <a:endParaRPr lang="el-GR" sz="2800" dirty="0" smtClean="0">
              <a:cs typeface="Helvetica" charset="0"/>
              <a:sym typeface="Helvetica" charset="0"/>
            </a:endParaRPr>
          </a:p>
          <a:p>
            <a:endParaRPr lang="en-US" sz="2800" dirty="0"/>
          </a:p>
          <a:p>
            <a:r>
              <a:rPr lang="en-US" sz="2800" dirty="0" err="1">
                <a:sym typeface="Helvetica" pitchFamily="2" charset="0"/>
              </a:rPr>
              <a:t>Δρ</a:t>
            </a:r>
            <a:r>
              <a:rPr lang="en-US" sz="2800" dirty="0">
                <a:sym typeface="Helvetica" pitchFamily="2" charset="0"/>
              </a:rPr>
              <a:t>. </a:t>
            </a:r>
            <a:r>
              <a:rPr lang="en-US" sz="2800" dirty="0" err="1">
                <a:sym typeface="Helvetica" pitchFamily="2" charset="0"/>
              </a:rPr>
              <a:t>Ἰωάννης</a:t>
            </a:r>
            <a:r>
              <a:rPr lang="en-US" sz="2800" dirty="0">
                <a:sym typeface="Helvetica" pitchFamily="2" charset="0"/>
              </a:rPr>
              <a:t> </a:t>
            </a:r>
            <a:r>
              <a:rPr lang="en-US" sz="2800" dirty="0" err="1">
                <a:sym typeface="Helvetica" pitchFamily="2" charset="0"/>
              </a:rPr>
              <a:t>Ἀντ</a:t>
            </a:r>
            <a:r>
              <a:rPr lang="en-US" sz="2800" dirty="0">
                <a:sym typeface="Helvetica" pitchFamily="2" charset="0"/>
              </a:rPr>
              <a:t>. Πανα</a:t>
            </a:r>
            <a:r>
              <a:rPr lang="en-US" sz="2800" dirty="0" err="1">
                <a:sym typeface="Helvetica" pitchFamily="2" charset="0"/>
              </a:rPr>
              <a:t>γιωτό</a:t>
            </a:r>
            <a:r>
              <a:rPr lang="en-US" sz="2800" dirty="0">
                <a:sym typeface="Helvetica" pitchFamily="2" charset="0"/>
              </a:rPr>
              <a:t>πουλος</a:t>
            </a:r>
            <a:endParaRPr lang="el-GR" sz="2800" dirty="0">
              <a:sym typeface="Helvetica" pitchFamily="2" charset="0"/>
            </a:endParaRPr>
          </a:p>
          <a:p>
            <a:r>
              <a:rPr lang="en-US" sz="2400" dirty="0" err="1">
                <a:sym typeface="Helvetica" pitchFamily="2" charset="0"/>
              </a:rPr>
              <a:t>Λέκτορ</a:t>
            </a:r>
            <a:r>
              <a:rPr lang="en-US" sz="2400" dirty="0">
                <a:sym typeface="Helvetica" pitchFamily="2" charset="0"/>
              </a:rPr>
              <a:t>ας Γενικῆς Ἐκκλησιαστικῆς Ἱστορίας</a:t>
            </a:r>
          </a:p>
          <a:p>
            <a:r>
              <a:rPr lang="en-US" sz="2800" dirty="0" err="1">
                <a:sym typeface="Helvetica" pitchFamily="2" charset="0"/>
              </a:rPr>
              <a:t>Ἐθνικὸ</a:t>
            </a:r>
            <a:r>
              <a:rPr lang="en-US" sz="2800" dirty="0">
                <a:sym typeface="Helvetica" pitchFamily="2" charset="0"/>
              </a:rPr>
              <a:t> καὶ Καπ</a:t>
            </a:r>
            <a:r>
              <a:rPr lang="en-US" sz="2800" dirty="0" err="1">
                <a:sym typeface="Helvetica" pitchFamily="2" charset="0"/>
              </a:rPr>
              <a:t>οδιστρι</a:t>
            </a:r>
            <a:r>
              <a:rPr lang="en-US" sz="2800" dirty="0">
                <a:sym typeface="Helvetica" pitchFamily="2" charset="0"/>
              </a:rPr>
              <a:t>ακὸ Πανεπιστήμιο Ἀθηνῶν</a:t>
            </a:r>
          </a:p>
          <a:p>
            <a:r>
              <a:rPr lang="en-US" sz="2800" dirty="0" err="1">
                <a:sym typeface="Helvetica" pitchFamily="2" charset="0"/>
              </a:rPr>
              <a:t>Τμῆμ</a:t>
            </a:r>
            <a:r>
              <a:rPr lang="en-US" sz="2800" dirty="0">
                <a:sym typeface="Helvetica" pitchFamily="2" charset="0"/>
              </a:rPr>
              <a:t>α Θεολογίας - Θεολογικὴ </a:t>
            </a:r>
            <a:r>
              <a:rPr lang="en-US" sz="2800" dirty="0" smtClean="0">
                <a:sym typeface="Helvetica" pitchFamily="2" charset="0"/>
              </a:rPr>
              <a:t>Σχολή</a:t>
            </a:r>
            <a:endParaRPr lang="en-US" sz="2800" dirty="0">
              <a:sym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/>
          </p:cNvSpPr>
          <p:nvPr/>
        </p:nvSpPr>
        <p:spPr bwMode="auto">
          <a:xfrm>
            <a:off x="232173" y="884039"/>
            <a:ext cx="8706445" cy="465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481"/>
              </a:spcBef>
            </a:pPr>
            <a:r>
              <a:rPr lang="en-US" sz="24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Σύνοδος</a:t>
            </a:r>
            <a:r>
              <a:rPr lang="en-US" sz="24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4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Κωνστ</a:t>
            </a:r>
            <a:r>
              <a:rPr lang="en-US" sz="24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4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ντινου</a:t>
            </a:r>
            <a:r>
              <a:rPr lang="en-US" sz="24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π</a:t>
            </a:r>
            <a:r>
              <a:rPr lang="en-US" sz="24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όλεως</a:t>
            </a:r>
            <a:r>
              <a:rPr lang="en-US" sz="24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</a:p>
          <a:p>
            <a:pPr>
              <a:spcBef>
                <a:spcPts val="392"/>
              </a:spcBef>
            </a:pPr>
            <a:r>
              <a:rPr lang="en-US" sz="2000" b="1" i="1" dirty="0">
                <a:ea typeface="ヒラギノ角ゴ Pro W3" charset="0"/>
                <a:cs typeface="Helvetica" charset="0"/>
                <a:sym typeface="Helvetica" charset="0"/>
              </a:rPr>
              <a:t>381, 382</a:t>
            </a:r>
            <a:r>
              <a:rPr lang="en-US" sz="24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</a:p>
          <a:p>
            <a:pPr>
              <a:spcBef>
                <a:spcPts val="2481"/>
              </a:spcBef>
            </a:pP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-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Σύγκληση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ὑ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ὸ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Θεοδοσίου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´ (379-395) : π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λήρωση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θρόνου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200063"/>
                </a:solidFill>
                <a:ea typeface="ヒラギノ角ゴ Pro W3" charset="0"/>
                <a:cs typeface="Helvetica" charset="0"/>
                <a:sym typeface="Helvetica" charset="0"/>
              </a:rPr>
              <a:t>όλεως</a:t>
            </a:r>
            <a:endParaRPr lang="en-US" sz="2000" b="1" dirty="0">
              <a:solidFill>
                <a:srgbClr val="200063"/>
              </a:solidFill>
              <a:ea typeface="ヒラギノ角ゴ Pro W3" charset="0"/>
              <a:cs typeface="Helvetica" charset="0"/>
              <a:sym typeface="Helvetica" charset="0"/>
            </a:endParaRPr>
          </a:p>
          <a:p>
            <a:pPr>
              <a:spcBef>
                <a:spcPts val="2481"/>
              </a:spcBef>
            </a:pP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- 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Ἐκλογὴ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πα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ρ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ίτηση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Γρηγορίου</a:t>
            </a:r>
            <a:r>
              <a:rPr lang="en-US" sz="2000" b="1" dirty="0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ea typeface="ヒラギノ角ゴ Pro W3" charset="0"/>
                <a:cs typeface="Helvetica" charset="0"/>
                <a:sym typeface="Helvetica" charset="0"/>
              </a:rPr>
              <a:t>Θεολόγου</a:t>
            </a:r>
            <a:endParaRPr lang="en-US" sz="2000" b="1" dirty="0">
              <a:solidFill>
                <a:srgbClr val="9B2C01"/>
              </a:solidFill>
              <a:ea typeface="ヒラギノ角ゴ Pro W3" charset="0"/>
              <a:cs typeface="Helvetica" charset="0"/>
              <a:sym typeface="Helvetica" charset="0"/>
            </a:endParaRPr>
          </a:p>
          <a:p>
            <a:pPr>
              <a:spcBef>
                <a:spcPts val="2481"/>
              </a:spcBef>
            </a:pPr>
            <a:r>
              <a:rPr lang="en-US" sz="2000" b="1" dirty="0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- </a:t>
            </a:r>
            <a:r>
              <a:rPr lang="en-US" sz="2000" b="1" dirty="0" err="1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Πρ</a:t>
            </a:r>
            <a:r>
              <a:rPr lang="en-US" sz="2000" b="1" dirty="0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κτικὰ</a:t>
            </a:r>
            <a:r>
              <a:rPr lang="en-US" sz="2000" b="1" dirty="0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1D300D"/>
                </a:solidFill>
                <a:ea typeface="ヒラギノ角ゴ Pro W3" charset="0"/>
                <a:cs typeface="Helvetica" charset="0"/>
                <a:sym typeface="Helvetica" charset="0"/>
              </a:rPr>
              <a:t>Συνόδου</a:t>
            </a:r>
            <a:endParaRPr lang="en-US" sz="2000" b="1" dirty="0">
              <a:solidFill>
                <a:srgbClr val="1D300D"/>
              </a:solidFill>
              <a:ea typeface="ヒラギノ角ゴ Pro W3" charset="0"/>
              <a:cs typeface="Helvetica" charset="0"/>
              <a:sym typeface="Helvetica" charset="0"/>
            </a:endParaRPr>
          </a:p>
        </p:txBody>
      </p:sp>
      <p:pic>
        <p:nvPicPr>
          <p:cNvPr id="24578" name="Picture 2" descr="Εικόνα2, Αρχαίο νόμισμα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2098477" cy="173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2132856"/>
            <a:ext cx="936104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2</a:t>
            </a:r>
          </a:p>
        </p:txBody>
      </p:sp>
    </p:spTree>
    <p:extLst>
      <p:ext uri="{BB962C8B-B14F-4D97-AF65-F5344CB8AC3E}">
        <p14:creationId xmlns:p14="http://schemas.microsoft.com/office/powerpoint/2010/main" val="41976795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νονικὸ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ἔργο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τῆς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Συνόδου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Κωνστ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ντινου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ἐσφ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λμένος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ὁ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χωρισμὸς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ζητημάτων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ίστεως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ὸ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ζητήμ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νονικής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τάξεως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.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ὁ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ἀριθμὸς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νόνων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: 7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Προϋ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οθέσεις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κριτήρι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γιὰ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τάστ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ἑνότητ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Ἐκκλησί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: 1, 5, 6 (α´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μέρος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), 7.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σφάλιση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ἑνότητ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στὴν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νονικὴ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τάξη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: 2, 3, 4, 6 (β´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μέρος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).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078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Σύμ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β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ολο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Νικ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ς-Κωνστ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ντινου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όλεως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συνέτ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ξε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νέο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σύμ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ολο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ίστεως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.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γνώριση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ὸ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´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Οἰκουμενική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(451).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Ὁμολογί</a:t>
            </a:r>
            <a:r>
              <a:rPr lang="en-US" b="1" dirty="0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α </a:t>
            </a:r>
            <a:r>
              <a:rPr lang="en-US" b="1" dirty="0" err="1">
                <a:solidFill>
                  <a:srgbClr val="2B4714"/>
                </a:solidFill>
                <a:latin typeface="+mn-lt"/>
                <a:cs typeface="Helvetica" charset="0"/>
                <a:sym typeface="Helvetica" charset="0"/>
              </a:rPr>
              <a:t>Πίστεως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ὐξημένο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ἐκκλησι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στικὸ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κύρος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στὴν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τολή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!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      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Μόνο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οἱ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Γότθοι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διέσωσ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»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τὸν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ἀρει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νισμό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: </a:t>
            </a:r>
            <a:r>
              <a:rPr lang="en-US" sz="2000" b="1" dirty="0" err="1">
                <a:cs typeface="Helvetica" charset="0"/>
                <a:sym typeface="Helvetica" charset="0"/>
              </a:rPr>
              <a:t>Οὐλφίλ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5875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642936" y="5650261"/>
            <a:ext cx="37130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l-GR" b="1" i="1" dirty="0" smtClean="0">
                <a:solidFill>
                  <a:srgbClr val="A40800"/>
                </a:solidFill>
                <a:latin typeface="Helvetica" charset="0"/>
                <a:ea typeface="ヒラギノ角ゴ Pro W3" charset="0"/>
                <a:cs typeface="Helvetica" charset="0"/>
                <a:sym typeface="Helvetica" charset="0"/>
              </a:rPr>
              <a:t>Εικόνα 3: </a:t>
            </a:r>
            <a:r>
              <a:rPr lang="en-US" b="1" i="1" dirty="0" smtClean="0">
                <a:solidFill>
                  <a:srgbClr val="A40800"/>
                </a:solidFill>
                <a:latin typeface="Helvetica" charset="0"/>
                <a:ea typeface="ヒラギノ角ゴ Pro W3" charset="0"/>
                <a:cs typeface="Helvetica" charset="0"/>
                <a:sym typeface="Helvetica" charset="0"/>
              </a:rPr>
              <a:t>Ὁ </a:t>
            </a:r>
            <a:r>
              <a:rPr lang="en-US" b="1" i="1" dirty="0" err="1">
                <a:solidFill>
                  <a:srgbClr val="A40800"/>
                </a:solidFill>
                <a:latin typeface="Helvetica" charset="0"/>
                <a:ea typeface="ヒラギノ角ゴ Pro W3" charset="0"/>
                <a:cs typeface="Helvetica" charset="0"/>
                <a:sym typeface="Helvetica" charset="0"/>
              </a:rPr>
              <a:t>Ρωμ</a:t>
            </a:r>
            <a:r>
              <a:rPr lang="en-US" b="1" i="1" dirty="0">
                <a:solidFill>
                  <a:srgbClr val="A40800"/>
                </a:solidFill>
                <a:latin typeface="Helvetica" charset="0"/>
                <a:ea typeface="ヒラギノ角ゴ Pro W3" charset="0"/>
                <a:cs typeface="Helvetica" charset="0"/>
                <a:sym typeface="Helvetica" charset="0"/>
              </a:rPr>
              <a:t>αϊκὸς κόσμος</a:t>
            </a:r>
          </a:p>
        </p:txBody>
      </p:sp>
      <p:pic>
        <p:nvPicPr>
          <p:cNvPr id="27650" name="Picture 2" descr="Χάρτης του Ρωμαϊκού κόσμο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58" y="586384"/>
            <a:ext cx="9366126" cy="512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86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49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  <a:r>
              <a:rPr lang="el-GR" sz="2000" dirty="0" smtClean="0"/>
              <a:t>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</a:t>
            </a:r>
            <a:r>
              <a:rPr lang="en-US" sz="2000" dirty="0" err="1" smtClean="0">
                <a:sym typeface="Helvetica" pitchFamily="2" charset="0"/>
              </a:rPr>
              <a:t>Δρ</a:t>
            </a:r>
            <a:r>
              <a:rPr lang="en-US" sz="2000" dirty="0" smtClean="0">
                <a:sym typeface="Helvetica" pitchFamily="2" charset="0"/>
              </a:rPr>
              <a:t>. </a:t>
            </a:r>
            <a:r>
              <a:rPr lang="en-US" sz="2000" dirty="0" err="1" smtClean="0">
                <a:sym typeface="Helvetica" pitchFamily="2" charset="0"/>
              </a:rPr>
              <a:t>Ἰωάννης</a:t>
            </a:r>
            <a:r>
              <a:rPr lang="en-US" sz="2000" dirty="0" smtClean="0">
                <a:sym typeface="Helvetica" pitchFamily="2" charset="0"/>
              </a:rPr>
              <a:t> </a:t>
            </a:r>
            <a:r>
              <a:rPr lang="en-US" sz="2000" dirty="0" err="1" smtClean="0">
                <a:sym typeface="Helvetica" pitchFamily="2" charset="0"/>
              </a:rPr>
              <a:t>Ἀντ</a:t>
            </a:r>
            <a:r>
              <a:rPr lang="en-US" sz="2000" dirty="0" smtClean="0">
                <a:sym typeface="Helvetica" pitchFamily="2" charset="0"/>
              </a:rPr>
              <a:t>. </a:t>
            </a:r>
            <a:r>
              <a:rPr lang="en-US" sz="2000" dirty="0" err="1" smtClean="0">
                <a:sym typeface="Helvetica" pitchFamily="2" charset="0"/>
              </a:rPr>
              <a:t>Παναγιωτόπουλος</a:t>
            </a:r>
            <a:r>
              <a:rPr lang="el-GR" sz="2000" dirty="0" smtClean="0"/>
              <a:t>. «</a:t>
            </a:r>
            <a:r>
              <a:rPr lang="el-GR" sz="2000" dirty="0" err="1" smtClean="0"/>
              <a:t>Γενικὴ</a:t>
            </a:r>
            <a:r>
              <a:rPr lang="el-GR" sz="2000" dirty="0" smtClean="0"/>
              <a:t> </a:t>
            </a:r>
            <a:r>
              <a:rPr lang="el-GR" sz="2000" dirty="0" err="1" smtClean="0"/>
              <a:t>Ἐκκλησιαστικὴ</a:t>
            </a:r>
            <a:r>
              <a:rPr lang="el-GR" sz="2000" dirty="0" smtClean="0"/>
              <a:t> </a:t>
            </a:r>
            <a:r>
              <a:rPr lang="el-GR" sz="2000" dirty="0" err="1" smtClean="0"/>
              <a:t>Ἱστορία</a:t>
            </a:r>
            <a:r>
              <a:rPr lang="el-GR" sz="2000" dirty="0" smtClean="0"/>
              <a:t> Α´.</a:t>
            </a:r>
            <a:r>
              <a:rPr lang="el-GR" sz="2000" b="1" dirty="0">
                <a:cs typeface="Helvetica" charset="0"/>
                <a:sym typeface="Helvetica" charset="0"/>
              </a:rPr>
              <a:t> </a:t>
            </a:r>
            <a:r>
              <a:rPr lang="el-GR" sz="2000" dirty="0" err="1">
                <a:cs typeface="Helvetica" charset="0"/>
                <a:sym typeface="Helvetica" charset="0"/>
              </a:rPr>
              <a:t>Οἱ</a:t>
            </a:r>
            <a:r>
              <a:rPr lang="el-GR" sz="2000" dirty="0">
                <a:cs typeface="Helvetica" charset="0"/>
                <a:sym typeface="Helvetica" charset="0"/>
              </a:rPr>
              <a:t> </a:t>
            </a:r>
            <a:r>
              <a:rPr lang="el-GR" sz="2000" dirty="0" err="1">
                <a:cs typeface="Helvetica" charset="0"/>
                <a:sym typeface="Helvetica" charset="0"/>
              </a:rPr>
              <a:t>Ἀρειανικὲς</a:t>
            </a:r>
            <a:r>
              <a:rPr lang="el-GR" sz="2000" dirty="0">
                <a:cs typeface="Helvetica" charset="0"/>
                <a:sym typeface="Helvetica" charset="0"/>
              </a:rPr>
              <a:t> </a:t>
            </a:r>
            <a:r>
              <a:rPr lang="el-GR" sz="2000" dirty="0" err="1" smtClean="0">
                <a:cs typeface="Helvetica" charset="0"/>
                <a:sym typeface="Helvetica" charset="0"/>
              </a:rPr>
              <a:t>Ἔριδες</a:t>
            </a:r>
            <a:r>
              <a:rPr lang="el-GR" sz="2000" dirty="0" smtClean="0"/>
              <a:t>». Έκδοση: 1.0. Αθήνα 201</a:t>
            </a:r>
            <a:r>
              <a:rPr lang="en-US" sz="2000" dirty="0" smtClean="0"/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eclass.uoa.gr/courses/THEOL112/ </a:t>
            </a:r>
            <a:endParaRPr lang="el-GR" sz="2000" dirty="0" smtClean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9824"/>
            <a:ext cx="8229600" cy="1515805"/>
          </a:xfrm>
          <a:ln/>
        </p:spPr>
        <p:txBody>
          <a:bodyPr/>
          <a:lstStyle/>
          <a:p>
            <a:r>
              <a:rPr lang="el-GR" sz="3900" b="1" dirty="0">
                <a:cs typeface="Helvetica" charset="0"/>
                <a:sym typeface="Helvetica" charset="0"/>
              </a:rPr>
              <a:t>Οἱ Ἀρειανικὲς Ἔριδες</a:t>
            </a:r>
            <a:endParaRPr lang="en-US" sz="39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1: </a:t>
            </a:r>
            <a:r>
              <a:rPr lang="en-US" sz="2000" dirty="0" smtClean="0"/>
              <a:t>Copyrighted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Εικόνα 2: </a:t>
            </a:r>
            <a:r>
              <a:rPr lang="en-US" sz="2000" dirty="0" err="1"/>
              <a:t>wikipedia</a:t>
            </a:r>
            <a:r>
              <a:rPr lang="en-US" sz="2000" dirty="0"/>
              <a:t>,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://en.wikipedia.org/wiki/375#/</a:t>
            </a:r>
            <a:r>
              <a:rPr lang="en-US" sz="2000" dirty="0" smtClean="0">
                <a:hlinkClick r:id="rId3"/>
              </a:rPr>
              <a:t>media/File:Solidus_Valentinian_II_trier_RIC_090a.jpg</a:t>
            </a:r>
            <a:r>
              <a:rPr lang="el-GR" sz="2000" dirty="0"/>
              <a:t>, </a:t>
            </a:r>
            <a:r>
              <a:rPr lang="en-US" sz="2000" dirty="0"/>
              <a:t>Creative Commons Attribution-</a:t>
            </a:r>
            <a:r>
              <a:rPr lang="en-US" sz="2000" dirty="0" err="1"/>
              <a:t>ShareAlike</a:t>
            </a:r>
            <a:r>
              <a:rPr lang="en-US" sz="2000" dirty="0"/>
              <a:t> License.</a:t>
            </a:r>
            <a:r>
              <a:rPr lang="el-GR" sz="2000" dirty="0"/>
              <a:t>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l-GR" sz="2000" dirty="0" smtClean="0"/>
              <a:t>Εικόνα 3: </a:t>
            </a:r>
            <a:r>
              <a:rPr lang="el-GR" sz="2000" dirty="0"/>
              <a:t>Ψηφιακό σχολείο (</a:t>
            </a:r>
            <a:r>
              <a:rPr lang="en-US" sz="2000" dirty="0">
                <a:hlinkClick r:id="rId4"/>
              </a:rPr>
              <a:t>ebooks.edu.gr</a:t>
            </a:r>
            <a:r>
              <a:rPr lang="en-US" sz="2000" dirty="0"/>
              <a:t>) </a:t>
            </a:r>
            <a:r>
              <a:rPr lang="el-GR" sz="2000" dirty="0"/>
              <a:t>, </a:t>
            </a:r>
            <a:r>
              <a:rPr lang="en-US" sz="2000" dirty="0">
                <a:hlinkClick r:id="rId5"/>
              </a:rPr>
              <a:t>http://ebooks.edu.gr/modules/</a:t>
            </a:r>
            <a:br>
              <a:rPr lang="en-US" sz="2000" dirty="0">
                <a:hlinkClick r:id="rId5"/>
              </a:rPr>
            </a:br>
            <a:r>
              <a:rPr lang="en-US" sz="2000" dirty="0" err="1">
                <a:hlinkClick r:id="rId5"/>
              </a:rPr>
              <a:t>ebook</a:t>
            </a:r>
            <a:r>
              <a:rPr lang="en-US" sz="2000" dirty="0">
                <a:hlinkClick r:id="rId5"/>
              </a:rPr>
              <a:t>/</a:t>
            </a:r>
            <a:r>
              <a:rPr lang="en-US" sz="2000" dirty="0" err="1">
                <a:hlinkClick r:id="rId5"/>
              </a:rPr>
              <a:t>show.php</a:t>
            </a:r>
            <a:r>
              <a:rPr lang="en-US" sz="2000" dirty="0">
                <a:hlinkClick r:id="rId5"/>
              </a:rPr>
              <a:t>/DSDIM-E105/157/1111,4048/</a:t>
            </a:r>
            <a:r>
              <a:rPr lang="el-GR" sz="2000" dirty="0"/>
              <a:t>, </a:t>
            </a:r>
            <a:r>
              <a:rPr lang="en-US" sz="2000" dirty="0"/>
              <a:t> Copyrighted.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Χάρτη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6" y="260648"/>
            <a:ext cx="9154086" cy="55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5877272"/>
            <a:ext cx="1008112" cy="2880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2961162176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´ 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ερίοδος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ἐρίδων</a:t>
            </a:r>
            <a:r>
              <a:rPr lang="en-US" sz="2000" b="1" dirty="0">
                <a:cs typeface="Helvetica" charset="0"/>
                <a:sym typeface="Helvetica" charset="0"/>
              </a:rPr>
              <a:t> (326-340)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i="1" dirty="0" err="1">
                <a:solidFill>
                  <a:srgbClr val="3F691E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i="1" dirty="0">
                <a:solidFill>
                  <a:srgbClr val="3F691E"/>
                </a:solidFill>
                <a:cs typeface="Helvetica" charset="0"/>
                <a:sym typeface="Helvetica" charset="0"/>
              </a:rPr>
              <a:t>´ </a:t>
            </a:r>
            <a:r>
              <a:rPr lang="en-US" sz="2000" b="1" i="1" dirty="0" err="1">
                <a:solidFill>
                  <a:srgbClr val="3F691E"/>
                </a:solidFill>
                <a:cs typeface="Helvetica" charset="0"/>
                <a:sym typeface="Helvetica" charset="0"/>
              </a:rPr>
              <a:t>Οἰκουμενικὴ</a:t>
            </a:r>
            <a:r>
              <a:rPr lang="en-US" sz="2000" b="1" i="1" dirty="0">
                <a:solidFill>
                  <a:srgbClr val="3F691E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i="1" dirty="0" err="1">
                <a:solidFill>
                  <a:srgbClr val="3F691E"/>
                </a:solidFill>
                <a:cs typeface="Helvetica" charset="0"/>
                <a:sym typeface="Helvetica" charset="0"/>
              </a:rPr>
              <a:t>Σύνοδος</a:t>
            </a:r>
            <a:r>
              <a:rPr lang="en-US" sz="2000" b="1" i="1" dirty="0">
                <a:solidFill>
                  <a:srgbClr val="3F691E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>
                <a:solidFill>
                  <a:srgbClr val="3F691E"/>
                </a:solidFill>
                <a:cs typeface="Helvetica" charset="0"/>
                <a:sym typeface="Helvetica" charset="0"/>
              </a:rPr>
              <a:t>: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787724" lvl="2" indent="0"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ὁμόφωνη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δίκη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ἀρει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νικῆς</a:t>
            </a:r>
            <a:r>
              <a:rPr lang="en-US" sz="2000" b="1" dirty="0">
                <a:cs typeface="Helvetica" charset="0"/>
                <a:sym typeface="Helvetica" charset="0"/>
              </a:rPr>
              <a:t> α</a:t>
            </a:r>
            <a:r>
              <a:rPr lang="en-US" sz="2000" b="1" dirty="0" err="1">
                <a:cs typeface="Helvetica" charset="0"/>
                <a:sym typeface="Helvetica" charset="0"/>
              </a:rPr>
              <a:t>ἱρέσεως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787724" lvl="2" indent="0"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ὁμόφωνη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οδοχή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ὁ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Ἄρειος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οὔτε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κλητεύθηκε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οὔτε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ολογήθηκε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σύνοδο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γιὰ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τὴν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ἱρετική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του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διδ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σκ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λί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α.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Στάση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ἀρει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νοφρόνων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: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buNone/>
            </a:pP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α.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κοινωνί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μὲ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τὸν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Ἄρειο</a:t>
            </a:r>
            <a:endParaRPr lang="en-US" sz="2000" b="1" dirty="0">
              <a:solidFill>
                <a:srgbClr val="3E4505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buNone/>
            </a:pP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β.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ἀμφισ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ήτηση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solidFill>
                  <a:srgbClr val="3E4505"/>
                </a:solidFill>
                <a:cs typeface="Helvetica" charset="0"/>
                <a:sym typeface="Helvetica" charset="0"/>
              </a:rPr>
              <a:t>ὁμοούσιος</a:t>
            </a:r>
            <a:r>
              <a:rPr lang="en-US" sz="2000" b="1" dirty="0">
                <a:solidFill>
                  <a:srgbClr val="3E4505"/>
                </a:solidFill>
                <a:cs typeface="Helvetica" charset="0"/>
                <a:sym typeface="Helvetica" charset="0"/>
              </a:rPr>
              <a:t>»</a:t>
            </a:r>
            <a:endParaRPr lang="en-US" sz="2000" b="1" dirty="0">
              <a:solidFill>
                <a:srgbClr val="3E4505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endParaRPr lang="en-US" sz="16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>
              <a:spcBef>
                <a:spcPts val="522"/>
              </a:spcBef>
            </a:pP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086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327: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μετ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στροφή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Μ.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Κωνστ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ντίνου</a:t>
            </a:r>
            <a:endParaRPr lang="en-US" sz="2000" dirty="0">
              <a:sym typeface="Helvetica" charset="0"/>
            </a:endParaRPr>
          </a:p>
          <a:p>
            <a:pPr marL="0" indent="0"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τάστ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ἐξορισθέντων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328: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ἐκλογὴ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Ἀλεξ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νδρεί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σίου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Μέγ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328: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ίρεση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Ἀντιοχεί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Εὐστ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θίου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335: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558E28"/>
                </a:solidFill>
                <a:latin typeface="+mn-lt"/>
                <a:cs typeface="Helvetica" charset="0"/>
                <a:sym typeface="Helvetica" charset="0"/>
              </a:rPr>
              <a:t>Σύνοδος</a:t>
            </a:r>
            <a:r>
              <a:rPr lang="en-US" b="1" dirty="0">
                <a:solidFill>
                  <a:srgbClr val="558E28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558E28"/>
                </a:solidFill>
                <a:latin typeface="+mn-lt"/>
                <a:cs typeface="Helvetica" charset="0"/>
                <a:sym typeface="Helvetica" charset="0"/>
              </a:rPr>
              <a:t>Τύρου</a:t>
            </a:r>
            <a:r>
              <a:rPr lang="en-US" b="1" dirty="0">
                <a:solidFill>
                  <a:srgbClr val="558E28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ἐξορί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α Μ. 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Ἀθ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ν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α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σίου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στὰ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 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Τρέ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β</a:t>
            </a:r>
            <a:r>
              <a:rPr lang="en-US" b="1" dirty="0" err="1">
                <a:latin typeface="+mn-lt"/>
                <a:cs typeface="Zapf Dingbats" charset="0"/>
                <a:sym typeface="Helvetica" charset="0"/>
              </a:rPr>
              <a:t>ηρ</a:t>
            </a:r>
            <a:r>
              <a:rPr lang="en-US" b="1" dirty="0">
                <a:latin typeface="+mn-lt"/>
                <a:cs typeface="Zapf Dingbats" charset="0"/>
                <a:sym typeface="Helvetica" charset="0"/>
              </a:rPr>
              <a:t>α.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2350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336: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Σύνοδος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Κωνστ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ντινου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όλεως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: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θ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ίρεση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Ἀγκύρ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Μα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ρκέλλου</a:t>
            </a:r>
            <a:endParaRPr lang="en-US" b="1" dirty="0">
              <a:solidFill>
                <a:srgbClr val="290082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spcBef>
                <a:spcPts val="522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Ρώμης</a:t>
            </a:r>
            <a:r>
              <a:rPr lang="en-US" sz="2000" b="1" dirty="0">
                <a:cs typeface="Helvetica" charset="0"/>
                <a:sym typeface="Helvetica" charset="0"/>
              </a:rPr>
              <a:t> (341)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497510" lvl="1" indent="0"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ρδικῆς</a:t>
            </a:r>
            <a:r>
              <a:rPr lang="en-US" sz="2000" b="1" dirty="0">
                <a:cs typeface="Helvetica" charset="0"/>
                <a:sym typeface="Helvetica" charset="0"/>
              </a:rPr>
              <a:t> (343)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48723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Β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´ 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ερίοδος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ἐρίδων</a:t>
            </a:r>
            <a:r>
              <a:rPr lang="en-US" sz="2000" b="1" dirty="0">
                <a:cs typeface="Helvetica" charset="0"/>
                <a:sym typeface="Helvetica" charset="0"/>
              </a:rPr>
              <a:t> (341-351)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ισ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ρεί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Ἀκάκιος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(340-365): </a:t>
            </a:r>
            <a:r>
              <a:rPr lang="en-US" sz="2000" b="1" dirty="0" err="1">
                <a:cs typeface="Helvetica" charset="0"/>
                <a:sym typeface="Helvetica" charset="0"/>
              </a:rPr>
              <a:t>ἀκρ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ῖος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ἀρει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νὸς</a:t>
            </a:r>
            <a:r>
              <a:rPr lang="en-US" sz="2000" b="1" dirty="0">
                <a:cs typeface="Helvetica" charset="0"/>
                <a:sym typeface="Helvetica" charset="0"/>
              </a:rPr>
              <a:t> (</a:t>
            </a:r>
            <a:r>
              <a:rPr lang="en-US" sz="2000" b="1" dirty="0" err="1">
                <a:cs typeface="Helvetica" charset="0"/>
                <a:sym typeface="Helvetica" charset="0"/>
              </a:rPr>
              <a:t>Ὅμοιοι</a:t>
            </a:r>
            <a:r>
              <a:rPr lang="en-US" sz="2000" b="1" dirty="0">
                <a:cs typeface="Helvetica" charset="0"/>
                <a:sym typeface="Helvetica" charset="0"/>
              </a:rPr>
              <a:t>).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Ἀγκύρ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Β</a:t>
            </a:r>
            <a:r>
              <a:rPr lang="en-US" b="1" dirty="0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200063"/>
                </a:solidFill>
                <a:latin typeface="+mn-lt"/>
                <a:cs typeface="Helvetica" charset="0"/>
                <a:sym typeface="Helvetica" charset="0"/>
              </a:rPr>
              <a:t>σίλειος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(336-364): </a:t>
            </a:r>
            <a:r>
              <a:rPr lang="en-US" sz="2000" b="1" dirty="0" err="1">
                <a:cs typeface="Helvetica" charset="0"/>
                <a:sym typeface="Helvetica" charset="0"/>
              </a:rPr>
              <a:t>μετριο</a:t>
            </a:r>
            <a:r>
              <a:rPr lang="en-US" sz="2000" b="1" dirty="0">
                <a:cs typeface="Helvetica" charset="0"/>
                <a:sym typeface="Helvetica" charset="0"/>
              </a:rPr>
              <a:t>πα</a:t>
            </a:r>
            <a:r>
              <a:rPr lang="en-US" sz="2000" b="1" dirty="0" err="1">
                <a:cs typeface="Helvetica" charset="0"/>
                <a:sym typeface="Helvetica" charset="0"/>
              </a:rPr>
              <a:t>θὴς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ἀρει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νὸς</a:t>
            </a:r>
            <a:r>
              <a:rPr lang="en-US" sz="2000" b="1" dirty="0">
                <a:cs typeface="Helvetica" charset="0"/>
                <a:sym typeface="Helvetica" charset="0"/>
              </a:rPr>
              <a:t> (</a:t>
            </a:r>
            <a:r>
              <a:rPr lang="en-US" sz="2000" b="1" dirty="0" err="1">
                <a:cs typeface="Helvetica" charset="0"/>
                <a:sym typeface="Helvetica" charset="0"/>
              </a:rPr>
              <a:t>Ὁμοιουσι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νοί</a:t>
            </a:r>
            <a:r>
              <a:rPr lang="en-US" sz="2000" b="1" dirty="0">
                <a:cs typeface="Helvetica" charset="0"/>
                <a:sym typeface="Helvetica" charset="0"/>
              </a:rPr>
              <a:t>).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τὸ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ζήτημ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ιστροφῆς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ὀρθοδόξων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ισκό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ων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στοὺς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θρόνους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τους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339: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Ἀντιοχεί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340: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Ρώμης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Συμ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έρ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σμ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α: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οἱ</a:t>
            </a:r>
            <a:r>
              <a:rPr lang="en-US" sz="2000" b="1" dirty="0">
                <a:cs typeface="Helvetica" charset="0"/>
                <a:sym typeface="Helvetica" charset="0"/>
              </a:rPr>
              <a:t> 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οφάσεις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Συνόδου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Νίκ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δὲν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οτελοῦσ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ζήτημ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μόνον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τῆς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τολῆς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343: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Σύνοδος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Σ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ρδικῆς</a:t>
            </a:r>
            <a:endParaRPr lang="en-US" b="1" dirty="0">
              <a:solidFill>
                <a:srgbClr val="1D300D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346: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Ἐ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ιστορφὴ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 Μ.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Ἀθ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ν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σίου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στὴν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Ἀλεξάνδρει</a:t>
            </a:r>
            <a:r>
              <a:rPr lang="en-US" b="1" dirty="0">
                <a:solidFill>
                  <a:srgbClr val="1D300D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endParaRPr lang="en-US" b="1" dirty="0">
              <a:solidFill>
                <a:srgbClr val="1D300D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54283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Γ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´ 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ερίοδος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ἐρίδων</a:t>
            </a:r>
            <a:r>
              <a:rPr lang="en-US" sz="2000" b="1" dirty="0">
                <a:cs typeface="Helvetica" charset="0"/>
                <a:sym typeface="Helvetica" charset="0"/>
              </a:rPr>
              <a:t> (351-361)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522"/>
              </a:spcBef>
              <a:buNone/>
            </a:pPr>
            <a:r>
              <a:rPr lang="en-US" b="1" dirty="0">
                <a:solidFill>
                  <a:srgbClr val="9B2C01"/>
                </a:solidFill>
                <a:latin typeface="+mn-lt"/>
                <a:cs typeface="Zapf Dingbats" charset="0"/>
                <a:sym typeface="Helvetica" charset="0"/>
              </a:rPr>
              <a:t>➢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διάσ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πα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ση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τῶν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ἀρει</a:t>
            </a: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solidFill>
                  <a:srgbClr val="9B2C01"/>
                </a:solidFill>
                <a:cs typeface="Helvetica" charset="0"/>
                <a:sym typeface="Helvetica" charset="0"/>
              </a:rPr>
              <a:t>νοφρόνων</a:t>
            </a:r>
            <a:r>
              <a:rPr lang="en-US" sz="2000" b="1" dirty="0">
                <a:cs typeface="Helvetica" charset="0"/>
                <a:sym typeface="Helvetica" charset="0"/>
              </a:rPr>
              <a:t> (</a:t>
            </a:r>
            <a:r>
              <a:rPr lang="en-US" sz="2000" b="1" dirty="0" err="1">
                <a:cs typeface="Helvetica" charset="0"/>
                <a:sym typeface="Helvetica" charset="0"/>
              </a:rPr>
              <a:t>Ἀνόμοιοι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Ὅμοιοι</a:t>
            </a:r>
            <a:r>
              <a:rPr lang="en-US" sz="2000" b="1" dirty="0">
                <a:cs typeface="Helvetica" charset="0"/>
                <a:sym typeface="Helvetica" charset="0"/>
              </a:rPr>
              <a:t>, </a:t>
            </a:r>
            <a:r>
              <a:rPr lang="en-US" sz="2000" b="1" dirty="0" err="1">
                <a:cs typeface="Helvetica" charset="0"/>
                <a:sym typeface="Helvetica" charset="0"/>
              </a:rPr>
              <a:t>Ὅμοιουσι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νοί</a:t>
            </a:r>
            <a:r>
              <a:rPr lang="en-US" sz="2000" b="1" dirty="0">
                <a:cs typeface="Helvetica" charset="0"/>
                <a:sym typeface="Helvetica" charset="0"/>
              </a:rPr>
              <a:t>)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357: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Σιρμίου</a:t>
            </a:r>
            <a:r>
              <a:rPr lang="en-US" sz="2000" b="1" dirty="0">
                <a:cs typeface="Helvetica" charset="0"/>
                <a:sym typeface="Helvetica" charset="0"/>
              </a:rPr>
              <a:t>: </a:t>
            </a:r>
            <a:r>
              <a:rPr lang="en-US" sz="2000" b="1" dirty="0" err="1"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ικράτηση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Ὁμοίων</a:t>
            </a:r>
            <a:endParaRPr lang="en-US" sz="2000" b="1" dirty="0">
              <a:solidFill>
                <a:srgbClr val="9B2C01"/>
              </a:solidFill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359: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Ἀριμινίου</a:t>
            </a:r>
            <a:r>
              <a:rPr lang="en-US" sz="2000" b="1" dirty="0">
                <a:cs typeface="Helvetica" charset="0"/>
                <a:sym typeface="Helvetica" charset="0"/>
              </a:rPr>
              <a:t> : </a:t>
            </a:r>
            <a:r>
              <a:rPr lang="en-US" sz="2000" b="1" dirty="0" err="1"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ικύρωση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Συμ</a:t>
            </a:r>
            <a:r>
              <a:rPr lang="en-US" sz="2000" b="1" dirty="0"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cs typeface="Helvetica" charset="0"/>
                <a:sym typeface="Helvetica" charset="0"/>
              </a:rPr>
              <a:t>όλου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Νικ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359: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Σελευκεί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Ἰσ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υρί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360: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ντινου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όλεως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360: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Π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ρισίων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Συμ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π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έρ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σμ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α: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ροσέγγιση</a:t>
            </a:r>
            <a:r>
              <a:rPr lang="en-US" sz="2000" b="1" dirty="0"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cs typeface="Helvetica" charset="0"/>
                <a:sym typeface="Helvetica" charset="0"/>
              </a:rPr>
              <a:t>Ὁμοουσι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νῶν</a:t>
            </a:r>
            <a:r>
              <a:rPr lang="en-US" sz="2000" b="1" dirty="0">
                <a:cs typeface="Helvetica" charset="0"/>
                <a:sym typeface="Helvetica" charset="0"/>
              </a:rPr>
              <a:t>» </a:t>
            </a:r>
            <a:r>
              <a:rPr lang="en-US" sz="2000" b="1" dirty="0" err="1">
                <a:cs typeface="Helvetica" charset="0"/>
                <a:sym typeface="Helvetica" charset="0"/>
              </a:rPr>
              <a:t>κ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ὶ</a:t>
            </a:r>
            <a:r>
              <a:rPr lang="en-US" sz="2000" b="1" dirty="0">
                <a:cs typeface="Helvetica" charset="0"/>
                <a:sym typeface="Helvetica" charset="0"/>
              </a:rPr>
              <a:t> «</a:t>
            </a:r>
            <a:r>
              <a:rPr lang="en-US" sz="2000" b="1" dirty="0" err="1">
                <a:cs typeface="Helvetica" charset="0"/>
                <a:sym typeface="Helvetica" charset="0"/>
              </a:rPr>
              <a:t>Ὁμοιουσι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νῶν</a:t>
            </a:r>
            <a:r>
              <a:rPr lang="en-US" sz="2000" b="1" dirty="0">
                <a:cs typeface="Helvetica" charset="0"/>
                <a:sym typeface="Helvetica" charset="0"/>
              </a:rPr>
              <a:t>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0824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32173" y="884039"/>
            <a:ext cx="8706445" cy="4658320"/>
          </a:xfrm>
          <a:ln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Δ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´ π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ερίοδος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τῶν</a:t>
            </a:r>
            <a:r>
              <a:rPr lang="en-US" b="1" dirty="0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290082"/>
                </a:solidFill>
                <a:latin typeface="+mn-lt"/>
                <a:cs typeface="Helvetica" charset="0"/>
                <a:sym typeface="Helvetica" charset="0"/>
              </a:rPr>
              <a:t>ἐρίδων</a:t>
            </a:r>
            <a:r>
              <a:rPr lang="en-US" sz="2000" b="1" dirty="0">
                <a:cs typeface="Helvetica" charset="0"/>
                <a:sym typeface="Helvetica" charset="0"/>
              </a:rPr>
              <a:t> (361-381)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Νέοι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ὅροι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: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α) </a:t>
            </a:r>
            <a:r>
              <a:rPr lang="en-US" sz="2000" b="1" dirty="0" err="1">
                <a:cs typeface="Helvetica" charset="0"/>
                <a:sym typeface="Helvetica" charset="0"/>
              </a:rPr>
              <a:t>θάν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Κωνστ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ντίου</a:t>
            </a:r>
            <a:r>
              <a:rPr lang="en-US" sz="2000" b="1" dirty="0">
                <a:cs typeface="Helvetica" charset="0"/>
                <a:sym typeface="Helvetica" charset="0"/>
              </a:rPr>
              <a:t> (361)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β) </a:t>
            </a:r>
            <a:r>
              <a:rPr lang="en-US" sz="2000" b="1" dirty="0" err="1">
                <a:cs typeface="Helvetica" charset="0"/>
                <a:sym typeface="Helvetica" charset="0"/>
              </a:rPr>
              <a:t>ἄνοδος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Ἰουλι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νοῦ</a:t>
            </a:r>
            <a:r>
              <a:rPr lang="en-US" sz="2000" b="1" dirty="0">
                <a:cs typeface="Helvetica" charset="0"/>
                <a:sym typeface="Helvetica" charset="0"/>
              </a:rPr>
              <a:t> (361-363)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γ</a:t>
            </a:r>
            <a:r>
              <a:rPr lang="en-US" sz="2000" b="1" dirty="0">
                <a:cs typeface="Helvetica" charset="0"/>
                <a:sym typeface="Helvetica" charset="0"/>
              </a:rPr>
              <a:t>) </a:t>
            </a:r>
            <a:r>
              <a:rPr lang="en-US" sz="2000" b="1" dirty="0" err="1"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ιστροφὴ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ἐξορίστων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ἐ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ισκό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ων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sz="2000" b="1" dirty="0" err="1">
                <a:cs typeface="Helvetica" charset="0"/>
                <a:sym typeface="Helvetica" charset="0"/>
              </a:rPr>
              <a:t>δ</a:t>
            </a:r>
            <a:r>
              <a:rPr lang="en-US" sz="2000" b="1" dirty="0">
                <a:cs typeface="Helvetica" charset="0"/>
                <a:sym typeface="Helvetica" charset="0"/>
              </a:rPr>
              <a:t>) </a:t>
            </a:r>
            <a:r>
              <a:rPr lang="en-US" sz="2000" b="1" dirty="0" err="1">
                <a:cs typeface="Helvetica" charset="0"/>
                <a:sym typeface="Helvetica" charset="0"/>
              </a:rPr>
              <a:t>νέο</a:t>
            </a:r>
            <a:r>
              <a:rPr lang="en-US" sz="2000" b="1" dirty="0">
                <a:cs typeface="Helvetica" charset="0"/>
                <a:sym typeface="Helvetica" charset="0"/>
              </a:rPr>
              <a:t> π</a:t>
            </a:r>
            <a:r>
              <a:rPr lang="en-US" sz="2000" b="1" dirty="0" err="1">
                <a:cs typeface="Helvetica" charset="0"/>
                <a:sym typeface="Helvetica" charset="0"/>
              </a:rPr>
              <a:t>ρό</a:t>
            </a:r>
            <a:r>
              <a:rPr lang="en-US" sz="2000" b="1" dirty="0">
                <a:cs typeface="Helvetica" charset="0"/>
                <a:sym typeface="Helvetica" charset="0"/>
              </a:rPr>
              <a:t>β</a:t>
            </a:r>
            <a:r>
              <a:rPr lang="en-US" sz="2000" b="1" dirty="0" err="1">
                <a:cs typeface="Helvetica" charset="0"/>
                <a:sym typeface="Helvetica" charset="0"/>
              </a:rPr>
              <a:t>λημ</a:t>
            </a:r>
            <a:r>
              <a:rPr lang="en-US" sz="2000" b="1" dirty="0">
                <a:cs typeface="Helvetica" charset="0"/>
                <a:sym typeface="Helvetica" charset="0"/>
              </a:rPr>
              <a:t>α: </a:t>
            </a:r>
            <a:r>
              <a:rPr lang="en-US" sz="2000" b="1" dirty="0" err="1">
                <a:cs typeface="Helvetica" charset="0"/>
                <a:sym typeface="Helvetica" charset="0"/>
              </a:rPr>
              <a:t>ἡ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φυσικὴ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θεότητ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τοῦ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ἁγίου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Πνεύμ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τος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1306"/>
              </a:spcBef>
              <a:buNone/>
            </a:pP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Κ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ισ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ρεί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Β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σίλειος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, 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Μέγ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α</a:t>
            </a:r>
            <a:r>
              <a:rPr lang="en-US" b="1" dirty="0" err="1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ς</a:t>
            </a:r>
            <a:r>
              <a:rPr lang="en-US" b="1" dirty="0">
                <a:solidFill>
                  <a:srgbClr val="9B2C01"/>
                </a:solidFill>
                <a:latin typeface="+mn-lt"/>
                <a:cs typeface="Helvetica" charset="0"/>
                <a:sym typeface="Helvetica" charset="0"/>
              </a:rPr>
              <a:t> (370-378): </a:t>
            </a:r>
            <a:endParaRPr lang="en-US" b="1" dirty="0">
              <a:solidFill>
                <a:srgbClr val="9B2C01"/>
              </a:solidFill>
              <a:latin typeface="+mn-lt"/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r>
              <a:rPr lang="en-US" sz="2000" b="1" dirty="0">
                <a:cs typeface="Helvetica" charset="0"/>
                <a:sym typeface="Helvetica" charset="0"/>
              </a:rPr>
              <a:t>«</a:t>
            </a:r>
            <a:r>
              <a:rPr lang="en-US" sz="2000" b="1" dirty="0" err="1">
                <a:cs typeface="Helvetica" charset="0"/>
                <a:sym typeface="Helvetica" charset="0"/>
              </a:rPr>
              <a:t>μί</a:t>
            </a:r>
            <a:r>
              <a:rPr lang="en-US" sz="2000" b="1" dirty="0">
                <a:cs typeface="Helvetica" charset="0"/>
                <a:sym typeface="Helvetica" charset="0"/>
              </a:rPr>
              <a:t>α </a:t>
            </a:r>
            <a:r>
              <a:rPr lang="en-US" sz="2000" b="1" dirty="0" err="1">
                <a:cs typeface="Helvetica" charset="0"/>
                <a:sym typeface="Helvetica" charset="0"/>
              </a:rPr>
              <a:t>οὐσί</a:t>
            </a:r>
            <a:r>
              <a:rPr lang="en-US" sz="2000" b="1" dirty="0">
                <a:cs typeface="Helvetica" charset="0"/>
                <a:sym typeface="Helvetica" charset="0"/>
              </a:rPr>
              <a:t>α - </a:t>
            </a:r>
            <a:r>
              <a:rPr lang="en-US" sz="2000" b="1" dirty="0" err="1">
                <a:cs typeface="Helvetica" charset="0"/>
                <a:sym typeface="Helvetica" charset="0"/>
              </a:rPr>
              <a:t>τρεῖς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ὑ</a:t>
            </a:r>
            <a:r>
              <a:rPr lang="en-US" sz="2000" b="1" dirty="0">
                <a:cs typeface="Helvetica" charset="0"/>
                <a:sym typeface="Helvetica" charset="0"/>
              </a:rPr>
              <a:t>π</a:t>
            </a:r>
            <a:r>
              <a:rPr lang="en-US" sz="2000" b="1" dirty="0" err="1">
                <a:cs typeface="Helvetica" charset="0"/>
                <a:sym typeface="Helvetica" charset="0"/>
              </a:rPr>
              <a:t>οστάσεις</a:t>
            </a:r>
            <a:r>
              <a:rPr lang="en-US" sz="2000" b="1" dirty="0">
                <a:cs typeface="Helvetica" charset="0"/>
                <a:sym typeface="Helvetica" charset="0"/>
              </a:rPr>
              <a:t>»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buNone/>
            </a:pP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  <a:p>
            <a:pPr marL="0" indent="0">
              <a:spcBef>
                <a:spcPts val="392"/>
              </a:spcBef>
              <a:buNone/>
            </a:pPr>
            <a:r>
              <a:rPr lang="en-US" sz="2000" b="1" dirty="0">
                <a:solidFill>
                  <a:srgbClr val="9B2C01"/>
                </a:solidFill>
                <a:cs typeface="Helvetica" charset="0"/>
                <a:sym typeface="Helvetica" charset="0"/>
              </a:rPr>
              <a:t>379: </a:t>
            </a:r>
            <a:r>
              <a:rPr lang="en-US" sz="20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2000" b="1" dirty="0">
                <a:cs typeface="Helvetica" charset="0"/>
                <a:sym typeface="Helvetica" charset="0"/>
              </a:rPr>
              <a:t> </a:t>
            </a:r>
            <a:r>
              <a:rPr lang="en-US" sz="2000" b="1" dirty="0" err="1">
                <a:cs typeface="Helvetica" charset="0"/>
                <a:sym typeface="Helvetica" charset="0"/>
              </a:rPr>
              <a:t>Ἀντιοχεί</a:t>
            </a:r>
            <a:r>
              <a:rPr lang="en-US" sz="2000" b="1" dirty="0">
                <a:cs typeface="Helvetica" charset="0"/>
                <a:sym typeface="Helvetica" charset="0"/>
              </a:rPr>
              <a:t>α</a:t>
            </a:r>
            <a:r>
              <a:rPr lang="en-US" sz="2000" b="1" dirty="0" err="1">
                <a:cs typeface="Helvetica" charset="0"/>
                <a:sym typeface="Helvetica" charset="0"/>
              </a:rPr>
              <a:t>ς</a:t>
            </a:r>
            <a:endParaRPr lang="en-US" sz="20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60586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70" y="653355"/>
            <a:ext cx="7358063" cy="2232422"/>
          </a:xfrm>
          <a:ln/>
        </p:spPr>
        <p:txBody>
          <a:bodyPr/>
          <a:lstStyle/>
          <a:p>
            <a:r>
              <a:rPr lang="en-US" sz="3900" b="1" dirty="0" err="1">
                <a:cs typeface="Helvetica" charset="0"/>
                <a:sym typeface="Helvetica" charset="0"/>
              </a:rPr>
              <a:t>Β</a:t>
            </a:r>
            <a:r>
              <a:rPr lang="en-US" sz="3900" b="1" dirty="0">
                <a:cs typeface="Helvetica" charset="0"/>
                <a:sym typeface="Helvetica" charset="0"/>
              </a:rPr>
              <a:t>´ </a:t>
            </a:r>
            <a:r>
              <a:rPr lang="en-US" sz="3900" b="1" dirty="0" err="1">
                <a:cs typeface="Helvetica" charset="0"/>
                <a:sym typeface="Helvetica" charset="0"/>
              </a:rPr>
              <a:t>Οἰκουμενικὴ</a:t>
            </a:r>
            <a:r>
              <a:rPr lang="en-US" sz="3900" b="1" dirty="0">
                <a:cs typeface="Helvetica" charset="0"/>
                <a:sym typeface="Helvetica" charset="0"/>
              </a:rPr>
              <a:t> </a:t>
            </a:r>
            <a:r>
              <a:rPr lang="en-US" sz="3900" b="1" dirty="0" err="1">
                <a:cs typeface="Helvetica" charset="0"/>
                <a:sym typeface="Helvetica" charset="0"/>
              </a:rPr>
              <a:t>Σύνοδος</a:t>
            </a:r>
            <a:r>
              <a:rPr lang="en-US" sz="3900" b="1" dirty="0">
                <a:cs typeface="Helvetica" charset="0"/>
                <a:sym typeface="Helvetica" charset="0"/>
              </a:rPr>
              <a:t> (381)</a:t>
            </a:r>
            <a:endParaRPr lang="en-US" sz="3900" b="1" dirty="0"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946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805</Words>
  <Application>Microsoft Office PowerPoint</Application>
  <PresentationFormat>Προβολή στην οθόνη (4:3)</PresentationFormat>
  <Paragraphs>116</Paragraphs>
  <Slides>21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Arial</vt:lpstr>
      <vt:lpstr>Calibri</vt:lpstr>
      <vt:lpstr>Helvetica</vt:lpstr>
      <vt:lpstr>Wingdings</vt:lpstr>
      <vt:lpstr>Zapf Dingbats</vt:lpstr>
      <vt:lpstr>ヒラギノ角ゴ Pro W3</vt:lpstr>
      <vt:lpstr>ヒラギノ角ゴ ProN W6</vt:lpstr>
      <vt:lpstr>Θέμα του Office</vt:lpstr>
      <vt:lpstr>Γενικὴ Ἐκκλησιαστικὴ Ἱστορία Α´</vt:lpstr>
      <vt:lpstr>Οἱ Ἀρειανικὲς Ἔριδες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Β´ Οἰκουμενικὴ Σύνοδος (381)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Ανθούλα</cp:lastModifiedBy>
  <cp:revision>229</cp:revision>
  <dcterms:created xsi:type="dcterms:W3CDTF">2012-09-06T09:03:05Z</dcterms:created>
  <dcterms:modified xsi:type="dcterms:W3CDTF">2015-06-08T07:55:22Z</dcterms:modified>
</cp:coreProperties>
</file>