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405" r:id="rId3"/>
    <p:sldId id="425" r:id="rId4"/>
    <p:sldId id="427" r:id="rId5"/>
    <p:sldId id="428" r:id="rId6"/>
    <p:sldId id="429" r:id="rId7"/>
    <p:sldId id="447" r:id="rId8"/>
    <p:sldId id="450" r:id="rId9"/>
    <p:sldId id="448" r:id="rId10"/>
    <p:sldId id="449" r:id="rId11"/>
    <p:sldId id="451" r:id="rId12"/>
    <p:sldId id="452" r:id="rId13"/>
    <p:sldId id="453" r:id="rId14"/>
    <p:sldId id="454" r:id="rId15"/>
    <p:sldId id="455" r:id="rId16"/>
    <p:sldId id="456" r:id="rId17"/>
    <p:sldId id="457" r:id="rId18"/>
    <p:sldId id="438" r:id="rId19"/>
    <p:sldId id="439" r:id="rId20"/>
    <p:sldId id="445" r:id="rId21"/>
    <p:sldId id="441" r:id="rId22"/>
    <p:sldId id="442" r:id="rId23"/>
    <p:sldId id="446" r:id="rId24"/>
    <p:sldId id="444" r:id="rId25"/>
    <p:sldId id="290" r:id="rId26"/>
    <p:sldId id="295" r:id="rId27"/>
    <p:sldId id="299" r:id="rId28"/>
    <p:sldId id="406" r:id="rId29"/>
    <p:sldId id="291" r:id="rId30"/>
    <p:sldId id="407" r:id="rId31"/>
    <p:sldId id="293"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05"/>
            <p14:sldId id="425"/>
            <p14:sldId id="427"/>
            <p14:sldId id="428"/>
            <p14:sldId id="429"/>
            <p14:sldId id="447"/>
            <p14:sldId id="450"/>
            <p14:sldId id="448"/>
            <p14:sldId id="449"/>
            <p14:sldId id="451"/>
            <p14:sldId id="452"/>
            <p14:sldId id="453"/>
            <p14:sldId id="454"/>
            <p14:sldId id="455"/>
            <p14:sldId id="456"/>
            <p14:sldId id="457"/>
            <p14:sldId id="438"/>
            <p14:sldId id="439"/>
            <p14:sldId id="445"/>
            <p14:sldId id="441"/>
            <p14:sldId id="442"/>
            <p14:sldId id="446"/>
            <p14:sldId id="444"/>
            <p14:sldId id="290"/>
            <p14:sldId id="295"/>
            <p14:sldId id="299"/>
            <p14:sldId id="406"/>
            <p14:sldId id="291"/>
            <p14:sldId id="407"/>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Home"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9" autoAdjust="0"/>
    <p:restoredTop sz="99309" autoAdjust="0"/>
  </p:normalViewPr>
  <p:slideViewPr>
    <p:cSldViewPr>
      <p:cViewPr>
        <p:scale>
          <a:sx n="66" d="100"/>
          <a:sy n="66" d="100"/>
        </p:scale>
        <p:origin x="-115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Guernica_(Picasso)"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jc1Nfx4c5LQ"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opencourses.uoa.gr/courses/ECD5/"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2.png"/><Relationship Id="rId4" Type="http://schemas.openxmlformats.org/officeDocument/2006/relationships/hyperlink" Target="%5b1%5d%20http:/creativecommons.org/licenses/by-nc-sa/4.0/"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kedros.gr/product_info.php?products_id=139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ki/File:Black_Peace_Dove.sv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0517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Προβολή ασπρόμαυρου πίνακα ζωγραφικής  στον Η/Υ (1/3)</a:t>
            </a:r>
          </a:p>
        </p:txBody>
      </p:sp>
      <p:sp>
        <p:nvSpPr>
          <p:cNvPr id="3" name="Content Placeholder 2"/>
          <p:cNvSpPr>
            <a:spLocks noGrp="1"/>
          </p:cNvSpPr>
          <p:nvPr>
            <p:ph sz="half" idx="1"/>
          </p:nvPr>
        </p:nvSpPr>
        <p:spPr/>
        <p:txBody>
          <a:bodyPr>
            <a:noAutofit/>
          </a:bodyPr>
          <a:lstStyle/>
          <a:p>
            <a:pPr marL="0" indent="0">
              <a:buNone/>
            </a:pPr>
            <a:r>
              <a:rPr lang="el-GR" sz="2400" b="1" dirty="0"/>
              <a:t>Τίτλος έργου</a:t>
            </a:r>
            <a:r>
              <a:rPr lang="el-GR" sz="2400" dirty="0"/>
              <a:t>: «</a:t>
            </a:r>
            <a:r>
              <a:rPr lang="el-GR" sz="2400" dirty="0">
                <a:hlinkClick r:id="rId2" tooltip="Γκουέρνικα του Πικάσο"/>
              </a:rPr>
              <a:t>Γκουέρνικα</a:t>
            </a:r>
            <a:r>
              <a:rPr lang="el-GR" sz="2400" dirty="0"/>
              <a:t>» (1937)</a:t>
            </a:r>
          </a:p>
          <a:p>
            <a:pPr marL="0" indent="0">
              <a:buNone/>
            </a:pPr>
            <a:r>
              <a:rPr lang="el-GR" sz="2400" b="1" dirty="0"/>
              <a:t>Καλλιτέχνης</a:t>
            </a:r>
            <a:r>
              <a:rPr lang="el-GR" sz="2400" dirty="0"/>
              <a:t>: </a:t>
            </a:r>
            <a:r>
              <a:rPr lang="el-GR" sz="2400" dirty="0" err="1"/>
              <a:t>Pablo</a:t>
            </a:r>
            <a:r>
              <a:rPr lang="el-GR" sz="2400" dirty="0"/>
              <a:t> </a:t>
            </a:r>
            <a:r>
              <a:rPr lang="el-GR" sz="2400" dirty="0" err="1"/>
              <a:t>Picasso</a:t>
            </a:r>
            <a:endParaRPr lang="el-GR" sz="2400" dirty="0"/>
          </a:p>
          <a:p>
            <a:pPr marL="0" indent="0">
              <a:buNone/>
            </a:pPr>
            <a:r>
              <a:rPr lang="el-GR" sz="2400" b="1" dirty="0"/>
              <a:t>Θέμα</a:t>
            </a:r>
            <a:r>
              <a:rPr lang="el-GR" sz="2400" dirty="0"/>
              <a:t>: Ο βομβαρδισμός της πόλης Γκουέρνικα κατά τον ισπανικό εμφύλιο. Με μοναδικούς τους τόνους του μαύρου, του άσπρου και του γκρι περιγράφεται δραματικά η βαναυσότητα του πολέμου.  </a:t>
            </a:r>
          </a:p>
          <a:p>
            <a:pPr marL="0" indent="0">
              <a:buNone/>
            </a:pPr>
            <a:r>
              <a:rPr lang="el-GR" sz="2400" b="1" dirty="0"/>
              <a:t>Διαστάσεις</a:t>
            </a:r>
            <a:r>
              <a:rPr lang="el-GR" sz="2400" dirty="0"/>
              <a:t>: 3,54μ. x 7,82μ.</a:t>
            </a:r>
          </a:p>
          <a:p>
            <a:pPr marL="0" indent="0">
              <a:buNone/>
            </a:pPr>
            <a:endParaRPr lang="el-GR" sz="2400" dirty="0"/>
          </a:p>
        </p:txBody>
      </p:sp>
      <p:pic>
        <p:nvPicPr>
          <p:cNvPr id="9" name="Picture 2" descr="Η νηπιαγωγός δείχνει τον πίνακα στον υπολογιστή"/>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8200" y="1875830"/>
            <a:ext cx="4038600" cy="397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11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Προβολή ασπρόμαυρου πίνακα ζωγραφικής στον Η/Υ (2/3)</a:t>
            </a:r>
          </a:p>
        </p:txBody>
      </p:sp>
      <p:sp>
        <p:nvSpPr>
          <p:cNvPr id="3" name="Content Placeholder 2"/>
          <p:cNvSpPr>
            <a:spLocks noGrp="1"/>
          </p:cNvSpPr>
          <p:nvPr>
            <p:ph sz="half" idx="1"/>
          </p:nvPr>
        </p:nvSpPr>
        <p:spPr/>
        <p:txBody>
          <a:bodyPr>
            <a:noAutofit/>
          </a:bodyPr>
          <a:lstStyle/>
          <a:p>
            <a:pPr marL="0" indent="0">
              <a:buNone/>
            </a:pPr>
            <a:r>
              <a:rPr lang="el-GR" sz="2600" dirty="0">
                <a:latin typeface="Calibri" panose="020F0502020204030204" pitchFamily="34" charset="0"/>
              </a:rPr>
              <a:t>Ζητήθηκε από τα παιδιά να παρατηρήσουν τον πίνακα και να πουν τι </a:t>
            </a:r>
            <a:r>
              <a:rPr lang="el-GR" sz="2600" dirty="0" smtClean="0">
                <a:latin typeface="Calibri" panose="020F0502020204030204" pitchFamily="34" charset="0"/>
              </a:rPr>
              <a:t>βλέπουν: </a:t>
            </a:r>
            <a:endParaRPr lang="el-GR" sz="2600" dirty="0">
              <a:latin typeface="Calibri" panose="020F0502020204030204" pitchFamily="34" charset="0"/>
            </a:endParaRPr>
          </a:p>
          <a:p>
            <a:pPr>
              <a:buFontTx/>
              <a:buChar char="-"/>
            </a:pPr>
            <a:r>
              <a:rPr lang="el-GR" sz="2600" dirty="0" smtClean="0">
                <a:latin typeface="Calibri" panose="020F0502020204030204" pitchFamily="34" charset="0"/>
              </a:rPr>
              <a:t>Λάμπα</a:t>
            </a:r>
            <a:r>
              <a:rPr lang="en-US" sz="2600" dirty="0" smtClean="0">
                <a:latin typeface="Calibri" panose="020F0502020204030204" pitchFamily="34" charset="0"/>
              </a:rPr>
              <a:t>.</a:t>
            </a:r>
            <a:endParaRPr lang="el-GR" sz="2600" dirty="0">
              <a:latin typeface="Calibri" panose="020F0502020204030204" pitchFamily="34" charset="0"/>
            </a:endParaRPr>
          </a:p>
          <a:p>
            <a:pPr>
              <a:buFontTx/>
              <a:buChar char="-"/>
            </a:pPr>
            <a:r>
              <a:rPr lang="el-GR" sz="2600" dirty="0" smtClean="0">
                <a:latin typeface="Calibri" panose="020F0502020204030204" pitchFamily="34" charset="0"/>
              </a:rPr>
              <a:t>Δράκος</a:t>
            </a:r>
            <a:r>
              <a:rPr lang="en-US" sz="2600" dirty="0" smtClean="0">
                <a:latin typeface="Calibri" panose="020F0502020204030204" pitchFamily="34" charset="0"/>
              </a:rPr>
              <a:t>.</a:t>
            </a:r>
            <a:endParaRPr lang="el-GR" sz="2600" dirty="0">
              <a:latin typeface="Calibri" panose="020F0502020204030204" pitchFamily="34" charset="0"/>
            </a:endParaRPr>
          </a:p>
          <a:p>
            <a:pPr>
              <a:buFontTx/>
              <a:buChar char="-"/>
            </a:pPr>
            <a:r>
              <a:rPr lang="el-GR" sz="2600" dirty="0">
                <a:latin typeface="Calibri" panose="020F0502020204030204" pitchFamily="34" charset="0"/>
              </a:rPr>
              <a:t>Ένα </a:t>
            </a:r>
            <a:r>
              <a:rPr lang="el-GR" sz="2600" dirty="0" smtClean="0">
                <a:latin typeface="Calibri" panose="020F0502020204030204" pitchFamily="34" charset="0"/>
              </a:rPr>
              <a:t>πόδι</a:t>
            </a:r>
            <a:r>
              <a:rPr lang="en-US" sz="2600" dirty="0" smtClean="0">
                <a:latin typeface="Calibri" panose="020F0502020204030204" pitchFamily="34" charset="0"/>
              </a:rPr>
              <a:t>.</a:t>
            </a:r>
            <a:endParaRPr lang="el-GR" sz="2600" dirty="0">
              <a:latin typeface="Calibri" panose="020F0502020204030204" pitchFamily="34" charset="0"/>
            </a:endParaRPr>
          </a:p>
          <a:p>
            <a:pPr>
              <a:buFontTx/>
              <a:buChar char="-"/>
            </a:pPr>
            <a:r>
              <a:rPr lang="el-GR" sz="2600" dirty="0">
                <a:latin typeface="Calibri" panose="020F0502020204030204" pitchFamily="34" charset="0"/>
              </a:rPr>
              <a:t>Ένα </a:t>
            </a:r>
            <a:r>
              <a:rPr lang="el-GR" sz="2600" dirty="0" smtClean="0">
                <a:latin typeface="Calibri" panose="020F0502020204030204" pitchFamily="34" charset="0"/>
              </a:rPr>
              <a:t>παιδάκι</a:t>
            </a:r>
            <a:r>
              <a:rPr lang="en-US" sz="2600" dirty="0" smtClean="0">
                <a:latin typeface="Calibri" panose="020F0502020204030204" pitchFamily="34" charset="0"/>
              </a:rPr>
              <a:t>.</a:t>
            </a:r>
            <a:endParaRPr lang="el-GR" sz="2600" dirty="0">
              <a:latin typeface="Calibri" panose="020F0502020204030204" pitchFamily="34" charset="0"/>
            </a:endParaRPr>
          </a:p>
          <a:p>
            <a:pPr>
              <a:buFontTx/>
              <a:buChar char="-"/>
            </a:pPr>
            <a:r>
              <a:rPr lang="el-GR" sz="2600" dirty="0">
                <a:latin typeface="Calibri" panose="020F0502020204030204" pitchFamily="34" charset="0"/>
              </a:rPr>
              <a:t>Ένας άνθρωπος είναι </a:t>
            </a:r>
            <a:r>
              <a:rPr lang="el-GR" sz="2600" dirty="0" smtClean="0">
                <a:latin typeface="Calibri" panose="020F0502020204030204" pitchFamily="34" charset="0"/>
              </a:rPr>
              <a:t>ανάποδα</a:t>
            </a:r>
            <a:r>
              <a:rPr lang="en-US" sz="2600" dirty="0" smtClean="0">
                <a:latin typeface="Calibri" panose="020F0502020204030204" pitchFamily="34" charset="0"/>
              </a:rPr>
              <a:t>.</a:t>
            </a:r>
            <a:endParaRPr lang="el-GR" sz="2600" dirty="0">
              <a:latin typeface="Calibri" panose="020F0502020204030204" pitchFamily="34" charset="0"/>
            </a:endParaRPr>
          </a:p>
          <a:p>
            <a:endParaRPr lang="el-GR" sz="2600" dirty="0"/>
          </a:p>
        </p:txBody>
      </p:sp>
      <p:pic>
        <p:nvPicPr>
          <p:cNvPr id="7" name="Picture 2" descr="Η νηπιαγωγός δείχνει τον πίνακα στον υπολογιστή"/>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648200" y="1875830"/>
            <a:ext cx="4038600" cy="397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9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Προβολή ασπρόμαυρου πίνακα ζωγραφικής στον Η/Υ (3/3)</a:t>
            </a:r>
          </a:p>
        </p:txBody>
      </p:sp>
      <p:sp>
        <p:nvSpPr>
          <p:cNvPr id="3" name="Content Placeholder 2"/>
          <p:cNvSpPr>
            <a:spLocks noGrp="1"/>
          </p:cNvSpPr>
          <p:nvPr>
            <p:ph sz="half" idx="1"/>
          </p:nvPr>
        </p:nvSpPr>
        <p:spPr>
          <a:xfrm>
            <a:off x="457200" y="1600200"/>
            <a:ext cx="4258816" cy="4525963"/>
          </a:xfrm>
        </p:spPr>
        <p:txBody>
          <a:bodyPr>
            <a:noAutofit/>
          </a:bodyPr>
          <a:lstStyle/>
          <a:p>
            <a:pPr marL="0" indent="0">
              <a:buNone/>
            </a:pPr>
            <a:r>
              <a:rPr lang="el-GR" sz="2600" dirty="0">
                <a:latin typeface="Calibri" panose="020F0502020204030204" pitchFamily="34" charset="0"/>
              </a:rPr>
              <a:t>Συζητήσαμε για τα συναισθήματα των ανθρώπων του πίνακα. Τα παιδιά είπαν χαρακτηριστικά: </a:t>
            </a:r>
          </a:p>
          <a:p>
            <a:pPr marL="0" indent="0">
              <a:buNone/>
            </a:pPr>
            <a:r>
              <a:rPr lang="el-GR" sz="2600" dirty="0">
                <a:latin typeface="Calibri" panose="020F0502020204030204" pitchFamily="34" charset="0"/>
              </a:rPr>
              <a:t>«Λυπούνται, γιατί είναι ασπρόμαυροι», «Είναι ανάποδα και τα μάτια τους είναι ανάποδα», « Είναι πεσμένοι κάτω», «Είναι σκοτωμένοι από τη μάχη ή πλακώνονται</a:t>
            </a:r>
            <a:r>
              <a:rPr lang="el-GR" sz="2600" dirty="0" smtClean="0">
                <a:latin typeface="Calibri" panose="020F0502020204030204" pitchFamily="34" charset="0"/>
              </a:rPr>
              <a:t>».</a:t>
            </a:r>
            <a:endParaRPr lang="el-GR" sz="2600" dirty="0">
              <a:latin typeface="Calibri" panose="020F0502020204030204" pitchFamily="34" charset="0"/>
            </a:endParaRPr>
          </a:p>
          <a:p>
            <a:endParaRPr lang="el-GR" sz="2600" dirty="0"/>
          </a:p>
        </p:txBody>
      </p:sp>
      <p:pic>
        <p:nvPicPr>
          <p:cNvPr id="5" name="Picture 2" descr="Η νηπιαγωγός δείχνει τον πίνακα στον υπολογιστή"/>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932363" y="2015664"/>
            <a:ext cx="3754437" cy="369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69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Προβολή βίντεο στον Η/Υ (1/2)</a:t>
            </a:r>
          </a:p>
        </p:txBody>
      </p:sp>
      <p:sp>
        <p:nvSpPr>
          <p:cNvPr id="3" name="Content Placeholder 2"/>
          <p:cNvSpPr>
            <a:spLocks noGrp="1"/>
          </p:cNvSpPr>
          <p:nvPr>
            <p:ph sz="half" idx="1"/>
          </p:nvPr>
        </p:nvSpPr>
        <p:spPr/>
        <p:txBody>
          <a:bodyPr>
            <a:normAutofit/>
          </a:bodyPr>
          <a:lstStyle/>
          <a:p>
            <a:pPr marL="0" indent="0">
              <a:buNone/>
            </a:pPr>
            <a:r>
              <a:rPr lang="el-GR" dirty="0">
                <a:latin typeface="Calibri" panose="020F0502020204030204" pitchFamily="34" charset="0"/>
              </a:rPr>
              <a:t>Παρακολουθήσαμε το </a:t>
            </a:r>
            <a:r>
              <a:rPr lang="el-GR" dirty="0">
                <a:latin typeface="Calibri" panose="020F0502020204030204" pitchFamily="34" charset="0"/>
                <a:hlinkClick r:id="rId2"/>
              </a:rPr>
              <a:t>βίντεο</a:t>
            </a:r>
            <a:r>
              <a:rPr lang="el-GR" dirty="0">
                <a:latin typeface="Calibri" panose="020F0502020204030204" pitchFamily="34" charset="0"/>
              </a:rPr>
              <a:t> για την «Γκουέρνικα», όπου παρουσιάζεται σε τρισδιάστατη μορφή ξεχωριστά κάθε φιγούρα του πίνακα. </a:t>
            </a:r>
            <a:endParaRPr lang="el-GR" dirty="0"/>
          </a:p>
        </p:txBody>
      </p:sp>
      <p:pic>
        <p:nvPicPr>
          <p:cNvPr id="5" name="Picture 3" descr="βίντεο με την Γκουέρνικ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844824"/>
            <a:ext cx="4038600" cy="2270603"/>
          </a:xfrm>
          <a:prstGeom prst="rect">
            <a:avLst/>
          </a:prstGeom>
          <a:noFill/>
          <a:ln w="9525">
            <a:noFill/>
            <a:miter lim="800000"/>
            <a:headEnd/>
            <a:tailEnd/>
          </a:ln>
        </p:spPr>
      </p:pic>
    </p:spTree>
    <p:extLst>
      <p:ext uri="{BB962C8B-B14F-4D97-AF65-F5344CB8AC3E}">
        <p14:creationId xmlns:p14="http://schemas.microsoft.com/office/powerpoint/2010/main" val="386652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Προβολή βίντεο στον Η/Υ (2/2)</a:t>
            </a:r>
          </a:p>
        </p:txBody>
      </p:sp>
      <p:sp>
        <p:nvSpPr>
          <p:cNvPr id="3" name="Content Placeholder 2"/>
          <p:cNvSpPr>
            <a:spLocks noGrp="1"/>
          </p:cNvSpPr>
          <p:nvPr>
            <p:ph sz="half" idx="1"/>
          </p:nvPr>
        </p:nvSpPr>
        <p:spPr/>
        <p:txBody>
          <a:bodyPr>
            <a:normAutofit fontScale="92500"/>
          </a:bodyPr>
          <a:lstStyle/>
          <a:p>
            <a:pPr marL="0" indent="0">
              <a:buNone/>
            </a:pPr>
            <a:r>
              <a:rPr lang="el-GR" dirty="0">
                <a:latin typeface="Calibri" panose="020F0502020204030204" pitchFamily="34" charset="0"/>
              </a:rPr>
              <a:t>Οι εντυπώσεις των παιδιών κατά τη διάρκεια προβολής:  </a:t>
            </a:r>
          </a:p>
          <a:p>
            <a:pPr marL="0" indent="0">
              <a:buNone/>
            </a:pPr>
            <a:r>
              <a:rPr lang="el-GR" dirty="0">
                <a:latin typeface="Calibri" panose="020F0502020204030204" pitchFamily="34" charset="0"/>
              </a:rPr>
              <a:t>«Του έκοψαν το λαιμό!», «Σκοτώθηκε», «Όχι, αυτός είναι ζωντανός!», «</a:t>
            </a:r>
            <a:r>
              <a:rPr lang="el-GR" dirty="0" err="1">
                <a:latin typeface="Calibri" panose="020F0502020204030204" pitchFamily="34" charset="0"/>
              </a:rPr>
              <a:t>Ωω</a:t>
            </a:r>
            <a:r>
              <a:rPr lang="el-GR" dirty="0">
                <a:latin typeface="Calibri" panose="020F0502020204030204" pitchFamily="34" charset="0"/>
              </a:rPr>
              <a:t>, δε μου αρέσουν τα ζόμπι!», «Το άλογο έχει ένα σπαθί», «Το σπαθί έσπασε!», «Δεν έσπασε το σπαθί. Του το κάρφωσαν στο πόδι</a:t>
            </a:r>
            <a:r>
              <a:rPr lang="el-GR" dirty="0" smtClean="0">
                <a:latin typeface="Calibri" panose="020F0502020204030204" pitchFamily="34" charset="0"/>
              </a:rPr>
              <a:t>!».</a:t>
            </a:r>
            <a:endParaRPr lang="el-GR" dirty="0">
              <a:latin typeface="Calibri" panose="020F0502020204030204" pitchFamily="34" charset="0"/>
            </a:endParaRPr>
          </a:p>
          <a:p>
            <a:endParaRPr lang="el-GR" dirty="0"/>
          </a:p>
        </p:txBody>
      </p:sp>
      <p:pic>
        <p:nvPicPr>
          <p:cNvPr id="5" name="Picture 3" descr="βίντεο με την Γκουέρνικα"/>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4008" y="1772816"/>
            <a:ext cx="4038600" cy="2270603"/>
          </a:xfrm>
          <a:prstGeom prst="rect">
            <a:avLst/>
          </a:prstGeom>
          <a:noFill/>
          <a:ln w="9525">
            <a:noFill/>
            <a:miter lim="800000"/>
            <a:headEnd/>
            <a:tailEnd/>
          </a:ln>
        </p:spPr>
      </p:pic>
    </p:spTree>
    <p:extLst>
      <p:ext uri="{BB962C8B-B14F-4D97-AF65-F5344CB8AC3E}">
        <p14:creationId xmlns:p14="http://schemas.microsoft.com/office/powerpoint/2010/main" val="242950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Συζήτηση για τον πίνακα</a:t>
            </a:r>
          </a:p>
        </p:txBody>
      </p:sp>
      <p:sp>
        <p:nvSpPr>
          <p:cNvPr id="3" name="Content Placeholder 2"/>
          <p:cNvSpPr>
            <a:spLocks noGrp="1"/>
          </p:cNvSpPr>
          <p:nvPr>
            <p:ph sz="half" idx="1"/>
          </p:nvPr>
        </p:nvSpPr>
        <p:spPr/>
        <p:txBody>
          <a:bodyPr>
            <a:noAutofit/>
          </a:bodyPr>
          <a:lstStyle/>
          <a:p>
            <a:pPr marL="0" indent="0">
              <a:buNone/>
            </a:pPr>
            <a:r>
              <a:rPr lang="el-GR" sz="2400" dirty="0">
                <a:latin typeface="Calibri" panose="020F0502020204030204" pitchFamily="34" charset="0"/>
              </a:rPr>
              <a:t>Τελικά, δόθηκαν κάποιες πληροφορίες για τον πίνακα (ζωγράφος, διαστάσεις, κάτω από ποιες συνθήκες δημιουργήθηκε). Συζητήσαμε τους πιθανούς λόγους, για τους οποίους ο ζωγράφος χρησιμοποίησε μόνο άσπρο και μαύρο:  «Γιατί ήταν λυπημένος», «Γιατί γινόταν πόλεμος», «Γιατί έφυγε το ουράνιο τόξο</a:t>
            </a:r>
            <a:r>
              <a:rPr lang="el-GR" sz="2400" dirty="0" smtClean="0">
                <a:latin typeface="Calibri" panose="020F0502020204030204" pitchFamily="34" charset="0"/>
              </a:rPr>
              <a:t>».</a:t>
            </a:r>
            <a:endParaRPr lang="el-GR" sz="2400" dirty="0">
              <a:latin typeface="Calibri" panose="020F0502020204030204" pitchFamily="34" charset="0"/>
            </a:endParaRPr>
          </a:p>
          <a:p>
            <a:endParaRPr lang="el-GR" sz="2400" dirty="0"/>
          </a:p>
        </p:txBody>
      </p:sp>
      <p:pic>
        <p:nvPicPr>
          <p:cNvPr id="7" name="Content Placeholder 4" descr="η νηπιαγωγός συζητά με τα παιδιά"/>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572000" y="1772816"/>
            <a:ext cx="4038600" cy="348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81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Πόλεμος και Ειρήνη</a:t>
            </a:r>
          </a:p>
        </p:txBody>
      </p:sp>
      <p:sp>
        <p:nvSpPr>
          <p:cNvPr id="3" name="Content Placeholder 2"/>
          <p:cNvSpPr>
            <a:spLocks noGrp="1"/>
          </p:cNvSpPr>
          <p:nvPr>
            <p:ph sz="half" idx="1"/>
          </p:nvPr>
        </p:nvSpPr>
        <p:spPr>
          <a:xfrm>
            <a:off x="457200" y="1600200"/>
            <a:ext cx="4618856" cy="4525963"/>
          </a:xfrm>
        </p:spPr>
        <p:txBody>
          <a:bodyPr>
            <a:noAutofit/>
          </a:bodyPr>
          <a:lstStyle/>
          <a:p>
            <a:pPr marL="0" indent="0">
              <a:buNone/>
            </a:pPr>
            <a:r>
              <a:rPr lang="el-GR" sz="2600" dirty="0">
                <a:latin typeface="Calibri" panose="020F0502020204030204" pitchFamily="34" charset="0"/>
              </a:rPr>
              <a:t>Με αφορμή τη συζήτηση για την «Γκουέρνικα», αναφερθήκαμε στον πόλεμο και την ειρήνη. </a:t>
            </a:r>
            <a:endParaRPr lang="en-US" sz="2600" dirty="0" smtClean="0">
              <a:latin typeface="Calibri" panose="020F0502020204030204" pitchFamily="34" charset="0"/>
            </a:endParaRPr>
          </a:p>
          <a:p>
            <a:pPr marL="0" indent="0">
              <a:buNone/>
            </a:pPr>
            <a:r>
              <a:rPr lang="el-GR" sz="2600" dirty="0" smtClean="0">
                <a:latin typeface="Calibri" panose="020F0502020204030204" pitchFamily="34" charset="0"/>
              </a:rPr>
              <a:t>Τι </a:t>
            </a:r>
            <a:r>
              <a:rPr lang="el-GR" sz="2600" dirty="0">
                <a:latin typeface="Calibri" panose="020F0502020204030204" pitchFamily="34" charset="0"/>
              </a:rPr>
              <a:t>συμβαίνει όταν υπάρχει πόλεμος, πώς αισθάνονται οι άνθρωποι σε καθεμιά από τις αυτές τις </a:t>
            </a:r>
            <a:r>
              <a:rPr lang="el-GR" sz="2600" dirty="0" smtClean="0">
                <a:latin typeface="Calibri" panose="020F0502020204030204" pitchFamily="34" charset="0"/>
              </a:rPr>
              <a:t>καταστάσεις; Καταλήξαμε</a:t>
            </a:r>
            <a:r>
              <a:rPr lang="el-GR" sz="2600" dirty="0">
                <a:latin typeface="Calibri" panose="020F0502020204030204" pitchFamily="34" charset="0"/>
              </a:rPr>
              <a:t>:</a:t>
            </a:r>
          </a:p>
          <a:p>
            <a:pPr marL="0" indent="0">
              <a:buNone/>
            </a:pPr>
            <a:r>
              <a:rPr lang="el-GR" sz="2600" dirty="0">
                <a:latin typeface="Calibri" panose="020F0502020204030204" pitchFamily="34" charset="0"/>
              </a:rPr>
              <a:t>«Ο πόλεμος δεν είναι καλός. Είναι ωραίο να έχουμε ειρήνη!»</a:t>
            </a:r>
          </a:p>
          <a:p>
            <a:endParaRPr lang="el-GR" sz="2600" dirty="0"/>
          </a:p>
        </p:txBody>
      </p:sp>
      <p:pic>
        <p:nvPicPr>
          <p:cNvPr id="24578" name="Picture 2" descr="Αποτέλεσμα εικόνας για peace"/>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220072" y="1700808"/>
            <a:ext cx="3251200" cy="2848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79112" y="4221088"/>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6</a:t>
            </a:r>
            <a:r>
              <a:rPr lang="el-GR" b="1" dirty="0" smtClean="0">
                <a:latin typeface="+mj-lt"/>
              </a:rPr>
              <a:t>]</a:t>
            </a:r>
          </a:p>
        </p:txBody>
      </p:sp>
    </p:spTree>
    <p:custDataLst>
      <p:tags r:id="rId1"/>
    </p:custDataLst>
    <p:extLst>
      <p:ext uri="{BB962C8B-B14F-4D97-AF65-F5344CB8AC3E}">
        <p14:creationId xmlns:p14="http://schemas.microsoft.com/office/powerpoint/2010/main" val="23925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Εικαστική Δραστηριότητα (1/2)</a:t>
            </a:r>
          </a:p>
        </p:txBody>
      </p:sp>
      <p:pic>
        <p:nvPicPr>
          <p:cNvPr id="6146" name="Picture 2" descr="https://scontent.fath2-1.fna.fbcdn.net/hphotos-xfa1/v/t34.0-12/12911001_1050262591679538_1441345443_n.jpg?oh=2f040501c23c8df662907afaa76925dd&amp;oe=570DA5D6"/>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467544" y="1696194"/>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sz="half" idx="2"/>
          </p:nvPr>
        </p:nvSpPr>
        <p:spPr>
          <a:prstGeom prst="rect">
            <a:avLst/>
          </a:prstGeom>
        </p:spPr>
        <p:txBody>
          <a:bodyPr>
            <a:normAutofit/>
          </a:bodyPr>
          <a:lstStyle/>
          <a:p>
            <a:pPr marL="0" indent="0">
              <a:buNone/>
            </a:pPr>
            <a:r>
              <a:rPr lang="el-GR" dirty="0" smtClean="0">
                <a:solidFill>
                  <a:schemeClr val="tx1"/>
                </a:solidFill>
                <a:latin typeface="Calibri" panose="020F0502020204030204" pitchFamily="34" charset="0"/>
              </a:rPr>
              <a:t>Με αφορμή τη συζήτηση για την ύπαρξη ειρήνης, ζωγραφίσαμε με πολλά χρώματα ό,τι σκεφτόμαστε σχετικά με την ειρήνη. </a:t>
            </a:r>
            <a:endParaRPr lang="el-GR"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9113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p:cNvSpPr>
          <p:nvPr>
            <p:ph type="title"/>
          </p:nvPr>
        </p:nvSpPr>
        <p:spPr/>
        <p:txBody>
          <a:bodyPr>
            <a:normAutofit/>
          </a:bodyPr>
          <a:lstStyle/>
          <a:p>
            <a:r>
              <a:rPr lang="el-GR" dirty="0"/>
              <a:t>Εικαστική Δραστηριότητα (2/2)</a:t>
            </a:r>
          </a:p>
        </p:txBody>
      </p:sp>
      <p:pic>
        <p:nvPicPr>
          <p:cNvPr id="8194" name="Picture 2" descr="τα παιδιά ζωγραφίζουν"/>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tretch>
            <a:fillRect/>
          </a:stretch>
        </p:blipFill>
        <p:spPr bwMode="auto">
          <a:xfrm>
            <a:off x="467544" y="1772816"/>
            <a:ext cx="40386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2"/>
          </p:nvPr>
        </p:nvSpPr>
        <p:spPr/>
        <p:txBody>
          <a:bodyPr/>
          <a:lstStyle/>
          <a:p>
            <a:pPr marL="0" indent="0">
              <a:buNone/>
            </a:pPr>
            <a:r>
              <a:rPr lang="el-GR" dirty="0">
                <a:latin typeface="Calibri" panose="020F0502020204030204" pitchFamily="34" charset="0"/>
              </a:rPr>
              <a:t>Χρησιμοποιήσαμε μαύρα χαρτόνια Α4 και χρωματιστές, βρεγμένες κιμωλίες, έτσι ώστε τα χρώματα να δίνουν ζωντάνια στο μαύρο φόντο. </a:t>
            </a:r>
          </a:p>
          <a:p>
            <a:endParaRPr lang="el-GR" dirty="0"/>
          </a:p>
        </p:txBody>
      </p:sp>
    </p:spTree>
    <p:extLst>
      <p:ext uri="{BB962C8B-B14F-4D97-AF65-F5344CB8AC3E}">
        <p14:creationId xmlns:p14="http://schemas.microsoft.com/office/powerpoint/2010/main" val="233551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4000" dirty="0">
                <a:solidFill>
                  <a:srgbClr val="5075BC"/>
                </a:solidFill>
              </a:rPr>
              <a:t>Ζωγραφίζουμε για την ειρήνη! (1/5) </a:t>
            </a:r>
          </a:p>
        </p:txBody>
      </p:sp>
      <p:pic>
        <p:nvPicPr>
          <p:cNvPr id="8" name="Picture 2" descr="οι ζωγραφιές των παιδιών"/>
          <p:cNvPicPr>
            <a:picLocks noGrp="1" noChangeAspect="1" noChangeArrowheads="1"/>
          </p:cNvPicPr>
          <p:nvPr>
            <p:ph type="pic" idx="1"/>
          </p:nvPr>
        </p:nvPicPr>
        <p:blipFill rotWithShape="1">
          <a:blip r:embed="rId2" cstate="screen">
            <a:extLst>
              <a:ext uri="{28A0092B-C50C-407E-A947-70E740481C1C}">
                <a14:useLocalDpi xmlns:a14="http://schemas.microsoft.com/office/drawing/2010/main"/>
              </a:ext>
            </a:extLst>
          </a:blip>
          <a:srcRect/>
          <a:stretch/>
        </p:blipFill>
        <p:spPr bwMode="auto">
          <a:xfrm>
            <a:off x="507999" y="1556792"/>
            <a:ext cx="815702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half" idx="2"/>
          </p:nvPr>
        </p:nvSpPr>
        <p:spPr/>
        <p:txBody>
          <a:bodyPr>
            <a:normAutofit/>
          </a:bodyPr>
          <a:lstStyle/>
          <a:p>
            <a:pPr algn="ctr"/>
            <a:r>
              <a:rPr lang="el-GR" sz="2800" dirty="0">
                <a:latin typeface="Calibri" panose="020F0502020204030204" pitchFamily="34" charset="0"/>
              </a:rPr>
              <a:t>Ζωγραφίσαμε το ουράνιο τόξο…</a:t>
            </a:r>
          </a:p>
          <a:p>
            <a:endParaRPr lang="el-GR" dirty="0"/>
          </a:p>
        </p:txBody>
      </p:sp>
    </p:spTree>
    <p:extLst>
      <p:ext uri="{BB962C8B-B14F-4D97-AF65-F5344CB8AC3E}">
        <p14:creationId xmlns:p14="http://schemas.microsoft.com/office/powerpoint/2010/main" val="94554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710926" cy="4525963"/>
          </a:xfrm>
        </p:spPr>
        <p:txBody>
          <a:bodyPr>
            <a:noAutofit/>
          </a:bodyPr>
          <a:lstStyle/>
          <a:p>
            <a:pPr marL="0" indent="0">
              <a:spcBef>
                <a:spcPts val="600"/>
              </a:spcBef>
              <a:spcAft>
                <a:spcPts val="600"/>
              </a:spcAft>
              <a:buNone/>
            </a:pPr>
            <a:r>
              <a:rPr lang="el-GR" sz="2600" b="1" dirty="0" smtClean="0"/>
              <a:t>Διδακτική πρακτική</a:t>
            </a:r>
            <a:r>
              <a:rPr lang="en-GB" sz="2600" dirty="0" smtClean="0"/>
              <a:t>:</a:t>
            </a:r>
            <a:r>
              <a:rPr lang="en-US" sz="2600" dirty="0" smtClean="0"/>
              <a:t> </a:t>
            </a:r>
            <a:r>
              <a:rPr lang="el-GR" sz="2600" dirty="0"/>
              <a:t/>
            </a:r>
            <a:br>
              <a:rPr lang="el-GR" sz="2600" dirty="0"/>
            </a:br>
            <a:r>
              <a:rPr lang="el-GR" sz="2600" dirty="0" smtClean="0"/>
              <a:t>Ελένη </a:t>
            </a:r>
            <a:r>
              <a:rPr lang="el-GR" sz="2600" dirty="0" err="1" smtClean="0"/>
              <a:t>Μηλιάκου</a:t>
            </a:r>
            <a:r>
              <a:rPr lang="el-GR" sz="2600" dirty="0" smtClean="0"/>
              <a:t>. </a:t>
            </a:r>
          </a:p>
          <a:p>
            <a:pPr marL="0" indent="0">
              <a:spcBef>
                <a:spcPts val="600"/>
              </a:spcBef>
              <a:spcAft>
                <a:spcPts val="600"/>
              </a:spcAft>
              <a:buNone/>
            </a:pPr>
            <a:r>
              <a:rPr lang="el-GR" altLang="en-US" sz="2600" b="1" dirty="0" smtClean="0"/>
              <a:t>Βιβλίο: </a:t>
            </a:r>
            <a:r>
              <a:rPr lang="el-GR" altLang="en-US" sz="2600" dirty="0"/>
              <a:t>Αλέξης </a:t>
            </a:r>
            <a:r>
              <a:rPr lang="el-GR" altLang="en-US" sz="2600" dirty="0" err="1"/>
              <a:t>Κυριτσόπουλος</a:t>
            </a:r>
            <a:r>
              <a:rPr lang="el-GR" altLang="en-US" sz="2600" dirty="0"/>
              <a:t>, </a:t>
            </a:r>
            <a:r>
              <a:rPr lang="el-GR" altLang="en-US" sz="2600" b="1" dirty="0"/>
              <a:t>Το παραμύθι με τα χρώματα</a:t>
            </a:r>
            <a:r>
              <a:rPr lang="el-GR" altLang="en-US" sz="2600" dirty="0"/>
              <a:t>, Αθήνα : Κέδρος, </a:t>
            </a:r>
            <a:r>
              <a:rPr lang="el-GR" altLang="en-US" sz="2600" dirty="0" smtClean="0"/>
              <a:t>1984.</a:t>
            </a:r>
            <a:endParaRPr lang="el-GR" altLang="en-US" sz="2600" dirty="0"/>
          </a:p>
          <a:p>
            <a:pPr marL="0" indent="0">
              <a:spcBef>
                <a:spcPts val="600"/>
              </a:spcBef>
              <a:spcAft>
                <a:spcPts val="600"/>
              </a:spcAft>
              <a:buNone/>
            </a:pPr>
            <a:r>
              <a:rPr lang="el-GR" altLang="en-US" sz="2600" b="1" dirty="0" smtClean="0"/>
              <a:t>Θέμα: </a:t>
            </a:r>
            <a:r>
              <a:rPr lang="el-GR" altLang="en-US" sz="2600" dirty="0"/>
              <a:t>Βιβλία με ασπρόμαυρη </a:t>
            </a:r>
            <a:r>
              <a:rPr lang="el-GR" altLang="en-US" sz="2600" dirty="0" smtClean="0"/>
              <a:t>εικονογράφηση - Ασπρόμαυροι </a:t>
            </a:r>
            <a:r>
              <a:rPr lang="el-GR" altLang="en-US" sz="2600" dirty="0"/>
              <a:t>Πίνακες Ζωγραφικής. Η Γκουέρνικα του </a:t>
            </a:r>
            <a:r>
              <a:rPr lang="el-GR" altLang="en-US" sz="2600" dirty="0" smtClean="0"/>
              <a:t>Πικάσο.</a:t>
            </a:r>
            <a:endParaRPr lang="el-GR" altLang="en-US" sz="2600" dirty="0"/>
          </a:p>
          <a:p>
            <a:pPr marL="0" indent="0">
              <a:spcBef>
                <a:spcPts val="600"/>
              </a:spcBef>
              <a:spcAft>
                <a:spcPts val="600"/>
              </a:spcAft>
              <a:buNone/>
            </a:pPr>
            <a:endParaRPr lang="el-GR" sz="2600" dirty="0"/>
          </a:p>
          <a:p>
            <a:pPr marL="0" indent="0">
              <a:spcBef>
                <a:spcPts val="600"/>
              </a:spcBef>
              <a:spcAft>
                <a:spcPts val="600"/>
              </a:spcAft>
              <a:buNone/>
            </a:pPr>
            <a:endParaRPr lang="en-US" altLang="en-US" sz="2600" dirty="0" smtClean="0"/>
          </a:p>
          <a:p>
            <a:pPr marL="0" indent="0">
              <a:spcBef>
                <a:spcPts val="600"/>
              </a:spcBef>
              <a:spcAft>
                <a:spcPts val="600"/>
              </a:spcAft>
              <a:buNone/>
            </a:pPr>
            <a:endParaRPr lang="en-GB" sz="2600" dirty="0"/>
          </a:p>
        </p:txBody>
      </p:sp>
      <p:sp>
        <p:nvSpPr>
          <p:cNvPr id="5" name="TextBox 4"/>
          <p:cNvSpPr txBox="1"/>
          <p:nvPr/>
        </p:nvSpPr>
        <p:spPr>
          <a:xfrm>
            <a:off x="8100391" y="530120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22" name="Picture 2" descr="Εξώφυλλο"/>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5191249" y="1844824"/>
            <a:ext cx="339569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92816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p:cNvSpPr>
            <a:spLocks noGrp="1"/>
          </p:cNvSpPr>
          <p:nvPr>
            <p:ph type="title"/>
          </p:nvPr>
        </p:nvSpPr>
        <p:spPr/>
        <p:txBody>
          <a:bodyPr>
            <a:noAutofit/>
          </a:bodyPr>
          <a:lstStyle/>
          <a:p>
            <a:r>
              <a:rPr lang="el-GR" sz="4000" dirty="0">
                <a:solidFill>
                  <a:srgbClr val="5075BC"/>
                </a:solidFill>
              </a:rPr>
              <a:t>Ζωγραφίζουμε για την ειρήνη! (2/5)</a:t>
            </a:r>
          </a:p>
        </p:txBody>
      </p:sp>
      <p:pic>
        <p:nvPicPr>
          <p:cNvPr id="20482" name="Picture 2" descr="οι ζωγραφιές των παιδιών"/>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1257300" y="1556792"/>
            <a:ext cx="662940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a:off x="1792288" y="5733256"/>
            <a:ext cx="5486400" cy="576064"/>
          </a:xfrm>
        </p:spPr>
        <p:txBody>
          <a:bodyPr>
            <a:normAutofit/>
          </a:bodyPr>
          <a:lstStyle/>
          <a:p>
            <a:pPr algn="ctr"/>
            <a:r>
              <a:rPr lang="el-GR" sz="2400" dirty="0"/>
              <a:t>Ήλιους και καρδιές…</a:t>
            </a:r>
          </a:p>
          <a:p>
            <a:pPr algn="ctr"/>
            <a:endParaRPr lang="el-GR" sz="2400" dirty="0"/>
          </a:p>
        </p:txBody>
      </p:sp>
    </p:spTree>
    <p:extLst>
      <p:ext uri="{BB962C8B-B14F-4D97-AF65-F5344CB8AC3E}">
        <p14:creationId xmlns:p14="http://schemas.microsoft.com/office/powerpoint/2010/main" val="32900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p:txBody>
          <a:bodyPr>
            <a:noAutofit/>
          </a:bodyPr>
          <a:lstStyle/>
          <a:p>
            <a:r>
              <a:rPr lang="el-GR" sz="4000" dirty="0">
                <a:solidFill>
                  <a:srgbClr val="5075BC"/>
                </a:solidFill>
              </a:rPr>
              <a:t>Ζωγραφίζουμε για την ειρήνη! (3/5)</a:t>
            </a:r>
          </a:p>
        </p:txBody>
      </p:sp>
      <p:pic>
        <p:nvPicPr>
          <p:cNvPr id="21506" name="Picture 2" descr="οι ζωγραφιές των παιδιών"/>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2831504" y="1700808"/>
            <a:ext cx="591614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half" idx="2"/>
          </p:nvPr>
        </p:nvSpPr>
        <p:spPr>
          <a:xfrm>
            <a:off x="457201" y="1556792"/>
            <a:ext cx="2314600" cy="4608512"/>
          </a:xfrm>
        </p:spPr>
        <p:txBody>
          <a:bodyPr>
            <a:normAutofit/>
          </a:bodyPr>
          <a:lstStyle/>
          <a:p>
            <a:r>
              <a:rPr lang="el-GR" sz="2800" dirty="0">
                <a:latin typeface="Calibri" panose="020F0502020204030204" pitchFamily="34" charset="0"/>
              </a:rPr>
              <a:t>Σπίτια και ανθρωπάκια…</a:t>
            </a:r>
          </a:p>
          <a:p>
            <a:endParaRPr lang="el-GR" sz="2800" dirty="0"/>
          </a:p>
        </p:txBody>
      </p:sp>
    </p:spTree>
    <p:extLst>
      <p:ext uri="{BB962C8B-B14F-4D97-AF65-F5344CB8AC3E}">
        <p14:creationId xmlns:p14="http://schemas.microsoft.com/office/powerpoint/2010/main" val="169678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l-GR" sz="4000" dirty="0">
                <a:solidFill>
                  <a:srgbClr val="5075BC"/>
                </a:solidFill>
              </a:rPr>
              <a:t>Ζωγραφίζουμε για την ειρήνη! (4/5)</a:t>
            </a:r>
          </a:p>
        </p:txBody>
      </p:sp>
      <p:pic>
        <p:nvPicPr>
          <p:cNvPr id="22530" name="Picture 2" descr="οι ζωγραφιές των παιδιών"/>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half" idx="2"/>
          </p:nvPr>
        </p:nvSpPr>
        <p:spPr>
          <a:xfrm>
            <a:off x="1331640" y="5157192"/>
            <a:ext cx="6336704" cy="1015008"/>
          </a:xfrm>
        </p:spPr>
        <p:txBody>
          <a:bodyPr>
            <a:normAutofit/>
          </a:bodyPr>
          <a:lstStyle/>
          <a:p>
            <a:pPr algn="ctr"/>
            <a:r>
              <a:rPr lang="el-GR" sz="2800" dirty="0">
                <a:latin typeface="Calibri" panose="020F0502020204030204" pitchFamily="34" charset="0"/>
              </a:rPr>
              <a:t>Εκφραστήκαμε, όμως, και αφηρημένα!</a:t>
            </a:r>
          </a:p>
          <a:p>
            <a:pPr algn="ctr"/>
            <a:endParaRPr lang="el-GR" sz="2800" dirty="0"/>
          </a:p>
        </p:txBody>
      </p:sp>
    </p:spTree>
    <p:extLst>
      <p:ext uri="{BB962C8B-B14F-4D97-AF65-F5344CB8AC3E}">
        <p14:creationId xmlns:p14="http://schemas.microsoft.com/office/powerpoint/2010/main" val="2648018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p:txBody>
          <a:bodyPr>
            <a:noAutofit/>
          </a:bodyPr>
          <a:lstStyle/>
          <a:p>
            <a:r>
              <a:rPr lang="el-GR" sz="4000" dirty="0"/>
              <a:t>Ζωγραφίζουμε για την ειρήνη! (5/5)</a:t>
            </a:r>
          </a:p>
        </p:txBody>
      </p:sp>
      <p:pic>
        <p:nvPicPr>
          <p:cNvPr id="9219" name="Picture 3" descr="οι ζωγραφιές των παιδιών"/>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463550" y="1627974"/>
            <a:ext cx="8229600" cy="438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04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a:t>
            </a:r>
            <a:r>
              <a:rPr lang="el-GR" sz="2000" dirty="0"/>
              <a:t>. Ελένη </a:t>
            </a:r>
            <a:r>
              <a:rPr lang="el-GR" sz="2000" dirty="0" err="1"/>
              <a:t>Μηλιάκου</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Ζωγραφική και Εικονογραφημένο Βιβλίο. </a:t>
            </a:r>
            <a:r>
              <a:rPr lang="el-GR" sz="2000" dirty="0">
                <a:cs typeface="Times New Roman" pitchFamily="18" charset="0"/>
              </a:rPr>
              <a:t>Το παραμύθι με τα χρώματα</a:t>
            </a:r>
            <a:r>
              <a:rPr lang="el-GR" sz="2000" dirty="0" smtClean="0"/>
              <a:t>». Έκδοση: 1.0. Αθήνα 2016.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endParaRPr lang="el-GR" sz="2000" dirty="0"/>
          </a:p>
        </p:txBody>
      </p:sp>
    </p:spTree>
    <p:custDataLst>
      <p:tags r:id="rId1"/>
    </p:custDataLst>
    <p:extLst>
      <p:ext uri="{BB962C8B-B14F-4D97-AF65-F5344CB8AC3E}">
        <p14:creationId xmlns:p14="http://schemas.microsoft.com/office/powerpoint/2010/main" val="610186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Λίγα λόγια για το βιβλίο</a:t>
            </a:r>
          </a:p>
        </p:txBody>
      </p:sp>
      <p:sp>
        <p:nvSpPr>
          <p:cNvPr id="5" name="4 - Θέση περιεχομένου"/>
          <p:cNvSpPr>
            <a:spLocks noGrp="1"/>
          </p:cNvSpPr>
          <p:nvPr>
            <p:ph idx="1"/>
          </p:nvPr>
        </p:nvSpPr>
        <p:spPr/>
        <p:txBody>
          <a:bodyPr>
            <a:noAutofit/>
          </a:bodyPr>
          <a:lstStyle/>
          <a:p>
            <a:pPr marL="0" indent="0">
              <a:buNone/>
            </a:pPr>
            <a:r>
              <a:rPr lang="el-GR" sz="2400" dirty="0" smtClean="0">
                <a:solidFill>
                  <a:schemeClr val="tx1"/>
                </a:solidFill>
                <a:latin typeface="Calibri" pitchFamily="34" charset="0"/>
              </a:rPr>
              <a:t>Μια φορά κι έναν καιρό, ήταν μια χώρα στην άλλη άκρη του κόσμου, όπου οι άνθρωποι ήταν πολύ χαρούμενοι. Εκεί πήγαινε το ουράνιο τόξο και στόλιζε όλο τον κόσμο με τα χρώματά του. </a:t>
            </a:r>
          </a:p>
          <a:p>
            <a:pPr marL="0" indent="0">
              <a:buNone/>
            </a:pPr>
            <a:r>
              <a:rPr lang="el-GR" sz="2400" dirty="0" smtClean="0">
                <a:solidFill>
                  <a:schemeClr val="tx1"/>
                </a:solidFill>
                <a:latin typeface="Calibri" pitchFamily="34" charset="0"/>
              </a:rPr>
              <a:t>Κανείς, όμως, δεν το πρόσεχε, γι’ αυτό και αποφάσισε να φύγει. Όταν έφυγε και το τελευταίο χρώμα του, άρχισε να βρέχει και μόλις η βροχή σταμάτησε, έμειναν όλα ασπρόμαυρα. Οι άνθρωποι ήταν πολύ στενοχωρημένοι χωρίς χρώματα. Έτσι, τέσσερις μικροί φίλοι αποφάσισαν να βρουν το ουράνιο τόξο και να το φέρουν πίσω, ώστε να επιστρέψουν τα χρώματα και η χαρά στη χώρα. Και τα κατάφεραν!</a:t>
            </a:r>
          </a:p>
          <a:p>
            <a:pPr marL="0" indent="0">
              <a:buNone/>
            </a:pPr>
            <a:r>
              <a:rPr lang="el-GR" sz="2400" dirty="0" smtClean="0">
                <a:solidFill>
                  <a:schemeClr val="tx1"/>
                </a:solidFill>
                <a:latin typeface="Calibri" pitchFamily="34" charset="0"/>
              </a:rPr>
              <a:t>Και </a:t>
            </a:r>
            <a:r>
              <a:rPr lang="el-GR" sz="2400" dirty="0" err="1" smtClean="0">
                <a:solidFill>
                  <a:schemeClr val="tx1"/>
                </a:solidFill>
                <a:latin typeface="Calibri" pitchFamily="34" charset="0"/>
              </a:rPr>
              <a:t>ζήσαν</a:t>
            </a:r>
            <a:r>
              <a:rPr lang="el-GR" sz="2400" dirty="0" smtClean="0">
                <a:solidFill>
                  <a:schemeClr val="tx1"/>
                </a:solidFill>
                <a:latin typeface="Calibri" pitchFamily="34" charset="0"/>
              </a:rPr>
              <a:t> αυτοί καλά και μείς καλύτερα…</a:t>
            </a:r>
            <a:endParaRPr lang="el-GR" sz="2400" dirty="0">
              <a:solidFill>
                <a:schemeClr val="tx1"/>
              </a:solidFill>
              <a:latin typeface="Calibri" pitchFamily="34" charset="0"/>
            </a:endParaRPr>
          </a:p>
        </p:txBody>
      </p:sp>
    </p:spTree>
    <p:extLst>
      <p:ext uri="{BB962C8B-B14F-4D97-AF65-F5344CB8AC3E}">
        <p14:creationId xmlns:p14="http://schemas.microsoft.com/office/powerpoint/2010/main" val="42810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a:t>
            </a:r>
            <a:endParaRPr lang="el-GR" sz="4000"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2, 3, 4, 5: </a:t>
            </a:r>
            <a:r>
              <a:rPr lang="el-GR" sz="2000" dirty="0"/>
              <a:t>Εξώφυλλο και σελίδες του βιβλίου </a:t>
            </a:r>
            <a:r>
              <a:rPr lang="el-GR" sz="2000" dirty="0" smtClean="0"/>
              <a:t>«</a:t>
            </a:r>
            <a:r>
              <a:rPr lang="el-GR" sz="2000" dirty="0" smtClean="0">
                <a:hlinkClick r:id="rId3"/>
              </a:rPr>
              <a:t>Το </a:t>
            </a:r>
            <a:r>
              <a:rPr lang="el-GR" sz="2000" dirty="0">
                <a:hlinkClick r:id="rId3"/>
              </a:rPr>
              <a:t>παραμύθι με τα </a:t>
            </a:r>
            <a:r>
              <a:rPr lang="el-GR" sz="2000" dirty="0" smtClean="0">
                <a:hlinkClick r:id="rId3"/>
              </a:rPr>
              <a:t>χρώματα</a:t>
            </a:r>
            <a:r>
              <a:rPr lang="el-GR" sz="2000" dirty="0" smtClean="0"/>
              <a:t>» / Αλέξης </a:t>
            </a:r>
            <a:r>
              <a:rPr lang="el-GR" sz="2000" dirty="0" err="1"/>
              <a:t>Κυριτσόπουλος</a:t>
            </a:r>
            <a:r>
              <a:rPr lang="el-GR" sz="2000" dirty="0" smtClean="0"/>
              <a:t>,, </a:t>
            </a:r>
            <a:r>
              <a:rPr lang="el-GR" sz="2000" dirty="0"/>
              <a:t>Αθήνα : Κέδρος, 1984</a:t>
            </a:r>
            <a:r>
              <a:rPr lang="el-GR" sz="2000" dirty="0" smtClean="0"/>
              <a:t>.</a:t>
            </a:r>
          </a:p>
          <a:p>
            <a:pPr marL="0" indent="0">
              <a:buNone/>
            </a:pPr>
            <a:r>
              <a:rPr lang="el-GR" sz="2000" dirty="0" smtClean="0"/>
              <a:t>Εικόνα 6: </a:t>
            </a:r>
            <a:r>
              <a:rPr lang="en-US" sz="2000" dirty="0">
                <a:hlinkClick r:id="rId4"/>
              </a:rPr>
              <a:t>Black Peace Dove</a:t>
            </a:r>
            <a:r>
              <a:rPr lang="en-US" sz="2000" dirty="0"/>
              <a:t>, inspired on the International Day of Peace </a:t>
            </a:r>
            <a:r>
              <a:rPr lang="en-US" sz="2000" dirty="0" smtClean="0"/>
              <a:t>logo</a:t>
            </a:r>
            <a:r>
              <a:rPr lang="el-GR" sz="2000" dirty="0" smtClean="0"/>
              <a:t>, </a:t>
            </a:r>
            <a:r>
              <a:rPr lang="en-US" sz="2000" dirty="0" err="1" smtClean="0"/>
              <a:t>Vervexca</a:t>
            </a:r>
            <a:r>
              <a:rPr lang="el-GR" sz="2000" dirty="0" smtClean="0"/>
              <a:t>, </a:t>
            </a:r>
            <a:r>
              <a:rPr lang="en-US" sz="2000" dirty="0"/>
              <a:t>Creative Commons Attribution-Share Alike 3.0 </a:t>
            </a:r>
            <a:r>
              <a:rPr lang="en-US" sz="2000" dirty="0" err="1" smtClean="0"/>
              <a:t>Unported</a:t>
            </a:r>
            <a:r>
              <a:rPr lang="el-GR" sz="2000" dirty="0" smtClean="0"/>
              <a:t>, </a:t>
            </a:r>
            <a:r>
              <a:rPr lang="en-US" sz="2000" dirty="0" smtClean="0"/>
              <a:t>Wikimedia Commons.</a:t>
            </a:r>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Η παρέμβαση</a:t>
            </a:r>
          </a:p>
        </p:txBody>
      </p:sp>
      <p:sp>
        <p:nvSpPr>
          <p:cNvPr id="3" name="2 - Θέση περιεχομένου"/>
          <p:cNvSpPr>
            <a:spLocks noGrp="1"/>
          </p:cNvSpPr>
          <p:nvPr>
            <p:ph idx="1"/>
          </p:nvPr>
        </p:nvSpPr>
        <p:spPr/>
        <p:txBody>
          <a:bodyPr>
            <a:normAutofit/>
          </a:bodyPr>
          <a:lstStyle/>
          <a:p>
            <a:pPr marL="0" indent="0">
              <a:buNone/>
            </a:pPr>
            <a:r>
              <a:rPr lang="el-GR" dirty="0" err="1" smtClean="0">
                <a:solidFill>
                  <a:schemeClr val="tx1"/>
                </a:solidFill>
                <a:latin typeface="Calibri" pitchFamily="34" charset="0"/>
              </a:rPr>
              <a:t>To</a:t>
            </a:r>
            <a:r>
              <a:rPr lang="el-GR" dirty="0" smtClean="0">
                <a:solidFill>
                  <a:schemeClr val="tx1"/>
                </a:solidFill>
                <a:latin typeface="Calibri" pitchFamily="34" charset="0"/>
              </a:rPr>
              <a:t> συγκεκριμένο βιβλίο λόγω της ασπρόμαυρης εικονογράφησής του θα οδηγήσει τα παιδιά σε γνωριμία με τον ασπρόμαυρο πίνακα «Γκουέρνικα», ώστε να φανεί πως η χρήση του ασπρόμαυρου συνδέεται με τη στενοχώρια και τη μελαγχολία, ενώ τα χρώματα με τη χαρά και την ειρήνη. </a:t>
            </a:r>
            <a:endParaRPr lang="el-GR" dirty="0">
              <a:solidFill>
                <a:schemeClr val="tx1"/>
              </a:solidFill>
              <a:latin typeface="Calibri" pitchFamily="34" charset="0"/>
            </a:endParaRPr>
          </a:p>
        </p:txBody>
      </p:sp>
    </p:spTree>
    <p:extLst>
      <p:ext uri="{BB962C8B-B14F-4D97-AF65-F5344CB8AC3E}">
        <p14:creationId xmlns:p14="http://schemas.microsoft.com/office/powerpoint/2010/main" val="196488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p:cNvSpPr>
          <p:nvPr>
            <p:ph type="title"/>
          </p:nvPr>
        </p:nvSpPr>
        <p:spPr/>
        <p:txBody>
          <a:bodyPr>
            <a:normAutofit/>
          </a:bodyPr>
          <a:lstStyle/>
          <a:p>
            <a:r>
              <a:rPr lang="el-GR" dirty="0">
                <a:solidFill>
                  <a:srgbClr val="5075BC"/>
                </a:solidFill>
              </a:rPr>
              <a:t>Ανάγνωση του βιβλίου</a:t>
            </a:r>
          </a:p>
        </p:txBody>
      </p:sp>
      <p:sp>
        <p:nvSpPr>
          <p:cNvPr id="2" name="Text Placeholder 1"/>
          <p:cNvSpPr>
            <a:spLocks noGrp="1"/>
          </p:cNvSpPr>
          <p:nvPr>
            <p:ph type="body" sz="half" idx="2"/>
          </p:nvPr>
        </p:nvSpPr>
        <p:spPr>
          <a:xfrm>
            <a:off x="457200" y="1556792"/>
            <a:ext cx="3898776" cy="4608512"/>
          </a:xfrm>
        </p:spPr>
        <p:txBody>
          <a:bodyPr>
            <a:normAutofit/>
          </a:bodyPr>
          <a:lstStyle/>
          <a:p>
            <a:r>
              <a:rPr lang="el-GR" sz="2800" dirty="0" smtClean="0">
                <a:latin typeface="Calibri" pitchFamily="34" charset="0"/>
              </a:rPr>
              <a:t>Διαβάσαμε </a:t>
            </a:r>
            <a:r>
              <a:rPr lang="el-GR" sz="2800" dirty="0">
                <a:latin typeface="Calibri" pitchFamily="34" charset="0"/>
              </a:rPr>
              <a:t>το βιβλίο </a:t>
            </a:r>
            <a:r>
              <a:rPr lang="en-US" sz="2800" dirty="0" smtClean="0">
                <a:latin typeface="Calibri" pitchFamily="34" charset="0"/>
              </a:rPr>
              <a:t/>
            </a:r>
            <a:br>
              <a:rPr lang="en-US" sz="2800" dirty="0" smtClean="0">
                <a:latin typeface="Calibri" pitchFamily="34" charset="0"/>
              </a:rPr>
            </a:br>
            <a:r>
              <a:rPr lang="el-GR" sz="2800" dirty="0" smtClean="0">
                <a:latin typeface="Calibri" pitchFamily="34" charset="0"/>
              </a:rPr>
              <a:t>«</a:t>
            </a:r>
            <a:r>
              <a:rPr lang="el-GR" sz="2800" dirty="0">
                <a:latin typeface="Calibri" pitchFamily="34" charset="0"/>
              </a:rPr>
              <a:t>Το παραμύθι με τα χρώματα».</a:t>
            </a:r>
          </a:p>
          <a:p>
            <a:endParaRPr lang="el-GR" sz="2800" dirty="0"/>
          </a:p>
        </p:txBody>
      </p:sp>
      <p:pic>
        <p:nvPicPr>
          <p:cNvPr id="1028" name="Picture 4" descr="Η νηπιαγωγός διαβάζει το βιβλίο"/>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644008" y="1772816"/>
            <a:ext cx="371565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Συζήτηση (1/4)</a:t>
            </a:r>
          </a:p>
        </p:txBody>
      </p:sp>
      <p:sp>
        <p:nvSpPr>
          <p:cNvPr id="5" name="Content Placeholder 4"/>
          <p:cNvSpPr>
            <a:spLocks noGrp="1"/>
          </p:cNvSpPr>
          <p:nvPr>
            <p:ph sz="half" idx="1"/>
          </p:nvPr>
        </p:nvSpPr>
        <p:spPr/>
        <p:txBody>
          <a:bodyPr>
            <a:noAutofit/>
          </a:bodyPr>
          <a:lstStyle/>
          <a:p>
            <a:pPr marL="0" indent="0">
              <a:buNone/>
            </a:pPr>
            <a:r>
              <a:rPr lang="el-GR" dirty="0">
                <a:latin typeface="Calibri" panose="020F0502020204030204" pitchFamily="34" charset="0"/>
              </a:rPr>
              <a:t>Αρχικά, παρατηρήσαμε τις σελίδες, όπου κυριαρχούν τα χρώματα του ουράνιου τόξου. Κατονομάσαμε τα χρώματα και μιλήσαμε για τα συναισθήματα των ανθρώπων. </a:t>
            </a:r>
            <a:endParaRPr lang="el-GR" dirty="0"/>
          </a:p>
        </p:txBody>
      </p:sp>
      <p:pic>
        <p:nvPicPr>
          <p:cNvPr id="12" name="Picture 4" descr="Σελίδα του βιβλίου"/>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788024" y="1700808"/>
            <a:ext cx="3621871" cy="381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028384" y="5589240"/>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4549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Συζήτηση (2/4)</a:t>
            </a:r>
          </a:p>
        </p:txBody>
      </p:sp>
      <p:sp>
        <p:nvSpPr>
          <p:cNvPr id="5" name="Content Placeholder 4"/>
          <p:cNvSpPr>
            <a:spLocks noGrp="1"/>
          </p:cNvSpPr>
          <p:nvPr>
            <p:ph sz="half" idx="1"/>
          </p:nvPr>
        </p:nvSpPr>
        <p:spPr>
          <a:xfrm>
            <a:off x="457200" y="1600200"/>
            <a:ext cx="4042792" cy="4525963"/>
          </a:xfrm>
        </p:spPr>
        <p:txBody>
          <a:bodyPr>
            <a:noAutofit/>
          </a:bodyPr>
          <a:lstStyle/>
          <a:p>
            <a:pPr marL="0" indent="0">
              <a:buNone/>
            </a:pPr>
            <a:r>
              <a:rPr lang="el-GR" dirty="0" smtClean="0">
                <a:latin typeface="Calibri" panose="020F0502020204030204" pitchFamily="34" charset="0"/>
              </a:rPr>
              <a:t>Τα </a:t>
            </a:r>
            <a:r>
              <a:rPr lang="el-GR" dirty="0">
                <a:latin typeface="Calibri" panose="020F0502020204030204" pitchFamily="34" charset="0"/>
              </a:rPr>
              <a:t>παιδιά είπαν χαρακτηριστικά:  </a:t>
            </a:r>
          </a:p>
          <a:p>
            <a:pPr marL="0" indent="0">
              <a:buNone/>
            </a:pPr>
            <a:r>
              <a:rPr lang="el-GR" dirty="0">
                <a:latin typeface="Calibri" panose="020F0502020204030204" pitchFamily="34" charset="0"/>
              </a:rPr>
              <a:t>«Οι άνθρωποι ήταν χαρούμενοι, γιατί υπήρχαν πολλά χρώματα!», </a:t>
            </a:r>
            <a:endParaRPr lang="el-GR" dirty="0" smtClean="0">
              <a:latin typeface="Calibri" panose="020F0502020204030204" pitchFamily="34" charset="0"/>
            </a:endParaRPr>
          </a:p>
          <a:p>
            <a:pPr marL="0" indent="0">
              <a:buNone/>
            </a:pPr>
            <a:r>
              <a:rPr lang="el-GR" dirty="0" smtClean="0">
                <a:latin typeface="Calibri" panose="020F0502020204030204" pitchFamily="34" charset="0"/>
              </a:rPr>
              <a:t>«</a:t>
            </a:r>
            <a:r>
              <a:rPr lang="el-GR" dirty="0">
                <a:latin typeface="Calibri" panose="020F0502020204030204" pitchFamily="34" charset="0"/>
              </a:rPr>
              <a:t>Όλοι χαμογελάνε και παίζουν!».</a:t>
            </a:r>
          </a:p>
          <a:p>
            <a:endParaRPr lang="el-GR" dirty="0"/>
          </a:p>
        </p:txBody>
      </p:sp>
      <p:pic>
        <p:nvPicPr>
          <p:cNvPr id="10" name="Picture 4" descr="Σελίδα του βιβλίου"/>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4008" y="1628800"/>
            <a:ext cx="3804908" cy="437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11960" y="5589240"/>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346576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Συζήτηση (3/4)</a:t>
            </a:r>
          </a:p>
        </p:txBody>
      </p:sp>
      <p:sp>
        <p:nvSpPr>
          <p:cNvPr id="3" name="Content Placeholder 2"/>
          <p:cNvSpPr>
            <a:spLocks noGrp="1"/>
          </p:cNvSpPr>
          <p:nvPr>
            <p:ph sz="half" idx="1"/>
          </p:nvPr>
        </p:nvSpPr>
        <p:spPr>
          <a:xfrm>
            <a:off x="457200" y="1600200"/>
            <a:ext cx="3826768" cy="4525963"/>
          </a:xfrm>
        </p:spPr>
        <p:txBody>
          <a:bodyPr>
            <a:normAutofit/>
          </a:bodyPr>
          <a:lstStyle/>
          <a:p>
            <a:pPr marL="0" indent="0">
              <a:buNone/>
            </a:pPr>
            <a:r>
              <a:rPr lang="el-GR" dirty="0">
                <a:latin typeface="Calibri" panose="020F0502020204030204" pitchFamily="34" charset="0"/>
              </a:rPr>
              <a:t>Στη συνέχεια, παρατηρήσαμε τις σελίδες, όπου δεν υπάρχουν χρώματα, αλλά κυριαρχούν το άσπρο και το μαύρο.  </a:t>
            </a:r>
            <a:endParaRPr lang="el-GR" dirty="0"/>
          </a:p>
        </p:txBody>
      </p:sp>
      <p:pic>
        <p:nvPicPr>
          <p:cNvPr id="7" name="Picture 2" descr="Σελίδα του βιβλίου"/>
          <p:cNvPicPr>
            <a:picLocks noGrp="1" noChangeArrowheads="1"/>
          </p:cNvPicPr>
          <p:nvPr>
            <p:ph sz="half" idx="2"/>
          </p:nvPr>
        </p:nvPicPr>
        <p:blipFill rotWithShape="1">
          <a:blip r:embed="rId3" cstate="screen">
            <a:extLst>
              <a:ext uri="{28A0092B-C50C-407E-A947-70E740481C1C}">
                <a14:useLocalDpi xmlns:a14="http://schemas.microsoft.com/office/drawing/2010/main"/>
              </a:ext>
            </a:extLst>
          </a:blip>
          <a:srcRect r="-693"/>
          <a:stretch/>
        </p:blipFill>
        <p:spPr bwMode="auto">
          <a:xfrm>
            <a:off x="4211960" y="1628800"/>
            <a:ext cx="448089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79912" y="5589240"/>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368751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Συζήτηση (4/4)</a:t>
            </a:r>
          </a:p>
        </p:txBody>
      </p:sp>
      <p:sp>
        <p:nvSpPr>
          <p:cNvPr id="3" name="Content Placeholder 2"/>
          <p:cNvSpPr>
            <a:spLocks noGrp="1"/>
          </p:cNvSpPr>
          <p:nvPr>
            <p:ph sz="half" idx="1"/>
          </p:nvPr>
        </p:nvSpPr>
        <p:spPr>
          <a:xfrm>
            <a:off x="457200" y="1600200"/>
            <a:ext cx="4330824" cy="4525963"/>
          </a:xfrm>
        </p:spPr>
        <p:txBody>
          <a:bodyPr>
            <a:noAutofit/>
          </a:bodyPr>
          <a:lstStyle/>
          <a:p>
            <a:pPr marL="0" indent="0">
              <a:buNone/>
            </a:pPr>
            <a:r>
              <a:rPr lang="el-GR" sz="2600" dirty="0">
                <a:latin typeface="Calibri" panose="020F0502020204030204" pitchFamily="34" charset="0"/>
              </a:rPr>
              <a:t>Τα παιδιά εξέφρασαν τις απόψεις τους για τα συναισθήματα των ανθρώπων και για το ασπρόμαυρο: </a:t>
            </a:r>
          </a:p>
          <a:p>
            <a:pPr marL="0" indent="0">
              <a:buNone/>
            </a:pPr>
            <a:r>
              <a:rPr lang="el-GR" sz="2600" dirty="0">
                <a:latin typeface="Calibri" panose="020F0502020204030204" pitchFamily="34" charset="0"/>
              </a:rPr>
              <a:t>«Πολύ λυπημένοι είναι!» , «Όλα είναι ασπρόμαυρα», «Έφυγε το ουράνιο τόξο», «Εμένα δε μου αρέσει να ζωγραφίζω με άσπρο-μαύρο. Είναι ωραία τα χρώματα!» </a:t>
            </a:r>
          </a:p>
        </p:txBody>
      </p:sp>
      <p:pic>
        <p:nvPicPr>
          <p:cNvPr id="5" name="Picture 2" descr="Σελίδα του βιβλίου"/>
          <p:cNvPicPr>
            <a:picLocks noGrp="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011058" y="1844824"/>
            <a:ext cx="366539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04048" y="5769260"/>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164531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7/1/2017 2:01:09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22,"/>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5,12,1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4,5,10,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8,"/>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24578,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C61C922-EAAF-4E0C-ABAB-F6352D3DDFC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3780</TotalTime>
  <Words>1186</Words>
  <Application>Microsoft Office PowerPoint</Application>
  <PresentationFormat>On-screen Show (4:3)</PresentationFormat>
  <Paragraphs>112</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Η παρέμβαση</vt:lpstr>
      <vt:lpstr>Ανάγνωση του βιβλίου</vt:lpstr>
      <vt:lpstr>Συζήτηση (1/4)</vt:lpstr>
      <vt:lpstr>Συζήτηση (2/4)</vt:lpstr>
      <vt:lpstr>Συζήτηση (3/4)</vt:lpstr>
      <vt:lpstr>Συζήτηση (4/4)</vt:lpstr>
      <vt:lpstr>Προβολή ασπρόμαυρου πίνακα ζωγραφικής  στον Η/Υ (1/3)</vt:lpstr>
      <vt:lpstr>Προβολή ασπρόμαυρου πίνακα ζωγραφικής στον Η/Υ (2/3)</vt:lpstr>
      <vt:lpstr>Προβολή ασπρόμαυρου πίνακα ζωγραφικής στον Η/Υ (3/3)</vt:lpstr>
      <vt:lpstr>Προβολή βίντεο στον Η/Υ (1/2)</vt:lpstr>
      <vt:lpstr>Προβολή βίντεο στον Η/Υ (2/2)</vt:lpstr>
      <vt:lpstr>Συζήτηση για τον πίνακα</vt:lpstr>
      <vt:lpstr>Πόλεμος και Ειρήνη</vt:lpstr>
      <vt:lpstr>Εικαστική Δραστηριότητα (1/2)</vt:lpstr>
      <vt:lpstr>Εικαστική Δραστηριότητα (2/2)</vt:lpstr>
      <vt:lpstr>Ζωγραφίζουμε για την ειρήνη! (1/5) </vt:lpstr>
      <vt:lpstr>Ζωγραφίζουμε για την ειρήνη! (2/5)</vt:lpstr>
      <vt:lpstr>Ζωγραφίζουμε για την ειρήνη! (3/5)</vt:lpstr>
      <vt:lpstr>Ζωγραφίζουμε για την ειρήνη! (4/5)</vt:lpstr>
      <vt:lpstr>Ζωγραφίζουμε για την ειρήνη!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παραμύθι με τα χρώματα</dc:title>
  <dc:subject>Το Εικονογραφημένο Βιβλίο στην Προσχολική Εκπαίδευση</dc:subject>
  <dc:creator>Αγγελική Γιαννικοπούλου</dc:creator>
  <cp:lastModifiedBy>takis81 mark</cp:lastModifiedBy>
  <cp:revision>323</cp:revision>
  <dcterms:created xsi:type="dcterms:W3CDTF">2012-09-06T09:03:05Z</dcterms:created>
  <dcterms:modified xsi:type="dcterms:W3CDTF">2017-01-17T12:01:40Z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