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1" r:id="rId2"/>
    <p:sldId id="302" r:id="rId3"/>
    <p:sldId id="311" r:id="rId4"/>
    <p:sldId id="313" r:id="rId5"/>
    <p:sldId id="314" r:id="rId6"/>
    <p:sldId id="304" r:id="rId7"/>
    <p:sldId id="306" r:id="rId8"/>
    <p:sldId id="307" r:id="rId9"/>
    <p:sldId id="308" r:id="rId10"/>
    <p:sldId id="309" r:id="rId11"/>
    <p:sldId id="31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7" r:id="rId26"/>
    <p:sldId id="315" r:id="rId27"/>
    <p:sldId id="317" r:id="rId28"/>
    <p:sldId id="319" r:id="rId29"/>
    <p:sldId id="338" r:id="rId30"/>
    <p:sldId id="339" r:id="rId31"/>
    <p:sldId id="340" r:id="rId32"/>
    <p:sldId id="341" r:id="rId33"/>
    <p:sldId id="342" r:id="rId34"/>
    <p:sldId id="343" r:id="rId35"/>
    <p:sldId id="344" r:id="rId36"/>
    <p:sldId id="345"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311"/>
            <p14:sldId id="313"/>
            <p14:sldId id="314"/>
            <p14:sldId id="304"/>
            <p14:sldId id="306"/>
            <p14:sldId id="307"/>
            <p14:sldId id="308"/>
            <p14:sldId id="309"/>
            <p14:sldId id="310"/>
            <p14:sldId id="321"/>
            <p14:sldId id="322"/>
            <p14:sldId id="323"/>
            <p14:sldId id="324"/>
            <p14:sldId id="325"/>
            <p14:sldId id="326"/>
            <p14:sldId id="327"/>
            <p14:sldId id="328"/>
            <p14:sldId id="329"/>
            <p14:sldId id="330"/>
            <p14:sldId id="331"/>
            <p14:sldId id="332"/>
            <p14:sldId id="333"/>
            <p14:sldId id="337"/>
            <p14:sldId id="315"/>
            <p14:sldId id="317"/>
            <p14:sldId id="319"/>
            <p14:sldId id="338"/>
            <p14:sldId id="339"/>
            <p14:sldId id="340"/>
            <p14:sldId id="341"/>
            <p14:sldId id="342"/>
            <p14:sldId id="343"/>
            <p14:sldId id="344"/>
            <p14:sldId id="345"/>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7" d="100"/>
          <a:sy n="67" d="100"/>
        </p:scale>
        <p:origin x="77" y="3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92519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89011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7410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57264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22218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00710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57355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66637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78947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50851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1009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50978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820739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62940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6601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7600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87160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11815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5801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26963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87931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85307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013034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088990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83204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86478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56500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837084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0219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82331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10074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00556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4941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239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0044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κατά Μάρκον Ευαγγέλιο</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eclass.uoa.gr/courses/SOCTHEOL10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pencourses.uoa.gr/courses/SOCTHEOL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el.orthodoxwiki.org/%CE%95%CF%85%CE%B1%CE%B3%CE%B3%CE%B5%CE%BB%CE%B9%CF%83%CF%84%CE%AE%CF%82_%CE%9C%CE%AC%CF%81%CE%BA%CE%BF%CF%8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Δημήτριος\Desktop\StMark_History_e.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extLst>
      <p:ext uri="{BB962C8B-B14F-4D97-AF65-F5344CB8AC3E}">
        <p14:creationId xmlns:p14="http://schemas.microsoft.com/office/powerpoint/2010/main" val="364300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 Θέση αριθμού διαφάνειας"/>
          <p:cNvSpPr txBox="1">
            <a:spLocks/>
          </p:cNvSpPr>
          <p:nvPr/>
        </p:nvSpPr>
        <p:spPr>
          <a:xfrm>
            <a:off x="8174736" y="-315416"/>
            <a:ext cx="762000" cy="365760"/>
          </a:xfrm>
          <a:prstGeom prst="rect">
            <a:avLst/>
          </a:prstGeom>
          <a:noFill/>
          <a:ln>
            <a:solidFill>
              <a:srgbClr val="5075BC"/>
            </a:solidFill>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fld id="{4B991278-F0D4-4548-BA03-2349C3D7F960}" type="slidenum">
              <a:rPr lang="el-GR" sz="2000" smtClean="0"/>
              <a:pPr>
                <a:lnSpc>
                  <a:spcPct val="125000"/>
                </a:lnSpc>
              </a:pPr>
              <a:t>10</a:t>
            </a:fld>
            <a:endParaRPr lang="el-GR" sz="2000"/>
          </a:p>
        </p:txBody>
      </p:sp>
      <p:sp>
        <p:nvSpPr>
          <p:cNvPr id="12" name="3 - Στρογγυλεμένο ορθογώνιο"/>
          <p:cNvSpPr/>
          <p:nvPr/>
        </p:nvSpPr>
        <p:spPr>
          <a:xfrm>
            <a:off x="395536" y="1586206"/>
            <a:ext cx="8424936" cy="1266730"/>
          </a:xfrm>
          <a:prstGeom prst="roundRect">
            <a:avLst/>
          </a:prstGeom>
          <a:noFill/>
          <a:ln>
            <a:solidFill>
              <a:srgbClr val="5075BC"/>
            </a:solidFill>
          </a:ln>
        </p:spPr>
        <p:txBody>
          <a:bodyPr wrap="square">
            <a:spAutoFit/>
          </a:bodyPr>
          <a:lstStyle/>
          <a:p>
            <a:pPr>
              <a:lnSpc>
                <a:spcPct val="114000"/>
              </a:lnSpc>
            </a:pPr>
            <a:r>
              <a:rPr lang="el-GR" sz="2000" dirty="0" smtClean="0"/>
              <a:t>Ο </a:t>
            </a:r>
            <a:r>
              <a:rPr lang="el-GR" sz="2000" b="1" dirty="0" smtClean="0"/>
              <a:t>τόπος συγγραφής</a:t>
            </a:r>
            <a:r>
              <a:rPr lang="el-GR" sz="2000" dirty="0" smtClean="0"/>
              <a:t> του Ευαγγελίου είναι σύμφωνα με τη μαρτυρία του </a:t>
            </a:r>
            <a:r>
              <a:rPr lang="el-GR" sz="2000" dirty="0" err="1" smtClean="0"/>
              <a:t>Κλήμεντος</a:t>
            </a:r>
            <a:r>
              <a:rPr lang="el-GR" sz="2000" dirty="0" smtClean="0"/>
              <a:t> και την πλειονότητα των ερμηνευτών </a:t>
            </a:r>
            <a:r>
              <a:rPr lang="el-GR" sz="2000" b="1" dirty="0" smtClean="0"/>
              <a:t>η Αιώνια Πόλη, η Ρώμη</a:t>
            </a:r>
            <a:r>
              <a:rPr lang="el-GR" sz="2000" dirty="0" smtClean="0"/>
              <a:t> . 1) </a:t>
            </a:r>
            <a:r>
              <a:rPr lang="el-GR" sz="2000" b="1" dirty="0" err="1" smtClean="0"/>
              <a:t>Ρούφος</a:t>
            </a:r>
            <a:r>
              <a:rPr lang="el-GR" sz="2000" b="1" dirty="0" smtClean="0"/>
              <a:t>  </a:t>
            </a:r>
            <a:r>
              <a:rPr lang="el-GR" sz="2000" dirty="0" smtClean="0"/>
              <a:t>(</a:t>
            </a:r>
            <a:r>
              <a:rPr lang="el-GR" sz="2000" dirty="0" err="1" smtClean="0"/>
              <a:t>Ρωμ</a:t>
            </a:r>
            <a:r>
              <a:rPr lang="el-GR" sz="2000" dirty="0" smtClean="0"/>
              <a:t>. 16).  2) Προς </a:t>
            </a:r>
            <a:r>
              <a:rPr lang="el-GR" sz="2000" b="1" i="1" dirty="0" smtClean="0"/>
              <a:t>Ρωμαίους</a:t>
            </a:r>
            <a:r>
              <a:rPr lang="el-GR" sz="2000" dirty="0" smtClean="0"/>
              <a:t>;;;;</a:t>
            </a:r>
            <a:endParaRPr lang="el-GR" sz="2000" dirty="0"/>
          </a:p>
        </p:txBody>
      </p:sp>
      <p:sp>
        <p:nvSpPr>
          <p:cNvPr id="13" name="4 - Στρογγυλεμένο ορθογώνιο"/>
          <p:cNvSpPr/>
          <p:nvPr/>
        </p:nvSpPr>
        <p:spPr>
          <a:xfrm>
            <a:off x="0" y="2954358"/>
            <a:ext cx="8352928" cy="1266730"/>
          </a:xfrm>
          <a:prstGeom prst="roundRect">
            <a:avLst/>
          </a:prstGeom>
          <a:noFill/>
          <a:ln>
            <a:solidFill>
              <a:srgbClr val="5075BC"/>
            </a:solidFill>
          </a:ln>
        </p:spPr>
        <p:txBody>
          <a:bodyPr wrap="square">
            <a:spAutoFit/>
          </a:bodyPr>
          <a:lstStyle/>
          <a:p>
            <a:pPr>
              <a:lnSpc>
                <a:spcPct val="114000"/>
              </a:lnSpc>
            </a:pPr>
            <a:r>
              <a:rPr lang="el-GR" sz="2000" dirty="0" smtClean="0"/>
              <a:t>Από τους ερευνητές ο </a:t>
            </a:r>
            <a:r>
              <a:rPr lang="el-GR" sz="2000" b="1" dirty="0" smtClean="0"/>
              <a:t>χρόνος </a:t>
            </a:r>
            <a:r>
              <a:rPr lang="el-GR" sz="2000" dirty="0" smtClean="0"/>
              <a:t>συγγραφής του </a:t>
            </a:r>
            <a:r>
              <a:rPr lang="el-GR" sz="2000" dirty="0" err="1" smtClean="0"/>
              <a:t>Μκ</a:t>
            </a:r>
            <a:r>
              <a:rPr lang="el-GR" sz="2000" dirty="0" smtClean="0"/>
              <a:t>. τοποθετείται πριν την καταστροφή της Ιερουσαλήμ το 70 </a:t>
            </a:r>
            <a:r>
              <a:rPr lang="el-GR" sz="2000" dirty="0" err="1" smtClean="0"/>
              <a:t>μ.Χ</a:t>
            </a:r>
            <a:r>
              <a:rPr lang="el-GR" sz="2000" dirty="0" smtClean="0"/>
              <a:t>., όταν ο αυτοκράτωρ Νέρων  για πρώτη φορά δίωξε τους χριστιανούς. </a:t>
            </a:r>
            <a:endParaRPr lang="el-GR" sz="2000" dirty="0"/>
          </a:p>
        </p:txBody>
      </p:sp>
      <p:sp>
        <p:nvSpPr>
          <p:cNvPr id="14" name="5 - Επεξήγηση με παραλληλόγραμμο"/>
          <p:cNvSpPr/>
          <p:nvPr/>
        </p:nvSpPr>
        <p:spPr>
          <a:xfrm>
            <a:off x="395536" y="4318645"/>
            <a:ext cx="8424936" cy="1495794"/>
          </a:xfrm>
          <a:prstGeom prst="wedgeRectCallout">
            <a:avLst/>
          </a:prstGeom>
          <a:noFill/>
          <a:ln>
            <a:solidFill>
              <a:srgbClr val="5075BC"/>
            </a:solidFill>
          </a:ln>
        </p:spPr>
        <p:txBody>
          <a:bodyPr wrap="square">
            <a:spAutoFit/>
          </a:bodyPr>
          <a:lstStyle/>
          <a:p>
            <a:pPr>
              <a:lnSpc>
                <a:spcPct val="114000"/>
              </a:lnSpc>
            </a:pPr>
            <a:r>
              <a:rPr lang="el-GR" sz="2000" dirty="0" smtClean="0"/>
              <a:t>οι </a:t>
            </a:r>
            <a:r>
              <a:rPr lang="el-GR" sz="2000" b="1" dirty="0" smtClean="0"/>
              <a:t>ακροατές του </a:t>
            </a:r>
            <a:r>
              <a:rPr lang="el-GR" sz="2000" b="1" dirty="0" err="1" smtClean="0"/>
              <a:t>Μκ</a:t>
            </a:r>
            <a:r>
              <a:rPr lang="el-GR" sz="2000" b="1" dirty="0" smtClean="0"/>
              <a:t>.</a:t>
            </a:r>
            <a:r>
              <a:rPr lang="el-GR" sz="2000" dirty="0" smtClean="0"/>
              <a:t> ήταν κατά </a:t>
            </a:r>
            <a:r>
              <a:rPr lang="el-GR" sz="2000" dirty="0" err="1" smtClean="0"/>
              <a:t>βάσιν</a:t>
            </a:r>
            <a:r>
              <a:rPr lang="el-GR" sz="2000" i="1" dirty="0" smtClean="0"/>
              <a:t> </a:t>
            </a:r>
            <a:r>
              <a:rPr lang="el-GR" sz="2000" dirty="0" err="1" smtClean="0"/>
              <a:t>εθνικοχριστιανοί</a:t>
            </a:r>
            <a:r>
              <a:rPr lang="el-GR" sz="2000" dirty="0" smtClean="0"/>
              <a:t>, γι’ αυτό και επεξηγούνται ιουδαϊκά έθιμα και δε χρησιμοποιείται το σχήμα επαγγελία Π.Δ.-εκπλήρωση. Αντιμετώπιζαν </a:t>
            </a:r>
            <a:r>
              <a:rPr lang="el-GR" sz="2000" b="1" dirty="0" smtClean="0"/>
              <a:t>διωγμό (4, 17. 10, 30. 13, 9. 13) </a:t>
            </a:r>
            <a:r>
              <a:rPr lang="el-GR" sz="2000" dirty="0" smtClean="0"/>
              <a:t>από το περιβάλλον τους, ενώ ανάμεσά τους κυκλοφορούσαν «αποκαλυπτικοί» ψευδοπροφήτες.</a:t>
            </a:r>
            <a:endParaRPr lang="el-GR" sz="2000" dirty="0"/>
          </a:p>
        </p:txBody>
      </p:sp>
      <p:sp>
        <p:nvSpPr>
          <p:cNvPr id="15" name="Title 14"/>
          <p:cNvSpPr>
            <a:spLocks noGrp="1"/>
          </p:cNvSpPr>
          <p:nvPr>
            <p:ph type="title"/>
          </p:nvPr>
        </p:nvSpPr>
        <p:spPr/>
        <p:txBody>
          <a:bodyPr/>
          <a:lstStyle/>
          <a:p>
            <a:endParaRPr lang="el-GR"/>
          </a:p>
        </p:txBody>
      </p:sp>
    </p:spTree>
    <p:extLst>
      <p:ext uri="{BB962C8B-B14F-4D97-AF65-F5344CB8AC3E}">
        <p14:creationId xmlns:p14="http://schemas.microsoft.com/office/powerpoint/2010/main" val="3236183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Πιθανές πηγές Μάρκου</a:t>
            </a:r>
            <a:endParaRPr lang="el-GR" dirty="0"/>
          </a:p>
        </p:txBody>
      </p:sp>
      <p:sp>
        <p:nvSpPr>
          <p:cNvPr id="6" name="10 - Ψαλίδισμα μίας γωνίας του ορθογωνίου"/>
          <p:cNvSpPr/>
          <p:nvPr/>
        </p:nvSpPr>
        <p:spPr>
          <a:xfrm>
            <a:off x="251520" y="4509120"/>
            <a:ext cx="5976664" cy="1773198"/>
          </a:xfrm>
          <a:prstGeom prst="snip1Rect">
            <a:avLst/>
          </a:prstGeom>
          <a:noFill/>
          <a:ln>
            <a:solidFill>
              <a:srgbClr val="5075BC"/>
            </a:solidFill>
          </a:ln>
        </p:spPr>
        <p:txBody>
          <a:bodyPr wrap="square">
            <a:spAutoFit/>
          </a:bodyPr>
          <a:lstStyle/>
          <a:p>
            <a:r>
              <a:rPr lang="el-GR" sz="2000" dirty="0" smtClean="0">
                <a:latin typeface="Calibri" panose="020F0502020204030204" pitchFamily="34" charset="0"/>
              </a:rPr>
              <a:t>Η </a:t>
            </a:r>
            <a:r>
              <a:rPr lang="el-GR" sz="2000" b="1" dirty="0" smtClean="0">
                <a:latin typeface="Calibri" panose="020F0502020204030204" pitchFamily="34" charset="0"/>
              </a:rPr>
              <a:t>Μικρή/Συνοπτική Αποκάλυψη</a:t>
            </a:r>
            <a:r>
              <a:rPr lang="el-GR" sz="2000" dirty="0" smtClean="0">
                <a:latin typeface="Calibri" panose="020F0502020204030204" pitchFamily="34" charset="0"/>
              </a:rPr>
              <a:t> σχετικά με το τέλος της Ιερουσαλήμ και του κόσμου στο κεφ. 13. Οι περισσότεροι ερευνητές θεωρούν ότι καταγράφηκε το 39/40 </a:t>
            </a:r>
            <a:r>
              <a:rPr lang="el-GR" sz="2000" dirty="0" err="1" smtClean="0">
                <a:latin typeface="Calibri" panose="020F0502020204030204" pitchFamily="34" charset="0"/>
              </a:rPr>
              <a:t>μ.Χ</a:t>
            </a:r>
            <a:r>
              <a:rPr lang="el-GR" sz="2000" dirty="0" smtClean="0">
                <a:latin typeface="Calibri" panose="020F0502020204030204" pitchFamily="34" charset="0"/>
              </a:rPr>
              <a:t>. εξ αφορμής της κρίσης που προκάλεσε στον ισραηλιτικό λαό ο </a:t>
            </a:r>
            <a:r>
              <a:rPr lang="el-GR" sz="2000" dirty="0" err="1" smtClean="0">
                <a:latin typeface="Calibri" panose="020F0502020204030204" pitchFamily="34" charset="0"/>
              </a:rPr>
              <a:t>Καλλιγούλας</a:t>
            </a:r>
            <a:endParaRPr lang="el-GR" sz="2000" dirty="0">
              <a:latin typeface="Calibri" panose="020F0502020204030204" pitchFamily="34" charset="0"/>
            </a:endParaRPr>
          </a:p>
        </p:txBody>
      </p:sp>
      <p:grpSp>
        <p:nvGrpSpPr>
          <p:cNvPr id="7" name="13 - Ομάδα"/>
          <p:cNvGrpSpPr/>
          <p:nvPr/>
        </p:nvGrpSpPr>
        <p:grpSpPr>
          <a:xfrm>
            <a:off x="539552" y="1369184"/>
            <a:ext cx="8113751" cy="3006546"/>
            <a:chOff x="539552" y="1369184"/>
            <a:chExt cx="8113751" cy="3006546"/>
          </a:xfrm>
          <a:noFill/>
        </p:grpSpPr>
        <p:sp>
          <p:nvSpPr>
            <p:cNvPr id="8" name="7 - Ορθογώνιο"/>
            <p:cNvSpPr/>
            <p:nvPr/>
          </p:nvSpPr>
          <p:spPr>
            <a:xfrm>
              <a:off x="539552" y="1369184"/>
              <a:ext cx="4572000" cy="1123712"/>
            </a:xfrm>
            <a:prstGeom prst="roundRect">
              <a:avLst/>
            </a:prstGeom>
            <a:grpFill/>
            <a:ln>
              <a:solidFill>
                <a:srgbClr val="5075BC"/>
              </a:solidFill>
            </a:ln>
          </p:spPr>
          <p:txBody>
            <a:bodyPr>
              <a:spAutoFit/>
            </a:bodyPr>
            <a:lstStyle/>
            <a:p>
              <a:r>
                <a:rPr lang="el-GR" sz="2000" dirty="0" smtClean="0">
                  <a:latin typeface="Calibri" panose="020F0502020204030204" pitchFamily="34" charset="0"/>
                </a:rPr>
                <a:t>Μια συλλογή </a:t>
              </a:r>
              <a:r>
                <a:rPr lang="el-GR" sz="2000" b="1" dirty="0" smtClean="0">
                  <a:latin typeface="Calibri" panose="020F0502020204030204" pitchFamily="34" charset="0"/>
                </a:rPr>
                <a:t>Παραβολών</a:t>
              </a:r>
              <a:r>
                <a:rPr lang="el-GR" sz="2000" dirty="0" smtClean="0">
                  <a:latin typeface="Calibri" panose="020F0502020204030204" pitchFamily="34" charset="0"/>
                </a:rPr>
                <a:t> αποτελούμενη από την </a:t>
              </a:r>
              <a:r>
                <a:rPr lang="el-GR" sz="2000" b="1" dirty="0" smtClean="0">
                  <a:latin typeface="Calibri" panose="020F0502020204030204" pitchFamily="34" charset="0"/>
                </a:rPr>
                <a:t>παραβολή του </a:t>
              </a:r>
              <a:r>
                <a:rPr lang="el-GR" sz="2000" b="1" cap="all" dirty="0" err="1" smtClean="0">
                  <a:latin typeface="Calibri" panose="020F0502020204030204" pitchFamily="34" charset="0"/>
                </a:rPr>
                <a:t>σ</a:t>
              </a:r>
              <a:r>
                <a:rPr lang="el-GR" sz="2000" b="1" dirty="0" err="1" smtClean="0">
                  <a:latin typeface="Calibri" panose="020F0502020204030204" pitchFamily="34" charset="0"/>
                </a:rPr>
                <a:t>πορέως</a:t>
              </a:r>
              <a:r>
                <a:rPr lang="el-GR" sz="2000" dirty="0" smtClean="0">
                  <a:latin typeface="Calibri" panose="020F0502020204030204" pitchFamily="34" charset="0"/>
                </a:rPr>
                <a:t> μαζί με την επεξήγησή της</a:t>
              </a:r>
              <a:endParaRPr lang="el-GR" sz="2000" dirty="0">
                <a:latin typeface="Calibri" panose="020F0502020204030204" pitchFamily="34" charset="0"/>
              </a:endParaRPr>
            </a:p>
          </p:txBody>
        </p:sp>
        <p:sp>
          <p:nvSpPr>
            <p:cNvPr id="9" name="8 - Ορθογώνιο"/>
            <p:cNvSpPr/>
            <p:nvPr/>
          </p:nvSpPr>
          <p:spPr>
            <a:xfrm>
              <a:off x="1584176" y="2573799"/>
              <a:ext cx="4572000" cy="783193"/>
            </a:xfrm>
            <a:prstGeom prst="roundRect">
              <a:avLst/>
            </a:prstGeom>
            <a:grpFill/>
            <a:ln>
              <a:solidFill>
                <a:srgbClr val="5075BC"/>
              </a:solidFill>
            </a:ln>
          </p:spPr>
          <p:txBody>
            <a:bodyPr>
              <a:spAutoFit/>
            </a:bodyPr>
            <a:lstStyle/>
            <a:p>
              <a:r>
                <a:rPr lang="el-GR" sz="2000" cap="all" dirty="0" smtClean="0">
                  <a:latin typeface="Calibri" panose="020F0502020204030204" pitchFamily="34" charset="0"/>
                </a:rPr>
                <a:t>μ</a:t>
              </a:r>
              <a:r>
                <a:rPr lang="el-GR" sz="2000" dirty="0" smtClean="0">
                  <a:latin typeface="Calibri" panose="020F0502020204030204" pitchFamily="34" charset="0"/>
                </a:rPr>
                <a:t>ια συλλογή</a:t>
              </a:r>
              <a:r>
                <a:rPr lang="el-GR" sz="2000" b="1" dirty="0" smtClean="0">
                  <a:latin typeface="Calibri" panose="020F0502020204030204" pitchFamily="34" charset="0"/>
                </a:rPr>
                <a:t> θαυμάτων του Ιησού</a:t>
              </a:r>
              <a:r>
                <a:rPr lang="el-GR" sz="2000" dirty="0" smtClean="0">
                  <a:latin typeface="Calibri" panose="020F0502020204030204" pitchFamily="34" charset="0"/>
                </a:rPr>
                <a:t> (4, 35-5, 43), πιθανότατα από τη Γαλιλαία</a:t>
              </a:r>
              <a:endParaRPr lang="el-GR" sz="2000" dirty="0">
                <a:latin typeface="Calibri" panose="020F0502020204030204" pitchFamily="34" charset="0"/>
              </a:endParaRPr>
            </a:p>
          </p:txBody>
        </p:sp>
        <p:sp>
          <p:nvSpPr>
            <p:cNvPr id="10" name="9 - Ορθογώνιο"/>
            <p:cNvSpPr/>
            <p:nvPr/>
          </p:nvSpPr>
          <p:spPr>
            <a:xfrm>
              <a:off x="2743393" y="3418374"/>
              <a:ext cx="4277841" cy="442674"/>
            </a:xfrm>
            <a:prstGeom prst="roundRect">
              <a:avLst/>
            </a:prstGeom>
            <a:grpFill/>
            <a:ln>
              <a:solidFill>
                <a:srgbClr val="5075BC"/>
              </a:solidFill>
            </a:ln>
          </p:spPr>
          <p:txBody>
            <a:bodyPr wrap="none">
              <a:spAutoFit/>
            </a:bodyPr>
            <a:lstStyle/>
            <a:p>
              <a:r>
                <a:rPr lang="el-GR" sz="2000" dirty="0" smtClean="0">
                  <a:latin typeface="Calibri" panose="020F0502020204030204" pitchFamily="34" charset="0"/>
                </a:rPr>
                <a:t>Διάλογοι</a:t>
              </a:r>
              <a:r>
                <a:rPr lang="el-GR" sz="2000" cap="all" dirty="0" smtClean="0">
                  <a:latin typeface="Calibri" panose="020F0502020204030204" pitchFamily="34" charset="0"/>
                </a:rPr>
                <a:t> </a:t>
              </a:r>
              <a:r>
                <a:rPr lang="el-GR" sz="2000" dirty="0" smtClean="0">
                  <a:latin typeface="Calibri" panose="020F0502020204030204" pitchFamily="34" charset="0"/>
                </a:rPr>
                <a:t>του Ιησού με αντιπάλους </a:t>
              </a:r>
              <a:r>
                <a:rPr lang="el-GR" sz="2000" cap="all" dirty="0" smtClean="0">
                  <a:latin typeface="Calibri" panose="020F0502020204030204" pitchFamily="34" charset="0"/>
                </a:rPr>
                <a:t>τ</a:t>
              </a:r>
              <a:r>
                <a:rPr lang="el-GR" sz="2000" dirty="0" smtClean="0">
                  <a:latin typeface="Calibri" panose="020F0502020204030204" pitchFamily="34" charset="0"/>
                </a:rPr>
                <a:t>ου</a:t>
              </a:r>
              <a:endParaRPr lang="el-GR" sz="2000" dirty="0">
                <a:latin typeface="Calibri" panose="020F0502020204030204" pitchFamily="34" charset="0"/>
              </a:endParaRPr>
            </a:p>
          </p:txBody>
        </p:sp>
        <p:sp>
          <p:nvSpPr>
            <p:cNvPr id="11" name="11 - Ορθογώνιο"/>
            <p:cNvSpPr/>
            <p:nvPr/>
          </p:nvSpPr>
          <p:spPr>
            <a:xfrm>
              <a:off x="4456905" y="3933056"/>
              <a:ext cx="4196398" cy="442674"/>
            </a:xfrm>
            <a:prstGeom prst="roundRect">
              <a:avLst/>
            </a:prstGeom>
            <a:grpFill/>
            <a:ln>
              <a:solidFill>
                <a:srgbClr val="5075BC"/>
              </a:solidFill>
            </a:ln>
          </p:spPr>
          <p:txBody>
            <a:bodyPr wrap="none">
              <a:spAutoFit/>
            </a:bodyPr>
            <a:lstStyle/>
            <a:p>
              <a:r>
                <a:rPr lang="el-GR" sz="2000" dirty="0" smtClean="0">
                  <a:latin typeface="Calibri" panose="020F0502020204030204" pitchFamily="34" charset="0"/>
                </a:rPr>
                <a:t>Η </a:t>
              </a:r>
              <a:r>
                <a:rPr lang="el-GR" sz="2000" b="1" dirty="0" smtClean="0">
                  <a:latin typeface="Calibri" panose="020F0502020204030204" pitchFamily="34" charset="0"/>
                </a:rPr>
                <a:t>Ιστορία του Πάθους</a:t>
              </a:r>
              <a:r>
                <a:rPr lang="el-GR" sz="2000" dirty="0" smtClean="0">
                  <a:latin typeface="Calibri" panose="020F0502020204030204" pitchFamily="34" charset="0"/>
                </a:rPr>
                <a:t> στα κεφ. 14-15</a:t>
              </a:r>
              <a:endParaRPr lang="el-GR" sz="2000" dirty="0">
                <a:latin typeface="Calibri" panose="020F0502020204030204" pitchFamily="34" charset="0"/>
              </a:endParaRPr>
            </a:p>
          </p:txBody>
        </p:sp>
      </p:grpSp>
    </p:spTree>
    <p:extLst>
      <p:ext uri="{BB962C8B-B14F-4D97-AF65-F5344CB8AC3E}">
        <p14:creationId xmlns:p14="http://schemas.microsoft.com/office/powerpoint/2010/main" val="319212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a:t>Φίρδην-Μίγδην</a:t>
            </a:r>
            <a:r>
              <a:rPr lang="el-GR" dirty="0"/>
              <a:t>;;;;</a:t>
            </a:r>
          </a:p>
        </p:txBody>
      </p:sp>
      <p:sp>
        <p:nvSpPr>
          <p:cNvPr id="5" name="Θέση περιεχομένου 4"/>
          <p:cNvSpPr>
            <a:spLocks noGrp="1"/>
          </p:cNvSpPr>
          <p:nvPr>
            <p:ph idx="1"/>
          </p:nvPr>
        </p:nvSpPr>
        <p:spPr/>
        <p:txBody>
          <a:bodyPr>
            <a:noAutofit/>
          </a:bodyPr>
          <a:lstStyle/>
          <a:p>
            <a:r>
              <a:rPr lang="el-GR" sz="2400" dirty="0"/>
              <a:t>Το περιεχόμενο του κατά Μάρκον χωρίζεται με διαφορετικούς τρόπους από τους ερευνητές. </a:t>
            </a:r>
          </a:p>
          <a:p>
            <a:r>
              <a:rPr lang="el-GR" sz="2400" dirty="0"/>
              <a:t>Οι περισσότεροι δίνουν μια κατάταξη του περιεχομένου, στηριγμένοι στα γεωγραφικά πλαίσια της δράσης του Ιησού: δράση στη </a:t>
            </a:r>
            <a:r>
              <a:rPr lang="el-GR" sz="2400" b="1" dirty="0"/>
              <a:t>Γαλιλαία</a:t>
            </a:r>
            <a:r>
              <a:rPr lang="el-GR" sz="2400" dirty="0"/>
              <a:t>, πορεία </a:t>
            </a:r>
            <a:r>
              <a:rPr lang="el-GR" sz="2400" b="1" dirty="0"/>
              <a:t>προς</a:t>
            </a:r>
            <a:r>
              <a:rPr lang="el-GR" sz="2400" dirty="0"/>
              <a:t> την Ιουδαία, </a:t>
            </a:r>
            <a:r>
              <a:rPr lang="el-GR" sz="2400" b="1" dirty="0"/>
              <a:t>Ιερουσαλήμ</a:t>
            </a:r>
            <a:r>
              <a:rPr lang="el-GR" sz="2400" dirty="0"/>
              <a:t>, (Μ. Εβδομάδα, πάθος, ανάσταση). </a:t>
            </a:r>
          </a:p>
          <a:p>
            <a:endParaRPr lang="el-GR" sz="2400" dirty="0"/>
          </a:p>
          <a:p>
            <a:r>
              <a:rPr lang="el-GR" sz="2400" dirty="0"/>
              <a:t>Άλλοι το χωρίζουν με βάση τη διαδοχική </a:t>
            </a:r>
            <a:r>
              <a:rPr lang="el-GR" sz="2400" b="1" dirty="0"/>
              <a:t>αποκάλυψη του προσώπου του Μεσσία </a:t>
            </a:r>
            <a:r>
              <a:rPr lang="el-GR" sz="2400" dirty="0"/>
              <a:t>και του μυστηρίου της βασιλείας του Θεού που κηρύττει. </a:t>
            </a:r>
          </a:p>
        </p:txBody>
      </p:sp>
    </p:spTree>
    <p:extLst>
      <p:ext uri="{BB962C8B-B14F-4D97-AF65-F5344CB8AC3E}">
        <p14:creationId xmlns:p14="http://schemas.microsoft.com/office/powerpoint/2010/main" val="126160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pPr algn="l"/>
            <a:r>
              <a:rPr lang="el-GR" sz="3600" dirty="0" smtClean="0">
                <a:latin typeface="+mn-lt"/>
              </a:rPr>
              <a:t>Ένα Ευαγγέλιο χωρίς αρχή και τέλος…</a:t>
            </a:r>
            <a:r>
              <a:rPr lang="el-GR" sz="3600" dirty="0">
                <a:latin typeface="+mn-lt"/>
              </a:rPr>
              <a:t/>
            </a:r>
            <a:br>
              <a:rPr lang="el-GR" sz="3600" dirty="0">
                <a:latin typeface="+mn-lt"/>
              </a:rPr>
            </a:br>
            <a:r>
              <a:rPr lang="el-GR" sz="3600" dirty="0">
                <a:latin typeface="+mn-lt"/>
              </a:rPr>
              <a:t>[</a:t>
            </a:r>
            <a:r>
              <a:rPr lang="el-GR" sz="3600" dirty="0" err="1">
                <a:latin typeface="+mn-lt"/>
              </a:rPr>
              <a:t>κολοβοδάκτυλος</a:t>
            </a:r>
            <a:r>
              <a:rPr lang="el-GR" sz="3600" dirty="0" smtClean="0">
                <a:latin typeface="+mn-lt"/>
              </a:rPr>
              <a:t>]</a:t>
            </a:r>
            <a:endParaRPr lang="el-GR" sz="3600" dirty="0">
              <a:latin typeface="+mn-lt"/>
            </a:endParaRPr>
          </a:p>
        </p:txBody>
      </p:sp>
      <p:sp>
        <p:nvSpPr>
          <p:cNvPr id="8" name="3 - Στρογγύλεμα μίας γωνίας ορθογωνίου"/>
          <p:cNvSpPr>
            <a:spLocks noGrp="1"/>
          </p:cNvSpPr>
          <p:nvPr>
            <p:ph idx="1"/>
          </p:nvPr>
        </p:nvSpPr>
        <p:spPr>
          <a:xfrm>
            <a:off x="464156" y="1774552"/>
            <a:ext cx="8229600" cy="4462760"/>
          </a:xfrm>
          <a:prstGeom prst="round1Rect">
            <a:avLst/>
          </a:prstGeom>
          <a:solidFill>
            <a:schemeClr val="bg2"/>
          </a:solidFill>
        </p:spPr>
        <p:txBody>
          <a:bodyPr wrap="square">
            <a:spAutoFit/>
          </a:bodyPr>
          <a:lstStyle/>
          <a:p>
            <a:pPr marL="457200" indent="-457200">
              <a:buAutoNum type="arabicPeriod"/>
            </a:pPr>
            <a:r>
              <a:rPr lang="el-GR" sz="2400" dirty="0" smtClean="0"/>
              <a:t>Στην </a:t>
            </a:r>
            <a:r>
              <a:rPr lang="el-GR" sz="2400" b="1" i="1" dirty="0" smtClean="0"/>
              <a:t>Αρχή του Ευαγγελίου </a:t>
            </a:r>
            <a:r>
              <a:rPr lang="el-GR" sz="2400" dirty="0" smtClean="0"/>
              <a:t>δεν αναφέρει τίποτε για τη γέννηση και την παιδική ηλικία του Ιησού, ο οποίος ονομάζεται στο κεφ. 6 ίσως υποτιμητικά υιός της Μαρίας. Ξεκινά με παραπομπή στον </a:t>
            </a:r>
            <a:r>
              <a:rPr lang="el-GR" sz="2400" dirty="0" err="1" smtClean="0"/>
              <a:t>Δευτερο</a:t>
            </a:r>
            <a:r>
              <a:rPr lang="el-GR" sz="2400" dirty="0" smtClean="0"/>
              <a:t> - Ησαΐα, τον έσχατο των προφητών Μαλαχία και τη  Βάπτιση. </a:t>
            </a:r>
          </a:p>
          <a:p>
            <a:pPr marL="457200" indent="-457200">
              <a:buAutoNum type="arabicPeriod"/>
            </a:pPr>
            <a:r>
              <a:rPr lang="el-GR" sz="2400" dirty="0" smtClean="0"/>
              <a:t> Στις Βιογραφίες ήταν συνήθης η καταγραφή του λαμπρού γένους (+ παράδοξης γέννησης), της παιδείας […] </a:t>
            </a:r>
          </a:p>
          <a:p>
            <a:pPr marL="457200" indent="-457200">
              <a:buAutoNum type="arabicPeriod"/>
            </a:pPr>
            <a:r>
              <a:rPr lang="el-GR" sz="2400" dirty="0" smtClean="0"/>
              <a:t>Παρά το γεγονός ότι έχει χαρακτηριστεί </a:t>
            </a:r>
            <a:r>
              <a:rPr lang="el-GR" sz="2400" b="1" i="1" dirty="0" smtClean="0"/>
              <a:t>Μία αφήγηση του Πάθους και της Ανάστασης με εκτεταμένη Εισαγωγή</a:t>
            </a:r>
            <a:r>
              <a:rPr lang="el-GR" sz="2400" dirty="0" smtClean="0"/>
              <a:t> δεν αναφέρει καμιά εμφάνιση του </a:t>
            </a:r>
            <a:r>
              <a:rPr lang="el-GR" sz="2400" dirty="0" err="1" smtClean="0"/>
              <a:t>Αναστάντος</a:t>
            </a:r>
            <a:r>
              <a:rPr lang="el-GR" sz="2400" dirty="0" smtClean="0"/>
              <a:t> σε μαθήτριες ή/και μαθητές!  </a:t>
            </a:r>
            <a:endParaRPr lang="el-GR" sz="3600" dirty="0"/>
          </a:p>
        </p:txBody>
      </p:sp>
    </p:spTree>
    <p:extLst>
      <p:ext uri="{BB962C8B-B14F-4D97-AF65-F5344CB8AC3E}">
        <p14:creationId xmlns:p14="http://schemas.microsoft.com/office/powerpoint/2010/main" val="359760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Με  τον απότομο επίλογο </a:t>
            </a:r>
            <a:br>
              <a:rPr lang="el-GR" dirty="0" smtClean="0"/>
            </a:br>
            <a:r>
              <a:rPr lang="el-GR" dirty="0" smtClean="0"/>
              <a:t>ο ακροατής προσκαλείται  σε…</a:t>
            </a:r>
            <a:endParaRPr lang="el-GR" dirty="0"/>
          </a:p>
        </p:txBody>
      </p:sp>
      <p:sp>
        <p:nvSpPr>
          <p:cNvPr id="5" name="Θέση περιεχομένου 4"/>
          <p:cNvSpPr>
            <a:spLocks noGrp="1"/>
          </p:cNvSpPr>
          <p:nvPr>
            <p:ph idx="1"/>
          </p:nvPr>
        </p:nvSpPr>
        <p:spPr/>
        <p:txBody>
          <a:bodyPr>
            <a:noAutofit/>
          </a:bodyPr>
          <a:lstStyle/>
          <a:p>
            <a:r>
              <a:rPr lang="el-GR" sz="2000" dirty="0"/>
              <a:t>Οι γυναίκες που αναδεικνύονται στο Τέλος δεν γίνονται απόστολοι των αποστόλων (όχι ευαγγελισμός των μαθητών) παρά φόβος και </a:t>
            </a:r>
            <a:r>
              <a:rPr lang="el-GR" sz="2000" dirty="0" err="1"/>
              <a:t>έκ-σταση</a:t>
            </a:r>
            <a:r>
              <a:rPr lang="el-GR" sz="2000" dirty="0"/>
              <a:t>. Επιστροφή στο σημείο αφετηρίας από όπου ξεκίνησαν τα πάντα. τη Γαλιλαία των αλλοδαπών εθνών. Ο Ιησούς ο </a:t>
            </a:r>
            <a:r>
              <a:rPr lang="el-GR" sz="2000" dirty="0" err="1"/>
              <a:t>Ναζαρηνός</a:t>
            </a:r>
            <a:r>
              <a:rPr lang="el-GR" sz="2000" dirty="0"/>
              <a:t> προ-</a:t>
            </a:r>
            <a:r>
              <a:rPr lang="el-GR" sz="2000" dirty="0" err="1"/>
              <a:t>άγει</a:t>
            </a:r>
            <a:r>
              <a:rPr lang="el-GR" sz="2000" dirty="0"/>
              <a:t> </a:t>
            </a:r>
            <a:r>
              <a:rPr lang="el-GR" sz="2000" dirty="0" err="1"/>
              <a:t>ὑμᾶς</a:t>
            </a:r>
            <a:r>
              <a:rPr lang="el-GR" sz="2000" dirty="0"/>
              <a:t> </a:t>
            </a:r>
            <a:r>
              <a:rPr lang="el-GR" sz="2000" dirty="0" err="1"/>
              <a:t>εἰς</a:t>
            </a:r>
            <a:r>
              <a:rPr lang="el-GR" sz="2000" dirty="0"/>
              <a:t> </a:t>
            </a:r>
            <a:r>
              <a:rPr lang="el-GR" sz="2000" dirty="0" err="1"/>
              <a:t>τὴν</a:t>
            </a:r>
            <a:r>
              <a:rPr lang="el-GR" sz="2000" dirty="0"/>
              <a:t> </a:t>
            </a:r>
            <a:r>
              <a:rPr lang="el-GR" sz="2000" dirty="0" err="1"/>
              <a:t>Γαλιλαίαν</a:t>
            </a:r>
            <a:r>
              <a:rPr lang="el-GR" sz="2000" dirty="0"/>
              <a:t>· </a:t>
            </a:r>
            <a:r>
              <a:rPr lang="el-GR" sz="2000" dirty="0" err="1"/>
              <a:t>ἐκεῖ</a:t>
            </a:r>
            <a:r>
              <a:rPr lang="el-GR" sz="2000" dirty="0"/>
              <a:t> </a:t>
            </a:r>
            <a:r>
              <a:rPr lang="el-GR" sz="2000" dirty="0" err="1"/>
              <a:t>αὐτὸν</a:t>
            </a:r>
            <a:r>
              <a:rPr lang="el-GR" sz="2000" dirty="0"/>
              <a:t> </a:t>
            </a:r>
            <a:r>
              <a:rPr lang="el-GR" sz="2000" dirty="0" err="1"/>
              <a:t>ὄψεσθε</a:t>
            </a:r>
            <a:r>
              <a:rPr lang="el-GR" sz="2000" dirty="0"/>
              <a:t>͵ </a:t>
            </a:r>
            <a:r>
              <a:rPr lang="el-GR" sz="2000" dirty="0" err="1"/>
              <a:t>καθὼς</a:t>
            </a:r>
            <a:r>
              <a:rPr lang="el-GR" sz="2000" dirty="0"/>
              <a:t> </a:t>
            </a:r>
            <a:r>
              <a:rPr lang="el-GR" sz="2000" dirty="0" err="1"/>
              <a:t>εἶπεν</a:t>
            </a:r>
            <a:r>
              <a:rPr lang="el-GR" sz="2000" dirty="0"/>
              <a:t> </a:t>
            </a:r>
            <a:r>
              <a:rPr lang="el-GR" sz="2000" dirty="0" err="1"/>
              <a:t>ὑμῖν</a:t>
            </a:r>
            <a:r>
              <a:rPr lang="el-GR" sz="2000" dirty="0"/>
              <a:t>. </a:t>
            </a:r>
          </a:p>
          <a:p>
            <a:r>
              <a:rPr lang="el-GR" sz="2000" dirty="0" smtClean="0"/>
              <a:t>Ο </a:t>
            </a:r>
            <a:r>
              <a:rPr lang="el-GR" sz="2000" dirty="0"/>
              <a:t>αναγνώστης προσκαλείται έτσι να ξαναδιαβάσει/αναγνώσει το Ευαγγέλιο από μία άλλη προοπτική και ταυτόχρονα να συνεχίσει την πορεία: να ακολουθήσει αλλά και να συναντήσει τον αναστημένο Ιησού στην «πεζή» καθημερινότητά του. </a:t>
            </a:r>
          </a:p>
          <a:p>
            <a:r>
              <a:rPr lang="el-GR" sz="2000" dirty="0" smtClean="0"/>
              <a:t>Έτσι </a:t>
            </a:r>
            <a:r>
              <a:rPr lang="el-GR" sz="2000" dirty="0"/>
              <a:t>συμβαίνει και με την </a:t>
            </a:r>
            <a:r>
              <a:rPr lang="el-GR" sz="2000" dirty="0" err="1"/>
              <a:t>Τορά</a:t>
            </a:r>
            <a:r>
              <a:rPr lang="el-GR" sz="2000" dirty="0"/>
              <a:t>. Το πένθιμο τέλος του Δευτερονομίου συνδυάζεται με μια καινούργια αρχή! Στους ποταμούς </a:t>
            </a:r>
            <a:r>
              <a:rPr lang="el-GR" sz="2000" dirty="0" err="1"/>
              <a:t>Βαβυλώνος</a:t>
            </a:r>
            <a:r>
              <a:rPr lang="el-GR" sz="2000" dirty="0"/>
              <a:t> γράφτηκε το άσμα της Δημιουργίας ενώ η επανάληψη αποτελούσε κάτι εξαιρετικά σημαντικό στην ανάγνωση-ακρόαση των λόγων της Γραφής.</a:t>
            </a:r>
          </a:p>
          <a:p>
            <a:endParaRPr lang="el-GR" sz="2000" dirty="0"/>
          </a:p>
        </p:txBody>
      </p:sp>
    </p:spTree>
    <p:extLst>
      <p:ext uri="{BB962C8B-B14F-4D97-AF65-F5344CB8AC3E}">
        <p14:creationId xmlns:p14="http://schemas.microsoft.com/office/powerpoint/2010/main" val="930704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mn-lt"/>
              </a:rPr>
              <a:t>Κυκλική δομή του </a:t>
            </a:r>
            <a:r>
              <a:rPr lang="el-GR" dirty="0" err="1">
                <a:latin typeface="+mn-lt"/>
              </a:rPr>
              <a:t>Μκ</a:t>
            </a:r>
            <a:r>
              <a:rPr lang="el-GR" dirty="0">
                <a:latin typeface="+mn-lt"/>
              </a:rPr>
              <a:t>.… «ΕΞΟΥΣΙΑ ΚΑΙ ΠΑΘΟΣ»</a:t>
            </a:r>
          </a:p>
        </p:txBody>
      </p:sp>
      <p:sp>
        <p:nvSpPr>
          <p:cNvPr id="5" name="Θέση περιεχομένου 4"/>
          <p:cNvSpPr>
            <a:spLocks noGrp="1"/>
          </p:cNvSpPr>
          <p:nvPr>
            <p:ph idx="1"/>
          </p:nvPr>
        </p:nvSpPr>
        <p:spPr/>
        <p:txBody>
          <a:bodyPr>
            <a:noAutofit/>
          </a:bodyPr>
          <a:lstStyle/>
          <a:p>
            <a:pPr marL="0" lvl="0" indent="449263" algn="just" fontAlgn="base">
              <a:spcBef>
                <a:spcPct val="0"/>
              </a:spcBef>
              <a:spcAft>
                <a:spcPct val="0"/>
              </a:spcAft>
              <a:buNone/>
            </a:pPr>
            <a:r>
              <a:rPr lang="el-GR" sz="2000" dirty="0">
                <a:solidFill>
                  <a:srgbClr val="000000"/>
                </a:solidFill>
                <a:ea typeface="Times New Roman" pitchFamily="18" charset="0"/>
                <a:cs typeface="Times New Roman" pitchFamily="18" charset="0"/>
              </a:rPr>
              <a:t>A. Ιωάννης ο Βαπτιστής (εκπλήρωση παλαιών προσδοκιών στην Έρημο).</a:t>
            </a:r>
            <a:endParaRPr lang="el-GR" sz="2000" dirty="0">
              <a:cs typeface="Arial" pitchFamily="34" charset="0"/>
            </a:endParaRPr>
          </a:p>
          <a:p>
            <a:pPr marL="0" lvl="0" indent="449263" algn="just" eaLnBrk="0" fontAlgn="base" hangingPunct="0">
              <a:spcBef>
                <a:spcPct val="0"/>
              </a:spcBef>
              <a:spcAft>
                <a:spcPct val="0"/>
              </a:spcAft>
              <a:buNone/>
            </a:pPr>
            <a:r>
              <a:rPr lang="el-GR" sz="2000" b="1" dirty="0">
                <a:solidFill>
                  <a:srgbClr val="000000"/>
                </a:solidFill>
                <a:ea typeface="Times New Roman" pitchFamily="18" charset="0"/>
                <a:cs typeface="Times New Roman" pitchFamily="18" charset="0"/>
              </a:rPr>
              <a:t> Β. Η Βάπτιση του Ιησού. </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Γ. Πειρασμοί (αναμέτρηση με το δαιμονικό στοιχείο).</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Δ. Κλήση των μαθητών (θετική αντίδραση).</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Ε. Διδασκαλία στη Συναγωγή (κάθαρση).</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a:t>
            </a:r>
            <a:r>
              <a:rPr lang="el-GR" sz="2000" dirty="0" err="1">
                <a:solidFill>
                  <a:srgbClr val="000000"/>
                </a:solidFill>
                <a:ea typeface="Times New Roman" pitchFamily="18" charset="0"/>
                <a:cs typeface="Times New Roman" pitchFamily="18" charset="0"/>
              </a:rPr>
              <a:t>Στ</a:t>
            </a:r>
            <a:r>
              <a:rPr lang="el-GR" sz="2000" dirty="0">
                <a:solidFill>
                  <a:srgbClr val="000000"/>
                </a:solidFill>
                <a:ea typeface="Times New Roman" pitchFamily="18" charset="0"/>
                <a:cs typeface="Times New Roman" pitchFamily="18" charset="0"/>
              </a:rPr>
              <a:t>. Ιεραποστολή στη Γαλιλαία (δύναμη).</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a:t>
            </a:r>
            <a:r>
              <a:rPr lang="el-GR" sz="2000" b="1" dirty="0">
                <a:solidFill>
                  <a:srgbClr val="000000"/>
                </a:solidFill>
                <a:ea typeface="Times New Roman" pitchFamily="18" charset="0"/>
                <a:cs typeface="Times New Roman" pitchFamily="18" charset="0"/>
              </a:rPr>
              <a:t>Ζ. Μεταμόρφωση του Ιησού.</a:t>
            </a:r>
            <a:endParaRPr lang="el-GR" sz="2000" dirty="0">
              <a:cs typeface="Arial" pitchFamily="34" charset="0"/>
            </a:endParaRPr>
          </a:p>
          <a:p>
            <a:pPr marL="0" lvl="0" indent="449263" algn="just" eaLnBrk="0" fontAlgn="base" hangingPunct="0">
              <a:spcBef>
                <a:spcPct val="0"/>
              </a:spcBef>
              <a:spcAft>
                <a:spcPct val="0"/>
              </a:spcAft>
              <a:buNone/>
            </a:pPr>
            <a:r>
              <a:rPr lang="el-GR" sz="2000" dirty="0">
                <a:ea typeface="Times New Roman" pitchFamily="18" charset="0"/>
                <a:cs typeface="Times New Roman" pitchFamily="18" charset="0"/>
              </a:rPr>
              <a:t>				</a:t>
            </a:r>
            <a:r>
              <a:rPr lang="el-GR" sz="2000" dirty="0" err="1">
                <a:ea typeface="Times New Roman" pitchFamily="18" charset="0"/>
                <a:cs typeface="Times New Roman" pitchFamily="18" charset="0"/>
              </a:rPr>
              <a:t>Στ</a:t>
            </a:r>
            <a:r>
              <a:rPr lang="el-GR" sz="2000" dirty="0">
                <a:ea typeface="Times New Roman" pitchFamily="18" charset="0"/>
                <a:cs typeface="Times New Roman" pitchFamily="18" charset="0"/>
              </a:rPr>
              <a:t>'. Πορεία προς την Ιερουσαλήμ 					(Πάθος).		</a:t>
            </a:r>
            <a:endParaRPr lang="el-GR" sz="2000" dirty="0">
              <a:cs typeface="Arial" pitchFamily="34" charset="0"/>
            </a:endParaRPr>
          </a:p>
          <a:p>
            <a:pPr marL="0" lvl="0" indent="449263" algn="just" eaLnBrk="0" fontAlgn="base" hangingPunct="0">
              <a:spcBef>
                <a:spcPct val="0"/>
              </a:spcBef>
              <a:spcAft>
                <a:spcPct val="0"/>
              </a:spcAft>
              <a:buNone/>
            </a:pPr>
            <a:r>
              <a:rPr lang="el-GR" sz="2000" dirty="0">
                <a:ea typeface="Times New Roman" pitchFamily="18" charset="0"/>
                <a:cs typeface="Times New Roman" pitchFamily="18" charset="0"/>
              </a:rPr>
              <a:t>			Ε'. Κάθαρση του Ναού (διδασκαλία).</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Δ'. Αντίδραση των μαθητών (άρνηση).</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Γ'. Πειρασμοί και δίκη (αναμέτρηση με τις αρχές).</a:t>
            </a:r>
            <a:endParaRPr lang="el-GR" sz="2000" dirty="0">
              <a:cs typeface="Arial" pitchFamily="34" charset="0"/>
            </a:endParaRPr>
          </a:p>
          <a:p>
            <a:pPr marL="0" lvl="0" indent="449263" algn="just" eaLnBrk="0" fontAlgn="base" hangingPunct="0">
              <a:spcBef>
                <a:spcPct val="0"/>
              </a:spcBef>
              <a:spcAft>
                <a:spcPct val="0"/>
              </a:spcAft>
              <a:buNone/>
            </a:pPr>
            <a:r>
              <a:rPr lang="el-GR" sz="2000" dirty="0">
                <a:solidFill>
                  <a:srgbClr val="000000"/>
                </a:solidFill>
                <a:ea typeface="Times New Roman" pitchFamily="18" charset="0"/>
                <a:cs typeface="Times New Roman" pitchFamily="18" charset="0"/>
              </a:rPr>
              <a:t>	</a:t>
            </a:r>
            <a:r>
              <a:rPr lang="el-GR" sz="2000" b="1" dirty="0">
                <a:solidFill>
                  <a:srgbClr val="000000"/>
                </a:solidFill>
                <a:ea typeface="Times New Roman" pitchFamily="18" charset="0"/>
                <a:cs typeface="Times New Roman" pitchFamily="18" charset="0"/>
              </a:rPr>
              <a:t>Β'. Σταύρωση.</a:t>
            </a:r>
            <a:endParaRPr lang="el-GR" sz="2000" dirty="0">
              <a:cs typeface="Arial" pitchFamily="34" charset="0"/>
            </a:endParaRPr>
          </a:p>
          <a:p>
            <a:pPr marL="0" lvl="0" indent="449263" algn="just" eaLnBrk="0" fontAlgn="base" hangingPunct="0">
              <a:spcBef>
                <a:spcPct val="0"/>
              </a:spcBef>
              <a:spcAft>
                <a:spcPct val="0"/>
              </a:spcAft>
              <a:buNone/>
            </a:pPr>
            <a:r>
              <a:rPr lang="el-GR" sz="2000" dirty="0">
                <a:ea typeface="Times New Roman" pitchFamily="18" charset="0"/>
                <a:cs typeface="Times New Roman" pitchFamily="18" charset="0"/>
              </a:rPr>
              <a:t>Α'. Ο άγγελος στο κενό μνημείο (δημιουργία καινούργιων προσδοκιών).</a:t>
            </a:r>
            <a:endParaRPr lang="el-GR" sz="2000" dirty="0">
              <a:cs typeface="Arial" pitchFamily="34" charset="0"/>
            </a:endParaRPr>
          </a:p>
        </p:txBody>
      </p:sp>
    </p:spTree>
    <p:extLst>
      <p:ext uri="{BB962C8B-B14F-4D97-AF65-F5344CB8AC3E}">
        <p14:creationId xmlns:p14="http://schemas.microsoft.com/office/powerpoint/2010/main" val="2010716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Θέσεις και Αντιθέσεις</a:t>
            </a:r>
          </a:p>
        </p:txBody>
      </p:sp>
      <p:sp>
        <p:nvSpPr>
          <p:cNvPr id="5" name="Θέση περιεχομένου 4"/>
          <p:cNvSpPr>
            <a:spLocks noGrp="1"/>
          </p:cNvSpPr>
          <p:nvPr>
            <p:ph idx="1"/>
          </p:nvPr>
        </p:nvSpPr>
        <p:spPr>
          <a:xfrm>
            <a:off x="464156" y="1412776"/>
            <a:ext cx="8229600" cy="5112568"/>
          </a:xfrm>
        </p:spPr>
        <p:txBody>
          <a:bodyPr>
            <a:noAutofit/>
          </a:bodyPr>
          <a:lstStyle/>
          <a:p>
            <a:pPr lvl="0" indent="0" algn="ctr" fontAlgn="base">
              <a:spcBef>
                <a:spcPct val="0"/>
              </a:spcBef>
              <a:spcAft>
                <a:spcPct val="0"/>
              </a:spcAft>
              <a:buNone/>
            </a:pPr>
            <a:r>
              <a:rPr lang="el-GR" sz="2000" b="1" dirty="0"/>
              <a:t>Αρχή + Τέλος</a:t>
            </a:r>
            <a:r>
              <a:rPr lang="el-GR" sz="2000" dirty="0"/>
              <a:t>: </a:t>
            </a:r>
          </a:p>
          <a:p>
            <a:pPr lvl="0" indent="0" fontAlgn="base">
              <a:spcBef>
                <a:spcPct val="0"/>
              </a:spcBef>
              <a:spcAft>
                <a:spcPct val="0"/>
              </a:spcAft>
              <a:buNone/>
            </a:pPr>
            <a:r>
              <a:rPr lang="el-GR" sz="2000" dirty="0">
                <a:solidFill>
                  <a:srgbClr val="000000"/>
                </a:solidFill>
                <a:ea typeface="Times New Roman" pitchFamily="18" charset="0"/>
                <a:cs typeface="Times New Roman" pitchFamily="18" charset="0"/>
              </a:rPr>
              <a:t>A</a:t>
            </a:r>
            <a:r>
              <a:rPr lang="el-GR" sz="2000" dirty="0"/>
              <a:t> .</a:t>
            </a:r>
            <a:r>
              <a:rPr lang="el-GR" sz="2000" b="1" dirty="0"/>
              <a:t> Χώροι περιθωριακοί</a:t>
            </a:r>
            <a:r>
              <a:rPr lang="el-GR" sz="2000" dirty="0"/>
              <a:t>/ κατοικίας δαιμόνων  (έρημος-τάφος)</a:t>
            </a:r>
          </a:p>
          <a:p>
            <a:pPr lvl="0" indent="0" fontAlgn="base">
              <a:spcBef>
                <a:spcPct val="0"/>
              </a:spcBef>
              <a:spcAft>
                <a:spcPct val="0"/>
              </a:spcAft>
              <a:buNone/>
            </a:pPr>
            <a:r>
              <a:rPr lang="el-GR" sz="2000" dirty="0"/>
              <a:t>Β.   Κι όμως συρρέουν </a:t>
            </a:r>
            <a:r>
              <a:rPr lang="el-GR" sz="2000" b="1" dirty="0"/>
              <a:t>άνθρωποι</a:t>
            </a:r>
            <a:r>
              <a:rPr lang="el-GR" sz="2000" dirty="0"/>
              <a:t>! </a:t>
            </a:r>
          </a:p>
          <a:p>
            <a:pPr lvl="0" indent="0" fontAlgn="base">
              <a:spcBef>
                <a:spcPct val="0"/>
              </a:spcBef>
              <a:spcAft>
                <a:spcPct val="0"/>
              </a:spcAft>
              <a:buNone/>
            </a:pPr>
            <a:r>
              <a:rPr lang="el-GR" sz="2000" dirty="0"/>
              <a:t>Γ. </a:t>
            </a:r>
            <a:r>
              <a:rPr lang="el-GR" sz="2000" b="1" dirty="0"/>
              <a:t>Αγγελιοφόροι</a:t>
            </a:r>
            <a:r>
              <a:rPr lang="el-GR" sz="2000" dirty="0"/>
              <a:t> ευαγγελίζονται τελικά κάτι διαφορετικό από αυτό </a:t>
            </a:r>
            <a:r>
              <a:rPr lang="el-GR" sz="2000" dirty="0" smtClean="0"/>
              <a:t>που </a:t>
            </a:r>
            <a:r>
              <a:rPr lang="el-GR" sz="2000" dirty="0"/>
              <a:t>αναζητούν. Οι γυναίκες συναντούν έναν νεαρό με λευκά. </a:t>
            </a:r>
          </a:p>
          <a:p>
            <a:pPr lvl="0" indent="0" algn="ctr" fontAlgn="base">
              <a:spcBef>
                <a:spcPts val="600"/>
              </a:spcBef>
              <a:spcAft>
                <a:spcPts val="600"/>
              </a:spcAft>
              <a:buNone/>
            </a:pPr>
            <a:r>
              <a:rPr lang="el-GR" sz="2000" dirty="0" smtClean="0"/>
              <a:t>Αρχή</a:t>
            </a:r>
            <a:r>
              <a:rPr lang="el-GR" sz="2000" dirty="0"/>
              <a:t>, </a:t>
            </a:r>
            <a:r>
              <a:rPr lang="el-GR" sz="2000" b="1" dirty="0"/>
              <a:t>στην καρδιά </a:t>
            </a:r>
            <a:r>
              <a:rPr lang="el-GR" sz="2000" dirty="0"/>
              <a:t>και το τέλος: </a:t>
            </a:r>
            <a:endParaRPr lang="el-GR" sz="2000" dirty="0" smtClean="0"/>
          </a:p>
          <a:p>
            <a:pPr lvl="0" indent="0" fontAlgn="base">
              <a:spcBef>
                <a:spcPts val="600"/>
              </a:spcBef>
              <a:spcAft>
                <a:spcPts val="600"/>
              </a:spcAft>
              <a:buNone/>
            </a:pPr>
            <a:r>
              <a:rPr lang="el-GR" sz="2000" dirty="0" smtClean="0"/>
              <a:t>Α. </a:t>
            </a:r>
            <a:r>
              <a:rPr lang="el-GR" sz="2000" b="1" dirty="0"/>
              <a:t>Οδός + Μαθητεία [Φως +τυφλοί, παιδί, Κατ</a:t>
            </a:r>
            <a:r>
              <a:rPr lang="el-GR" sz="2000" b="1" i="1" dirty="0"/>
              <a:t>ήχηση</a:t>
            </a:r>
            <a:r>
              <a:rPr lang="el-GR" sz="2000" b="1" dirty="0"/>
              <a:t>]</a:t>
            </a:r>
            <a:r>
              <a:rPr lang="el-GR" sz="2000" dirty="0">
                <a:solidFill>
                  <a:srgbClr val="000000"/>
                </a:solidFill>
                <a:ea typeface="Times New Roman" pitchFamily="18" charset="0"/>
                <a:cs typeface="Times New Roman" pitchFamily="18" charset="0"/>
              </a:rPr>
              <a:t>. </a:t>
            </a:r>
          </a:p>
          <a:p>
            <a:pPr lvl="0" indent="0" fontAlgn="base">
              <a:spcBef>
                <a:spcPct val="0"/>
              </a:spcBef>
              <a:spcAft>
                <a:spcPct val="0"/>
              </a:spcAft>
              <a:buNone/>
            </a:pPr>
            <a:r>
              <a:rPr lang="el-GR" sz="2000" dirty="0">
                <a:solidFill>
                  <a:srgbClr val="000000"/>
                </a:solidFill>
                <a:ea typeface="Times New Roman" pitchFamily="18" charset="0"/>
                <a:cs typeface="Times New Roman" pitchFamily="18" charset="0"/>
              </a:rPr>
              <a:t>Β. Ιησούς = ο </a:t>
            </a:r>
            <a:r>
              <a:rPr lang="el-GR" sz="2000" b="1" dirty="0">
                <a:solidFill>
                  <a:srgbClr val="000000"/>
                </a:solidFill>
                <a:ea typeface="Times New Roman" pitchFamily="18" charset="0"/>
                <a:cs typeface="Times New Roman" pitchFamily="18" charset="0"/>
              </a:rPr>
              <a:t>Υιός του Θεού</a:t>
            </a:r>
          </a:p>
          <a:p>
            <a:pPr lvl="0" indent="0" fontAlgn="base">
              <a:spcBef>
                <a:spcPct val="0"/>
              </a:spcBef>
              <a:spcAft>
                <a:spcPct val="0"/>
              </a:spcAft>
              <a:buNone/>
            </a:pPr>
            <a:r>
              <a:rPr lang="el-GR" sz="2000" b="1" dirty="0">
                <a:solidFill>
                  <a:srgbClr val="000000"/>
                </a:solidFill>
                <a:ea typeface="Times New Roman" pitchFamily="18" charset="0"/>
                <a:cs typeface="Times New Roman" pitchFamily="18" charset="0"/>
              </a:rPr>
              <a:t>Γ. Σκίζονται καταπετάσματα (ουρανός + ναός)</a:t>
            </a:r>
          </a:p>
          <a:p>
            <a:pPr lvl="0" indent="0" fontAlgn="base">
              <a:spcBef>
                <a:spcPct val="0"/>
              </a:spcBef>
              <a:spcAft>
                <a:spcPct val="0"/>
              </a:spcAft>
              <a:buNone/>
            </a:pPr>
            <a:r>
              <a:rPr lang="el-GR" sz="2000" b="1" dirty="0">
                <a:solidFill>
                  <a:srgbClr val="000000"/>
                </a:solidFill>
                <a:ea typeface="Times New Roman" pitchFamily="18" charset="0"/>
                <a:cs typeface="Times New Roman" pitchFamily="18" charset="0"/>
              </a:rPr>
              <a:t>Δ.  Παρουσία </a:t>
            </a:r>
            <a:r>
              <a:rPr lang="el-GR" sz="2000" b="1" dirty="0" smtClean="0">
                <a:solidFill>
                  <a:srgbClr val="000000"/>
                </a:solidFill>
                <a:ea typeface="Times New Roman" pitchFamily="18" charset="0"/>
                <a:cs typeface="Times New Roman" pitchFamily="18" charset="0"/>
              </a:rPr>
              <a:t>Ηλία</a:t>
            </a:r>
            <a:endParaRPr lang="el-GR" sz="2000" dirty="0">
              <a:solidFill>
                <a:srgbClr val="000000"/>
              </a:solidFill>
              <a:ea typeface="Times New Roman" pitchFamily="18" charset="0"/>
              <a:cs typeface="Times New Roman" pitchFamily="18" charset="0"/>
            </a:endParaRPr>
          </a:p>
          <a:p>
            <a:pPr lvl="0" indent="0" fontAlgn="base">
              <a:spcBef>
                <a:spcPts val="600"/>
              </a:spcBef>
              <a:spcAft>
                <a:spcPct val="0"/>
              </a:spcAft>
              <a:buNone/>
            </a:pPr>
            <a:r>
              <a:rPr lang="el-GR" sz="2000" b="1" dirty="0" smtClean="0">
                <a:solidFill>
                  <a:srgbClr val="000000"/>
                </a:solidFill>
                <a:ea typeface="Times New Roman" pitchFamily="18" charset="0"/>
                <a:cs typeface="Times New Roman" pitchFamily="18" charset="0"/>
              </a:rPr>
              <a:t>Αρχή</a:t>
            </a:r>
            <a:r>
              <a:rPr lang="el-GR" sz="2000" b="1" dirty="0">
                <a:solidFill>
                  <a:srgbClr val="000000"/>
                </a:solidFill>
                <a:ea typeface="Times New Roman" pitchFamily="18" charset="0"/>
                <a:cs typeface="Times New Roman" pitchFamily="18" charset="0"/>
              </a:rPr>
              <a:t>: </a:t>
            </a:r>
            <a:r>
              <a:rPr lang="el-GR" sz="2000" dirty="0">
                <a:solidFill>
                  <a:srgbClr val="000000"/>
                </a:solidFill>
                <a:ea typeface="Times New Roman" pitchFamily="18" charset="0"/>
                <a:cs typeface="Times New Roman" pitchFamily="18" charset="0"/>
              </a:rPr>
              <a:t>Γαλιλαία = τόπος </a:t>
            </a:r>
            <a:r>
              <a:rPr lang="el-GR" sz="2000" dirty="0" err="1">
                <a:solidFill>
                  <a:srgbClr val="000000"/>
                </a:solidFill>
                <a:ea typeface="Times New Roman" pitchFamily="18" charset="0"/>
                <a:cs typeface="Times New Roman" pitchFamily="18" charset="0"/>
              </a:rPr>
              <a:t>θεοφάνειας</a:t>
            </a:r>
            <a:r>
              <a:rPr lang="el-GR" sz="2000" dirty="0">
                <a:solidFill>
                  <a:srgbClr val="000000"/>
                </a:solidFill>
                <a:ea typeface="Times New Roman" pitchFamily="18" charset="0"/>
                <a:cs typeface="Times New Roman" pitchFamily="18" charset="0"/>
              </a:rPr>
              <a:t>  (Καπερναούμ</a:t>
            </a:r>
            <a:r>
              <a:rPr lang="en-US" sz="2000" dirty="0">
                <a:solidFill>
                  <a:srgbClr val="000000"/>
                </a:solidFill>
                <a:ea typeface="Times New Roman" pitchFamily="18" charset="0"/>
                <a:cs typeface="Times New Roman" pitchFamily="18" charset="0"/>
              </a:rPr>
              <a:t> vs</a:t>
            </a:r>
            <a:r>
              <a:rPr lang="el-GR" sz="2000" dirty="0">
                <a:solidFill>
                  <a:srgbClr val="000000"/>
                </a:solidFill>
                <a:ea typeface="Times New Roman" pitchFamily="18" charset="0"/>
                <a:cs typeface="Times New Roman" pitchFamily="18" charset="0"/>
              </a:rPr>
              <a:t>  </a:t>
            </a:r>
            <a:r>
              <a:rPr lang="el-GR" sz="2000" dirty="0" smtClean="0">
                <a:solidFill>
                  <a:srgbClr val="000000"/>
                </a:solidFill>
                <a:ea typeface="Times New Roman" pitchFamily="18" charset="0"/>
                <a:cs typeface="Times New Roman" pitchFamily="18" charset="0"/>
              </a:rPr>
              <a:t>Ναζαρέτ</a:t>
            </a:r>
            <a:r>
              <a:rPr lang="el-GR" sz="2000" dirty="0">
                <a:solidFill>
                  <a:srgbClr val="000000"/>
                </a:solidFill>
                <a:ea typeface="Times New Roman" pitchFamily="18" charset="0"/>
                <a:cs typeface="Times New Roman" pitchFamily="18" charset="0"/>
              </a:rPr>
              <a:t>!)  - Θάλασσα (εμείς + αυτοί)</a:t>
            </a:r>
          </a:p>
          <a:p>
            <a:pPr lvl="0" indent="0" fontAlgn="base">
              <a:spcBef>
                <a:spcPct val="0"/>
              </a:spcBef>
              <a:spcAft>
                <a:spcPct val="0"/>
              </a:spcAft>
              <a:buNone/>
            </a:pPr>
            <a:r>
              <a:rPr lang="el-GR" sz="2000" b="1" dirty="0">
                <a:solidFill>
                  <a:srgbClr val="000000"/>
                </a:solidFill>
                <a:ea typeface="Times New Roman" pitchFamily="18" charset="0"/>
                <a:cs typeface="Times New Roman" pitchFamily="18" charset="0"/>
              </a:rPr>
              <a:t>Τέλος:  </a:t>
            </a:r>
            <a:r>
              <a:rPr lang="el-GR" sz="2000" dirty="0">
                <a:solidFill>
                  <a:srgbClr val="000000"/>
                </a:solidFill>
                <a:ea typeface="Times New Roman" pitchFamily="18" charset="0"/>
                <a:cs typeface="Times New Roman" pitchFamily="18" charset="0"/>
              </a:rPr>
              <a:t>Ιερουσαλήμ = τόπος καταστροφής</a:t>
            </a:r>
          </a:p>
          <a:p>
            <a:pPr lvl="0" indent="0" fontAlgn="base">
              <a:spcBef>
                <a:spcPts val="600"/>
              </a:spcBef>
              <a:spcAft>
                <a:spcPct val="0"/>
              </a:spcAft>
              <a:buNone/>
            </a:pPr>
            <a:r>
              <a:rPr lang="el-GR" sz="2000" b="1" dirty="0" smtClean="0">
                <a:solidFill>
                  <a:srgbClr val="000000"/>
                </a:solidFill>
                <a:ea typeface="Times New Roman" pitchFamily="18" charset="0"/>
                <a:cs typeface="Times New Roman" pitchFamily="18" charset="0"/>
              </a:rPr>
              <a:t>Ρυθμός </a:t>
            </a:r>
            <a:r>
              <a:rPr lang="el-GR" sz="2000" b="1" dirty="0">
                <a:solidFill>
                  <a:srgbClr val="000000"/>
                </a:solidFill>
                <a:ea typeface="Times New Roman" pitchFamily="18" charset="0"/>
                <a:cs typeface="Times New Roman" pitchFamily="18" charset="0"/>
              </a:rPr>
              <a:t>εκρηκτικός στη Γαλιλαία – επιβράδυνση στη </a:t>
            </a:r>
            <a:r>
              <a:rPr lang="el-GR" sz="2000" b="1" dirty="0" err="1">
                <a:solidFill>
                  <a:srgbClr val="000000"/>
                </a:solidFill>
                <a:ea typeface="Times New Roman" pitchFamily="18" charset="0"/>
                <a:cs typeface="Times New Roman" pitchFamily="18" charset="0"/>
              </a:rPr>
              <a:t>Σιών</a:t>
            </a:r>
            <a:r>
              <a:rPr lang="el-GR" sz="2000" b="1" dirty="0">
                <a:solidFill>
                  <a:srgbClr val="000000"/>
                </a:solidFill>
                <a:ea typeface="Times New Roman" pitchFamily="18" charset="0"/>
                <a:cs typeface="Times New Roman" pitchFamily="18" charset="0"/>
              </a:rPr>
              <a:t>, Μ. Εβδομάδα + Ώρες της </a:t>
            </a:r>
            <a:r>
              <a:rPr lang="el-GR" sz="2000" b="1" dirty="0" err="1">
                <a:solidFill>
                  <a:srgbClr val="000000"/>
                </a:solidFill>
                <a:ea typeface="Times New Roman" pitchFamily="18" charset="0"/>
                <a:cs typeface="Times New Roman" pitchFamily="18" charset="0"/>
              </a:rPr>
              <a:t>Μεγ</a:t>
            </a:r>
            <a:r>
              <a:rPr lang="el-GR" sz="2000" b="1" dirty="0">
                <a:solidFill>
                  <a:srgbClr val="000000"/>
                </a:solidFill>
                <a:ea typeface="Times New Roman" pitchFamily="18" charset="0"/>
                <a:cs typeface="Times New Roman" pitchFamily="18" charset="0"/>
              </a:rPr>
              <a:t>. Παρασκευής</a:t>
            </a:r>
            <a:endParaRPr lang="el-GR" sz="2000" dirty="0"/>
          </a:p>
        </p:txBody>
      </p:sp>
    </p:spTree>
    <p:extLst>
      <p:ext uri="{BB962C8B-B14F-4D97-AF65-F5344CB8AC3E}">
        <p14:creationId xmlns:p14="http://schemas.microsoft.com/office/powerpoint/2010/main" val="2145779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mn-lt"/>
              </a:rPr>
              <a:t>Ιουδαίοι (εμείς)  και Έλληνες (αυτοί)</a:t>
            </a:r>
          </a:p>
        </p:txBody>
      </p:sp>
      <p:sp>
        <p:nvSpPr>
          <p:cNvPr id="5" name="Θέση περιεχομένου 4"/>
          <p:cNvSpPr>
            <a:spLocks noGrp="1"/>
          </p:cNvSpPr>
          <p:nvPr>
            <p:ph idx="1"/>
          </p:nvPr>
        </p:nvSpPr>
        <p:spPr>
          <a:xfrm>
            <a:off x="464156" y="1484784"/>
            <a:ext cx="8229600" cy="504056"/>
          </a:xfrm>
        </p:spPr>
        <p:txBody>
          <a:bodyPr>
            <a:noAutofit/>
          </a:bodyPr>
          <a:lstStyle/>
          <a:p>
            <a:pPr algn="ctr">
              <a:lnSpc>
                <a:spcPct val="80000"/>
              </a:lnSpc>
              <a:buFontTx/>
              <a:buNone/>
            </a:pPr>
            <a:r>
              <a:rPr lang="el-GR" sz="2000" dirty="0"/>
              <a:t>Το πρώτο μέρος του </a:t>
            </a:r>
            <a:r>
              <a:rPr lang="el-GR" sz="2000" dirty="0" smtClean="0"/>
              <a:t>Μάρκου</a:t>
            </a:r>
            <a:br>
              <a:rPr lang="el-GR" sz="2000" dirty="0" smtClean="0"/>
            </a:br>
            <a:r>
              <a:rPr lang="el-GR" sz="2000" dirty="0" smtClean="0"/>
              <a:t>(</a:t>
            </a:r>
            <a:r>
              <a:rPr lang="el-GR" sz="2000" dirty="0"/>
              <a:t>βάρκα-ψωμί)</a:t>
            </a:r>
          </a:p>
        </p:txBody>
      </p:sp>
      <p:pic>
        <p:nvPicPr>
          <p:cNvPr id="6" name="3 - Εικόνα"/>
          <p:cNvPicPr/>
          <p:nvPr/>
        </p:nvPicPr>
        <p:blipFill>
          <a:blip r:embed="rId3" cstate="print"/>
          <a:srcRect/>
          <a:stretch>
            <a:fillRect/>
          </a:stretch>
        </p:blipFill>
        <p:spPr bwMode="auto">
          <a:xfrm>
            <a:off x="1691680" y="2060848"/>
            <a:ext cx="5688632" cy="4248472"/>
          </a:xfrm>
          <a:prstGeom prst="rect">
            <a:avLst/>
          </a:prstGeom>
          <a:noFill/>
          <a:ln w="9525">
            <a:noFill/>
            <a:miter lim="800000"/>
            <a:headEnd/>
            <a:tailEnd/>
          </a:ln>
        </p:spPr>
      </p:pic>
    </p:spTree>
    <p:extLst>
      <p:ext uri="{BB962C8B-B14F-4D97-AF65-F5344CB8AC3E}">
        <p14:creationId xmlns:p14="http://schemas.microsoft.com/office/powerpoint/2010/main" val="311393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type="title"/>
          </p:nvPr>
        </p:nvPicPr>
        <p:blipFill>
          <a:blip r:embed="rId3" cstate="print"/>
          <a:srcRect/>
          <a:stretch>
            <a:fillRect/>
          </a:stretch>
        </p:blipFill>
        <p:spPr>
          <a:xfrm>
            <a:off x="250825" y="333375"/>
            <a:ext cx="8642350" cy="6264275"/>
          </a:xfrm>
        </p:spPr>
      </p:pic>
    </p:spTree>
    <p:extLst>
      <p:ext uri="{BB962C8B-B14F-4D97-AF65-F5344CB8AC3E}">
        <p14:creationId xmlns:p14="http://schemas.microsoft.com/office/powerpoint/2010/main" val="1593171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Σύγκριση Μάρκου και Ματθαίου</a:t>
            </a:r>
          </a:p>
        </p:txBody>
      </p:sp>
      <p:sp>
        <p:nvSpPr>
          <p:cNvPr id="5" name="Θέση περιεχομένου 4"/>
          <p:cNvSpPr>
            <a:spLocks noGrp="1"/>
          </p:cNvSpPr>
          <p:nvPr>
            <p:ph idx="1"/>
          </p:nvPr>
        </p:nvSpPr>
        <p:spPr/>
        <p:txBody>
          <a:bodyPr>
            <a:noAutofit/>
          </a:bodyPr>
          <a:lstStyle/>
          <a:p>
            <a:pPr marL="0" lvl="0" indent="0">
              <a:buNone/>
            </a:pPr>
            <a:r>
              <a:rPr lang="en-US" sz="2000" dirty="0"/>
              <a:t>M</a:t>
            </a:r>
            <a:r>
              <a:rPr lang="el-GR" sz="2000" dirty="0"/>
              <a:t>κ</a:t>
            </a:r>
            <a:r>
              <a:rPr lang="en-US" sz="2000" dirty="0"/>
              <a:t>. 1, 12 </a:t>
            </a:r>
            <a:r>
              <a:rPr lang="el-GR" sz="2000" b="1" i="1" dirty="0" err="1"/>
              <a:t>Καὶ</a:t>
            </a:r>
            <a:r>
              <a:rPr lang="el-GR" sz="2000" b="1" i="1" dirty="0"/>
              <a:t> </a:t>
            </a:r>
            <a:r>
              <a:rPr lang="el-GR" sz="2000" dirty="0" err="1"/>
              <a:t>εὐθὺς</a:t>
            </a:r>
            <a:r>
              <a:rPr lang="el-GR" sz="2000" dirty="0"/>
              <a:t> </a:t>
            </a:r>
            <a:r>
              <a:rPr lang="el-GR" sz="2000" dirty="0" err="1"/>
              <a:t>τὸ</a:t>
            </a:r>
            <a:r>
              <a:rPr lang="el-GR" sz="2000" dirty="0"/>
              <a:t> </a:t>
            </a:r>
            <a:r>
              <a:rPr lang="el-GR" sz="2000" dirty="0" err="1"/>
              <a:t>πνεῦμα</a:t>
            </a:r>
            <a:r>
              <a:rPr lang="el-GR" sz="2000" dirty="0"/>
              <a:t> </a:t>
            </a:r>
            <a:r>
              <a:rPr lang="el-GR" sz="2000" dirty="0" err="1"/>
              <a:t>αὐτὸν</a:t>
            </a:r>
            <a:r>
              <a:rPr lang="el-GR" sz="2000" dirty="0"/>
              <a:t> </a:t>
            </a:r>
            <a:r>
              <a:rPr lang="el-GR" sz="2000" b="1" dirty="0" err="1"/>
              <a:t>ἐκβάλλει</a:t>
            </a:r>
            <a:r>
              <a:rPr lang="el-GR" sz="2000" dirty="0"/>
              <a:t> (</a:t>
            </a:r>
            <a:r>
              <a:rPr lang="el-GR" sz="2000" dirty="0" err="1"/>
              <a:t>ενεστώς</a:t>
            </a:r>
            <a:r>
              <a:rPr lang="el-GR" sz="2000" dirty="0"/>
              <a:t>) </a:t>
            </a:r>
            <a:r>
              <a:rPr lang="el-GR" sz="2000" dirty="0" err="1"/>
              <a:t>εἰς</a:t>
            </a:r>
            <a:r>
              <a:rPr lang="el-GR" sz="2000" dirty="0"/>
              <a:t> </a:t>
            </a:r>
            <a:r>
              <a:rPr lang="el-GR" sz="2000" dirty="0" err="1"/>
              <a:t>τὴν</a:t>
            </a:r>
            <a:r>
              <a:rPr lang="el-GR" sz="2000" dirty="0"/>
              <a:t> </a:t>
            </a:r>
            <a:r>
              <a:rPr lang="el-GR" sz="2000" dirty="0" err="1"/>
              <a:t>ἔρημον</a:t>
            </a:r>
            <a:r>
              <a:rPr lang="el-GR" sz="2000" dirty="0"/>
              <a:t>.</a:t>
            </a:r>
          </a:p>
          <a:p>
            <a:pPr marL="0" lvl="0" indent="0">
              <a:buNone/>
            </a:pPr>
            <a:r>
              <a:rPr lang="el-GR" sz="2000" dirty="0" err="1"/>
              <a:t>Μτ</a:t>
            </a:r>
            <a:r>
              <a:rPr lang="el-GR" sz="2000" dirty="0"/>
              <a:t>. 4, 1: </a:t>
            </a:r>
            <a:r>
              <a:rPr lang="el-GR" sz="2000" dirty="0" err="1"/>
              <a:t>Τότε</a:t>
            </a:r>
            <a:r>
              <a:rPr lang="el-GR" sz="2000" dirty="0"/>
              <a:t> ὁ </a:t>
            </a:r>
            <a:r>
              <a:rPr lang="el-GR" sz="2000" dirty="0" err="1"/>
              <a:t>Ἰησοῦς</a:t>
            </a:r>
            <a:r>
              <a:rPr lang="el-GR" sz="2000" dirty="0"/>
              <a:t> </a:t>
            </a:r>
            <a:r>
              <a:rPr lang="el-GR" sz="2000" dirty="0" err="1"/>
              <a:t>ἀνήχθη</a:t>
            </a:r>
            <a:r>
              <a:rPr lang="el-GR" sz="2000" dirty="0"/>
              <a:t> </a:t>
            </a:r>
            <a:r>
              <a:rPr lang="el-GR" sz="2000" dirty="0" err="1"/>
              <a:t>εἰς</a:t>
            </a:r>
            <a:r>
              <a:rPr lang="el-GR" sz="2000" dirty="0"/>
              <a:t> </a:t>
            </a:r>
            <a:r>
              <a:rPr lang="el-GR" sz="2000" dirty="0" err="1"/>
              <a:t>τὴν</a:t>
            </a:r>
            <a:r>
              <a:rPr lang="el-GR" sz="2000" dirty="0"/>
              <a:t> </a:t>
            </a:r>
            <a:r>
              <a:rPr lang="el-GR" sz="2000" dirty="0" err="1"/>
              <a:t>ἔρημον</a:t>
            </a:r>
            <a:r>
              <a:rPr lang="el-GR" sz="2000" dirty="0"/>
              <a:t> </a:t>
            </a:r>
            <a:r>
              <a:rPr lang="el-GR" sz="2000" dirty="0" err="1"/>
              <a:t>ὑπὸ</a:t>
            </a:r>
            <a:r>
              <a:rPr lang="el-GR" sz="2000" dirty="0"/>
              <a:t> </a:t>
            </a:r>
            <a:r>
              <a:rPr lang="el-GR" sz="2000" dirty="0" err="1"/>
              <a:t>τοῦ</a:t>
            </a:r>
            <a:r>
              <a:rPr lang="el-GR" sz="2000" dirty="0"/>
              <a:t> </a:t>
            </a:r>
            <a:r>
              <a:rPr lang="el-GR" sz="2000" dirty="0" err="1"/>
              <a:t>πνεύματος</a:t>
            </a:r>
            <a:r>
              <a:rPr lang="el-GR" sz="2000" dirty="0"/>
              <a:t> </a:t>
            </a:r>
            <a:r>
              <a:rPr lang="el-GR" sz="2000" dirty="0" err="1"/>
              <a:t>πειρασθῆναι</a:t>
            </a:r>
            <a:r>
              <a:rPr lang="el-GR" sz="2000" dirty="0"/>
              <a:t> </a:t>
            </a:r>
            <a:r>
              <a:rPr lang="el-GR" sz="2000" dirty="0" err="1"/>
              <a:t>ὑπὸ</a:t>
            </a:r>
            <a:r>
              <a:rPr lang="el-GR" sz="2000" dirty="0"/>
              <a:t> </a:t>
            </a:r>
            <a:r>
              <a:rPr lang="el-GR" sz="2000" dirty="0" err="1"/>
              <a:t>τοῦ</a:t>
            </a:r>
            <a:r>
              <a:rPr lang="el-GR" sz="2000" dirty="0"/>
              <a:t> </a:t>
            </a:r>
            <a:r>
              <a:rPr lang="el-GR" sz="2000" dirty="0" err="1"/>
              <a:t>διαβόλου</a:t>
            </a:r>
            <a:r>
              <a:rPr lang="el-GR" sz="2000" dirty="0"/>
              <a:t>. </a:t>
            </a:r>
          </a:p>
          <a:p>
            <a:pPr marL="0" lvl="0" indent="0">
              <a:buNone/>
            </a:pPr>
            <a:endParaRPr lang="el-GR" sz="2000" dirty="0"/>
          </a:p>
          <a:p>
            <a:pPr marL="0" lvl="0" indent="0">
              <a:buNone/>
            </a:pPr>
            <a:r>
              <a:rPr lang="el-GR" sz="2000" dirty="0" smtClean="0"/>
              <a:t>* </a:t>
            </a:r>
            <a:r>
              <a:rPr lang="el-GR" sz="2000" dirty="0"/>
              <a:t>Τεχνική </a:t>
            </a:r>
            <a:r>
              <a:rPr lang="en-GB" sz="2000" dirty="0"/>
              <a:t>sandwich</a:t>
            </a:r>
            <a:endParaRPr lang="el-GR" sz="2000" dirty="0"/>
          </a:p>
        </p:txBody>
      </p:sp>
    </p:spTree>
    <p:extLst>
      <p:ext uri="{BB962C8B-B14F-4D97-AF65-F5344CB8AC3E}">
        <p14:creationId xmlns:p14="http://schemas.microsoft.com/office/powerpoint/2010/main" val="2239229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ltLang="el-GR" dirty="0">
                <a:solidFill>
                  <a:srgbClr val="5075BC"/>
                </a:solidFill>
              </a:rPr>
              <a:t>Εισαγωγή στην Κ.Δ. και ιστορία εποχής της Καινής Διαθήκης</a:t>
            </a:r>
            <a:endParaRPr lang="el-GR" dirty="0">
              <a:solidFill>
                <a:srgbClr val="5075BC"/>
              </a:solidFill>
            </a:endParaRPr>
          </a:p>
        </p:txBody>
      </p:sp>
      <p:sp>
        <p:nvSpPr>
          <p:cNvPr id="8" name="Υπότιτλος 2"/>
          <p:cNvSpPr>
            <a:spLocks noGrp="1"/>
          </p:cNvSpPr>
          <p:nvPr>
            <p:ph type="subTitle" idx="1"/>
          </p:nvPr>
        </p:nvSpPr>
        <p:spPr>
          <a:xfrm>
            <a:off x="683568" y="3744863"/>
            <a:ext cx="7776864" cy="3113137"/>
          </a:xfrm>
        </p:spPr>
        <p:txBody>
          <a:bodyPr>
            <a:noAutofit/>
          </a:bodyPr>
          <a:lstStyle/>
          <a:p>
            <a:r>
              <a:rPr lang="el-GR" altLang="el-GR" sz="2800" dirty="0" smtClean="0">
                <a:solidFill>
                  <a:srgbClr val="5075BC"/>
                </a:solidFill>
              </a:rPr>
              <a:t>Μάθημα 4 </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Το κατά Μάρκον Ευαγγέλιο</a:t>
            </a:r>
            <a:endParaRPr lang="en-US" sz="2800" dirty="0" smtClean="0"/>
          </a:p>
          <a:p>
            <a:endParaRPr lang="en-US" sz="2800" dirty="0" smtClean="0"/>
          </a:p>
          <a:p>
            <a:r>
              <a:rPr lang="el-GR" altLang="el-GR" sz="2800" dirty="0"/>
              <a:t>Σωτήριος Σ. Δεσπότης</a:t>
            </a:r>
          </a:p>
          <a:p>
            <a:r>
              <a:rPr lang="el-GR" altLang="el-GR" sz="2800" dirty="0" smtClean="0"/>
              <a:t>Θεολογική </a:t>
            </a:r>
            <a:r>
              <a:rPr lang="el-GR" altLang="el-GR" sz="2800" dirty="0"/>
              <a:t>Σχολή</a:t>
            </a:r>
          </a:p>
          <a:p>
            <a:r>
              <a:rPr lang="el-GR" altLang="el-GR" sz="2800" dirty="0"/>
              <a:t>Τμήμα Κοινωνικής Θεολογίας</a:t>
            </a:r>
            <a:endParaRPr lang="en-US" altLang="el-GR" sz="2800" dirty="0"/>
          </a:p>
          <a:p>
            <a:endParaRPr lang="el-GR" sz="2800" dirty="0" smtClean="0"/>
          </a:p>
        </p:txBody>
      </p:sp>
    </p:spTree>
    <p:extLst>
      <p:ext uri="{BB962C8B-B14F-4D97-AF65-F5344CB8AC3E}">
        <p14:creationId xmlns:p14="http://schemas.microsoft.com/office/powerpoint/2010/main" val="3572538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Σύμβολα Ευαγγελίου </a:t>
            </a:r>
            <a:endParaRPr lang="el-GR" dirty="0"/>
          </a:p>
        </p:txBody>
      </p:sp>
      <p:sp>
        <p:nvSpPr>
          <p:cNvPr id="6" name="2 - Στρογγυλεμένο ορθογώνιο"/>
          <p:cNvSpPr/>
          <p:nvPr/>
        </p:nvSpPr>
        <p:spPr>
          <a:xfrm>
            <a:off x="323528" y="1513200"/>
            <a:ext cx="8496944" cy="1123712"/>
          </a:xfrm>
          <a:prstGeom prst="roundRect">
            <a:avLst/>
          </a:prstGeom>
          <a:noFill/>
          <a:ln>
            <a:solidFill>
              <a:srgbClr val="5075BC"/>
            </a:solidFill>
          </a:ln>
        </p:spPr>
        <p:txBody>
          <a:bodyPr wrap="square">
            <a:spAutoFit/>
          </a:bodyPr>
          <a:lstStyle/>
          <a:p>
            <a:pPr>
              <a:lnSpc>
                <a:spcPct val="150000"/>
              </a:lnSpc>
            </a:pPr>
            <a:r>
              <a:rPr lang="el-GR" sz="2000" dirty="0" smtClean="0"/>
              <a:t>Η προοδευτική αποκάλυψη της ταυτότητας του Ιησού συνδέεται στο πρώτο μέρος του Ευαγγελίου με το σύμβολο του </a:t>
            </a:r>
            <a:r>
              <a:rPr lang="el-GR" sz="2000" b="1" i="1" u="sng" dirty="0" smtClean="0"/>
              <a:t>πλοίου</a:t>
            </a:r>
            <a:r>
              <a:rPr lang="el-GR" sz="2000" dirty="0" smtClean="0"/>
              <a:t> .</a:t>
            </a:r>
            <a:endParaRPr lang="el-GR" sz="2000" dirty="0"/>
          </a:p>
        </p:txBody>
      </p:sp>
      <p:sp>
        <p:nvSpPr>
          <p:cNvPr id="7" name="6 - Διάγραμμα ροής: Εναλλακτική διεργασία"/>
          <p:cNvSpPr/>
          <p:nvPr/>
        </p:nvSpPr>
        <p:spPr>
          <a:xfrm>
            <a:off x="395536" y="2852936"/>
            <a:ext cx="8424936" cy="1123712"/>
          </a:xfrm>
          <a:prstGeom prst="flowChartAlternateProcess">
            <a:avLst/>
          </a:prstGeom>
          <a:noFill/>
          <a:ln>
            <a:solidFill>
              <a:srgbClr val="5075BC"/>
            </a:solidFill>
          </a:ln>
        </p:spPr>
        <p:txBody>
          <a:bodyPr wrap="square">
            <a:spAutoFit/>
          </a:bodyPr>
          <a:lstStyle/>
          <a:p>
            <a:pPr algn="just">
              <a:lnSpc>
                <a:spcPct val="150000"/>
              </a:lnSpc>
            </a:pPr>
            <a:r>
              <a:rPr lang="el-GR" sz="2000" dirty="0" smtClean="0"/>
              <a:t>Β’ άξονας περιστροφής : η </a:t>
            </a:r>
            <a:r>
              <a:rPr lang="el-GR" sz="2000" i="1" dirty="0" smtClean="0"/>
              <a:t>τροφή </a:t>
            </a:r>
            <a:r>
              <a:rPr lang="el-GR" sz="2000" dirty="0" smtClean="0"/>
              <a:t>και ιδιαίτερα </a:t>
            </a:r>
            <a:r>
              <a:rPr lang="el-GR" sz="2000" b="1" dirty="0" smtClean="0"/>
              <a:t>το ψωμί</a:t>
            </a:r>
            <a:r>
              <a:rPr lang="el-GR" sz="2000" dirty="0" smtClean="0"/>
              <a:t> το οποίο στο </a:t>
            </a:r>
            <a:r>
              <a:rPr lang="el-GR" sz="2000" dirty="0" err="1" smtClean="0"/>
              <a:t>Μκ</a:t>
            </a:r>
            <a:r>
              <a:rPr lang="el-GR" sz="2000" dirty="0" smtClean="0"/>
              <a:t>. αποτελεί σύμβολο της πληρότητας της ζωής, την οποία προσφέρει ο Ιησούς.</a:t>
            </a:r>
            <a:endParaRPr lang="el-GR" sz="2000" dirty="0"/>
          </a:p>
        </p:txBody>
      </p:sp>
      <p:sp>
        <p:nvSpPr>
          <p:cNvPr id="8" name="7 - Στρογγύλεμα της γωνίας της ίδιας πλευράς του ορθογωνίου"/>
          <p:cNvSpPr/>
          <p:nvPr/>
        </p:nvSpPr>
        <p:spPr>
          <a:xfrm>
            <a:off x="395536" y="4221088"/>
            <a:ext cx="8424936" cy="2032754"/>
          </a:xfrm>
          <a:prstGeom prst="round2SameRect">
            <a:avLst/>
          </a:prstGeom>
          <a:noFill/>
          <a:ln>
            <a:solidFill>
              <a:srgbClr val="5075BC"/>
            </a:solidFill>
          </a:ln>
        </p:spPr>
        <p:txBody>
          <a:bodyPr wrap="square">
            <a:spAutoFit/>
          </a:bodyPr>
          <a:lstStyle/>
          <a:p>
            <a:pPr>
              <a:lnSpc>
                <a:spcPct val="150000"/>
              </a:lnSpc>
            </a:pPr>
            <a:r>
              <a:rPr lang="el-GR" sz="2000" dirty="0" smtClean="0"/>
              <a:t>Προβάλλεται δύο φορές η ‘εικόνα’ του </a:t>
            </a:r>
            <a:r>
              <a:rPr lang="el-GR" sz="2000" b="1" i="1" dirty="0" smtClean="0"/>
              <a:t>παιδιού, </a:t>
            </a:r>
            <a:r>
              <a:rPr lang="el-GR" sz="2000" dirty="0" smtClean="0"/>
              <a:t>ως πρότυπο αποδοχής της Βασιλείας και εισόδου σε αυτήν. Η εικόνα του παιδιού παραπέμπει επίσης στην </a:t>
            </a:r>
            <a:r>
              <a:rPr lang="el-GR" sz="2000" b="1" i="1" dirty="0" smtClean="0"/>
              <a:t>αναγέννηση δια του Πνεύματος και </a:t>
            </a:r>
            <a:r>
              <a:rPr lang="el-GR" sz="2000" b="1" i="1" dirty="0" err="1" smtClean="0"/>
              <a:t>τουΎδατος</a:t>
            </a:r>
            <a:r>
              <a:rPr lang="el-GR" sz="2000" b="1" i="1" dirty="0" smtClean="0"/>
              <a:t>, </a:t>
            </a:r>
            <a:r>
              <a:rPr lang="el-GR" sz="2000" i="1" dirty="0" smtClean="0"/>
              <a:t>δηλαδή δια Βαπτίσματος.</a:t>
            </a:r>
            <a:endParaRPr lang="el-GR" sz="2000" dirty="0"/>
          </a:p>
        </p:txBody>
      </p:sp>
    </p:spTree>
    <p:extLst>
      <p:ext uri="{BB962C8B-B14F-4D97-AF65-F5344CB8AC3E}">
        <p14:creationId xmlns:p14="http://schemas.microsoft.com/office/powerpoint/2010/main" val="86973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Θεολογία Ευαγγελίου </a:t>
            </a:r>
            <a:endParaRPr lang="el-GR" dirty="0"/>
          </a:p>
        </p:txBody>
      </p:sp>
      <p:sp>
        <p:nvSpPr>
          <p:cNvPr id="5" name="Θέση περιεχομένου 4"/>
          <p:cNvSpPr>
            <a:spLocks noGrp="1"/>
          </p:cNvSpPr>
          <p:nvPr>
            <p:ph idx="1"/>
          </p:nvPr>
        </p:nvSpPr>
        <p:spPr>
          <a:xfrm>
            <a:off x="392148" y="2270357"/>
            <a:ext cx="8572340" cy="4182979"/>
          </a:xfrm>
        </p:spPr>
        <p:txBody>
          <a:bodyPr>
            <a:noAutofit/>
          </a:bodyPr>
          <a:lstStyle/>
          <a:p>
            <a:pPr marL="0" indent="0">
              <a:spcBef>
                <a:spcPts val="600"/>
              </a:spcBef>
              <a:buNone/>
            </a:pPr>
            <a:r>
              <a:rPr lang="el-GR" sz="1800" dirty="0"/>
              <a:t>Ταυτόχρονα ο Ιησούς παρουσιάζεται </a:t>
            </a:r>
            <a:r>
              <a:rPr lang="el-GR" sz="1800" b="1" dirty="0"/>
              <a:t>ως Θεός και Κύριος ήδη στην Εισαγωγή.</a:t>
            </a:r>
          </a:p>
          <a:p>
            <a:pPr marL="0" indent="0" algn="ctr">
              <a:buNone/>
            </a:pPr>
            <a:r>
              <a:rPr lang="el-GR" sz="1800" b="1" i="1" u="sng" dirty="0" err="1"/>
              <a:t>Ἀρχὴ</a:t>
            </a:r>
            <a:r>
              <a:rPr lang="el-GR" sz="1800" b="1" i="1" u="sng" dirty="0"/>
              <a:t> </a:t>
            </a:r>
            <a:r>
              <a:rPr lang="el-GR" sz="1800" i="1" dirty="0" err="1"/>
              <a:t>τοῦ</a:t>
            </a:r>
            <a:r>
              <a:rPr lang="el-GR" sz="1800" i="1" dirty="0"/>
              <a:t> </a:t>
            </a:r>
            <a:r>
              <a:rPr lang="el-GR" sz="1800" b="1" i="1" cap="all" dirty="0" err="1"/>
              <a:t>ε</a:t>
            </a:r>
            <a:r>
              <a:rPr lang="el-GR" sz="1800" b="1" i="1" dirty="0" err="1"/>
              <a:t>ὐαγγελίου</a:t>
            </a:r>
            <a:r>
              <a:rPr lang="el-GR" sz="1800" b="1" i="1" dirty="0"/>
              <a:t> </a:t>
            </a:r>
            <a:r>
              <a:rPr lang="el-GR" sz="1800" b="1" i="1" dirty="0" err="1"/>
              <a:t>Ἰησοῦ</a:t>
            </a:r>
            <a:r>
              <a:rPr lang="el-GR" sz="1800" b="1" i="1" dirty="0"/>
              <a:t> </a:t>
            </a:r>
            <a:r>
              <a:rPr lang="el-GR" sz="1800" b="1" i="1" dirty="0" err="1"/>
              <a:t>Χριστοῦ</a:t>
            </a:r>
            <a:r>
              <a:rPr lang="el-GR" sz="1800" i="1" dirty="0"/>
              <a:t> [</a:t>
            </a:r>
            <a:r>
              <a:rPr lang="el-GR" sz="1800" i="1" cap="all" dirty="0" err="1"/>
              <a:t>υ</a:t>
            </a:r>
            <a:r>
              <a:rPr lang="el-GR" sz="1800" i="1" dirty="0" err="1"/>
              <a:t>ἱοῦ</a:t>
            </a:r>
            <a:r>
              <a:rPr lang="el-GR" sz="1800" i="1" dirty="0"/>
              <a:t> </a:t>
            </a:r>
            <a:r>
              <a:rPr lang="el-GR" sz="1800" i="1" cap="all" dirty="0" err="1"/>
              <a:t>θ</a:t>
            </a:r>
            <a:r>
              <a:rPr lang="el-GR" sz="1800" i="1" dirty="0" err="1"/>
              <a:t>εοῦ</a:t>
            </a:r>
            <a:r>
              <a:rPr lang="el-GR" sz="1800" i="1" dirty="0"/>
              <a:t>]</a:t>
            </a:r>
            <a:endParaRPr lang="el-GR" sz="1800" dirty="0"/>
          </a:p>
          <a:p>
            <a:pPr marL="0" indent="0" algn="ctr">
              <a:spcBef>
                <a:spcPts val="600"/>
              </a:spcBef>
              <a:buNone/>
            </a:pPr>
            <a:r>
              <a:rPr lang="el-GR" sz="1800" b="1" i="1" dirty="0" err="1"/>
              <a:t>καθὼς</a:t>
            </a:r>
            <a:r>
              <a:rPr lang="el-GR" sz="1800" b="1" i="1" dirty="0"/>
              <a:t> </a:t>
            </a:r>
            <a:r>
              <a:rPr lang="el-GR" sz="1800" b="1" i="1" dirty="0" err="1"/>
              <a:t>γέγραπται</a:t>
            </a:r>
            <a:r>
              <a:rPr lang="el-GR" sz="1800" b="1" i="1" dirty="0"/>
              <a:t> </a:t>
            </a:r>
            <a:r>
              <a:rPr lang="el-GR" sz="1800" b="1" i="1" dirty="0" err="1"/>
              <a:t>ἐν</a:t>
            </a:r>
            <a:r>
              <a:rPr lang="el-GR" sz="1800" b="1" i="1" dirty="0"/>
              <a:t> </a:t>
            </a:r>
            <a:r>
              <a:rPr lang="el-GR" sz="1800" b="1" i="1" dirty="0" err="1"/>
              <a:t>τῷ</a:t>
            </a:r>
            <a:r>
              <a:rPr lang="el-GR" sz="1800" b="1" i="1" dirty="0"/>
              <a:t> </a:t>
            </a:r>
            <a:r>
              <a:rPr lang="el-GR" sz="1800" b="1" i="1" dirty="0" err="1"/>
              <a:t>Ἠσαΐᾳ</a:t>
            </a:r>
            <a:r>
              <a:rPr lang="el-GR" sz="1800" b="1" i="1" dirty="0"/>
              <a:t> </a:t>
            </a:r>
            <a:r>
              <a:rPr lang="el-GR" sz="1800" b="1" i="1" dirty="0" err="1"/>
              <a:t>τῷ</a:t>
            </a:r>
            <a:r>
              <a:rPr lang="el-GR" sz="1800" b="1" i="1" dirty="0"/>
              <a:t> </a:t>
            </a:r>
            <a:r>
              <a:rPr lang="el-GR" sz="1800" b="1" i="1" dirty="0" err="1"/>
              <a:t>προφήτῃ</a:t>
            </a:r>
            <a:r>
              <a:rPr lang="el-GR" sz="1800" i="1" dirty="0"/>
              <a:t>:</a:t>
            </a:r>
            <a:endParaRPr lang="el-GR" sz="1800" dirty="0"/>
          </a:p>
          <a:p>
            <a:pPr marL="0" indent="0" algn="ctr">
              <a:spcBef>
                <a:spcPts val="1800"/>
              </a:spcBef>
              <a:buNone/>
            </a:pPr>
            <a:r>
              <a:rPr lang="el-GR" sz="1800" i="1" dirty="0" err="1" smtClean="0"/>
              <a:t>Ἰδοὺ</a:t>
            </a:r>
            <a:r>
              <a:rPr lang="el-GR" sz="1800" i="1" dirty="0" smtClean="0"/>
              <a:t> </a:t>
            </a:r>
            <a:r>
              <a:rPr lang="el-GR" sz="1800" i="1" dirty="0" err="1"/>
              <a:t>ἀποστέλλω</a:t>
            </a:r>
            <a:r>
              <a:rPr lang="el-GR" sz="1800" i="1" dirty="0"/>
              <a:t> </a:t>
            </a:r>
            <a:r>
              <a:rPr lang="el-GR" sz="1800" i="1" dirty="0" err="1"/>
              <a:t>τὸν</a:t>
            </a:r>
            <a:r>
              <a:rPr lang="el-GR" sz="1800" i="1" dirty="0"/>
              <a:t> </a:t>
            </a:r>
            <a:r>
              <a:rPr lang="el-GR" sz="1800" b="1" i="1" dirty="0" err="1"/>
              <a:t>ἄγγελόν</a:t>
            </a:r>
            <a:r>
              <a:rPr lang="el-GR" sz="1800" b="1" i="1" dirty="0"/>
              <a:t> </a:t>
            </a:r>
            <a:r>
              <a:rPr lang="el-GR" sz="1800" b="1" i="1" cap="all" dirty="0"/>
              <a:t>μ</a:t>
            </a:r>
            <a:r>
              <a:rPr lang="el-GR" sz="1800" b="1" i="1" dirty="0"/>
              <a:t>ου</a:t>
            </a:r>
            <a:r>
              <a:rPr lang="el-GR" sz="1800" i="1" dirty="0"/>
              <a:t> </a:t>
            </a:r>
            <a:r>
              <a:rPr lang="el-GR" sz="1800" i="1" dirty="0" err="1"/>
              <a:t>πρὸ</a:t>
            </a:r>
            <a:r>
              <a:rPr lang="el-GR" sz="1800" i="1" dirty="0"/>
              <a:t> </a:t>
            </a:r>
            <a:r>
              <a:rPr lang="el-GR" sz="1800" i="1" dirty="0" err="1"/>
              <a:t>προσώπου</a:t>
            </a:r>
            <a:r>
              <a:rPr lang="el-GR" sz="1800" i="1" dirty="0"/>
              <a:t> </a:t>
            </a:r>
            <a:r>
              <a:rPr lang="el-GR" sz="1800" b="1" i="1" u="sng" cap="all" dirty="0"/>
              <a:t>σ</a:t>
            </a:r>
            <a:r>
              <a:rPr lang="el-GR" sz="1800" b="1" i="1" u="sng" dirty="0"/>
              <a:t>ου</a:t>
            </a:r>
            <a:r>
              <a:rPr lang="el-GR" sz="1800" i="1" dirty="0"/>
              <a:t>͵</a:t>
            </a:r>
            <a:endParaRPr lang="el-GR" sz="1800" dirty="0"/>
          </a:p>
          <a:p>
            <a:pPr marL="0" indent="0" algn="ctr">
              <a:spcBef>
                <a:spcPts val="600"/>
              </a:spcBef>
              <a:buNone/>
            </a:pPr>
            <a:r>
              <a:rPr lang="el-GR" sz="1800" i="1" dirty="0" err="1"/>
              <a:t>ὃς</a:t>
            </a:r>
            <a:r>
              <a:rPr lang="el-GR" sz="1800" i="1" dirty="0"/>
              <a:t> </a:t>
            </a:r>
            <a:r>
              <a:rPr lang="el-GR" sz="1800" i="1" dirty="0" err="1"/>
              <a:t>κατασκευάσει</a:t>
            </a:r>
            <a:r>
              <a:rPr lang="el-GR" sz="1800" i="1" dirty="0"/>
              <a:t> </a:t>
            </a:r>
            <a:r>
              <a:rPr lang="el-GR" sz="1800" b="1" i="1" dirty="0" err="1"/>
              <a:t>τὴν</a:t>
            </a:r>
            <a:r>
              <a:rPr lang="el-GR" sz="1800" b="1" i="1" dirty="0"/>
              <a:t> </a:t>
            </a:r>
            <a:r>
              <a:rPr lang="el-GR" sz="1800" b="1" i="1" dirty="0" err="1"/>
              <a:t>ὁδόν</a:t>
            </a:r>
            <a:r>
              <a:rPr lang="el-GR" sz="1800" i="1" dirty="0"/>
              <a:t> </a:t>
            </a:r>
            <a:r>
              <a:rPr lang="el-GR" sz="1800" b="1" i="1" u="sng" cap="all" dirty="0"/>
              <a:t>σ</a:t>
            </a:r>
            <a:r>
              <a:rPr lang="el-GR" sz="1800" b="1" i="1" u="sng" dirty="0"/>
              <a:t>ου</a:t>
            </a:r>
            <a:r>
              <a:rPr lang="el-GR" sz="1800" i="1" dirty="0"/>
              <a:t>·</a:t>
            </a:r>
            <a:endParaRPr lang="el-GR" sz="1800" dirty="0"/>
          </a:p>
          <a:p>
            <a:pPr marL="0" indent="0" algn="ctr">
              <a:spcBef>
                <a:spcPts val="1800"/>
              </a:spcBef>
              <a:buNone/>
            </a:pPr>
            <a:r>
              <a:rPr lang="el-GR" sz="1800" i="1" cap="all" dirty="0" err="1" smtClean="0"/>
              <a:t>φ</a:t>
            </a:r>
            <a:r>
              <a:rPr lang="el-GR" sz="1800" i="1" dirty="0" err="1" smtClean="0"/>
              <a:t>ωνὴ</a:t>
            </a:r>
            <a:r>
              <a:rPr lang="el-GR" sz="1800" i="1" dirty="0" smtClean="0"/>
              <a:t> </a:t>
            </a:r>
            <a:r>
              <a:rPr lang="el-GR" sz="1800" i="1" dirty="0" err="1"/>
              <a:t>βοῶντος</a:t>
            </a:r>
            <a:r>
              <a:rPr lang="el-GR" sz="1800" i="1" dirty="0"/>
              <a:t> </a:t>
            </a:r>
            <a:r>
              <a:rPr lang="el-GR" sz="1800" i="1" dirty="0" err="1"/>
              <a:t>ἐν</a:t>
            </a:r>
            <a:r>
              <a:rPr lang="el-GR" sz="1800" i="1" dirty="0"/>
              <a:t> </a:t>
            </a:r>
            <a:r>
              <a:rPr lang="el-GR" sz="1800" i="1" dirty="0" err="1"/>
              <a:t>τῇ</a:t>
            </a:r>
            <a:r>
              <a:rPr lang="el-GR" sz="1800" i="1" dirty="0"/>
              <a:t> </a:t>
            </a:r>
            <a:r>
              <a:rPr lang="el-GR" sz="1800" i="1" dirty="0" err="1" smtClean="0"/>
              <a:t>ἐρήμῳ</a:t>
            </a:r>
            <a:r>
              <a:rPr lang="el-GR" sz="1800" i="1" dirty="0" smtClean="0"/>
              <a:t> </a:t>
            </a:r>
            <a:r>
              <a:rPr lang="el-GR" sz="1800" b="1" i="1" dirty="0" err="1" smtClean="0"/>
              <a:t>ἐτοιμάσατε</a:t>
            </a:r>
            <a:r>
              <a:rPr lang="el-GR" sz="1800" i="1" dirty="0" smtClean="0"/>
              <a:t> </a:t>
            </a:r>
            <a:r>
              <a:rPr lang="el-GR" sz="1800" i="1" dirty="0" err="1"/>
              <a:t>τὴν</a:t>
            </a:r>
            <a:r>
              <a:rPr lang="el-GR" sz="1800" i="1" dirty="0"/>
              <a:t> </a:t>
            </a:r>
            <a:r>
              <a:rPr lang="el-GR" sz="1800" i="1" dirty="0" err="1"/>
              <a:t>ὁδὸν</a:t>
            </a:r>
            <a:r>
              <a:rPr lang="el-GR" sz="1800" i="1" dirty="0"/>
              <a:t> </a:t>
            </a:r>
            <a:r>
              <a:rPr lang="el-GR" sz="1800" b="1" i="1" cap="all" dirty="0" err="1"/>
              <a:t>κ</a:t>
            </a:r>
            <a:r>
              <a:rPr lang="el-GR" sz="1800" b="1" i="1" dirty="0" err="1"/>
              <a:t>υρίου</a:t>
            </a:r>
            <a:r>
              <a:rPr lang="el-GR" sz="1800" i="1" dirty="0"/>
              <a:t>͵</a:t>
            </a:r>
            <a:endParaRPr lang="el-GR" sz="1800" dirty="0"/>
          </a:p>
          <a:p>
            <a:pPr marL="0" indent="0" algn="ctr">
              <a:spcBef>
                <a:spcPts val="600"/>
              </a:spcBef>
              <a:buNone/>
            </a:pPr>
            <a:r>
              <a:rPr lang="el-GR" sz="1800" i="1" dirty="0" err="1"/>
              <a:t>εὐθείας</a:t>
            </a:r>
            <a:r>
              <a:rPr lang="el-GR" sz="1800" i="1" dirty="0"/>
              <a:t> </a:t>
            </a:r>
            <a:r>
              <a:rPr lang="el-GR" sz="1800" i="1" dirty="0" err="1"/>
              <a:t>ποιεῖτε</a:t>
            </a:r>
            <a:r>
              <a:rPr lang="el-GR" sz="1800" i="1" dirty="0"/>
              <a:t> </a:t>
            </a:r>
            <a:r>
              <a:rPr lang="el-GR" sz="1800" i="1" dirty="0" err="1"/>
              <a:t>τὰς</a:t>
            </a:r>
            <a:r>
              <a:rPr lang="el-GR" sz="1800" i="1" dirty="0"/>
              <a:t> </a:t>
            </a:r>
            <a:r>
              <a:rPr lang="el-GR" sz="1800" i="1" dirty="0" err="1"/>
              <a:t>τρίβους</a:t>
            </a:r>
            <a:r>
              <a:rPr lang="el-GR" sz="1800" i="1" dirty="0"/>
              <a:t> </a:t>
            </a:r>
            <a:r>
              <a:rPr lang="el-GR" sz="1800" i="1" cap="all" dirty="0" err="1"/>
              <a:t>α</a:t>
            </a:r>
            <a:r>
              <a:rPr lang="el-GR" sz="1800" i="1" dirty="0" err="1"/>
              <a:t>ὐτοῦ</a:t>
            </a:r>
            <a:r>
              <a:rPr lang="el-GR" sz="1800" dirty="0"/>
              <a:t> </a:t>
            </a:r>
            <a:r>
              <a:rPr lang="it-IT" sz="1800" dirty="0"/>
              <a:t>(</a:t>
            </a:r>
            <a:r>
              <a:rPr lang="el-GR" sz="1800" dirty="0" err="1"/>
              <a:t>πρβλ</a:t>
            </a:r>
            <a:r>
              <a:rPr lang="it-IT" sz="1800" dirty="0"/>
              <a:t>. </a:t>
            </a:r>
            <a:r>
              <a:rPr lang="el-GR" sz="1800" dirty="0" err="1"/>
              <a:t>Ωσ</a:t>
            </a:r>
            <a:r>
              <a:rPr lang="el-GR" sz="1800" dirty="0"/>
              <a:t>. 1,2</a:t>
            </a:r>
            <a:r>
              <a:rPr lang="el-GR" sz="1800" baseline="30000" dirty="0"/>
              <a:t>α</a:t>
            </a:r>
            <a:r>
              <a:rPr lang="el-GR" sz="1800" dirty="0"/>
              <a:t> Ο’).</a:t>
            </a:r>
            <a:endParaRPr lang="el-GR" sz="1800" cap="all" dirty="0"/>
          </a:p>
          <a:p>
            <a:pPr marL="0" indent="0">
              <a:buNone/>
            </a:pPr>
            <a:r>
              <a:rPr lang="el-GR" sz="1800" cap="all" dirty="0"/>
              <a:t>τ</a:t>
            </a:r>
            <a:r>
              <a:rPr lang="el-GR" sz="1800" dirty="0"/>
              <a:t>ο </a:t>
            </a:r>
            <a:r>
              <a:rPr lang="el-GR" sz="1800" dirty="0" err="1"/>
              <a:t>Μκ</a:t>
            </a:r>
            <a:r>
              <a:rPr lang="el-GR" sz="1800" dirty="0"/>
              <a:t> επιπλέον παραδίδει την πιο άμεση, απλή και αντικειμενική εικόνα για τον Ι. Χριστό και τη δράση </a:t>
            </a:r>
            <a:r>
              <a:rPr lang="el-GR" sz="1800" cap="all" dirty="0"/>
              <a:t>τ</a:t>
            </a:r>
            <a:r>
              <a:rPr lang="el-GR" sz="1800" dirty="0"/>
              <a:t>ου. </a:t>
            </a:r>
            <a:r>
              <a:rPr lang="el-GR" sz="1800" cap="all" dirty="0"/>
              <a:t>χ</a:t>
            </a:r>
            <a:r>
              <a:rPr lang="el-GR" sz="1800" dirty="0"/>
              <a:t>αρακτηρίσθηκε ως</a:t>
            </a:r>
            <a:r>
              <a:rPr lang="el-GR" sz="1800" i="1" dirty="0"/>
              <a:t> </a:t>
            </a:r>
            <a:r>
              <a:rPr lang="el-GR" sz="1800" b="1" i="1" dirty="0"/>
              <a:t>αντίγραφο ζωής,</a:t>
            </a:r>
            <a:r>
              <a:rPr lang="el-GR" sz="1800" i="1" dirty="0"/>
              <a:t> </a:t>
            </a:r>
            <a:r>
              <a:rPr lang="el-GR" sz="1800" b="1" i="1" dirty="0"/>
              <a:t>ρεαλιστικό ευαγγέλιο. </a:t>
            </a:r>
            <a:r>
              <a:rPr lang="el-GR" sz="1800" dirty="0"/>
              <a:t>Γράφοντας το Ευαγγέλιο </a:t>
            </a:r>
            <a:r>
              <a:rPr lang="el-GR" sz="1800" i="1" dirty="0" err="1"/>
              <a:t>Ἰησοῦ</a:t>
            </a:r>
            <a:r>
              <a:rPr lang="el-GR" sz="1800" i="1" dirty="0"/>
              <a:t> </a:t>
            </a:r>
            <a:r>
              <a:rPr lang="el-GR" sz="1800" i="1" dirty="0" err="1"/>
              <a:t>Χριστοῦ</a:t>
            </a:r>
            <a:r>
              <a:rPr lang="el-GR" sz="1800" i="1" dirty="0"/>
              <a:t> </a:t>
            </a:r>
            <a:r>
              <a:rPr lang="el-GR" sz="1800" i="1" cap="all" dirty="0" err="1"/>
              <a:t>υ</a:t>
            </a:r>
            <a:r>
              <a:rPr lang="el-GR" sz="1800" i="1" dirty="0" err="1"/>
              <a:t>ἱοῦ</a:t>
            </a:r>
            <a:r>
              <a:rPr lang="el-GR" sz="1800" i="1" dirty="0"/>
              <a:t> </a:t>
            </a:r>
            <a:r>
              <a:rPr lang="el-GR" sz="1800" i="1" cap="all" dirty="0" err="1"/>
              <a:t>θ</a:t>
            </a:r>
            <a:r>
              <a:rPr lang="el-GR" sz="1800" i="1" dirty="0" err="1"/>
              <a:t>εοῦ</a:t>
            </a:r>
            <a:r>
              <a:rPr lang="el-GR" sz="1800" i="1" dirty="0"/>
              <a:t>, </a:t>
            </a:r>
            <a:r>
              <a:rPr lang="el-GR" sz="1800" dirty="0"/>
              <a:t>ο Μάρκος κατέστησε σαφές ότι ο </a:t>
            </a:r>
            <a:r>
              <a:rPr lang="el-GR" sz="1800" cap="all" dirty="0"/>
              <a:t>χ</a:t>
            </a:r>
            <a:r>
              <a:rPr lang="el-GR" sz="1800" dirty="0"/>
              <a:t>ριστιανισμός εκτός από </a:t>
            </a:r>
            <a:r>
              <a:rPr lang="el-GR" sz="1800" dirty="0" err="1"/>
              <a:t>κηρυγματική</a:t>
            </a:r>
            <a:r>
              <a:rPr lang="el-GR" sz="1800" dirty="0"/>
              <a:t> δράση, έχει ιστορική βάση. </a:t>
            </a:r>
          </a:p>
        </p:txBody>
      </p:sp>
      <p:sp>
        <p:nvSpPr>
          <p:cNvPr id="6" name="2 - Ορθογώνιο"/>
          <p:cNvSpPr/>
          <p:nvPr/>
        </p:nvSpPr>
        <p:spPr>
          <a:xfrm>
            <a:off x="323528" y="1484784"/>
            <a:ext cx="8640960" cy="707886"/>
          </a:xfrm>
          <a:prstGeom prst="rect">
            <a:avLst/>
          </a:prstGeom>
          <a:noFill/>
          <a:ln>
            <a:solidFill>
              <a:srgbClr val="5075BC"/>
            </a:solidFill>
          </a:ln>
        </p:spPr>
        <p:txBody>
          <a:bodyPr wrap="square">
            <a:spAutoFit/>
          </a:bodyPr>
          <a:lstStyle/>
          <a:p>
            <a:r>
              <a:rPr lang="el-GR" sz="2000" dirty="0" smtClean="0"/>
              <a:t>Στο </a:t>
            </a:r>
            <a:r>
              <a:rPr lang="el-GR" sz="2000" dirty="0" err="1" smtClean="0"/>
              <a:t>Μκ</a:t>
            </a:r>
            <a:r>
              <a:rPr lang="el-GR" sz="2000" dirty="0" smtClean="0"/>
              <a:t>., εξαίρονται έντονα </a:t>
            </a:r>
            <a:r>
              <a:rPr lang="el-GR" sz="2000" b="1" dirty="0" smtClean="0"/>
              <a:t>τα ανθρώπινα χαρακτηριστικά</a:t>
            </a:r>
            <a:r>
              <a:rPr lang="el-GR" sz="2000" dirty="0" smtClean="0"/>
              <a:t> και τα συναισθήματα του Ι. Χριστού.</a:t>
            </a:r>
            <a:endParaRPr lang="el-GR" sz="2000" dirty="0"/>
          </a:p>
        </p:txBody>
      </p:sp>
    </p:spTree>
    <p:extLst>
      <p:ext uri="{BB962C8B-B14F-4D97-AF65-F5344CB8AC3E}">
        <p14:creationId xmlns:p14="http://schemas.microsoft.com/office/powerpoint/2010/main" val="531002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Θεολογία Ευαγγελίου </a:t>
            </a:r>
            <a:r>
              <a:rPr lang="el-GR" dirty="0" smtClean="0"/>
              <a:t>[2]</a:t>
            </a:r>
            <a:endParaRPr lang="el-GR" dirty="0"/>
          </a:p>
        </p:txBody>
      </p:sp>
      <p:sp>
        <p:nvSpPr>
          <p:cNvPr id="6" name="2 - Διπλωμένη γωνία"/>
          <p:cNvSpPr/>
          <p:nvPr/>
        </p:nvSpPr>
        <p:spPr>
          <a:xfrm rot="-600000">
            <a:off x="1822741" y="2266879"/>
            <a:ext cx="4780141" cy="1908094"/>
          </a:xfrm>
          <a:prstGeom prst="foldedCorner">
            <a:avLst/>
          </a:prstGeom>
          <a:noFill/>
          <a:ln>
            <a:solidFill>
              <a:srgbClr val="5075BC"/>
            </a:solidFill>
          </a:ln>
        </p:spPr>
        <p:txBody>
          <a:bodyPr wrap="square">
            <a:spAutoFit/>
          </a:bodyPr>
          <a:lstStyle/>
          <a:p>
            <a:r>
              <a:rPr lang="el-GR" sz="3200" b="1" u="sng" dirty="0" smtClean="0"/>
              <a:t>Ερώτηση:</a:t>
            </a:r>
            <a:r>
              <a:rPr lang="el-GR" sz="3200" b="1" dirty="0" smtClean="0"/>
              <a:t> </a:t>
            </a:r>
            <a:r>
              <a:rPr lang="el-GR" sz="3200" dirty="0" smtClean="0"/>
              <a:t>Ποιό είναι το λεγόμενο «μεσσιανικό μυστικό» ;</a:t>
            </a:r>
          </a:p>
        </p:txBody>
      </p:sp>
      <p:sp>
        <p:nvSpPr>
          <p:cNvPr id="7" name="4 - Στρογγύλεμα διαγώνιας γωνίας του ορθογωνίου"/>
          <p:cNvSpPr/>
          <p:nvPr/>
        </p:nvSpPr>
        <p:spPr>
          <a:xfrm>
            <a:off x="611560" y="5041592"/>
            <a:ext cx="7920880" cy="1123712"/>
          </a:xfrm>
          <a:prstGeom prst="round2DiagRect">
            <a:avLst/>
          </a:prstGeom>
          <a:noFill/>
          <a:ln>
            <a:solidFill>
              <a:srgbClr val="5075BC"/>
            </a:solidFill>
          </a:ln>
        </p:spPr>
        <p:txBody>
          <a:bodyPr wrap="square">
            <a:spAutoFit/>
          </a:bodyPr>
          <a:lstStyle/>
          <a:p>
            <a:r>
              <a:rPr lang="el-GR" sz="2000" dirty="0" smtClean="0"/>
              <a:t>Δίνει ιδιαίτερη έμφαση </a:t>
            </a:r>
            <a:r>
              <a:rPr lang="el-GR" sz="2000" b="1" dirty="0" smtClean="0"/>
              <a:t>στα έργα, στα δεκαεπτά θαύματα</a:t>
            </a:r>
            <a:r>
              <a:rPr lang="el-GR" sz="2000" dirty="0" smtClean="0"/>
              <a:t>, τα οποία </a:t>
            </a:r>
            <a:r>
              <a:rPr lang="el-GR" sz="2000" dirty="0" smtClean="0"/>
              <a:t>συντελούνται </a:t>
            </a:r>
            <a:r>
              <a:rPr lang="el-GR" sz="2000" dirty="0" smtClean="0"/>
              <a:t>ως επί το πλείστον πριν από τη Μεταμόρφωση. Σε αυτά συγκαταλέγονται και Εξορκισμοί.</a:t>
            </a:r>
            <a:endParaRPr lang="el-GR" sz="2000" dirty="0"/>
          </a:p>
        </p:txBody>
      </p:sp>
    </p:spTree>
    <p:extLst>
      <p:ext uri="{BB962C8B-B14F-4D97-AF65-F5344CB8AC3E}">
        <p14:creationId xmlns:p14="http://schemas.microsoft.com/office/powerpoint/2010/main" val="2952642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το </a:t>
            </a:r>
            <a:r>
              <a:rPr lang="el-GR" dirty="0"/>
              <a:t>μεσσιανικό μυστικό</a:t>
            </a:r>
          </a:p>
        </p:txBody>
      </p:sp>
      <p:sp>
        <p:nvSpPr>
          <p:cNvPr id="6" name="2 - Διάγραμμα ροής: Έξοδος σε εκτυπωτή"/>
          <p:cNvSpPr/>
          <p:nvPr/>
        </p:nvSpPr>
        <p:spPr>
          <a:xfrm>
            <a:off x="515549" y="2826955"/>
            <a:ext cx="8160907" cy="3112943"/>
          </a:xfrm>
          <a:prstGeom prst="flowChartDocument">
            <a:avLst/>
          </a:prstGeom>
          <a:noFill/>
          <a:ln>
            <a:solidFill>
              <a:srgbClr val="5075BC"/>
            </a:solidFill>
          </a:ln>
        </p:spPr>
        <p:txBody>
          <a:bodyPr wrap="square">
            <a:spAutoFit/>
          </a:bodyPr>
          <a:lstStyle/>
          <a:p>
            <a:pPr marL="342900" indent="-342900">
              <a:lnSpc>
                <a:spcPct val="150000"/>
              </a:lnSpc>
              <a:spcBef>
                <a:spcPts val="1200"/>
              </a:spcBef>
              <a:buFont typeface="Wingdings" panose="05000000000000000000" pitchFamily="2" charset="2"/>
              <a:buChar char="ü"/>
            </a:pPr>
            <a:r>
              <a:rPr lang="el-GR" sz="2000" dirty="0" smtClean="0"/>
              <a:t>Ο Ιησούς κατά παράξενο τρόπο, κυρίως στη Γαλιλαία, διατάσσει τους θεραπευμένους από αυτόν, τους μαθητές Του και, κυρίως τα δαιμόνια, να αποκρύπτουν τα θαύματα που τελεί. </a:t>
            </a:r>
          </a:p>
          <a:p>
            <a:pPr marL="342900" indent="-342900">
              <a:lnSpc>
                <a:spcPct val="150000"/>
              </a:lnSpc>
              <a:spcBef>
                <a:spcPts val="1200"/>
              </a:spcBef>
              <a:buFont typeface="Wingdings" panose="05000000000000000000" pitchFamily="2" charset="2"/>
              <a:buChar char="ü"/>
            </a:pPr>
            <a:r>
              <a:rPr lang="el-GR" sz="2000" dirty="0" smtClean="0"/>
              <a:t>Για το λόγο αυτό το </a:t>
            </a:r>
            <a:r>
              <a:rPr lang="el-GR" sz="2000" dirty="0" err="1" smtClean="0"/>
              <a:t>Μκ</a:t>
            </a:r>
            <a:r>
              <a:rPr lang="el-GR" sz="2000" dirty="0" smtClean="0"/>
              <a:t>. </a:t>
            </a:r>
            <a:r>
              <a:rPr lang="el-GR" sz="2000" dirty="0"/>
              <a:t>ο</a:t>
            </a:r>
            <a:r>
              <a:rPr lang="el-GR" sz="2000" dirty="0" smtClean="0"/>
              <a:t>νομάστηκε από τον </a:t>
            </a:r>
            <a:r>
              <a:rPr lang="en-US" sz="2000" dirty="0" err="1" smtClean="0"/>
              <a:t>Dibelius</a:t>
            </a:r>
            <a:r>
              <a:rPr lang="en-US" sz="2000" dirty="0" smtClean="0"/>
              <a:t> </a:t>
            </a:r>
            <a:r>
              <a:rPr lang="el-GR" sz="2000" dirty="0" smtClean="0"/>
              <a:t>ως το </a:t>
            </a:r>
            <a:r>
              <a:rPr lang="el-GR" sz="2000" i="1" dirty="0" smtClean="0"/>
              <a:t>Ευαγγέλιο των Μυστικών Θεοφανείων</a:t>
            </a:r>
            <a:r>
              <a:rPr lang="el-GR" sz="2000" dirty="0" smtClean="0"/>
              <a:t>.</a:t>
            </a:r>
            <a:endParaRPr lang="el-GR" sz="2000" dirty="0"/>
          </a:p>
        </p:txBody>
      </p:sp>
      <p:sp>
        <p:nvSpPr>
          <p:cNvPr id="7" name="3 - TextBox"/>
          <p:cNvSpPr txBox="1"/>
          <p:nvPr/>
        </p:nvSpPr>
        <p:spPr>
          <a:xfrm>
            <a:off x="539552" y="1547514"/>
            <a:ext cx="8064896" cy="919401"/>
          </a:xfrm>
          <a:prstGeom prst="roundRect">
            <a:avLst/>
          </a:prstGeom>
          <a:noFill/>
          <a:ln>
            <a:solidFill>
              <a:srgbClr val="5075BC"/>
            </a:solidFill>
          </a:ln>
        </p:spPr>
        <p:txBody>
          <a:bodyPr wrap="square" rtlCol="0">
            <a:spAutoFit/>
          </a:bodyPr>
          <a:lstStyle/>
          <a:p>
            <a:r>
              <a:rPr lang="el-GR" sz="2400" b="1" dirty="0" smtClean="0"/>
              <a:t>Το κατ’ εξοχήν χαρακτηριστικό του αρχαιότερου Ευαγγελίου είναι το μεσσιανικό μυστικό.</a:t>
            </a:r>
            <a:endParaRPr lang="el-GR" sz="2400" b="1" dirty="0"/>
          </a:p>
        </p:txBody>
      </p:sp>
    </p:spTree>
    <p:extLst>
      <p:ext uri="{BB962C8B-B14F-4D97-AF65-F5344CB8AC3E}">
        <p14:creationId xmlns:p14="http://schemas.microsoft.com/office/powerpoint/2010/main" val="2792200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Διάγραμμα ροής: Έξοδος σε ταινία"/>
          <p:cNvSpPr/>
          <p:nvPr/>
        </p:nvSpPr>
        <p:spPr>
          <a:xfrm>
            <a:off x="395536" y="1486223"/>
            <a:ext cx="8352928" cy="4607073"/>
          </a:xfrm>
          <a:prstGeom prst="flowChartMagneticTape">
            <a:avLst/>
          </a:prstGeom>
          <a:noFill/>
          <a:ln>
            <a:solidFill>
              <a:srgbClr val="5075BC"/>
            </a:solidFill>
          </a:ln>
        </p:spPr>
        <p:txBody>
          <a:bodyPr wrap="square">
            <a:spAutoFit/>
          </a:bodyPr>
          <a:lstStyle/>
          <a:p>
            <a:pPr>
              <a:lnSpc>
                <a:spcPct val="150000"/>
              </a:lnSpc>
            </a:pPr>
            <a:r>
              <a:rPr lang="el-GR" sz="2000" dirty="0"/>
              <a:t>Για να αιτιολογήσει κάποιος το μυστικό </a:t>
            </a:r>
            <a:r>
              <a:rPr lang="el-GR" sz="2000" dirty="0" smtClean="0"/>
              <a:t>τού </a:t>
            </a:r>
            <a:r>
              <a:rPr lang="el-GR" sz="2000" dirty="0"/>
              <a:t>Ιησού Χριστού πρέπει να </a:t>
            </a:r>
            <a:r>
              <a:rPr lang="el-GR" sz="2000" dirty="0" smtClean="0"/>
              <a:t>προσεγγίσει </a:t>
            </a:r>
            <a:r>
              <a:rPr lang="el-GR" sz="2000" dirty="0"/>
              <a:t>τον τρόπο με τον οποίο πραγματώνεται η βασιλεία του θεού στην επίγεια Ζωή Του στο </a:t>
            </a:r>
            <a:r>
              <a:rPr lang="el-GR" sz="2000" dirty="0" err="1"/>
              <a:t>Μκ</a:t>
            </a:r>
            <a:r>
              <a:rPr lang="el-GR" sz="2000" dirty="0"/>
              <a:t>. </a:t>
            </a:r>
            <a:r>
              <a:rPr lang="el-GR" sz="2000" dirty="0" smtClean="0"/>
              <a:t>και </a:t>
            </a:r>
            <a:r>
              <a:rPr lang="el-GR" sz="2000" dirty="0"/>
              <a:t>τον τρόπο με τον οποίο ο ίδιος ο Ιησούς προσπάθησε να ανατρέψει προοδευτικά την εθνικιστική αντίληψη του όχλου και των μαθητών περί της Βασιλείας του Μεσσία.</a:t>
            </a:r>
          </a:p>
        </p:txBody>
      </p:sp>
      <p:sp>
        <p:nvSpPr>
          <p:cNvPr id="8" name="Title 7"/>
          <p:cNvSpPr>
            <a:spLocks noGrp="1"/>
          </p:cNvSpPr>
          <p:nvPr>
            <p:ph type="title"/>
          </p:nvPr>
        </p:nvSpPr>
        <p:spPr/>
        <p:txBody>
          <a:bodyPr/>
          <a:lstStyle/>
          <a:p>
            <a:endParaRPr lang="el-GR" dirty="0"/>
          </a:p>
        </p:txBody>
      </p:sp>
    </p:spTree>
    <p:extLst>
      <p:ext uri="{BB962C8B-B14F-4D97-AF65-F5344CB8AC3E}">
        <p14:creationId xmlns:p14="http://schemas.microsoft.com/office/powerpoint/2010/main" val="128917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dirty="0"/>
          </a:p>
        </p:txBody>
      </p:sp>
      <p:sp>
        <p:nvSpPr>
          <p:cNvPr id="6" name="2 - Διπλωμένη γωνία"/>
          <p:cNvSpPr/>
          <p:nvPr/>
        </p:nvSpPr>
        <p:spPr>
          <a:xfrm>
            <a:off x="431540" y="1628800"/>
            <a:ext cx="8280920" cy="4224040"/>
          </a:xfrm>
          <a:prstGeom prst="foldedCorner">
            <a:avLst/>
          </a:prstGeom>
          <a:noFill/>
          <a:ln>
            <a:solidFill>
              <a:srgbClr val="5075BC"/>
            </a:solidFill>
          </a:ln>
        </p:spPr>
        <p:txBody>
          <a:bodyPr wrap="square">
            <a:spAutoFit/>
          </a:bodyPr>
          <a:lstStyle/>
          <a:p>
            <a:pPr>
              <a:lnSpc>
                <a:spcPct val="140000"/>
              </a:lnSpc>
            </a:pPr>
            <a:r>
              <a:rPr lang="el-GR" sz="2000" dirty="0" smtClean="0"/>
              <a:t>Η </a:t>
            </a:r>
            <a:r>
              <a:rPr lang="el-GR" sz="2000" dirty="0"/>
              <a:t>Βασιλεία συνεπώς στο </a:t>
            </a:r>
            <a:r>
              <a:rPr lang="el-GR" sz="2000" i="1" dirty="0"/>
              <a:t>Κατά Μάρκον</a:t>
            </a:r>
            <a:r>
              <a:rPr lang="el-GR" sz="2000" dirty="0"/>
              <a:t> κυοφορείται μυστικά και αργά στην Ιστορία και τον Κόσμο</a:t>
            </a:r>
            <a:r>
              <a:rPr lang="el-GR" sz="2000" dirty="0" smtClean="0"/>
              <a:t>, τόσο </a:t>
            </a:r>
            <a:r>
              <a:rPr lang="el-GR" sz="2000" dirty="0"/>
              <a:t>μυστικά ώστε να συναντά την απόρριψη των Φαρισαίων</a:t>
            </a:r>
            <a:r>
              <a:rPr lang="el-GR" sz="2000" dirty="0" smtClean="0"/>
              <a:t>, του </a:t>
            </a:r>
            <a:r>
              <a:rPr lang="el-GR" sz="2000" dirty="0"/>
              <a:t>όχλου και των ίδιων των μαθητών</a:t>
            </a:r>
            <a:r>
              <a:rPr lang="el-GR" sz="2000" dirty="0" smtClean="0"/>
              <a:t>.</a:t>
            </a:r>
          </a:p>
          <a:p>
            <a:pPr>
              <a:lnSpc>
                <a:spcPct val="140000"/>
              </a:lnSpc>
            </a:pPr>
            <a:r>
              <a:rPr lang="el-GR" sz="2000" dirty="0" smtClean="0"/>
              <a:t>Δυναμικά </a:t>
            </a:r>
            <a:r>
              <a:rPr lang="el-GR" sz="2000" dirty="0"/>
              <a:t>εμφανίζεται η Βασιλεία πρώτα στους τρεις μαθητές στο Όρος της Μεταμορφώσεως και δεύτερον στους σταυρωτές του Χριστού και στους κατοίκους της Ιερουσαλήμ κατά το Πάθος</a:t>
            </a:r>
            <a:r>
              <a:rPr lang="el-GR" sz="2000" dirty="0" smtClean="0"/>
              <a:t>.</a:t>
            </a:r>
          </a:p>
          <a:p>
            <a:pPr>
              <a:lnSpc>
                <a:spcPct val="140000"/>
              </a:lnSpc>
            </a:pPr>
            <a:r>
              <a:rPr lang="el-GR" sz="2000" dirty="0" smtClean="0"/>
              <a:t>Αυτή </a:t>
            </a:r>
            <a:r>
              <a:rPr lang="el-GR" sz="2000" dirty="0"/>
              <a:t>η Βασιλεία της αγάπης του Θεού θα γίνει παγκόσμια ορατή και γνωστή κατά τη Δευτέρα Παρουσία</a:t>
            </a:r>
            <a:r>
              <a:rPr lang="el-GR" sz="2000" dirty="0" smtClean="0"/>
              <a:t>.</a:t>
            </a:r>
            <a:endParaRPr lang="el-GR" sz="2000" dirty="0"/>
          </a:p>
        </p:txBody>
      </p:sp>
    </p:spTree>
    <p:extLst>
      <p:ext uri="{BB962C8B-B14F-4D97-AF65-F5344CB8AC3E}">
        <p14:creationId xmlns:p14="http://schemas.microsoft.com/office/powerpoint/2010/main" val="2107542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5" name="2 - Διπλωμένη γωνία"/>
          <p:cNvSpPr/>
          <p:nvPr/>
        </p:nvSpPr>
        <p:spPr>
          <a:xfrm>
            <a:off x="395536" y="1575410"/>
            <a:ext cx="8424936" cy="4517886"/>
          </a:xfrm>
          <a:prstGeom prst="foldedCorner">
            <a:avLst/>
          </a:prstGeom>
          <a:noFill/>
          <a:ln>
            <a:solidFill>
              <a:srgbClr val="5075BC"/>
            </a:solidFill>
          </a:ln>
        </p:spPr>
        <p:txBody>
          <a:bodyPr wrap="square">
            <a:spAutoFit/>
          </a:bodyPr>
          <a:lstStyle/>
          <a:p>
            <a:pPr>
              <a:lnSpc>
                <a:spcPct val="150000"/>
              </a:lnSpc>
            </a:pPr>
            <a:r>
              <a:rPr lang="el-GR" sz="2000" dirty="0" smtClean="0"/>
              <a:t>Το </a:t>
            </a:r>
            <a:r>
              <a:rPr lang="el-GR" sz="2000" dirty="0"/>
              <a:t>γοητευτικό και ταυτόχρονα τρομακτικό μυστήριο της βασιλείας ταυτίζεται με το πρόσωπο του Κυρίου</a:t>
            </a:r>
            <a:r>
              <a:rPr lang="el-GR" sz="2000" dirty="0" smtClean="0"/>
              <a:t>. Το </a:t>
            </a:r>
            <a:r>
              <a:rPr lang="el-GR" sz="2000" dirty="0"/>
              <a:t>μεσσιανικό μυστικό συνεπώς δε φαίνεται να αποτελεί ανακάλυψη της πρώτης Εκκλησίας</a:t>
            </a:r>
            <a:r>
              <a:rPr lang="el-GR" sz="2000" dirty="0" smtClean="0"/>
              <a:t>, αλλά </a:t>
            </a:r>
            <a:r>
              <a:rPr lang="el-GR" sz="2000" dirty="0"/>
              <a:t>τακτική του ίδιου του Κυρίου</a:t>
            </a:r>
            <a:r>
              <a:rPr lang="el-GR" sz="2000" dirty="0" smtClean="0"/>
              <a:t>, ο </a:t>
            </a:r>
            <a:r>
              <a:rPr lang="el-GR" sz="2000" dirty="0"/>
              <a:t>οποίος ήθελε με αυτό τον τρόπο να αποφύγει να εκληφθεί από τους συμπατριώτες του ως ένας αναμενόμενος πολιτικός ηγέτης</a:t>
            </a:r>
            <a:r>
              <a:rPr lang="el-GR" sz="2000" dirty="0" smtClean="0"/>
              <a:t>. </a:t>
            </a:r>
          </a:p>
          <a:p>
            <a:pPr>
              <a:lnSpc>
                <a:spcPct val="150000"/>
              </a:lnSpc>
            </a:pPr>
            <a:endParaRPr lang="el-GR" sz="2000" dirty="0" smtClean="0"/>
          </a:p>
          <a:p>
            <a:pPr>
              <a:lnSpc>
                <a:spcPct val="150000"/>
              </a:lnSpc>
            </a:pPr>
            <a:r>
              <a:rPr lang="el-GR" sz="2000" dirty="0" smtClean="0"/>
              <a:t>Το </a:t>
            </a:r>
            <a:r>
              <a:rPr lang="el-GR" sz="2000" dirty="0"/>
              <a:t>ίδιο μοτίβο απαντά και στον Παύλο και στον Ιωάννη όπου γίνεται λόγος για τον Παράκλητο που θα διασαφηνίσει τις </a:t>
            </a:r>
            <a:r>
              <a:rPr lang="el-GR" sz="2000" i="1" dirty="0"/>
              <a:t>παροιμίες </a:t>
            </a:r>
            <a:r>
              <a:rPr lang="el-GR" sz="2000" dirty="0"/>
              <a:t>του Ιησού.</a:t>
            </a:r>
          </a:p>
        </p:txBody>
      </p:sp>
    </p:spTree>
    <p:extLst>
      <p:ext uri="{BB962C8B-B14F-4D97-AF65-F5344CB8AC3E}">
        <p14:creationId xmlns:p14="http://schemas.microsoft.com/office/powerpoint/2010/main" val="1932757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σχέση Ισραήλ και </a:t>
            </a:r>
            <a:r>
              <a:rPr lang="el-GR" dirty="0" smtClean="0"/>
              <a:t>Εκκλησίας</a:t>
            </a:r>
            <a:endParaRPr lang="el-GR" dirty="0"/>
          </a:p>
        </p:txBody>
      </p:sp>
      <p:sp>
        <p:nvSpPr>
          <p:cNvPr id="6" name="2 - Στρογγυλεμένο ορθογώνιο"/>
          <p:cNvSpPr/>
          <p:nvPr/>
        </p:nvSpPr>
        <p:spPr>
          <a:xfrm>
            <a:off x="395536" y="1498933"/>
            <a:ext cx="8352928" cy="921955"/>
          </a:xfrm>
          <a:prstGeom prst="roundRect">
            <a:avLst/>
          </a:prstGeom>
          <a:noFill/>
          <a:ln>
            <a:solidFill>
              <a:srgbClr val="5075BC"/>
            </a:solidFill>
          </a:ln>
        </p:spPr>
        <p:txBody>
          <a:bodyPr wrap="square">
            <a:spAutoFit/>
          </a:bodyPr>
          <a:lstStyle/>
          <a:p>
            <a:pPr>
              <a:lnSpc>
                <a:spcPct val="125000"/>
              </a:lnSpc>
            </a:pPr>
            <a:r>
              <a:rPr lang="el-GR" sz="2000" dirty="0" smtClean="0"/>
              <a:t>Ένα άλλο σπουδαίο θέμα που απασχολεί τον </a:t>
            </a:r>
            <a:r>
              <a:rPr lang="el-GR" sz="2000" dirty="0" err="1" smtClean="0"/>
              <a:t>Μκ</a:t>
            </a:r>
            <a:r>
              <a:rPr lang="el-GR" sz="2000" dirty="0" smtClean="0"/>
              <a:t> είναι </a:t>
            </a:r>
            <a:r>
              <a:rPr lang="el-GR" sz="2000" b="1" dirty="0" smtClean="0"/>
              <a:t>η σχέση Ισραήλ και Εκκλησίας.</a:t>
            </a:r>
          </a:p>
        </p:txBody>
      </p:sp>
      <p:sp>
        <p:nvSpPr>
          <p:cNvPr id="7" name="3 - Ορθογώνιο"/>
          <p:cNvSpPr/>
          <p:nvPr/>
        </p:nvSpPr>
        <p:spPr>
          <a:xfrm>
            <a:off x="539552" y="2510894"/>
            <a:ext cx="5256584" cy="2862322"/>
          </a:xfrm>
          <a:prstGeom prst="rect">
            <a:avLst/>
          </a:prstGeom>
          <a:noFill/>
          <a:ln>
            <a:solidFill>
              <a:srgbClr val="5075BC"/>
            </a:solidFill>
          </a:ln>
        </p:spPr>
        <p:txBody>
          <a:bodyPr wrap="square">
            <a:spAutoFit/>
          </a:bodyPr>
          <a:lstStyle/>
          <a:p>
            <a:r>
              <a:rPr lang="el-GR" sz="2000" b="1" dirty="0" smtClean="0">
                <a:cs typeface="Times New Roman" pitchFamily="18" charset="0"/>
              </a:rPr>
              <a:t>Στον καινούργιο λαό, το</a:t>
            </a:r>
            <a:r>
              <a:rPr lang="el-GR" sz="2000" b="1" i="1" dirty="0" smtClean="0">
                <a:cs typeface="Times New Roman" pitchFamily="18" charset="0"/>
              </a:rPr>
              <a:t> τρίτο γένος</a:t>
            </a:r>
            <a:r>
              <a:rPr lang="el-GR" sz="2000" b="1" dirty="0" smtClean="0">
                <a:cs typeface="Times New Roman" pitchFamily="18" charset="0"/>
              </a:rPr>
              <a:t> το οποίο δεν έχει επίγεια πατρίδα και </a:t>
            </a:r>
            <a:r>
              <a:rPr lang="el-GR" sz="2000" b="1" dirty="0" err="1" smtClean="0">
                <a:cs typeface="Times New Roman" pitchFamily="18" charset="0"/>
              </a:rPr>
              <a:t>εθνοτική</a:t>
            </a:r>
            <a:r>
              <a:rPr lang="el-GR" sz="2000" b="1" dirty="0" smtClean="0">
                <a:cs typeface="Times New Roman" pitchFamily="18" charset="0"/>
              </a:rPr>
              <a:t> ταυτότητα προσκαλούνται να ενταχθούν και οι εθνικοί που ομολογούν τον Κύριο,.</a:t>
            </a:r>
          </a:p>
          <a:p>
            <a:r>
              <a:rPr lang="el-GR" sz="2000" b="1" dirty="0" smtClean="0">
                <a:cs typeface="Times New Roman" pitchFamily="18" charset="0"/>
              </a:rPr>
              <a:t>Τον πυρήνα του νέου λαού συγκροτούν οι Δώδεκα, όπου ισχύει η αρχή της αντεστραμμένης πυραμίδας: όποιος θέλει να είναι Πρώτος  θα είναι Διάκονος (= Υπηρέτης). ΘΥΣΙΑ ΑΝΤΙ ΓΙΑ ΠΡΩΤΕΙΑ</a:t>
            </a:r>
            <a:endParaRPr lang="el-GR" sz="2000" b="1" dirty="0">
              <a:cs typeface="Times New Roman" pitchFamily="18" charset="0"/>
            </a:endParaRPr>
          </a:p>
        </p:txBody>
      </p:sp>
      <p:sp>
        <p:nvSpPr>
          <p:cNvPr id="8" name="4 - Ορθογώνιο"/>
          <p:cNvSpPr/>
          <p:nvPr/>
        </p:nvSpPr>
        <p:spPr>
          <a:xfrm>
            <a:off x="6012160" y="2510894"/>
            <a:ext cx="2664296" cy="2862322"/>
          </a:xfrm>
          <a:prstGeom prst="rect">
            <a:avLst/>
          </a:prstGeom>
          <a:noFill/>
          <a:ln>
            <a:solidFill>
              <a:srgbClr val="5075BC"/>
            </a:solidFill>
          </a:ln>
        </p:spPr>
        <p:txBody>
          <a:bodyPr wrap="square">
            <a:spAutoFit/>
          </a:bodyPr>
          <a:lstStyle/>
          <a:p>
            <a:r>
              <a:rPr lang="el-GR" dirty="0" smtClean="0"/>
              <a:t>Ο </a:t>
            </a:r>
            <a:r>
              <a:rPr lang="el-GR" i="1" dirty="0" smtClean="0"/>
              <a:t>παλαιός Ισραήλ</a:t>
            </a:r>
            <a:r>
              <a:rPr lang="el-GR" dirty="0" smtClean="0"/>
              <a:t> στηλιτεύεται δριμύτατα για την πώρωση απέναντι στον Ιησού (4, 12) και για το ότι κρατεί παραδόσεις ανθρώπων και άλλες λατρευτικές διατάξεις, παραβλέποντας την κατεξοχήν θεϊκή εντολή της αγάπης (κεφ. 7). </a:t>
            </a:r>
            <a:endParaRPr lang="el-GR" dirty="0"/>
          </a:p>
        </p:txBody>
      </p:sp>
      <p:sp>
        <p:nvSpPr>
          <p:cNvPr id="9" name="5 - Στρογγύλεμα διαγώνιας γωνίας του ορθογωνίου"/>
          <p:cNvSpPr/>
          <p:nvPr/>
        </p:nvSpPr>
        <p:spPr>
          <a:xfrm>
            <a:off x="539552" y="5461927"/>
            <a:ext cx="8136904" cy="919401"/>
          </a:xfrm>
          <a:prstGeom prst="round2DiagRect">
            <a:avLst/>
          </a:prstGeom>
          <a:noFill/>
          <a:ln>
            <a:solidFill>
              <a:srgbClr val="5075BC"/>
            </a:solidFill>
          </a:ln>
        </p:spPr>
        <p:txBody>
          <a:bodyPr wrap="square">
            <a:spAutoFit/>
          </a:bodyPr>
          <a:lstStyle/>
          <a:p>
            <a:pPr>
              <a:lnSpc>
                <a:spcPct val="120000"/>
              </a:lnSpc>
            </a:pPr>
            <a:r>
              <a:rPr lang="el-GR" sz="2000" b="1" i="1" dirty="0" smtClean="0"/>
              <a:t>Η μετάνοια ως επαναστατική στάση ζωής, είναι η πόρτα της βασιλείας των ουρανών. </a:t>
            </a:r>
            <a:endParaRPr lang="el-GR" sz="2000" dirty="0"/>
          </a:p>
        </p:txBody>
      </p:sp>
    </p:spTree>
    <p:extLst>
      <p:ext uri="{BB962C8B-B14F-4D97-AF65-F5344CB8AC3E}">
        <p14:creationId xmlns:p14="http://schemas.microsoft.com/office/powerpoint/2010/main" val="182342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 - Εικόνα" descr="Εικόνα11.jpg"/>
          <p:cNvPicPr>
            <a:picLocks noChangeAspect="1"/>
          </p:cNvPicPr>
          <p:nvPr/>
        </p:nvPicPr>
        <p:blipFill>
          <a:blip r:embed="rId3" cstate="print">
            <a:lum bright="-10000"/>
          </a:blip>
          <a:stretch>
            <a:fillRect/>
          </a:stretch>
        </p:blipFill>
        <p:spPr>
          <a:xfrm>
            <a:off x="-24961" y="0"/>
            <a:ext cx="9168961" cy="6858000"/>
          </a:xfrm>
          <a:prstGeom prst="rect">
            <a:avLst/>
          </a:prstGeom>
          <a:effectLst>
            <a:outerShdw blurRad="1270000" dist="50800" dir="21540000" algn="ctr" rotWithShape="0">
              <a:srgbClr val="000000">
                <a:alpha val="11000"/>
              </a:srgbClr>
            </a:outerShdw>
          </a:effectLst>
        </p:spPr>
      </p:pic>
    </p:spTree>
    <p:extLst>
      <p:ext uri="{BB962C8B-B14F-4D97-AF65-F5344CB8AC3E}">
        <p14:creationId xmlns:p14="http://schemas.microsoft.com/office/powerpoint/2010/main" val="75871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85081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ΤΟ ΚΑΤΑ </a:t>
            </a:r>
            <a:r>
              <a:rPr lang="el-GR" dirty="0"/>
              <a:t>ΜΑΡΚΟΝ ΕΥΑΓΓΕΛΙΟ</a:t>
            </a:r>
          </a:p>
        </p:txBody>
      </p:sp>
      <p:sp>
        <p:nvSpPr>
          <p:cNvPr id="2" name="Θέση κειμένου 1"/>
          <p:cNvSpPr>
            <a:spLocks noGrp="1"/>
          </p:cNvSpPr>
          <p:nvPr>
            <p:ph type="body" idx="1"/>
          </p:nvPr>
        </p:nvSpPr>
        <p:spPr>
          <a:xfrm>
            <a:off x="457200" y="5802852"/>
            <a:ext cx="4040188" cy="506468"/>
          </a:xfrm>
        </p:spPr>
        <p:txBody>
          <a:bodyPr>
            <a:normAutofit/>
          </a:bodyPr>
          <a:lstStyle/>
          <a:p>
            <a:r>
              <a:rPr lang="el-GR" sz="2000" dirty="0">
                <a:latin typeface="Palatino Linotype" pitchFamily="18" charset="0"/>
                <a:cs typeface="Times New Roman" pitchFamily="18" charset="0"/>
              </a:rPr>
              <a:t>Σύμβολο:  αετό </a:t>
            </a:r>
            <a:endParaRPr lang="el-GR" sz="2000" dirty="0"/>
          </a:p>
        </p:txBody>
      </p:sp>
      <p:sp>
        <p:nvSpPr>
          <p:cNvPr id="4" name="Θέση περιεχομένου 3"/>
          <p:cNvSpPr>
            <a:spLocks noGrp="1"/>
          </p:cNvSpPr>
          <p:nvPr>
            <p:ph sz="quarter" idx="4"/>
          </p:nvPr>
        </p:nvSpPr>
        <p:spPr>
          <a:xfrm>
            <a:off x="3396079" y="1565102"/>
            <a:ext cx="5290722" cy="4744218"/>
          </a:xfrm>
        </p:spPr>
        <p:txBody>
          <a:bodyPr>
            <a:noAutofit/>
          </a:bodyPr>
          <a:lstStyle/>
          <a:p>
            <a:pPr algn="ctr">
              <a:buFont typeface="Wingdings" panose="05000000000000000000" pitchFamily="2" charset="2"/>
              <a:buChar char="v"/>
            </a:pPr>
            <a:r>
              <a:rPr lang="el-GR" sz="1800" dirty="0" smtClean="0">
                <a:cs typeface="Times New Roman" pitchFamily="18" charset="0"/>
              </a:rPr>
              <a:t>το </a:t>
            </a:r>
            <a:r>
              <a:rPr lang="el-GR" sz="1800" dirty="0">
                <a:cs typeface="Times New Roman" pitchFamily="18" charset="0"/>
              </a:rPr>
              <a:t>αρχαιότερο της Εκκλησίας</a:t>
            </a:r>
            <a:r>
              <a:rPr lang="el-GR" sz="1800" dirty="0">
                <a:solidFill>
                  <a:srgbClr val="C00000"/>
                </a:solidFill>
                <a:cs typeface="Times New Roman" pitchFamily="18" charset="0"/>
              </a:rPr>
              <a:t> </a:t>
            </a:r>
            <a:endParaRPr lang="en-US" sz="1800" dirty="0">
              <a:solidFill>
                <a:srgbClr val="C00000"/>
              </a:solidFill>
              <a:cs typeface="Times New Roman" pitchFamily="18" charset="0"/>
            </a:endParaRPr>
          </a:p>
          <a:p>
            <a:pPr algn="ctr">
              <a:spcBef>
                <a:spcPts val="1800"/>
              </a:spcBef>
              <a:buFont typeface="Wingdings" panose="05000000000000000000" pitchFamily="2" charset="2"/>
              <a:buChar char="v"/>
            </a:pPr>
            <a:r>
              <a:rPr lang="el-GR" sz="1800" dirty="0" smtClean="0">
                <a:cs typeface="Times New Roman" pitchFamily="18" charset="0"/>
              </a:rPr>
              <a:t>των </a:t>
            </a:r>
            <a:r>
              <a:rPr lang="el-GR" sz="1800" dirty="0">
                <a:cs typeface="Times New Roman" pitchFamily="18" charset="0"/>
              </a:rPr>
              <a:t>μυστικών </a:t>
            </a:r>
            <a:r>
              <a:rPr lang="el-GR" sz="1800" dirty="0" smtClean="0">
                <a:cs typeface="Times New Roman" pitchFamily="18" charset="0"/>
              </a:rPr>
              <a:t>Επιφανειών που </a:t>
            </a:r>
            <a:r>
              <a:rPr lang="el-GR" sz="1800" dirty="0">
                <a:cs typeface="Times New Roman" pitchFamily="18" charset="0"/>
              </a:rPr>
              <a:t>έχει κερδίσει γι’ αυτό το ενδιαφέρον της σύγχρονης έρευνας </a:t>
            </a:r>
            <a:endParaRPr lang="en-US" sz="1800" dirty="0">
              <a:cs typeface="Times New Roman" pitchFamily="18" charset="0"/>
            </a:endParaRPr>
          </a:p>
          <a:p>
            <a:pPr marL="0" indent="0">
              <a:spcBef>
                <a:spcPts val="1800"/>
              </a:spcBef>
              <a:buNone/>
            </a:pPr>
            <a:r>
              <a:rPr lang="el-GR" sz="1800" dirty="0">
                <a:cs typeface="Times New Roman" pitchFamily="18" charset="0"/>
              </a:rPr>
              <a:t>Κι όμως:</a:t>
            </a:r>
          </a:p>
          <a:p>
            <a:pPr algn="ctr">
              <a:buFont typeface="Wingdings" panose="05000000000000000000" pitchFamily="2" charset="2"/>
              <a:buChar char="v"/>
            </a:pPr>
            <a:r>
              <a:rPr lang="el-GR" sz="1800" dirty="0" smtClean="0">
                <a:cs typeface="Times New Roman" pitchFamily="18" charset="0"/>
              </a:rPr>
              <a:t>Δεν </a:t>
            </a:r>
            <a:r>
              <a:rPr lang="el-GR" sz="1800" dirty="0">
                <a:cs typeface="Times New Roman" pitchFamily="18" charset="0"/>
              </a:rPr>
              <a:t>υπομνηματίστηκε </a:t>
            </a:r>
            <a:r>
              <a:rPr lang="el-GR" sz="1800" dirty="0" smtClean="0">
                <a:cs typeface="Times New Roman" pitchFamily="18" charset="0"/>
              </a:rPr>
              <a:t>από </a:t>
            </a:r>
            <a:r>
              <a:rPr lang="el-GR" sz="1800" dirty="0">
                <a:cs typeface="Times New Roman" pitchFamily="18" charset="0"/>
              </a:rPr>
              <a:t>τους </a:t>
            </a:r>
            <a:r>
              <a:rPr lang="el-GR" sz="1800" dirty="0" smtClean="0">
                <a:cs typeface="Times New Roman" pitchFamily="18" charset="0"/>
              </a:rPr>
              <a:t>μεγάλους </a:t>
            </a:r>
            <a:r>
              <a:rPr lang="el-GR" sz="1800" dirty="0">
                <a:cs typeface="Times New Roman" pitchFamily="18" charset="0"/>
              </a:rPr>
              <a:t>Πατέρες </a:t>
            </a:r>
            <a:endParaRPr lang="en-US" sz="1800" dirty="0">
              <a:cs typeface="Times New Roman" pitchFamily="18" charset="0"/>
            </a:endParaRPr>
          </a:p>
          <a:p>
            <a:pPr algn="ctr">
              <a:spcBef>
                <a:spcPts val="1800"/>
              </a:spcBef>
              <a:buFont typeface="Wingdings" panose="05000000000000000000" pitchFamily="2" charset="2"/>
              <a:buChar char="v"/>
            </a:pPr>
            <a:r>
              <a:rPr lang="el-GR" sz="1800" dirty="0" smtClean="0">
                <a:cs typeface="Times New Roman" pitchFamily="18" charset="0"/>
              </a:rPr>
              <a:t>Δεν </a:t>
            </a:r>
            <a:r>
              <a:rPr lang="el-GR" sz="1800" dirty="0">
                <a:cs typeface="Times New Roman" pitchFamily="18" charset="0"/>
              </a:rPr>
              <a:t>ακούγεται συχνά στη λατρεία </a:t>
            </a:r>
            <a:r>
              <a:rPr lang="el-GR" sz="1800" dirty="0" smtClean="0">
                <a:cs typeface="Times New Roman" pitchFamily="18" charset="0"/>
              </a:rPr>
              <a:t/>
            </a:r>
            <a:br>
              <a:rPr lang="el-GR" sz="1800" dirty="0" smtClean="0">
                <a:cs typeface="Times New Roman" pitchFamily="18" charset="0"/>
              </a:rPr>
            </a:br>
            <a:r>
              <a:rPr lang="el-GR" sz="1800" dirty="0" smtClean="0">
                <a:cs typeface="Times New Roman" pitchFamily="18" charset="0"/>
              </a:rPr>
              <a:t>της </a:t>
            </a:r>
            <a:r>
              <a:rPr lang="el-GR" sz="1800" dirty="0">
                <a:cs typeface="Times New Roman" pitchFamily="18" charset="0"/>
              </a:rPr>
              <a:t>ορθόδοξης  </a:t>
            </a:r>
            <a:r>
              <a:rPr lang="el-GR" sz="1800" dirty="0" smtClean="0">
                <a:cs typeface="Times New Roman" pitchFamily="18" charset="0"/>
              </a:rPr>
              <a:t>Εκκλησίας</a:t>
            </a:r>
            <a:endParaRPr lang="el-GR" sz="1800" dirty="0">
              <a:cs typeface="Times New Roman" pitchFamily="18" charset="0"/>
            </a:endParaRPr>
          </a:p>
          <a:p>
            <a:pPr marL="0" indent="0" algn="ctr">
              <a:spcBef>
                <a:spcPts val="1800"/>
              </a:spcBef>
              <a:buNone/>
            </a:pPr>
            <a:r>
              <a:rPr lang="el-GR" sz="1800" dirty="0">
                <a:cs typeface="Times New Roman" pitchFamily="18" charset="0"/>
              </a:rPr>
              <a:t>Ακούγεται τη </a:t>
            </a:r>
            <a:r>
              <a:rPr lang="el-GR" sz="1800" dirty="0" err="1">
                <a:cs typeface="Times New Roman" pitchFamily="18" charset="0"/>
              </a:rPr>
              <a:t>Μεγ</a:t>
            </a:r>
            <a:r>
              <a:rPr lang="el-GR" sz="1800" dirty="0">
                <a:cs typeface="Times New Roman" pitchFamily="18" charset="0"/>
              </a:rPr>
              <a:t>. Τεσσαρακοστή όταν ανέκαθεν προετοιμάζονταν οι κατηχούμενοι για το συγκλονιστικό γεγονός της Βάπτισης και της Ανάστασης  μέσω  της κατήχησης των γραφών αλλά και εξορκισμών </a:t>
            </a:r>
            <a:endParaRPr lang="el-GR" sz="1800" dirty="0" smtClean="0">
              <a:cs typeface="Times New Roman" pitchFamily="18" charset="0"/>
            </a:endParaRPr>
          </a:p>
          <a:p>
            <a:pPr marL="0" indent="0" algn="ctr">
              <a:spcBef>
                <a:spcPts val="1800"/>
              </a:spcBef>
              <a:buNone/>
            </a:pPr>
            <a:r>
              <a:rPr lang="el-GR" sz="1800" dirty="0" smtClean="0">
                <a:cs typeface="Times New Roman" pitchFamily="18" charset="0"/>
              </a:rPr>
              <a:t>Έχουν </a:t>
            </a:r>
            <a:r>
              <a:rPr lang="el-GR" sz="1800" dirty="0">
                <a:cs typeface="Times New Roman" pitchFamily="18" charset="0"/>
              </a:rPr>
              <a:t>γραφτεί στην Ελλάδα </a:t>
            </a:r>
          </a:p>
        </p:txBody>
      </p:sp>
      <p:pic>
        <p:nvPicPr>
          <p:cNvPr id="8" name="Picture 2" descr="C:\Users\Δημήτριος\Pictures\Dm.Alexpls-db\F03.Ορθοδοξία\orthc-db\orthc03-εικόνες\Αταξινόμητη Συλλογή\7.ΑΠΟΣΤΟΛΟΙ-ΕΥΑΓΓΕΛΙΣΤΑΙ\2.ΠΡΑΞΕΩΝ\markos2.jpg"/>
          <p:cNvPicPr>
            <a:picLocks noChangeAspect="1" noChangeArrowheads="1"/>
          </p:cNvPicPr>
          <p:nvPr/>
        </p:nvPicPr>
        <p:blipFill>
          <a:blip r:embed="rId3" cstate="print"/>
          <a:srcRect/>
          <a:stretch>
            <a:fillRect/>
          </a:stretch>
        </p:blipFill>
        <p:spPr bwMode="auto">
          <a:xfrm>
            <a:off x="395537" y="1610556"/>
            <a:ext cx="3000542" cy="4274276"/>
          </a:xfrm>
          <a:prstGeom prst="rect">
            <a:avLst/>
          </a:prstGeom>
          <a:ln>
            <a:noFill/>
          </a:ln>
          <a:effectLst>
            <a:softEdge rad="112500"/>
          </a:effectLst>
        </p:spPr>
      </p:pic>
    </p:spTree>
    <p:extLst>
      <p:ext uri="{BB962C8B-B14F-4D97-AF65-F5344CB8AC3E}">
        <p14:creationId xmlns:p14="http://schemas.microsoft.com/office/powerpoint/2010/main" val="3612243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423533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4050067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  </a:t>
            </a:r>
            <a:r>
              <a:rPr lang="el-GR" sz="2000" dirty="0"/>
              <a:t>Έκδοση </a:t>
            </a:r>
            <a:r>
              <a:rPr lang="el-GR" sz="2000" dirty="0" smtClean="0"/>
              <a:t>διαθέσιμη </a:t>
            </a:r>
            <a:r>
              <a:rPr lang="el-GR" sz="2000" dirty="0" smtClean="0">
                <a:hlinkClick r:id="rId3"/>
              </a:rPr>
              <a:t>εδώ</a:t>
            </a:r>
            <a:r>
              <a:rPr lang="el-GR" sz="2000" dirty="0" smtClean="0"/>
              <a:t>. </a:t>
            </a:r>
            <a:endParaRPr lang="el-GR" sz="2000" dirty="0"/>
          </a:p>
        </p:txBody>
      </p:sp>
    </p:spTree>
    <p:extLst>
      <p:ext uri="{BB962C8B-B14F-4D97-AF65-F5344CB8AC3E}">
        <p14:creationId xmlns:p14="http://schemas.microsoft.com/office/powerpoint/2010/main" val="344559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Σωτήριος Σ. </a:t>
            </a:r>
            <a:r>
              <a:rPr lang="el-GR" sz="2000" dirty="0" smtClean="0"/>
              <a:t>Δεσπότης  2014. </a:t>
            </a:r>
            <a:r>
              <a:rPr lang="el-GR" altLang="el-GR" sz="2000" dirty="0"/>
              <a:t>Σωτήριος Σ. </a:t>
            </a:r>
            <a:r>
              <a:rPr lang="el-GR" altLang="el-GR" sz="2000" dirty="0" smtClean="0"/>
              <a:t>Δεσπότης. </a:t>
            </a:r>
            <a:r>
              <a:rPr lang="el-GR" sz="2000" dirty="0" smtClean="0"/>
              <a:t>«Εισαγωγή </a:t>
            </a:r>
            <a:r>
              <a:rPr lang="el-GR" sz="2000" dirty="0"/>
              <a:t>στην Κ.Δ. &amp; Ιστορία Εποχής της Καινής </a:t>
            </a:r>
            <a:r>
              <a:rPr lang="el-GR" sz="2000" dirty="0" smtClean="0"/>
              <a:t>Διαθήκης. Το κατά Μάρκον Ευαγγέλιο».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GB" sz="2000" dirty="0">
                <a:hlinkClick r:id="rId3"/>
              </a:rPr>
              <a:t>http://</a:t>
            </a:r>
            <a:r>
              <a:rPr lang="en-GB" sz="2000" dirty="0" smtClean="0">
                <a:hlinkClick r:id="rId3"/>
              </a:rPr>
              <a:t>opencourses.uoa.gr/courses/SOCTHEOL1</a:t>
            </a:r>
            <a:r>
              <a:rPr lang="el-GR" sz="2000" dirty="0" smtClean="0"/>
              <a:t>. </a:t>
            </a:r>
            <a:endParaRPr lang="el-GR" sz="2000" dirty="0"/>
          </a:p>
          <a:p>
            <a:endParaRPr lang="el-GR" sz="2000" dirty="0"/>
          </a:p>
        </p:txBody>
      </p:sp>
    </p:spTree>
    <p:extLst>
      <p:ext uri="{BB962C8B-B14F-4D97-AF65-F5344CB8AC3E}">
        <p14:creationId xmlns:p14="http://schemas.microsoft.com/office/powerpoint/2010/main" val="1540206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684388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834419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a:t>
            </a:r>
            <a:r>
              <a:rPr lang="el-GR" sz="2000" dirty="0" smtClean="0"/>
              <a:t>του συγγραφέα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spcBef>
                <a:spcPts val="3000"/>
              </a:spcBef>
              <a:buNone/>
            </a:pPr>
            <a:r>
              <a:rPr lang="el-GR" sz="2000" dirty="0" smtClean="0"/>
              <a:t>Οι </a:t>
            </a:r>
            <a:r>
              <a:rPr lang="el-GR" sz="2000" dirty="0"/>
              <a:t>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p:txBody>
      </p:sp>
    </p:spTree>
    <p:extLst>
      <p:ext uri="{BB962C8B-B14F-4D97-AF65-F5344CB8AC3E}">
        <p14:creationId xmlns:p14="http://schemas.microsoft.com/office/powerpoint/2010/main" val="375656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Ο συγγραφέας</a:t>
            </a:r>
          </a:p>
        </p:txBody>
      </p:sp>
      <p:sp>
        <p:nvSpPr>
          <p:cNvPr id="4" name="Θέση περιεχομένου 3"/>
          <p:cNvSpPr>
            <a:spLocks noGrp="1"/>
          </p:cNvSpPr>
          <p:nvPr>
            <p:ph sz="quarter" idx="4"/>
          </p:nvPr>
        </p:nvSpPr>
        <p:spPr>
          <a:xfrm>
            <a:off x="3923927" y="1556792"/>
            <a:ext cx="4762873" cy="4680520"/>
          </a:xfrm>
        </p:spPr>
        <p:txBody>
          <a:bodyPr>
            <a:noAutofit/>
          </a:bodyPr>
          <a:lstStyle/>
          <a:p>
            <a:pPr marL="0" indent="0" algn="just">
              <a:spcBef>
                <a:spcPts val="1200"/>
              </a:spcBef>
              <a:buNone/>
              <a:defRPr/>
            </a:pPr>
            <a:r>
              <a:rPr lang="el-GR" dirty="0"/>
              <a:t>Η επιγραφή «κατά Μάρκον» δεν οφείλεται στον ίδιο το συγγραφέα του ευαγγελίου αλλά προέρχεται από το 2ο αιώνα και μαρτυρεί την πίστη της Εκκλησίας ότι  το ευαγγέλιο αυτό γράφτηκε από το Μάρκο.</a:t>
            </a:r>
          </a:p>
          <a:p>
            <a:pPr marL="0" indent="0" algn="just">
              <a:spcBef>
                <a:spcPts val="1200"/>
              </a:spcBef>
              <a:buNone/>
              <a:defRPr/>
            </a:pPr>
            <a:r>
              <a:rPr lang="el-GR" dirty="0" smtClean="0"/>
              <a:t>Είχε </a:t>
            </a:r>
            <a:r>
              <a:rPr lang="el-GR" dirty="0"/>
              <a:t>κάποιο λόγο η Εκκλησία να αποδώσει εκ των υστέρων το Ευαγγέλιο που συμβουλεύονται οι </a:t>
            </a:r>
            <a:r>
              <a:rPr lang="el-GR" dirty="0" err="1"/>
              <a:t>Μτ</a:t>
            </a:r>
            <a:r>
              <a:rPr lang="el-GR" dirty="0"/>
              <a:t>. και </a:t>
            </a:r>
            <a:r>
              <a:rPr lang="el-GR" dirty="0" err="1"/>
              <a:t>Λκ</a:t>
            </a:r>
            <a:r>
              <a:rPr lang="el-GR" dirty="0"/>
              <a:t>. στον «Ιωνά» της Κ.Δ. ;;;;</a:t>
            </a:r>
          </a:p>
          <a:p>
            <a:pPr marL="0" indent="0" algn="ctr">
              <a:spcBef>
                <a:spcPts val="1200"/>
              </a:spcBef>
              <a:buNone/>
            </a:pPr>
            <a:endParaRPr lang="el-GR" dirty="0">
              <a:cs typeface="Times New Roman" pitchFamily="18" charset="0"/>
            </a:endParaRPr>
          </a:p>
        </p:txBody>
      </p:sp>
      <p:pic>
        <p:nvPicPr>
          <p:cNvPr id="7" name="Picture 9" descr="ikon1787"/>
          <p:cNvPicPr>
            <a:picLocks noGrp="1" noChangeAspect="1" noChangeArrowheads="1"/>
          </p:cNvPicPr>
          <p:nvPr>
            <p:ph sz="half" idx="2"/>
          </p:nvPr>
        </p:nvPicPr>
        <p:blipFill>
          <a:blip r:embed="rId3" cstate="print"/>
          <a:srcRect/>
          <a:stretch>
            <a:fillRect/>
          </a:stretch>
        </p:blipFill>
        <p:spPr>
          <a:xfrm>
            <a:off x="544712" y="1685602"/>
            <a:ext cx="3274116" cy="3903638"/>
          </a:xfrm>
        </p:spPr>
      </p:pic>
    </p:spTree>
    <p:extLst>
      <p:ext uri="{BB962C8B-B14F-4D97-AF65-F5344CB8AC3E}">
        <p14:creationId xmlns:p14="http://schemas.microsoft.com/office/powerpoint/2010/main" val="754988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Ο </a:t>
            </a:r>
            <a:r>
              <a:rPr lang="el-GR" dirty="0" smtClean="0"/>
              <a:t>συγγραφέας [2]</a:t>
            </a:r>
            <a:endParaRPr lang="el-GR" dirty="0"/>
          </a:p>
        </p:txBody>
      </p:sp>
      <p:sp>
        <p:nvSpPr>
          <p:cNvPr id="4" name="Θέση περιεχομένου 3"/>
          <p:cNvSpPr>
            <a:spLocks noGrp="1"/>
          </p:cNvSpPr>
          <p:nvPr>
            <p:ph sz="quarter" idx="4"/>
          </p:nvPr>
        </p:nvSpPr>
        <p:spPr>
          <a:xfrm>
            <a:off x="4287069" y="1736590"/>
            <a:ext cx="4399731" cy="4356706"/>
          </a:xfrm>
        </p:spPr>
        <p:txBody>
          <a:bodyPr>
            <a:noAutofit/>
          </a:bodyPr>
          <a:lstStyle/>
          <a:p>
            <a:pPr marL="0" indent="0">
              <a:buNone/>
            </a:pPr>
            <a:r>
              <a:rPr lang="el-GR" dirty="0"/>
              <a:t>Ο συγγραφέας του αρχαιότερου Ευαγγελίου πιθανότατα ταυτίζεται με τον </a:t>
            </a:r>
            <a:r>
              <a:rPr lang="el-GR" i="1" dirty="0"/>
              <a:t>Ιωάννη τον </a:t>
            </a:r>
            <a:r>
              <a:rPr lang="el-GR" i="1" dirty="0" err="1"/>
              <a:t>επικαλούμενον</a:t>
            </a:r>
            <a:r>
              <a:rPr lang="el-GR" dirty="0"/>
              <a:t> </a:t>
            </a:r>
            <a:r>
              <a:rPr lang="el-GR" i="1" dirty="0"/>
              <a:t>Μάρκον</a:t>
            </a:r>
            <a:r>
              <a:rPr lang="el-GR" dirty="0"/>
              <a:t> των Πράξεων (12, 12. 25</a:t>
            </a:r>
            <a:r>
              <a:rPr lang="el-GR" baseline="30000" dirty="0"/>
              <a:t>.</a:t>
            </a:r>
            <a:r>
              <a:rPr lang="el-GR" dirty="0"/>
              <a:t> 13, 5. 13</a:t>
            </a:r>
            <a:r>
              <a:rPr lang="el-GR" baseline="30000" dirty="0"/>
              <a:t>.</a:t>
            </a:r>
            <a:r>
              <a:rPr lang="el-GR" dirty="0"/>
              <a:t> 15, 39), ο οποίος μνημονεύεται και από τους δύο κορυφαίους Πέτρο και Παύλο. </a:t>
            </a:r>
          </a:p>
          <a:p>
            <a:endParaRPr lang="el-GR" dirty="0">
              <a:latin typeface="Palatino Linotype" pitchFamily="18" charset="0"/>
              <a:hlinkClick r:id="rId3"/>
            </a:endParaRPr>
          </a:p>
          <a:p>
            <a:pPr marL="0" indent="0">
              <a:buNone/>
            </a:pPr>
            <a:r>
              <a:rPr lang="en-US" dirty="0">
                <a:latin typeface="Palatino Linotype" pitchFamily="18" charset="0"/>
                <a:hlinkClick r:id="rId3"/>
              </a:rPr>
              <a:t>M</a:t>
            </a:r>
            <a:r>
              <a:rPr lang="el-GR" dirty="0" err="1">
                <a:latin typeface="Palatino Linotype" pitchFamily="18" charset="0"/>
                <a:hlinkClick r:id="rId3"/>
              </a:rPr>
              <a:t>άθετε</a:t>
            </a:r>
            <a:r>
              <a:rPr lang="el-GR" dirty="0">
                <a:latin typeface="Palatino Linotype" pitchFamily="18" charset="0"/>
                <a:hlinkClick r:id="rId3"/>
              </a:rPr>
              <a:t> περισσότερα… </a:t>
            </a:r>
            <a:endParaRPr lang="el-GR" dirty="0">
              <a:latin typeface="Palatino Linotype" pitchFamily="18" charset="0"/>
            </a:endParaRPr>
          </a:p>
        </p:txBody>
      </p:sp>
      <p:pic>
        <p:nvPicPr>
          <p:cNvPr id="9" name="Picture 2" descr="C:\Users\Δημήτριος\Pictures\Dm.Alexpls-db\F03.Ορθοδοξία\orthc-db\orthc03-εικόνες\Αταξινόμητη Συλλογή\7.ΑΠΟΣΤΟΛΟΙ-ΕΥΑΓΓΕΛΙΣΤΑΙ\2.ΠΡΑΞΕΩΝ\markos12.jpg"/>
          <p:cNvPicPr>
            <a:picLocks noChangeAspect="1" noChangeArrowheads="1"/>
          </p:cNvPicPr>
          <p:nvPr/>
        </p:nvPicPr>
        <p:blipFill>
          <a:blip r:embed="rId4" cstate="print"/>
          <a:srcRect/>
          <a:stretch>
            <a:fillRect/>
          </a:stretch>
        </p:blipFill>
        <p:spPr bwMode="auto">
          <a:xfrm>
            <a:off x="467544" y="1448556"/>
            <a:ext cx="3819525" cy="4752975"/>
          </a:xfrm>
          <a:prstGeom prst="rect">
            <a:avLst/>
          </a:prstGeom>
          <a:ln>
            <a:noFill/>
          </a:ln>
          <a:effectLst>
            <a:softEdge rad="112500"/>
          </a:effectLst>
        </p:spPr>
      </p:pic>
    </p:spTree>
    <p:extLst>
      <p:ext uri="{BB962C8B-B14F-4D97-AF65-F5344CB8AC3E}">
        <p14:creationId xmlns:p14="http://schemas.microsoft.com/office/powerpoint/2010/main" val="2229230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Ποιος είναι ο Μάρκος;</a:t>
            </a:r>
          </a:p>
        </p:txBody>
      </p:sp>
      <p:sp>
        <p:nvSpPr>
          <p:cNvPr id="5" name="Θέση περιεχομένου 4"/>
          <p:cNvSpPr>
            <a:spLocks noGrp="1"/>
          </p:cNvSpPr>
          <p:nvPr>
            <p:ph idx="1"/>
          </p:nvPr>
        </p:nvSpPr>
        <p:spPr/>
        <p:txBody>
          <a:bodyPr>
            <a:noAutofit/>
          </a:bodyPr>
          <a:lstStyle/>
          <a:p>
            <a:pPr marL="0" indent="0">
              <a:buNone/>
            </a:pPr>
            <a:r>
              <a:rPr lang="el-GR" sz="2400" dirty="0"/>
              <a:t>Μάρκος το β’ ρωμαϊκό όνομα – επώνυμο. Το α’ ήταν Ιωάννης </a:t>
            </a:r>
          </a:p>
          <a:p>
            <a:r>
              <a:rPr lang="el-GR" sz="2400" dirty="0" smtClean="0"/>
              <a:t>Γιος </a:t>
            </a:r>
            <a:r>
              <a:rPr lang="el-GR" sz="2400" dirty="0"/>
              <a:t>μιας εύπορης χριστιανής </a:t>
            </a:r>
            <a:r>
              <a:rPr lang="el-GR" sz="2400" dirty="0" err="1"/>
              <a:t>ονόματι</a:t>
            </a:r>
            <a:r>
              <a:rPr lang="el-GR" sz="2400" dirty="0"/>
              <a:t> </a:t>
            </a:r>
            <a:r>
              <a:rPr lang="el-GR" sz="2400" b="1" dirty="0"/>
              <a:t>Μαρίας</a:t>
            </a:r>
            <a:r>
              <a:rPr lang="el-GR" sz="2400" dirty="0"/>
              <a:t>, η οποία διέθετε το προφανώς ευρύχωρο σπίτι της στην Ιερουσαλήμ για τις συνάξεις των χριστιανών (</a:t>
            </a:r>
            <a:r>
              <a:rPr lang="el-GR" sz="2400" dirty="0" err="1"/>
              <a:t>Πρ</a:t>
            </a:r>
            <a:r>
              <a:rPr lang="el-GR" sz="2400" dirty="0"/>
              <a:t>. 12, 12).</a:t>
            </a:r>
          </a:p>
          <a:p>
            <a:r>
              <a:rPr lang="el-GR" sz="2400" b="1" dirty="0" smtClean="0"/>
              <a:t>Ανεψιός </a:t>
            </a:r>
            <a:r>
              <a:rPr lang="el-GR" sz="2400" b="1" dirty="0"/>
              <a:t>(ξάδελφος) του Κύπριου λευίτη</a:t>
            </a:r>
            <a:r>
              <a:rPr lang="el-GR" sz="2400" dirty="0"/>
              <a:t> Βαρνάβα – υπηρέτης (</a:t>
            </a:r>
            <a:r>
              <a:rPr lang="el-GR" sz="2400" dirty="0" err="1"/>
              <a:t>Πρ</a:t>
            </a:r>
            <a:r>
              <a:rPr lang="el-GR" sz="2400" dirty="0"/>
              <a:t>. 13,5) ► λευίτης + Συναγωγή</a:t>
            </a:r>
          </a:p>
          <a:p>
            <a:r>
              <a:rPr lang="el-GR" sz="2400" dirty="0" smtClean="0"/>
              <a:t>«</a:t>
            </a:r>
            <a:r>
              <a:rPr lang="el-GR" sz="2400" dirty="0"/>
              <a:t>Ο </a:t>
            </a:r>
            <a:r>
              <a:rPr lang="el-GR" sz="2400" dirty="0" err="1"/>
              <a:t>κεράμιον</a:t>
            </a:r>
            <a:r>
              <a:rPr lang="el-GR" sz="2400" dirty="0"/>
              <a:t> ύδατος βαστάζων» (</a:t>
            </a:r>
            <a:r>
              <a:rPr lang="el-GR" sz="2400" dirty="0" err="1"/>
              <a:t>Μκ</a:t>
            </a:r>
            <a:r>
              <a:rPr lang="el-GR" sz="2400" dirty="0"/>
              <a:t>. 14,13) ????</a:t>
            </a:r>
          </a:p>
          <a:p>
            <a:r>
              <a:rPr lang="el-GR" sz="2400" dirty="0" smtClean="0"/>
              <a:t> </a:t>
            </a:r>
            <a:r>
              <a:rPr lang="el-GR" sz="2400" dirty="0"/>
              <a:t>«ο νεανίσκος….περιβεβλημένος </a:t>
            </a:r>
            <a:r>
              <a:rPr lang="el-GR" sz="2400" dirty="0" err="1"/>
              <a:t>σινδόνα</a:t>
            </a:r>
            <a:r>
              <a:rPr lang="el-GR" sz="2400" dirty="0"/>
              <a:t> που φεύγει γυμνός τη νύχτα της </a:t>
            </a:r>
            <a:r>
              <a:rPr lang="el-GR" sz="2400" dirty="0" smtClean="0"/>
              <a:t>προδοσίας (</a:t>
            </a:r>
            <a:r>
              <a:rPr lang="el-GR" sz="2400" dirty="0"/>
              <a:t>14:51)????</a:t>
            </a:r>
          </a:p>
          <a:p>
            <a:r>
              <a:rPr lang="el-GR" sz="2400" dirty="0" err="1" smtClean="0"/>
              <a:t>Κολοβοδάκτυλος</a:t>
            </a:r>
            <a:r>
              <a:rPr lang="el-GR" sz="2400" dirty="0" smtClean="0"/>
              <a:t> </a:t>
            </a:r>
            <a:r>
              <a:rPr lang="el-GR" sz="2400" dirty="0"/>
              <a:t>!</a:t>
            </a:r>
          </a:p>
        </p:txBody>
      </p:sp>
    </p:spTree>
    <p:extLst>
      <p:ext uri="{BB962C8B-B14F-4D97-AF65-F5344CB8AC3E}">
        <p14:creationId xmlns:p14="http://schemas.microsoft.com/office/powerpoint/2010/main" val="361048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Μάρκος, ο «Ιωνάς» της Κ.Δ. στη «σκιά» των δύο Κορυφαίων</a:t>
            </a:r>
          </a:p>
        </p:txBody>
      </p:sp>
      <p:sp>
        <p:nvSpPr>
          <p:cNvPr id="5" name="Θέση περιεχομένου 4"/>
          <p:cNvSpPr>
            <a:spLocks noGrp="1"/>
          </p:cNvSpPr>
          <p:nvPr>
            <p:ph idx="1"/>
          </p:nvPr>
        </p:nvSpPr>
        <p:spPr>
          <a:xfrm>
            <a:off x="464156" y="1783357"/>
            <a:ext cx="8229600" cy="4525963"/>
          </a:xfrm>
        </p:spPr>
        <p:txBody>
          <a:bodyPr>
            <a:noAutofit/>
          </a:bodyPr>
          <a:lstStyle/>
          <a:p>
            <a:r>
              <a:rPr lang="el-GR" sz="2400" dirty="0"/>
              <a:t>στην πρώτη περιοδεία εγκατέλειψε τον Παύλο όχι μόνον ένεκα της κόπωσης αλλά και του οικουμενικού ανοίγματος  του αποστόλου των εθνών  (</a:t>
            </a:r>
            <a:r>
              <a:rPr lang="el-GR" sz="2400" dirty="0" err="1"/>
              <a:t>Πρ</a:t>
            </a:r>
            <a:r>
              <a:rPr lang="el-GR" sz="2400" dirty="0"/>
              <a:t>. 15, 39) – </a:t>
            </a:r>
            <a:r>
              <a:rPr lang="el-GR" sz="2400" b="1" dirty="0"/>
              <a:t>παροξυσμό!!!!</a:t>
            </a:r>
          </a:p>
          <a:p>
            <a:r>
              <a:rPr lang="el-GR" sz="2400" dirty="0" smtClean="0"/>
              <a:t>Βρίσκεται </a:t>
            </a:r>
            <a:r>
              <a:rPr lang="el-GR" sz="2400" dirty="0"/>
              <a:t>ξανά κοντά στον Παύλο όταν αυτός γράφει τις επιστολές της αιχμαλωσίας (Κολ.4:10). Ο Π. </a:t>
            </a:r>
            <a:r>
              <a:rPr lang="el-GR" sz="2400" b="1" dirty="0"/>
              <a:t>τον συστήνει </a:t>
            </a:r>
            <a:r>
              <a:rPr lang="el-GR" sz="2400" dirty="0"/>
              <a:t>!!!</a:t>
            </a:r>
          </a:p>
          <a:p>
            <a:r>
              <a:rPr lang="el-GR" sz="2400" dirty="0"/>
              <a:t> </a:t>
            </a:r>
            <a:r>
              <a:rPr lang="el-GR" sz="2400" dirty="0" smtClean="0"/>
              <a:t>Μνημονεύεται </a:t>
            </a:r>
            <a:r>
              <a:rPr lang="el-GR" sz="2400" dirty="0"/>
              <a:t>τέλος στην </a:t>
            </a:r>
            <a:r>
              <a:rPr lang="el-GR" sz="2400" dirty="0" err="1"/>
              <a:t>Α΄Πέτρου</a:t>
            </a:r>
            <a:r>
              <a:rPr lang="el-GR" sz="2400" dirty="0"/>
              <a:t> 5:17 (Βαβυλώνα! ) ως υιός του Πέτρου και στη Β΄Τιμ.4:11 ο Π. τον </a:t>
            </a:r>
            <a:r>
              <a:rPr lang="el-GR" sz="2400" b="1" dirty="0"/>
              <a:t>προσκαλεί</a:t>
            </a:r>
            <a:r>
              <a:rPr lang="el-GR" sz="2400" dirty="0"/>
              <a:t> κοντά του ως εύχρηστο στη διακονία (του ευαγγελισμού)! .</a:t>
            </a:r>
          </a:p>
        </p:txBody>
      </p:sp>
    </p:spTree>
    <p:extLst>
      <p:ext uri="{BB962C8B-B14F-4D97-AF65-F5344CB8AC3E}">
        <p14:creationId xmlns:p14="http://schemas.microsoft.com/office/powerpoint/2010/main" val="141136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t>Αντιρρήσεις!</a:t>
            </a:r>
            <a:endParaRPr lang="el-GR" dirty="0"/>
          </a:p>
        </p:txBody>
      </p:sp>
      <p:sp>
        <p:nvSpPr>
          <p:cNvPr id="5" name="Θέση περιεχομένου 4"/>
          <p:cNvSpPr>
            <a:spLocks noGrp="1"/>
          </p:cNvSpPr>
          <p:nvPr>
            <p:ph idx="1"/>
          </p:nvPr>
        </p:nvSpPr>
        <p:spPr/>
        <p:txBody>
          <a:bodyPr>
            <a:noAutofit/>
          </a:bodyPr>
          <a:lstStyle/>
          <a:p>
            <a:pPr algn="ctr">
              <a:lnSpc>
                <a:spcPct val="80000"/>
              </a:lnSpc>
              <a:buFont typeface="Arial" charset="0"/>
              <a:buChar char="•"/>
            </a:pPr>
            <a:r>
              <a:rPr lang="el-GR" sz="2800" dirty="0"/>
              <a:t>Δεν γνωρίζει καλά τη γεωγραφία ούτε της Γαλιλαίας ούτε της Ιερουσαλήμ (τεράστιο </a:t>
            </a:r>
            <a:r>
              <a:rPr lang="el-GR" sz="2800" dirty="0" err="1"/>
              <a:t>ζικ-ζακ</a:t>
            </a:r>
            <a:r>
              <a:rPr lang="el-GR" sz="2800" dirty="0"/>
              <a:t> + </a:t>
            </a:r>
            <a:r>
              <a:rPr lang="el-GR" sz="2800" dirty="0" err="1"/>
              <a:t>Βηθφαγή</a:t>
            </a:r>
            <a:r>
              <a:rPr lang="el-GR" sz="2800" dirty="0"/>
              <a:t>/Βηθανία)</a:t>
            </a:r>
          </a:p>
          <a:p>
            <a:pPr algn="ctr">
              <a:lnSpc>
                <a:spcPct val="80000"/>
              </a:lnSpc>
              <a:buFont typeface="Arial" charset="0"/>
              <a:buChar char="•"/>
            </a:pPr>
            <a:r>
              <a:rPr lang="el-GR" sz="2800" dirty="0" smtClean="0"/>
              <a:t>Δεν </a:t>
            </a:r>
            <a:r>
              <a:rPr lang="el-GR" sz="2800" dirty="0"/>
              <a:t>καταγράφει με ακρίβεια τα έθιμα</a:t>
            </a:r>
          </a:p>
          <a:p>
            <a:pPr algn="ctr">
              <a:lnSpc>
                <a:spcPct val="80000"/>
              </a:lnSpc>
              <a:buFont typeface="Arial" charset="0"/>
              <a:buChar char="•"/>
            </a:pPr>
            <a:r>
              <a:rPr lang="el-GR" sz="2800" dirty="0" smtClean="0"/>
              <a:t>Ο </a:t>
            </a:r>
            <a:r>
              <a:rPr lang="el-GR" sz="2800" dirty="0"/>
              <a:t>Πέτρος ζωγραφίζεται αρνητικά, όπως και οι μαθητές</a:t>
            </a:r>
          </a:p>
        </p:txBody>
      </p:sp>
    </p:spTree>
    <p:extLst>
      <p:ext uri="{BB962C8B-B14F-4D97-AF65-F5344CB8AC3E}">
        <p14:creationId xmlns:p14="http://schemas.microsoft.com/office/powerpoint/2010/main" val="3157428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latin typeface="+mn-lt"/>
              </a:rPr>
              <a:t>Μάρκος μεν, ερμηνευτής Πέτρου γενόμενος….</a:t>
            </a:r>
          </a:p>
        </p:txBody>
      </p:sp>
      <p:sp>
        <p:nvSpPr>
          <p:cNvPr id="7" name="2 - Επεξήγηση με παραλληλόγραμμο"/>
          <p:cNvSpPr/>
          <p:nvPr/>
        </p:nvSpPr>
        <p:spPr>
          <a:xfrm>
            <a:off x="467544" y="1629955"/>
            <a:ext cx="8208912" cy="4247317"/>
          </a:xfrm>
          <a:prstGeom prst="wedgeRectCallout">
            <a:avLst/>
          </a:prstGeom>
          <a:noFill/>
          <a:ln>
            <a:solidFill>
              <a:srgbClr val="5075BC"/>
            </a:solidFill>
          </a:ln>
        </p:spPr>
        <p:txBody>
          <a:bodyPr wrap="square">
            <a:spAutoFit/>
          </a:bodyPr>
          <a:lstStyle/>
          <a:p>
            <a:pPr>
              <a:lnSpc>
                <a:spcPct val="150000"/>
              </a:lnSpc>
            </a:pPr>
            <a:r>
              <a:rPr lang="el-GR" sz="2000" b="1" dirty="0" smtClean="0"/>
              <a:t> Η ΡΕΑΛΙΣΤΙΚΗ ΕΙΚΟΝΑ ΤΟΥ ΠΕΤΡΟΥ</a:t>
            </a:r>
          </a:p>
          <a:p>
            <a:pPr marL="342900" indent="-342900">
              <a:lnSpc>
                <a:spcPct val="150000"/>
              </a:lnSpc>
              <a:buFont typeface="Wingdings" panose="05000000000000000000" pitchFamily="2" charset="2"/>
              <a:buChar char="ü"/>
            </a:pPr>
            <a:r>
              <a:rPr lang="el-GR" sz="2000" dirty="0" smtClean="0"/>
              <a:t>Ο </a:t>
            </a:r>
            <a:r>
              <a:rPr lang="el-GR" sz="2000" dirty="0"/>
              <a:t>Πέτρος μόνον στο τέλος της επίγειας δράσης του Χριστού ομολογεί στην πετρώδη και απόμακρη Καισάρεια του Φιλίππου (8,29 κε) ότι ο Ιησούς είναι ο Χριστός/Μεσσίας Υιός του Θεού</a:t>
            </a:r>
            <a:r>
              <a:rPr lang="el-GR" sz="2000" dirty="0" smtClean="0"/>
              <a:t>, χωρίς </a:t>
            </a:r>
            <a:r>
              <a:rPr lang="el-GR" sz="2000" dirty="0"/>
              <a:t>όμως και να </a:t>
            </a:r>
            <a:r>
              <a:rPr lang="el-GR" sz="2000" dirty="0" smtClean="0"/>
              <a:t>συνειδητοποιεί </a:t>
            </a:r>
            <a:r>
              <a:rPr lang="el-GR" sz="2000" dirty="0"/>
              <a:t>και τη θυσιαστική </a:t>
            </a:r>
            <a:r>
              <a:rPr lang="el-GR" sz="2000" dirty="0" smtClean="0"/>
              <a:t>διάσταση της </a:t>
            </a:r>
            <a:r>
              <a:rPr lang="el-GR" sz="2000" dirty="0"/>
              <a:t>μεσσιανικής Βασιλείας</a:t>
            </a:r>
            <a:r>
              <a:rPr lang="el-GR" sz="2000" dirty="0" smtClean="0"/>
              <a:t>. </a:t>
            </a:r>
          </a:p>
          <a:p>
            <a:pPr marL="342900" indent="-342900">
              <a:lnSpc>
                <a:spcPct val="150000"/>
              </a:lnSpc>
              <a:buFont typeface="Wingdings" panose="05000000000000000000" pitchFamily="2" charset="2"/>
              <a:buChar char="ü"/>
            </a:pPr>
            <a:r>
              <a:rPr lang="el-GR" sz="2000" dirty="0" smtClean="0"/>
              <a:t>Γι </a:t>
            </a:r>
            <a:r>
              <a:rPr lang="el-GR" sz="2000" dirty="0"/>
              <a:t>αυτό και αμέσως κατόπιν αντιδρά έντονα στην επαγγελία του Πάθους</a:t>
            </a:r>
            <a:r>
              <a:rPr lang="el-GR" sz="2000" dirty="0" smtClean="0"/>
              <a:t>, εισπράττει </a:t>
            </a:r>
            <a:r>
              <a:rPr lang="el-GR" sz="2000" dirty="0"/>
              <a:t>από τον Ιησού το χαρακτηρισμό «Σατανάς» και στην αυλή του αρχιερέα</a:t>
            </a:r>
            <a:r>
              <a:rPr lang="el-GR" sz="2000" dirty="0" smtClean="0"/>
              <a:t>. έστω </a:t>
            </a:r>
            <a:r>
              <a:rPr lang="el-GR" sz="2000" dirty="0"/>
              <a:t>και αν δεν τον έχει εγκαταλείψει όπως οι άλλοι μαθητές αρνείται να τον ομολογήσει</a:t>
            </a:r>
            <a:r>
              <a:rPr lang="el-GR" dirty="0"/>
              <a:t>.</a:t>
            </a:r>
          </a:p>
        </p:txBody>
      </p:sp>
    </p:spTree>
    <p:extLst>
      <p:ext uri="{BB962C8B-B14F-4D97-AF65-F5344CB8AC3E}">
        <p14:creationId xmlns:p14="http://schemas.microsoft.com/office/powerpoint/2010/main" val="4132645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2367</Words>
  <Application>Microsoft Office PowerPoint</Application>
  <PresentationFormat>On-screen Show (4:3)</PresentationFormat>
  <Paragraphs>222</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Calibri</vt:lpstr>
      <vt:lpstr>Palatino Linotype</vt:lpstr>
      <vt:lpstr>Times New Roman</vt:lpstr>
      <vt:lpstr>Wingdings</vt:lpstr>
      <vt:lpstr>Θέμα του Office</vt:lpstr>
      <vt:lpstr>PowerPoint Presentation</vt:lpstr>
      <vt:lpstr>Εισαγωγή στην Κ.Δ. και ιστορία εποχής της Καινής Διαθήκης</vt:lpstr>
      <vt:lpstr>ΤΟ ΚΑΤΑ ΜΑΡΚΟΝ ΕΥΑΓΓΕΛΙΟ</vt:lpstr>
      <vt:lpstr>Ο συγγραφέας</vt:lpstr>
      <vt:lpstr>Ο συγγραφέας [2]</vt:lpstr>
      <vt:lpstr>Ποιος είναι ο Μάρκος;</vt:lpstr>
      <vt:lpstr>Μάρκος, ο «Ιωνάς» της Κ.Δ. στη «σκιά» των δύο Κορυφαίων</vt:lpstr>
      <vt:lpstr>Αντιρρήσεις!</vt:lpstr>
      <vt:lpstr>Μάρκος μεν, ερμηνευτής Πέτρου γενόμενος….</vt:lpstr>
      <vt:lpstr>PowerPoint Presentation</vt:lpstr>
      <vt:lpstr>Πιθανές πηγές Μάρκου</vt:lpstr>
      <vt:lpstr>Φίρδην-Μίγδην;;;;</vt:lpstr>
      <vt:lpstr>Ένα Ευαγγέλιο χωρίς αρχή και τέλος… [κολοβοδάκτυλος]</vt:lpstr>
      <vt:lpstr>Με  τον απότομο επίλογο  ο ακροατής προσκαλείται  σε…</vt:lpstr>
      <vt:lpstr>Κυκλική δομή του Μκ.… «ΕΞΟΥΣΙΑ ΚΑΙ ΠΑΘΟΣ»</vt:lpstr>
      <vt:lpstr>Θέσεις και Αντιθέσεις</vt:lpstr>
      <vt:lpstr>Ιουδαίοι (εμείς)  και Έλληνες (αυτοί)</vt:lpstr>
      <vt:lpstr>PowerPoint Presentation</vt:lpstr>
      <vt:lpstr>Σύγκριση Μάρκου και Ματθαίου</vt:lpstr>
      <vt:lpstr>Σύμβολα Ευαγγελίου </vt:lpstr>
      <vt:lpstr>Θεολογία Ευαγγελίου </vt:lpstr>
      <vt:lpstr>Θεολογία Ευαγγελίου [2]</vt:lpstr>
      <vt:lpstr>το μεσσιανικό μυστικό</vt:lpstr>
      <vt:lpstr>PowerPoint Presentation</vt:lpstr>
      <vt:lpstr>PowerPoint Presentation</vt:lpstr>
      <vt:lpstr>PowerPoint Presentation</vt:lpstr>
      <vt:lpstr>Η σχέση Ισραήλ και Εκκλησίας</vt:lpstr>
      <vt:lpstr>PowerPoint Presentation</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193</cp:revision>
  <dcterms:created xsi:type="dcterms:W3CDTF">2012-09-06T09:03:05Z</dcterms:created>
  <dcterms:modified xsi:type="dcterms:W3CDTF">2016-04-18T12:51:32Z</dcterms:modified>
</cp:coreProperties>
</file>