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0"/>
  </p:notesMasterIdLst>
  <p:sldIdLst>
    <p:sldId id="359" r:id="rId3"/>
    <p:sldId id="366" r:id="rId4"/>
    <p:sldId id="367" r:id="rId5"/>
    <p:sldId id="368" r:id="rId6"/>
    <p:sldId id="369" r:id="rId7"/>
    <p:sldId id="370" r:id="rId8"/>
    <p:sldId id="371" r:id="rId9"/>
    <p:sldId id="372" r:id="rId10"/>
    <p:sldId id="373" r:id="rId11"/>
    <p:sldId id="374" r:id="rId12"/>
    <p:sldId id="360" r:id="rId13"/>
    <p:sldId id="361" r:id="rId14"/>
    <p:sldId id="362" r:id="rId15"/>
    <p:sldId id="363" r:id="rId16"/>
    <p:sldId id="364" r:id="rId17"/>
    <p:sldId id="375" r:id="rId18"/>
    <p:sldId id="293" r:id="rId19"/>
  </p:sldIdLst>
  <p:sldSz cx="9144000" cy="6858000" type="screen4x3"/>
  <p:notesSz cx="6858000" cy="9144000"/>
  <p:custDataLst>
    <p:tags r:id="rId2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69"/>
            <p14:sldId id="370"/>
            <p14:sldId id="371"/>
            <p14:sldId id="372"/>
            <p14:sldId id="373"/>
            <p14:sldId id="374"/>
            <p14:sldId id="360"/>
            <p14:sldId id="361"/>
            <p14:sldId id="362"/>
            <p14:sldId id="363"/>
            <p14:sldId id="364"/>
            <p14:sldId id="375"/>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18" autoAdjust="0"/>
    <p:restoredTop sz="99309" autoAdjust="0"/>
  </p:normalViewPr>
  <p:slideViewPr>
    <p:cSldViewPr>
      <p:cViewPr varScale="1">
        <p:scale>
          <a:sx n="75" d="100"/>
          <a:sy n="75" d="100"/>
        </p:scale>
        <p:origin x="-134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9" name="Picture 8"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5" name="Picture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8" name="Picture 7"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CD5/"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16.png"/><Relationship Id="rId4" Type="http://schemas.openxmlformats.org/officeDocument/2006/relationships/hyperlink" Target="%5b1%5d%20http:/creativecommons.org/licenses/by-nc-sa/4.0/"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hyperlink" Target="https://pixabay.com/en/key-ring-eiffel-tower-memories-566865/" TargetMode="External"/><Relationship Id="rId4" Type="http://schemas.openxmlformats.org/officeDocument/2006/relationships/hyperlink" Target="http://www.biblionet.gr/book/159776/Alemagna,_Beatrice/%CE%88%CE%BD%CE%B1_%CE%BB%CE%B9%CE%BF%CE%BD%CF%84%CE%AC%CF%81%CE%B9_%CF%83%CF%84%CE%BF_%CE%A0%CE%B1%CF%81%CE%AF%CF%83%CE%B9"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4.4</a:t>
            </a:r>
            <a:r>
              <a:rPr lang="el-GR" sz="2800" dirty="0" smtClean="0">
                <a:solidFill>
                  <a:srgbClr val="5075BC"/>
                </a:solidFill>
                <a:latin typeface="+mj-lt"/>
                <a:ea typeface="+mj-ea"/>
                <a:cs typeface="+mj-cs"/>
              </a:rPr>
              <a:t>: </a:t>
            </a:r>
            <a:r>
              <a:rPr lang="el-GR" sz="2800" dirty="0" smtClean="0">
                <a:latin typeface="+mj-lt"/>
                <a:ea typeface="+mj-ea"/>
                <a:cs typeface="+mj-cs"/>
              </a:rPr>
              <a:t>Αρχιτεκτονική και </a:t>
            </a:r>
            <a:r>
              <a:rPr lang="el-GR" sz="2800" dirty="0">
                <a:latin typeface="+mj-lt"/>
                <a:ea typeface="+mj-ea"/>
                <a:cs typeface="+mj-cs"/>
              </a:rPr>
              <a:t>Εικονογραφημένο </a:t>
            </a:r>
            <a:r>
              <a:rPr lang="el-GR" sz="2800" dirty="0" smtClean="0">
                <a:latin typeface="+mj-lt"/>
                <a:ea typeface="+mj-ea"/>
                <a:cs typeface="+mj-cs"/>
              </a:rPr>
              <a:t>Βιβλίο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έργα των παιδιών </a:t>
            </a:r>
            <a:r>
              <a:rPr lang="el-GR" dirty="0" smtClean="0"/>
              <a:t>(2/2</a:t>
            </a:r>
            <a:r>
              <a:rPr lang="el-GR" dirty="0"/>
              <a:t>)</a:t>
            </a:r>
          </a:p>
        </p:txBody>
      </p:sp>
      <p:pic>
        <p:nvPicPr>
          <p:cNvPr id="5" name="3 - Θέση περιεχομένου" descr="Αυτοσχέδιος πύργος του Άιφελ."/>
          <p:cNvPicPr>
            <a:picLocks noGrp="1" noChangeAspect="1"/>
          </p:cNvPicPr>
          <p:nvPr>
            <p:ph sz="half" idx="1"/>
          </p:nvPr>
        </p:nvPicPr>
        <p:blipFill>
          <a:blip r:embed="rId2" cstate="email">
            <a:extLst>
              <a:ext uri="{28A0092B-C50C-407E-A947-70E740481C1C}">
                <a14:useLocalDpi xmlns:a14="http://schemas.microsoft.com/office/drawing/2010/main"/>
              </a:ext>
            </a:extLst>
          </a:blip>
          <a:srcRect/>
          <a:stretch>
            <a:fillRect/>
          </a:stretch>
        </p:blipFill>
        <p:spPr bwMode="auto">
          <a:xfrm>
            <a:off x="683568" y="1628800"/>
            <a:ext cx="3383280" cy="3671014"/>
          </a:xfrm>
          <a:prstGeom prst="rect">
            <a:avLst/>
          </a:prstGeom>
          <a:noFill/>
          <a:ln w="9525">
            <a:noFill/>
            <a:miter lim="800000"/>
            <a:headEnd/>
            <a:tailEnd/>
          </a:ln>
        </p:spPr>
      </p:pic>
      <p:pic>
        <p:nvPicPr>
          <p:cNvPr id="6" name="3 - Θέση περιεχομένου" descr="Αυτοσχέδιος πύργος του Άιφελ."/>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a:fillRect/>
          </a:stretch>
        </p:blipFill>
        <p:spPr>
          <a:xfrm>
            <a:off x="4283968" y="1628800"/>
            <a:ext cx="4038600" cy="3672408"/>
          </a:xfrm>
          <a:prstGeom prst="rect">
            <a:avLst/>
          </a:prstGeom>
        </p:spPr>
      </p:pic>
    </p:spTree>
    <p:extLst>
      <p:ext uri="{BB962C8B-B14F-4D97-AF65-F5344CB8AC3E}">
        <p14:creationId xmlns:p14="http://schemas.microsoft.com/office/powerpoint/2010/main" val="2506864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Κωνσταντίνα Πούρου-</a:t>
            </a:r>
            <a:r>
              <a:rPr lang="el-GR" sz="2000" dirty="0" err="1"/>
              <a:t>Λεπίπα</a:t>
            </a:r>
            <a:r>
              <a:rPr lang="en-US" sz="2000" dirty="0" smtClean="0"/>
              <a:t>,</a:t>
            </a:r>
            <a:r>
              <a:rPr lang="el-GR" sz="2000" dirty="0" smtClean="0"/>
              <a:t> Αγγελική </a:t>
            </a:r>
            <a:r>
              <a:rPr lang="el-GR" sz="2000" dirty="0" err="1" smtClean="0"/>
              <a:t>Γιαννικοπούλου</a:t>
            </a:r>
            <a:r>
              <a:rPr lang="el-GR" sz="2000" dirty="0" smtClean="0"/>
              <a:t>. «Το Εικονογραφημένο Βιβλίο στην Προσχολική Εκπαίδευση. Αρχιτεκτονική και Εικονογραφημένο Βιβλίο. </a:t>
            </a:r>
            <a:r>
              <a:rPr lang="el-GR" sz="2000" dirty="0"/>
              <a:t>Ένα λιοντάρι στο </a:t>
            </a:r>
            <a:r>
              <a:rPr lang="el-GR" sz="2000" dirty="0" smtClean="0"/>
              <a:t>Παρίσι». Έκδοση: 1.0. Αθήνα 2015. Διαθέσιμο από τη δικτυακή διεύθυνση: </a:t>
            </a:r>
            <a:r>
              <a:rPr lang="en-GB" sz="2000" dirty="0" smtClean="0">
                <a:hlinkClick r:id="rId4" tooltip="Ανοιχτό Μάθημα: Το Εικονογραφημένο Βιβλίο στην Προσχολική Εκπαίδευση"/>
              </a:rPr>
              <a:t>http://opencourses.uoa.gr/courses/ECD5/</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23797559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 Εξώφυλλο και του </a:t>
            </a:r>
            <a:r>
              <a:rPr lang="el-GR" sz="2000" dirty="0"/>
              <a:t>βιβλίου «</a:t>
            </a:r>
            <a:r>
              <a:rPr lang="el-GR" sz="2000" dirty="0">
                <a:hlinkClick r:id="rId4"/>
              </a:rPr>
              <a:t>Ένα λιοντάρι στο </a:t>
            </a:r>
            <a:r>
              <a:rPr lang="el-GR" sz="2000" dirty="0" smtClean="0">
                <a:hlinkClick r:id="rId4"/>
              </a:rPr>
              <a:t>Παρίσι</a:t>
            </a:r>
            <a:r>
              <a:rPr lang="el-GR" sz="2000" dirty="0" smtClean="0"/>
              <a:t>» </a:t>
            </a:r>
            <a:r>
              <a:rPr lang="el-GR" sz="2000" dirty="0"/>
              <a:t>/ </a:t>
            </a:r>
            <a:r>
              <a:rPr lang="en-GB" sz="2000" dirty="0"/>
              <a:t>Beatrice </a:t>
            </a:r>
            <a:r>
              <a:rPr lang="en-GB" sz="2000" dirty="0" err="1"/>
              <a:t>Alemagna</a:t>
            </a:r>
            <a:r>
              <a:rPr lang="en-GB" sz="2000" dirty="0"/>
              <a:t> · </a:t>
            </a:r>
            <a:r>
              <a:rPr lang="el-GR" sz="2000" dirty="0"/>
              <a:t>μετάφραση Εύη </a:t>
            </a:r>
            <a:r>
              <a:rPr lang="el-GR" sz="2000" dirty="0" err="1"/>
              <a:t>Γεροκώστα</a:t>
            </a:r>
            <a:r>
              <a:rPr lang="el-GR" sz="2000" dirty="0"/>
              <a:t> · εικονογράφηση </a:t>
            </a:r>
            <a:r>
              <a:rPr lang="en-GB" sz="2000" dirty="0"/>
              <a:t>Beatrice </a:t>
            </a:r>
            <a:r>
              <a:rPr lang="en-GB" sz="2000" dirty="0" err="1"/>
              <a:t>Alemagna</a:t>
            </a:r>
            <a:r>
              <a:rPr lang="en-GB" sz="2000" dirty="0"/>
              <a:t>. - 1</a:t>
            </a:r>
            <a:r>
              <a:rPr lang="el-GR" sz="2000" dirty="0"/>
              <a:t>η </a:t>
            </a:r>
            <a:r>
              <a:rPr lang="el-GR" sz="2000" dirty="0" err="1"/>
              <a:t>έκδ</a:t>
            </a:r>
            <a:r>
              <a:rPr lang="el-GR" sz="2000" dirty="0"/>
              <a:t>. - Καλαμάτα : Κόκκινο, 2010. </a:t>
            </a:r>
            <a:r>
              <a:rPr lang="en-GB" sz="2000" dirty="0" err="1" smtClean="0"/>
              <a:t>Biblionet</a:t>
            </a:r>
            <a:r>
              <a:rPr lang="en-GB" sz="2000" dirty="0" smtClean="0"/>
              <a:t>.</a:t>
            </a:r>
          </a:p>
          <a:p>
            <a:pPr marL="0" indent="0">
              <a:buNone/>
            </a:pPr>
            <a:r>
              <a:rPr lang="el-GR" sz="2000" dirty="0" smtClean="0"/>
              <a:t>Εικόνα 2: </a:t>
            </a:r>
            <a:r>
              <a:rPr lang="el-GR" sz="2000" dirty="0" smtClean="0">
                <a:hlinkClick r:id="rId5"/>
              </a:rPr>
              <a:t>Μπρελόκ Πύργος του Άιφελ</a:t>
            </a:r>
            <a:r>
              <a:rPr lang="el-GR" sz="2000" dirty="0" smtClean="0"/>
              <a:t>, </a:t>
            </a:r>
            <a:r>
              <a:rPr lang="en-GB" sz="2000" dirty="0"/>
              <a:t>CC0 Public </a:t>
            </a:r>
            <a:r>
              <a:rPr lang="en-GB" sz="2000" dirty="0" smtClean="0"/>
              <a:t>Domain</a:t>
            </a:r>
            <a:r>
              <a:rPr lang="el-GR" sz="2000" dirty="0" smtClean="0"/>
              <a:t>, </a:t>
            </a:r>
            <a:r>
              <a:rPr lang="en-GB" sz="2000" dirty="0" err="1" smtClean="0"/>
              <a:t>Pixabay</a:t>
            </a:r>
            <a:r>
              <a:rPr lang="en-GB" sz="2000" dirty="0" smtClean="0"/>
              <a:t>.</a:t>
            </a:r>
            <a:endParaRPr lang="el-GR"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Κωνσταντίνα </a:t>
            </a:r>
            <a:r>
              <a:rPr lang="el-GR" sz="2400" dirty="0" smtClean="0"/>
              <a:t>Πούρου-</a:t>
            </a:r>
            <a:r>
              <a:rPr lang="el-GR" sz="2400" dirty="0" err="1" smtClean="0"/>
              <a:t>Λεπίπα</a:t>
            </a:r>
            <a:r>
              <a:rPr lang="en-US" sz="2400" dirty="0" smtClean="0"/>
              <a:t>.</a:t>
            </a:r>
            <a:endParaRPr lang="el-GR" sz="2400" dirty="0"/>
          </a:p>
          <a:p>
            <a:pPr marL="0" indent="0">
              <a:spcBef>
                <a:spcPts val="1200"/>
              </a:spcBef>
              <a:spcAft>
                <a:spcPts val="600"/>
              </a:spcAft>
              <a:buNone/>
            </a:pPr>
            <a:r>
              <a:rPr lang="el-GR" sz="2400" b="1" dirty="0" smtClean="0"/>
              <a:t>Θέμα</a:t>
            </a:r>
            <a:r>
              <a:rPr lang="el-GR" sz="2400" dirty="0"/>
              <a:t>: Ο Πύργος του </a:t>
            </a:r>
            <a:r>
              <a:rPr lang="el-GR" sz="2400" dirty="0" smtClean="0"/>
              <a:t>Άιφελ</a:t>
            </a:r>
            <a:r>
              <a:rPr lang="en-GB" sz="2400" dirty="0" smtClean="0"/>
              <a:t>.</a:t>
            </a:r>
          </a:p>
          <a:p>
            <a:pPr marL="0" indent="0">
              <a:spcBef>
                <a:spcPts val="1200"/>
              </a:spcBef>
              <a:spcAft>
                <a:spcPts val="600"/>
              </a:spcAft>
              <a:buNone/>
            </a:pPr>
            <a:r>
              <a:rPr lang="el-GR" altLang="en-US" sz="2400" b="1" dirty="0" smtClean="0"/>
              <a:t>Βιβλίο</a:t>
            </a:r>
            <a:r>
              <a:rPr lang="el-GR" altLang="en-US" sz="2400" dirty="0" smtClean="0"/>
              <a:t>:</a:t>
            </a:r>
            <a:r>
              <a:rPr lang="en-GB" altLang="en-US" sz="2400" dirty="0" smtClean="0"/>
              <a:t> </a:t>
            </a:r>
            <a:r>
              <a:rPr lang="en-US" altLang="en-US" sz="2400" dirty="0" err="1"/>
              <a:t>Alemagna</a:t>
            </a:r>
            <a:r>
              <a:rPr lang="en-US" altLang="en-US" sz="2400" dirty="0"/>
              <a:t>, Beatrice. </a:t>
            </a:r>
            <a:r>
              <a:rPr lang="el-GR" altLang="en-US" sz="2400" b="1" dirty="0"/>
              <a:t>Ένα λιοντάρι στο Παρίσι </a:t>
            </a:r>
            <a:r>
              <a:rPr lang="el-GR" altLang="en-US" sz="2400" dirty="0"/>
              <a:t>/ </a:t>
            </a:r>
            <a:r>
              <a:rPr lang="en-US" altLang="en-US" sz="2400" dirty="0"/>
              <a:t>Beatrice </a:t>
            </a:r>
            <a:r>
              <a:rPr lang="en-US" altLang="en-US" sz="2400" dirty="0" err="1"/>
              <a:t>Alemagna</a:t>
            </a:r>
            <a:r>
              <a:rPr lang="en-US" altLang="en-US" sz="2400" dirty="0"/>
              <a:t> · </a:t>
            </a:r>
            <a:r>
              <a:rPr lang="el-GR" altLang="en-US" sz="2400" dirty="0"/>
              <a:t>μετάφραση Εύη </a:t>
            </a:r>
            <a:r>
              <a:rPr lang="el-GR" altLang="en-US" sz="2400" dirty="0" err="1"/>
              <a:t>Γεροκώστα</a:t>
            </a:r>
            <a:r>
              <a:rPr lang="el-GR" altLang="en-US" sz="2400" dirty="0"/>
              <a:t> · εικονογράφηση </a:t>
            </a:r>
            <a:r>
              <a:rPr lang="en-US" altLang="en-US" sz="2400" dirty="0"/>
              <a:t>Beatrice </a:t>
            </a:r>
            <a:r>
              <a:rPr lang="en-US" altLang="en-US" sz="2400" dirty="0" err="1"/>
              <a:t>Alemagna</a:t>
            </a:r>
            <a:r>
              <a:rPr lang="en-US" altLang="en-US" sz="2400" dirty="0"/>
              <a:t>. - 1</a:t>
            </a:r>
            <a:r>
              <a:rPr lang="el-GR" altLang="en-US" sz="2400" dirty="0"/>
              <a:t>η </a:t>
            </a:r>
            <a:r>
              <a:rPr lang="el-GR" altLang="en-US" sz="2400" dirty="0" err="1"/>
              <a:t>έκδ</a:t>
            </a:r>
            <a:r>
              <a:rPr lang="el-GR" altLang="en-US" sz="2400" dirty="0"/>
              <a:t>. - Καλαμάτα : Κόκκινο, 2010. </a:t>
            </a:r>
            <a:endParaRPr lang="en-GB" altLang="en-US" sz="2400" dirty="0"/>
          </a:p>
        </p:txBody>
      </p:sp>
      <p:sp>
        <p:nvSpPr>
          <p:cNvPr id="8" name="TextBox 7"/>
          <p:cNvSpPr txBox="1"/>
          <p:nvPr/>
        </p:nvSpPr>
        <p:spPr>
          <a:xfrm>
            <a:off x="8244408" y="515719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pic>
        <p:nvPicPr>
          <p:cNvPr id="9" name="Picture 2" descr="cover_un-lion-a-paris"/>
          <p:cNvPicPr>
            <a:picLocks noGrp="1" noChangeAspect="1" noChangeArrowheads="1"/>
          </p:cNvPicPr>
          <p:nvPr>
            <p:ph sz="half" idx="2"/>
          </p:nvPr>
        </p:nvPicPr>
        <p:blipFill>
          <a:blip r:embed="rId3" cstate="print"/>
          <a:srcRect/>
          <a:stretch>
            <a:fillRect/>
          </a:stretch>
        </p:blipFill>
        <p:spPr bwMode="auto">
          <a:xfrm>
            <a:off x="4880094" y="2276872"/>
            <a:ext cx="3810000" cy="2819400"/>
          </a:xfrm>
          <a:prstGeom prst="rect">
            <a:avLst/>
          </a:prstGeom>
          <a:noFill/>
        </p:spPr>
      </p:pic>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Ανάγνωση του βιβλίου</a:t>
            </a:r>
          </a:p>
        </p:txBody>
      </p:sp>
      <p:sp>
        <p:nvSpPr>
          <p:cNvPr id="7" name="Content Placeholder 6"/>
          <p:cNvSpPr>
            <a:spLocks noGrp="1"/>
          </p:cNvSpPr>
          <p:nvPr>
            <p:ph sz="half" idx="1"/>
          </p:nvPr>
        </p:nvSpPr>
        <p:spPr>
          <a:xfrm>
            <a:off x="457200" y="1600200"/>
            <a:ext cx="3322712" cy="4525963"/>
          </a:xfrm>
        </p:spPr>
        <p:txBody>
          <a:bodyPr/>
          <a:lstStyle/>
          <a:p>
            <a:pPr marL="0" indent="0">
              <a:buNone/>
            </a:pPr>
            <a:r>
              <a:rPr lang="el-GR" dirty="0"/>
              <a:t>Διαβάσαμε το βιβλίο </a:t>
            </a:r>
            <a:r>
              <a:rPr lang="el-GR" dirty="0" smtClean="0"/>
              <a:t>«Ένα </a:t>
            </a:r>
            <a:r>
              <a:rPr lang="el-GR" dirty="0"/>
              <a:t>λιοντάρι στο </a:t>
            </a:r>
            <a:r>
              <a:rPr lang="el-GR" dirty="0" smtClean="0"/>
              <a:t>Παρίσι».</a:t>
            </a:r>
            <a:endParaRPr lang="el-GR" dirty="0"/>
          </a:p>
        </p:txBody>
      </p:sp>
      <p:pic>
        <p:nvPicPr>
          <p:cNvPr id="9" name="3 - Θέση περιεχομένου" descr="Η νηπιαγωγός διαβάζει το βιβλίο."/>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4061792" y="1772816"/>
            <a:ext cx="4470648" cy="4119930"/>
          </a:xfrm>
        </p:spPr>
      </p:pic>
    </p:spTree>
    <p:extLst>
      <p:ext uri="{BB962C8B-B14F-4D97-AF65-F5344CB8AC3E}">
        <p14:creationId xmlns:p14="http://schemas.microsoft.com/office/powerpoint/2010/main" val="2203169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Κατά την ανάγνωση</a:t>
            </a:r>
            <a:r>
              <a:rPr lang="en-GB" dirty="0" smtClean="0"/>
              <a:t> (1/2)</a:t>
            </a:r>
            <a:endParaRPr lang="el-GR" dirty="0"/>
          </a:p>
        </p:txBody>
      </p:sp>
      <p:sp>
        <p:nvSpPr>
          <p:cNvPr id="3" name="Content Placeholder 2"/>
          <p:cNvSpPr>
            <a:spLocks noGrp="1"/>
          </p:cNvSpPr>
          <p:nvPr>
            <p:ph sz="half" idx="1"/>
          </p:nvPr>
        </p:nvSpPr>
        <p:spPr/>
        <p:txBody>
          <a:bodyPr/>
          <a:lstStyle/>
          <a:p>
            <a:pPr marL="0" indent="0">
              <a:buNone/>
            </a:pPr>
            <a:r>
              <a:rPr lang="el-GR" dirty="0"/>
              <a:t>Π</a:t>
            </a:r>
            <a:r>
              <a:rPr lang="el-GR" dirty="0" smtClean="0"/>
              <a:t>αρατηρήσαμε </a:t>
            </a:r>
            <a:r>
              <a:rPr lang="el-GR" dirty="0"/>
              <a:t>το χάρτη του Παρισιού, που υπάρχει σε αυτό.</a:t>
            </a:r>
          </a:p>
        </p:txBody>
      </p:sp>
      <p:pic>
        <p:nvPicPr>
          <p:cNvPr id="5" name="4 - Εικόνα" descr="Η νηπιαγωγός δείχνει τον χάρτη."/>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4644008" y="1600200"/>
            <a:ext cx="3960439" cy="4525963"/>
          </a:xfrm>
          <a:prstGeom prst="rect">
            <a:avLst/>
          </a:prstGeom>
        </p:spPr>
      </p:pic>
    </p:spTree>
    <p:extLst>
      <p:ext uri="{BB962C8B-B14F-4D97-AF65-F5344CB8AC3E}">
        <p14:creationId xmlns:p14="http://schemas.microsoft.com/office/powerpoint/2010/main" val="3190324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Κατά την </a:t>
            </a:r>
            <a:r>
              <a:rPr lang="el-GR" dirty="0" smtClean="0"/>
              <a:t>ανάγνωση</a:t>
            </a:r>
            <a:r>
              <a:rPr lang="en-GB" dirty="0" smtClean="0"/>
              <a:t> (2/2)</a:t>
            </a:r>
            <a:endParaRPr lang="el-GR" dirty="0"/>
          </a:p>
        </p:txBody>
      </p:sp>
      <p:sp>
        <p:nvSpPr>
          <p:cNvPr id="3" name="Content Placeholder 2"/>
          <p:cNvSpPr>
            <a:spLocks noGrp="1"/>
          </p:cNvSpPr>
          <p:nvPr>
            <p:ph sz="half" idx="1"/>
          </p:nvPr>
        </p:nvSpPr>
        <p:spPr>
          <a:xfrm>
            <a:off x="457200" y="1600200"/>
            <a:ext cx="3322712" cy="4525963"/>
          </a:xfrm>
        </p:spPr>
        <p:txBody>
          <a:bodyPr/>
          <a:lstStyle/>
          <a:p>
            <a:pPr marL="0" indent="0">
              <a:buNone/>
            </a:pPr>
            <a:r>
              <a:rPr lang="el-GR" dirty="0"/>
              <a:t>Το ενδιαφέρον των παιδιών τράβηξε ο Πύργος του Άιφελ. Μιλήσαμε για αυτόν.</a:t>
            </a:r>
          </a:p>
          <a:p>
            <a:endParaRPr lang="el-GR" dirty="0"/>
          </a:p>
        </p:txBody>
      </p:sp>
      <p:pic>
        <p:nvPicPr>
          <p:cNvPr id="5" name="3 - Θέση περιεχομένου" descr="Η νηπιαγωγός διαβάζει το βιβλίο."/>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4116732" y="1772816"/>
            <a:ext cx="4504595" cy="3312368"/>
          </a:xfrm>
          <a:prstGeom prst="rect">
            <a:avLst/>
          </a:prstGeom>
        </p:spPr>
      </p:pic>
    </p:spTree>
    <p:extLst>
      <p:ext uri="{BB962C8B-B14F-4D97-AF65-F5344CB8AC3E}">
        <p14:creationId xmlns:p14="http://schemas.microsoft.com/office/powerpoint/2010/main" val="17260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r>
              <a:rPr lang="en-GB" dirty="0" smtClean="0"/>
              <a:t> (1/2)</a:t>
            </a:r>
            <a:endParaRPr lang="el-GR" dirty="0"/>
          </a:p>
        </p:txBody>
      </p:sp>
      <p:sp>
        <p:nvSpPr>
          <p:cNvPr id="3" name="Content Placeholder 2"/>
          <p:cNvSpPr>
            <a:spLocks noGrp="1"/>
          </p:cNvSpPr>
          <p:nvPr>
            <p:ph sz="half" idx="1"/>
          </p:nvPr>
        </p:nvSpPr>
        <p:spPr/>
        <p:txBody>
          <a:bodyPr/>
          <a:lstStyle/>
          <a:p>
            <a:pPr marL="0" indent="0">
              <a:buNone/>
            </a:pPr>
            <a:r>
              <a:rPr lang="el-GR" dirty="0"/>
              <a:t>Ένα κορίτσι μάλιστα φορούσε καλσόν με τον Πύργο του Άιφελ. </a:t>
            </a:r>
          </a:p>
          <a:p>
            <a:endParaRPr lang="el-GR" dirty="0"/>
          </a:p>
        </p:txBody>
      </p:sp>
      <p:pic>
        <p:nvPicPr>
          <p:cNvPr id="5" name="6 - Εικόνα" descr="καλσόν&#10;"/>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860032" y="1628800"/>
            <a:ext cx="3098268" cy="3326124"/>
          </a:xfrm>
          <a:prstGeom prst="rect">
            <a:avLst/>
          </a:prstGeom>
          <a:noFill/>
          <a:ln w="9525">
            <a:noFill/>
            <a:miter lim="800000"/>
            <a:headEnd/>
            <a:tailEnd/>
          </a:ln>
        </p:spPr>
      </p:pic>
    </p:spTree>
    <p:extLst>
      <p:ext uri="{BB962C8B-B14F-4D97-AF65-F5344CB8AC3E}">
        <p14:creationId xmlns:p14="http://schemas.microsoft.com/office/powerpoint/2010/main" val="196320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r>
              <a:rPr lang="en-GB" dirty="0" smtClean="0"/>
              <a:t> (2/2)</a:t>
            </a:r>
            <a:endParaRPr lang="el-GR" dirty="0"/>
          </a:p>
        </p:txBody>
      </p:sp>
      <p:sp>
        <p:nvSpPr>
          <p:cNvPr id="3" name="Content Placeholder 2"/>
          <p:cNvSpPr>
            <a:spLocks noGrp="1"/>
          </p:cNvSpPr>
          <p:nvPr>
            <p:ph sz="half" idx="1"/>
          </p:nvPr>
        </p:nvSpPr>
        <p:spPr/>
        <p:txBody>
          <a:bodyPr/>
          <a:lstStyle/>
          <a:p>
            <a:pPr marL="0" indent="0">
              <a:buNone/>
            </a:pPr>
            <a:r>
              <a:rPr lang="el-GR" dirty="0"/>
              <a:t>Άλλωστε στο διαδίκτυο μπορεί να βρει κανείς πολλά αντικείμενα εμπνευσμένα από τον πύργο του Άιφελ.</a:t>
            </a:r>
          </a:p>
          <a:p>
            <a:endParaRPr lang="el-GR" dirty="0"/>
          </a:p>
        </p:txBody>
      </p:sp>
      <p:pic>
        <p:nvPicPr>
          <p:cNvPr id="1026" name="Picture 2" descr="Μπρελόκ&#10;"/>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4644008" y="1700808"/>
            <a:ext cx="4038600" cy="268188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316416" y="4437112"/>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GB" b="1" dirty="0" smtClean="0">
                <a:latin typeface="+mj-lt"/>
              </a:rPr>
              <a:t>2</a:t>
            </a:r>
            <a:r>
              <a:rPr lang="el-GR" b="1" dirty="0" smtClean="0">
                <a:latin typeface="+mj-lt"/>
              </a:rPr>
              <a:t>]</a:t>
            </a:r>
          </a:p>
        </p:txBody>
      </p:sp>
    </p:spTree>
    <p:custDataLst>
      <p:tags r:id="rId1"/>
    </p:custDataLst>
    <p:extLst>
      <p:ext uri="{BB962C8B-B14F-4D97-AF65-F5344CB8AC3E}">
        <p14:creationId xmlns:p14="http://schemas.microsoft.com/office/powerpoint/2010/main" val="106962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Μετά την ανάγνωση</a:t>
            </a:r>
            <a:endParaRPr lang="el-GR" dirty="0"/>
          </a:p>
        </p:txBody>
      </p:sp>
      <p:sp>
        <p:nvSpPr>
          <p:cNvPr id="3" name="Content Placeholder 2"/>
          <p:cNvSpPr>
            <a:spLocks noGrp="1"/>
          </p:cNvSpPr>
          <p:nvPr>
            <p:ph sz="half" idx="1"/>
          </p:nvPr>
        </p:nvSpPr>
        <p:spPr>
          <a:xfrm>
            <a:off x="457200" y="1600200"/>
            <a:ext cx="3826768" cy="4525963"/>
          </a:xfrm>
        </p:spPr>
        <p:txBody>
          <a:bodyPr/>
          <a:lstStyle/>
          <a:p>
            <a:pPr marL="0" indent="0">
              <a:buNone/>
            </a:pPr>
            <a:r>
              <a:rPr lang="el-GR" dirty="0"/>
              <a:t>Μετά δημιουργήσαμε τον Πύργο του Άιφελ με διάφορα υλικά που υπήρχαν στο σχολείο.</a:t>
            </a:r>
          </a:p>
          <a:p>
            <a:endParaRPr lang="el-GR" dirty="0"/>
          </a:p>
        </p:txBody>
      </p:sp>
      <p:pic>
        <p:nvPicPr>
          <p:cNvPr id="5" name="3 - Θέση περιεχομένου" descr="Αυτοσχέδιος πύργος του Άιφελ."/>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4860032" y="1700808"/>
            <a:ext cx="3240360" cy="4312172"/>
          </a:xfrm>
          <a:prstGeom prst="rect">
            <a:avLst/>
          </a:prstGeom>
        </p:spPr>
      </p:pic>
    </p:spTree>
    <p:extLst>
      <p:ext uri="{BB962C8B-B14F-4D97-AF65-F5344CB8AC3E}">
        <p14:creationId xmlns:p14="http://schemas.microsoft.com/office/powerpoint/2010/main" val="3846639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Τα έργα των παιδιών (1/2)</a:t>
            </a:r>
            <a:endParaRPr lang="el-GR" dirty="0"/>
          </a:p>
        </p:txBody>
      </p:sp>
      <p:pic>
        <p:nvPicPr>
          <p:cNvPr id="5" name="3 - Θέση περιεχομένου" descr="Αυτοσχέδιος πύργος του Άιφελ."/>
          <p:cNvPicPr>
            <a:picLocks noGrp="1" noChangeAspect="1"/>
          </p:cNvPicPr>
          <p:nvPr>
            <p:ph sz="half" idx="1"/>
          </p:nvPr>
        </p:nvPicPr>
        <p:blipFill>
          <a:blip r:embed="rId2" cstate="email">
            <a:extLst>
              <a:ext uri="{28A0092B-C50C-407E-A947-70E740481C1C}">
                <a14:useLocalDpi xmlns:a14="http://schemas.microsoft.com/office/drawing/2010/main"/>
              </a:ext>
            </a:extLst>
          </a:blip>
          <a:srcRect b="-359"/>
          <a:stretch>
            <a:fillRect/>
          </a:stretch>
        </p:blipFill>
        <p:spPr>
          <a:xfrm>
            <a:off x="611560" y="1628800"/>
            <a:ext cx="3888432" cy="3528392"/>
          </a:xfrm>
        </p:spPr>
      </p:pic>
      <p:pic>
        <p:nvPicPr>
          <p:cNvPr id="6" name="3 - Θέση περιεχομένου" descr="Αυτοσχέδιος πύργος του Άιφελ."/>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4644008" y="1628800"/>
            <a:ext cx="3888432" cy="3528392"/>
          </a:xfrm>
          <a:prstGeom prst="rect">
            <a:avLst/>
          </a:prstGeom>
          <a:noFill/>
          <a:ln w="9525">
            <a:noFill/>
            <a:miter lim="800000"/>
            <a:headEnd/>
            <a:tailEnd/>
          </a:ln>
        </p:spPr>
      </p:pic>
    </p:spTree>
    <p:extLst>
      <p:ext uri="{BB962C8B-B14F-4D97-AF65-F5344CB8AC3E}">
        <p14:creationId xmlns:p14="http://schemas.microsoft.com/office/powerpoint/2010/main" val="20872735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 name="ZHAW.ACCESSIBILITYADDIN.CHECKTIMEDATE" val="10/21/2015 11:42:34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8,9,"/>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1026,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F1129559-8F71-4D9F-A24C-37776D37EEA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3107</TotalTime>
  <Words>547</Words>
  <Application>Microsoft Office PowerPoint</Application>
  <PresentationFormat>On-screen Show (4:3)</PresentationFormat>
  <Paragraphs>64</Paragraphs>
  <Slides>17</Slides>
  <Notes>8</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Θέμα του Office</vt:lpstr>
      <vt:lpstr>Το Εικονογραφημένο Βιβλίο στην Προσχολική Εκπαίδευση</vt:lpstr>
      <vt:lpstr>Διδακτική Πρακτική</vt:lpstr>
      <vt:lpstr>Ανάγνωση του βιβλίου</vt:lpstr>
      <vt:lpstr>Κατά την ανάγνωση (1/2)</vt:lpstr>
      <vt:lpstr>Κατά την ανάγνωση (2/2)</vt:lpstr>
      <vt:lpstr>Παραδείγματα (1/2)</vt:lpstr>
      <vt:lpstr>Παραδείγματα (2/2)</vt:lpstr>
      <vt:lpstr>Μετά την ανάγνωση</vt:lpstr>
      <vt:lpstr>Τα έργα των παιδιών (1/2)</vt:lpstr>
      <vt:lpstr>Τα έργα των παιδιών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Ένα λιοντάρι στο Παρίσι</dc:title>
  <dc:subject>Το Εικονογραφημένο Βιβλίο στην Προσχολική Εκπαίδευση</dc:subject>
  <dc:creator>Αγγελική Γιαννικοπούλου</dc:creator>
  <cp:lastModifiedBy>takis81 mark</cp:lastModifiedBy>
  <cp:revision>316</cp:revision>
  <dcterms:created xsi:type="dcterms:W3CDTF">2012-09-06T09:03:05Z</dcterms:created>
  <dcterms:modified xsi:type="dcterms:W3CDTF">2015-10-29T09:17:29Z</dcterms:modified>
  <cp:category>Αρχιτεκτονική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