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2" r:id="rId3"/>
    <p:sldId id="261" r:id="rId4"/>
    <p:sldId id="266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20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280" r:id="rId31"/>
    <p:sldId id="290" r:id="rId32"/>
    <p:sldId id="295" r:id="rId33"/>
    <p:sldId id="321" r:id="rId34"/>
    <p:sldId id="292" r:id="rId35"/>
    <p:sldId id="291" r:id="rId36"/>
    <p:sldId id="294" r:id="rId37"/>
    <p:sldId id="293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1"/>
            <p14:sldId id="266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20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280"/>
            <p14:sldId id="290"/>
            <p14:sldId id="295"/>
            <p14:sldId id="321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86355" autoAdjust="0"/>
  </p:normalViewPr>
  <p:slideViewPr>
    <p:cSldViewPr>
      <p:cViewPr varScale="1">
        <p:scale>
          <a:sx n="74" d="100"/>
          <a:sy n="74" d="100"/>
        </p:scale>
        <p:origin x="11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16/7/2015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300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4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5" y="6441973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z="1200" smtClean="0">
                <a:solidFill>
                  <a:srgbClr val="5075BC"/>
                </a:solidFill>
              </a:rPr>
              <a:pPr algn="ctr"/>
              <a:t>‹#›</a:t>
            </a:fld>
            <a:endParaRPr lang="el-GR" sz="1200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3" y="6441602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Η Άλγεβρα της Αναγέννησης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7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Ιστορία νεότερων Μαθηματικών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3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>
                <a:latin typeface="+mj-lt"/>
                <a:ea typeface="+mj-ea"/>
                <a:cs typeface="+mj-cs"/>
              </a:rPr>
              <a:t>Η Άλγεβρα της Αναγέννησης</a:t>
            </a:r>
            <a:endParaRPr lang="en-US" sz="2800" dirty="0"/>
          </a:p>
          <a:p>
            <a:endParaRPr lang="el-GR" sz="2800" dirty="0"/>
          </a:p>
          <a:p>
            <a:r>
              <a:rPr lang="el-GR" sz="2800" dirty="0"/>
              <a:t>Παπασταυρίδης Σταύρος</a:t>
            </a:r>
          </a:p>
          <a:p>
            <a:r>
              <a:rPr lang="el-GR" sz="2800" dirty="0"/>
              <a:t>Σχολή Θετικών Επιστημών</a:t>
            </a:r>
          </a:p>
          <a:p>
            <a:r>
              <a:rPr lang="el-GR" sz="2800" dirty="0"/>
              <a:t>Τμήμα Μαθηματικών</a:t>
            </a:r>
            <a:endParaRPr lang="en-US" sz="2800" dirty="0"/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Τίτλος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Exemplum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(3/3</a:t>
                </a:r>
                <a:r>
                  <a:rPr lang="el-GR" dirty="0"/>
                  <a:t>)</a:t>
                </a:r>
              </a:p>
            </p:txBody>
          </p:sp>
        </mc:Choice>
        <mc:Fallback xmlns="">
          <p:sp>
            <p:nvSpPr>
              <p:cNvPr id="5" name="Τίτλο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 descr="Χωρίς τίτλο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80118" y="1557338"/>
            <a:ext cx="6002814" cy="452596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11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Τεταρτοβάθμια εξίσωση, παράδειγμα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73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(1/3)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Θέση περιεχομένου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l-GR" sz="2100" dirty="0"/>
                  <a:t>Θεωρούμε πολυώνυμο 4</a:t>
                </a:r>
                <a:r>
                  <a:rPr lang="el-GR" sz="2100" baseline="30000" dirty="0"/>
                  <a:t>ου</a:t>
                </a:r>
                <a:r>
                  <a:rPr lang="el-GR" sz="2100" dirty="0"/>
                  <a:t> βαθμού με ρίζες 1, 1, 2, -4, είναι το</a:t>
                </a:r>
              </a:p>
              <a:p>
                <a14:m>
                  <m:oMath xmlns:m="http://schemas.openxmlformats.org/officeDocument/2006/math">
                    <m:r>
                      <a:rPr lang="el-GR" sz="2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−1)(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−2)(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+4)=(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+1)(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−8)= 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+18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l-GR" sz="2100" dirty="0"/>
              </a:p>
              <a:p>
                <a:r>
                  <a:rPr lang="en-US" sz="2100" dirty="0"/>
                  <a:t>H </a:t>
                </a:r>
                <a:r>
                  <a:rPr lang="el-GR" sz="2100" dirty="0"/>
                  <a:t>εξίσωση </a:t>
                </a:r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−11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+18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−8=0</m:t>
                    </m:r>
                  </m:oMath>
                </a14:m>
                <a:r>
                  <a:rPr lang="el-GR" sz="2100" dirty="0"/>
                  <a:t>,  γράφεται:</a:t>
                </a:r>
              </a:p>
              <a:p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−8 =11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−18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sz="2100" dirty="0"/>
              </a:p>
              <a:p>
                <a:r>
                  <a:rPr lang="el-GR" sz="2100" dirty="0"/>
                  <a:t>Θα προσθέσουμε σε αμφότερα τα μέλη ένα δευτεροβάθμιο τριώνυμο με απροσδιόριστη για την ώρα παράμετρο </a:t>
                </a:r>
                <a:r>
                  <a:rPr lang="en-US" sz="2100" dirty="0"/>
                  <a:t>b</a:t>
                </a:r>
                <a:r>
                  <a:rPr lang="el-GR" sz="2100" dirty="0"/>
                  <a:t>, ώστε το πρώτο μέλος να είναι τέλειο τετράγωνο </a:t>
                </a:r>
                <a:r>
                  <a:rPr lang="el-GR" sz="2100" b="1" dirty="0"/>
                  <a:t>εκ κατασκευής</a:t>
                </a:r>
                <a:r>
                  <a:rPr lang="el-GR" sz="2100" dirty="0"/>
                  <a:t>,  το δε δεύτερο μέλος θα γίνεται τέλειο τετράγωνο με κατάλληλη επιλογή του </a:t>
                </a:r>
                <a:r>
                  <a:rPr lang="en-US" sz="2100" dirty="0"/>
                  <a:t>b</a:t>
                </a:r>
                <a:r>
                  <a:rPr lang="el-GR" sz="2100" dirty="0"/>
                  <a:t>. </a:t>
                </a:r>
              </a:p>
              <a:p>
                <a:r>
                  <a:rPr lang="el-GR" sz="2100" dirty="0"/>
                  <a:t>Θα προσθέσουμε το </a:t>
                </a:r>
                <a14:m>
                  <m:oMath xmlns:m="http://schemas.openxmlformats.org/officeDocument/2006/math">
                    <m:r>
                      <a:rPr lang="el-GR" sz="21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00" i="1" dirty="0" err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 +8</m:t>
                    </m:r>
                  </m:oMath>
                </a14:m>
                <a:r>
                  <a:rPr lang="el-GR" sz="2100" dirty="0"/>
                  <a:t>, οπότε έχουμε</a:t>
                </a:r>
              </a:p>
              <a:p>
                <a14:m>
                  <m:oMath xmlns:m="http://schemas.openxmlformats.org/officeDocument/2006/math"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 +2</m:t>
                    </m:r>
                    <m:r>
                      <a:rPr lang="en-US" sz="2100" i="1" dirty="0" err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 =(11+2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 −18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sz="2100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100" i="1" dirty="0">
                        <a:latin typeface="Cambria Math" panose="02040503050406030204" pitchFamily="18" charset="0"/>
                      </a:rPr>
                      <m:t> +8</m:t>
                    </m:r>
                  </m:oMath>
                </a14:m>
                <a:endParaRPr lang="el-GR" sz="2100" dirty="0"/>
              </a:p>
            </p:txBody>
          </p:sp>
        </mc:Choice>
        <mc:Fallback xmlns="">
          <p:sp>
            <p:nvSpPr>
              <p:cNvPr id="5" name="Θέση περιεχομένου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1" t="-808" r="-815" b="-18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2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(2/3)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To </a:t>
                </a:r>
                <a:r>
                  <a:rPr lang="el-GR" dirty="0" smtClean="0"/>
                  <a:t>πρώτο μέλος λοιπόν είναι τέλειο τετράγωνο ό,τι </a:t>
                </a:r>
                <a:r>
                  <a:rPr lang="el-GR" dirty="0"/>
                  <a:t>και να </a:t>
                </a:r>
                <a:r>
                  <a:rPr lang="el-GR" dirty="0" smtClean="0"/>
                  <a:t>είναι </a:t>
                </a:r>
                <a:r>
                  <a:rPr lang="el-GR" dirty="0"/>
                  <a:t>το </a:t>
                </a:r>
                <a:r>
                  <a:rPr lang="en-US" dirty="0"/>
                  <a:t>b</a:t>
                </a:r>
                <a:r>
                  <a:rPr lang="el-GR" dirty="0"/>
                  <a:t>.  </a:t>
                </a:r>
                <a:r>
                  <a:rPr lang="en-US" dirty="0"/>
                  <a:t>To </a:t>
                </a:r>
                <a:r>
                  <a:rPr lang="el-GR" dirty="0" smtClean="0"/>
                  <a:t>δεύτερο μέλος </a:t>
                </a:r>
                <a:r>
                  <a:rPr lang="el-GR" dirty="0"/>
                  <a:t>θα </a:t>
                </a:r>
                <a:r>
                  <a:rPr lang="el-GR" dirty="0" smtClean="0"/>
                  <a:t>γίνει τέλειο τετράγωνο </a:t>
                </a:r>
                <a:r>
                  <a:rPr lang="el-GR" dirty="0"/>
                  <a:t>με </a:t>
                </a:r>
                <a:r>
                  <a:rPr lang="el-GR" dirty="0" smtClean="0"/>
                  <a:t>κατάλληλη επιλογή </a:t>
                </a:r>
                <a:r>
                  <a:rPr lang="el-GR" dirty="0"/>
                  <a:t>του </a:t>
                </a:r>
                <a:r>
                  <a:rPr lang="en-US" dirty="0"/>
                  <a:t>b</a:t>
                </a:r>
                <a:r>
                  <a:rPr lang="el-GR" dirty="0"/>
                  <a:t>. Προς </a:t>
                </a:r>
                <a:r>
                  <a:rPr lang="el-GR" dirty="0" smtClean="0"/>
                  <a:t>τούτο,  επειδή είναι πολυώνυμο δευτέρου βαθμού,  </a:t>
                </a:r>
                <a:r>
                  <a:rPr lang="el-GR" dirty="0"/>
                  <a:t>θα </a:t>
                </a:r>
                <a:r>
                  <a:rPr lang="el-GR" dirty="0" smtClean="0"/>
                  <a:t>πρέπει </a:t>
                </a:r>
                <a:r>
                  <a:rPr lang="el-GR" dirty="0"/>
                  <a:t>η (</a:t>
                </a:r>
                <a:r>
                  <a:rPr lang="el-GR" dirty="0" err="1" smtClean="0"/>
                  <a:t>λυκειακή</a:t>
                </a:r>
                <a:r>
                  <a:rPr lang="el-GR" dirty="0" smtClean="0"/>
                  <a:t>) διακρίνουσα </a:t>
                </a:r>
                <a:r>
                  <a:rPr lang="el-GR" dirty="0"/>
                  <a:t>του να </a:t>
                </a:r>
                <a:r>
                  <a:rPr lang="el-GR" dirty="0" smtClean="0"/>
                  <a:t>είναι </a:t>
                </a:r>
                <a:r>
                  <a:rPr lang="el-GR" dirty="0"/>
                  <a:t>0. </a:t>
                </a:r>
                <a:r>
                  <a:rPr lang="el-GR" dirty="0" smtClean="0"/>
                  <a:t>Δηλαδή: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l-GR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−4(11+2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+8)=0</m:t>
                    </m:r>
                  </m:oMath>
                </a14:m>
                <a:r>
                  <a:rPr lang="el-GR" dirty="0"/>
                  <a:t>,  η </a:t>
                </a:r>
                <a:r>
                  <a:rPr lang="el-GR" dirty="0" smtClean="0"/>
                  <a:t>μετά από πράξεις: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+11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+16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−7=0</m:t>
                    </m:r>
                  </m:oMath>
                </a14:m>
                <a:endParaRPr lang="el-GR" dirty="0"/>
              </a:p>
              <a:p>
                <a:r>
                  <a:rPr lang="el-GR" dirty="0"/>
                  <a:t>Η </a:t>
                </a:r>
                <a:r>
                  <a:rPr lang="el-GR" dirty="0" smtClean="0"/>
                  <a:t>ως άνω εξίσωση είναι </a:t>
                </a:r>
                <a:r>
                  <a:rPr lang="el-GR" dirty="0"/>
                  <a:t>η </a:t>
                </a:r>
                <a:r>
                  <a:rPr lang="el-GR" dirty="0" err="1" smtClean="0"/>
                  <a:t>Επιλύουσα</a:t>
                </a:r>
                <a:r>
                  <a:rPr lang="el-GR" dirty="0" smtClean="0"/>
                  <a:t> (</a:t>
                </a:r>
                <a:r>
                  <a:rPr lang="en-US" dirty="0" err="1" smtClean="0"/>
                  <a:t>Resolvent</a:t>
                </a:r>
                <a:r>
                  <a:rPr lang="en-US" dirty="0" smtClean="0"/>
                  <a:t>) </a:t>
                </a:r>
                <a:r>
                  <a:rPr lang="el-GR" dirty="0" smtClean="0"/>
                  <a:t>της αρχικής τεταρτοβάθμιας.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019" r="-1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8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(3/3)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l-GR" dirty="0" smtClean="0"/>
                  <a:t>Αν </a:t>
                </a:r>
                <a:r>
                  <a:rPr lang="el-GR" dirty="0"/>
                  <a:t>το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ικανοποιεί αυτή </a:t>
                </a:r>
                <a:r>
                  <a:rPr lang="el-GR" dirty="0"/>
                  <a:t>την </a:t>
                </a:r>
                <a:r>
                  <a:rPr lang="el-GR" dirty="0" smtClean="0"/>
                  <a:t>εξίσωση, τότε</a:t>
                </a:r>
                <a:endParaRPr lang="el-GR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11+2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−18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+8= =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11+2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num>
                          <m:den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l-G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</a:rPr>
                                  <m:t>11+2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2  </m:t>
                    </m:r>
                  </m:oMath>
                </a14:m>
                <a:endParaRPr lang="el-GR" baseline="30000" dirty="0"/>
              </a:p>
              <a:p>
                <a:r>
                  <a:rPr lang="el-GR" dirty="0" smtClean="0"/>
                  <a:t>τότε </a:t>
                </a:r>
                <a:r>
                  <a:rPr lang="el-GR" dirty="0"/>
                  <a:t>η </a:t>
                </a:r>
                <a:r>
                  <a:rPr lang="el-GR" dirty="0" smtClean="0"/>
                  <a:t>αρχική γράφεται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i="1" baseline="30000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11+2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11+2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l-GR" dirty="0" smtClean="0"/>
                  <a:t> και παίρνουμε </a:t>
                </a:r>
                <a:r>
                  <a:rPr lang="el-GR" dirty="0"/>
                  <a:t>2 </a:t>
                </a:r>
                <a:r>
                  <a:rPr lang="el-GR" dirty="0" smtClean="0"/>
                  <a:t>δευτεροβάθμιες: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 =(11+2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−9/(11+2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 ),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 =−(11+2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−9/(11+2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 )</m:t>
                    </m:r>
                  </m:oMath>
                </a14:m>
                <a:endParaRPr lang="el-GR" dirty="0"/>
              </a:p>
              <a:p>
                <a:r>
                  <a:rPr lang="el-GR" dirty="0" smtClean="0"/>
                  <a:t>Έτσι βρίσκουμε </a:t>
                </a:r>
                <a:r>
                  <a:rPr lang="el-GR" dirty="0"/>
                  <a:t>4 </a:t>
                </a:r>
                <a:r>
                  <a:rPr lang="el-GR" dirty="0" smtClean="0"/>
                  <a:t>ρίζες </a:t>
                </a:r>
                <a:r>
                  <a:rPr lang="el-GR" dirty="0"/>
                  <a:t>της </a:t>
                </a:r>
                <a:r>
                  <a:rPr lang="el-GR" dirty="0" smtClean="0"/>
                  <a:t>αρχικής 4βαθμιας.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692" b="-4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6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Τεταρτοβάθμια εξίσωση παράδειγμα. </a:t>
            </a:r>
            <a:r>
              <a:rPr lang="en-US" dirty="0"/>
              <a:t>KATZ, p. 403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Cardano’s</a:t>
            </a:r>
            <a:r>
              <a:rPr lang="en-US" dirty="0"/>
              <a:t> pupil </a:t>
            </a:r>
            <a:r>
              <a:rPr lang="en-US" dirty="0" err="1"/>
              <a:t>Lodovico</a:t>
            </a:r>
            <a:r>
              <a:rPr lang="en-US" dirty="0"/>
              <a:t> Ferrari (1522 –1565) , succeeded in ﬁnding the solution to the fourth-degree  equation. </a:t>
            </a:r>
            <a:r>
              <a:rPr lang="en-US" dirty="0" err="1"/>
              <a:t>Cardano</a:t>
            </a:r>
            <a:r>
              <a:rPr lang="en-US" dirty="0"/>
              <a:t> presented this solution brieﬂy near the end of the </a:t>
            </a:r>
            <a:r>
              <a:rPr lang="en-US" dirty="0" err="1"/>
              <a:t>Ars</a:t>
            </a:r>
            <a:r>
              <a:rPr lang="en-US" dirty="0"/>
              <a:t> magna, where he  listed the 20 different types of quartic equations, outlined a basic procedure, and calculated  a few examples. This basic procedure begins with a linear </a:t>
            </a:r>
            <a:r>
              <a:rPr lang="en-US" dirty="0" smtClean="0"/>
              <a:t>substitution that eliminates the</a:t>
            </a:r>
            <a:r>
              <a:rPr lang="el-GR" dirty="0" smtClean="0"/>
              <a:t> 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00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Τεταρτοβάθμια εξίσωση παράδειγμα. </a:t>
            </a:r>
            <a:r>
              <a:rPr lang="en-US" sz="3200" dirty="0"/>
              <a:t>KATZ, p. </a:t>
            </a:r>
            <a:r>
              <a:rPr lang="en-US" sz="3200" dirty="0" smtClean="0"/>
              <a:t>40</a:t>
            </a:r>
            <a:r>
              <a:rPr lang="el-GR" sz="3200" dirty="0" smtClean="0"/>
              <a:t>4. </a:t>
            </a:r>
            <a:r>
              <a:rPr lang="en-US" sz="3200" dirty="0" smtClean="0"/>
              <a:t>Taking square roots,</a:t>
            </a:r>
            <a:r>
              <a:rPr lang="el-GR" sz="3200" dirty="0" smtClean="0"/>
              <a:t> </a:t>
            </a:r>
            <a:r>
              <a:rPr lang="en-US" sz="3200" dirty="0" smtClean="0"/>
              <a:t>is </a:t>
            </a:r>
            <a:r>
              <a:rPr lang="en-US" sz="3200" dirty="0"/>
              <a:t>ignored.</a:t>
            </a:r>
            <a:endParaRPr lang="el-G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72" y="1988840"/>
            <a:ext cx="7812055" cy="310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7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Τεταρτοβάθμια εξίσωση παράδειγμα. </a:t>
            </a:r>
            <a:r>
              <a:rPr lang="en-US" sz="2800" dirty="0"/>
              <a:t>KATZ, </a:t>
            </a:r>
            <a:r>
              <a:rPr lang="el-GR" sz="2800" dirty="0"/>
              <a:t>Οι λοιπές ρίζες της </a:t>
            </a:r>
            <a:r>
              <a:rPr lang="el-GR" sz="2800" dirty="0" err="1"/>
              <a:t>επιλύουσας</a:t>
            </a:r>
            <a:r>
              <a:rPr lang="el-GR" sz="2800" dirty="0"/>
              <a:t> δίνουν περαιτέρω ρίζες της αρχικής τεταρτοβάθμιας?</a:t>
            </a:r>
          </a:p>
        </p:txBody>
      </p:sp>
      <p:pic>
        <p:nvPicPr>
          <p:cNvPr id="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963" y="2204864"/>
            <a:ext cx="7846074" cy="2727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0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Τεταρτοβάθμια εξίσωση, παράδειγμα: Η περίπτωση μιγαδικών ριζών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Εξάγοντας τετραγωνικές ρίζες, αγνοεί </a:t>
                </a:r>
                <a:r>
                  <a:rPr lang="el-GR" dirty="0"/>
                  <a:t>το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endParaRPr lang="en-US" dirty="0"/>
              </a:p>
              <a:p>
                <a:r>
                  <a:rPr lang="el-GR" dirty="0"/>
                  <a:t>Οι </a:t>
                </a:r>
                <a:r>
                  <a:rPr lang="el-GR" dirty="0" smtClean="0"/>
                  <a:t>ρίζες </a:t>
                </a:r>
                <a:r>
                  <a:rPr lang="el-GR" dirty="0"/>
                  <a:t>που </a:t>
                </a:r>
                <a:r>
                  <a:rPr lang="el-GR" dirty="0" smtClean="0"/>
                  <a:t>βρήκε </a:t>
                </a:r>
                <a:r>
                  <a:rPr lang="el-GR" dirty="0"/>
                  <a:t>πιο </a:t>
                </a:r>
                <a:r>
                  <a:rPr lang="el-GR" dirty="0" smtClean="0"/>
                  <a:t>πάνω είναι θετικές</a:t>
                </a:r>
                <a:endParaRPr lang="el-GR" dirty="0"/>
              </a:p>
              <a:p>
                <a:r>
                  <a:rPr lang="el-GR" dirty="0" smtClean="0"/>
                  <a:t>Δεν λαμβάνει υπ’ </a:t>
                </a:r>
                <a:r>
                  <a:rPr lang="el-GR" dirty="0" err="1" smtClean="0"/>
                  <a:t>όψιν</a:t>
                </a:r>
                <a:r>
                  <a:rPr lang="el-GR" dirty="0" smtClean="0"/>
                  <a:t> </a:t>
                </a:r>
                <a:r>
                  <a:rPr lang="el-GR" dirty="0"/>
                  <a:t>την </a:t>
                </a:r>
                <a:r>
                  <a:rPr lang="el-GR" dirty="0" smtClean="0"/>
                  <a:t>περίπτωση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+3 =−6</m:t>
                    </m:r>
                    <m:r>
                      <a:rPr lang="el-GR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+1), </m:t>
                    </m:r>
                  </m:oMath>
                </a14:m>
                <a:r>
                  <a:rPr lang="el-GR" dirty="0"/>
                  <a:t>η </a:t>
                </a:r>
                <a:r>
                  <a:rPr lang="el-GR" dirty="0" smtClean="0"/>
                  <a:t>οποία έχει μιγαδικές ρίζες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1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</a:t>
            </a:r>
            <a:r>
              <a:rPr lang="el-GR" dirty="0" smtClean="0"/>
              <a:t>ύγκρισις λατινι</a:t>
            </a:r>
            <a:r>
              <a:rPr lang="el-GR" dirty="0"/>
              <a:t>κ</a:t>
            </a:r>
            <a:r>
              <a:rPr lang="el-GR" dirty="0" smtClean="0"/>
              <a:t>ού</a:t>
            </a:r>
            <a:r>
              <a:rPr lang="en-US" dirty="0" smtClean="0"/>
              <a:t> </a:t>
            </a:r>
            <a:r>
              <a:rPr lang="el-GR" dirty="0" smtClean="0"/>
              <a:t>-</a:t>
            </a:r>
            <a:r>
              <a:rPr lang="en-US" dirty="0" smtClean="0"/>
              <a:t> </a:t>
            </a:r>
            <a:r>
              <a:rPr lang="el-GR" dirty="0" smtClean="0"/>
              <a:t>αγγλικού</a:t>
            </a:r>
            <a:br>
              <a:rPr lang="el-GR" dirty="0" smtClean="0"/>
            </a:br>
            <a:r>
              <a:rPr lang="en-US" dirty="0" err="1" smtClean="0"/>
              <a:t>Ars</a:t>
            </a:r>
            <a:r>
              <a:rPr lang="en-US" dirty="0" smtClean="0"/>
              <a:t> Magna, </a:t>
            </a:r>
            <a:r>
              <a:rPr lang="en-US" dirty="0" err="1" smtClean="0"/>
              <a:t>ch.</a:t>
            </a:r>
            <a:r>
              <a:rPr lang="en-US" dirty="0" smtClean="0"/>
              <a:t> 39, prob. 9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Problem IX</a:t>
                </a:r>
                <a:endParaRPr lang="en-US" dirty="0"/>
              </a:p>
              <a:p>
                <a:r>
                  <a:rPr lang="en-US" dirty="0"/>
                  <a:t>Find a number the fourth power of which plus four times itself plus 8 is equal to ten times its square. We will say, therefore,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+ 8 =1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r>
                  <a:rPr lang="en-US" dirty="0"/>
                  <a:t>Therefore, as always, we give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's</a:t>
                </a:r>
                <a:endParaRPr lang="en-US" dirty="0"/>
              </a:p>
              <a:p>
                <a:r>
                  <a:rPr lang="en-US" dirty="0"/>
                  <a:t>to the squares, taking them from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and we will have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+ 8 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𝑂𝑥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− 4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115" t="-1887" r="-3776" b="-6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00808"/>
            <a:ext cx="3902328" cy="2780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725144"/>
            <a:ext cx="3902328" cy="1189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89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</a:t>
            </a:r>
            <a:r>
              <a:rPr lang="el-GR" dirty="0"/>
              <a:t>Ε</a:t>
            </a:r>
            <a:r>
              <a:rPr lang="el-GR" dirty="0" smtClean="0"/>
              <a:t>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Ιταλοί </a:t>
            </a:r>
            <a:r>
              <a:rPr lang="el-GR" dirty="0" err="1"/>
              <a:t>Αβακιστές</a:t>
            </a:r>
            <a:r>
              <a:rPr lang="el-GR" dirty="0"/>
              <a:t>. Αλγεβρικός Συμβολισμός. </a:t>
            </a:r>
            <a:r>
              <a:rPr lang="el-GR" dirty="0" smtClean="0"/>
              <a:t>Άλγεβρα </a:t>
            </a:r>
            <a:r>
              <a:rPr lang="el-GR" dirty="0"/>
              <a:t>στην Γαλλία, Γερμανία, Αγγλία. Εξισώσεις τρίτου και τετάρτου βαθμού. Μιγαδικοί αριθμοί. Εξισώσεις τετάρτου βαθμού και συμμετρίες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Ars</a:t>
            </a:r>
            <a:r>
              <a:rPr lang="en-US" sz="3600" dirty="0" smtClean="0"/>
              <a:t> Magna, </a:t>
            </a:r>
            <a:r>
              <a:rPr lang="en-US" sz="3600" dirty="0" err="1"/>
              <a:t>trl</a:t>
            </a:r>
            <a:r>
              <a:rPr lang="en-US" sz="3600" dirty="0"/>
              <a:t>. T. </a:t>
            </a:r>
            <a:r>
              <a:rPr lang="en-US" sz="3600" dirty="0" smtClean="0"/>
              <a:t>Richard </a:t>
            </a:r>
            <a:r>
              <a:rPr lang="en-US" sz="3600" dirty="0" err="1" smtClean="0"/>
              <a:t>Witmer</a:t>
            </a:r>
            <a:r>
              <a:rPr lang="en-US" sz="3600" dirty="0" smtClean="0"/>
              <a:t>, </a:t>
            </a:r>
            <a:r>
              <a:rPr lang="en-US" sz="3600" dirty="0"/>
              <a:t>p. </a:t>
            </a:r>
            <a:r>
              <a:rPr lang="el-GR" sz="3600" dirty="0" smtClean="0"/>
              <a:t>248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n-US" sz="3600" dirty="0" smtClean="0"/>
              <a:t>Ch.</a:t>
            </a:r>
            <a:r>
              <a:rPr lang="el-GR" sz="3600" dirty="0" smtClean="0"/>
              <a:t> </a:t>
            </a:r>
            <a:r>
              <a:rPr lang="en-US" sz="3600" dirty="0" smtClean="0"/>
              <a:t>XXXIX</a:t>
            </a:r>
            <a:r>
              <a:rPr lang="el-GR" sz="3600" dirty="0" smtClean="0"/>
              <a:t> (1/5)</a:t>
            </a:r>
            <a:endParaRPr lang="el-GR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779" y="1988841"/>
            <a:ext cx="7358442" cy="38189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89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Ars</a:t>
            </a:r>
            <a:r>
              <a:rPr lang="en-US" sz="3600" dirty="0" smtClean="0"/>
              <a:t> Magna, </a:t>
            </a:r>
            <a:r>
              <a:rPr lang="en-US" sz="3600" dirty="0" err="1"/>
              <a:t>trl</a:t>
            </a:r>
            <a:r>
              <a:rPr lang="en-US" sz="3600" dirty="0"/>
              <a:t>. T. </a:t>
            </a:r>
            <a:r>
              <a:rPr lang="en-US" sz="3600" dirty="0" smtClean="0"/>
              <a:t>Richard </a:t>
            </a:r>
            <a:r>
              <a:rPr lang="en-US" sz="3600" dirty="0" err="1" smtClean="0"/>
              <a:t>Witmer</a:t>
            </a:r>
            <a:r>
              <a:rPr lang="en-US" sz="3600" dirty="0" smtClean="0"/>
              <a:t>, </a:t>
            </a:r>
            <a:r>
              <a:rPr lang="en-US" sz="3600" dirty="0"/>
              <a:t>p. </a:t>
            </a:r>
            <a:r>
              <a:rPr lang="el-GR" sz="3600" dirty="0" smtClean="0"/>
              <a:t>248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n-US" sz="3600" dirty="0" smtClean="0"/>
              <a:t>Ch.</a:t>
            </a:r>
            <a:r>
              <a:rPr lang="el-GR" sz="3600" dirty="0" smtClean="0"/>
              <a:t> </a:t>
            </a:r>
            <a:r>
              <a:rPr lang="en-US" sz="3600" dirty="0" smtClean="0"/>
              <a:t>XXXIX</a:t>
            </a:r>
            <a:r>
              <a:rPr lang="el-GR" sz="3600" dirty="0" smtClean="0"/>
              <a:t> (2/5)</a:t>
            </a:r>
            <a:endParaRPr lang="el-GR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549" y="1988841"/>
            <a:ext cx="7996902" cy="3360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Ars</a:t>
            </a:r>
            <a:r>
              <a:rPr lang="en-US" sz="3600" dirty="0" smtClean="0"/>
              <a:t> Magna, </a:t>
            </a:r>
            <a:r>
              <a:rPr lang="en-US" sz="3600" dirty="0" err="1"/>
              <a:t>trl</a:t>
            </a:r>
            <a:r>
              <a:rPr lang="en-US" sz="3600" dirty="0"/>
              <a:t>. T. </a:t>
            </a:r>
            <a:r>
              <a:rPr lang="en-US" sz="3600" dirty="0" smtClean="0"/>
              <a:t>Richard </a:t>
            </a:r>
            <a:r>
              <a:rPr lang="en-US" sz="3600" dirty="0" err="1" smtClean="0"/>
              <a:t>Witmer</a:t>
            </a:r>
            <a:r>
              <a:rPr lang="en-US" sz="3600" dirty="0" smtClean="0"/>
              <a:t>, </a:t>
            </a:r>
            <a:r>
              <a:rPr lang="en-US" sz="3600" dirty="0"/>
              <a:t>p. </a:t>
            </a:r>
            <a:r>
              <a:rPr lang="el-GR" sz="3600" dirty="0" smtClean="0"/>
              <a:t>248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n-US" sz="3600" dirty="0" smtClean="0"/>
              <a:t>Ch.</a:t>
            </a:r>
            <a:r>
              <a:rPr lang="el-GR" sz="3600" dirty="0" smtClean="0"/>
              <a:t> </a:t>
            </a:r>
            <a:r>
              <a:rPr lang="en-US" sz="3600" dirty="0" smtClean="0"/>
              <a:t>XXXIX</a:t>
            </a:r>
            <a:r>
              <a:rPr lang="el-GR" sz="3600" dirty="0" smtClean="0"/>
              <a:t> (3/5)</a:t>
            </a:r>
            <a:endParaRPr lang="el-GR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23" y="2276872"/>
            <a:ext cx="8143553" cy="171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6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Ars</a:t>
            </a:r>
            <a:r>
              <a:rPr lang="en-US" sz="3600" dirty="0" smtClean="0"/>
              <a:t> Magna, </a:t>
            </a:r>
            <a:r>
              <a:rPr lang="en-US" sz="3600" dirty="0" err="1"/>
              <a:t>trl</a:t>
            </a:r>
            <a:r>
              <a:rPr lang="en-US" sz="3600" dirty="0"/>
              <a:t>. T. </a:t>
            </a:r>
            <a:r>
              <a:rPr lang="en-US" sz="3600" dirty="0" smtClean="0"/>
              <a:t>Richard </a:t>
            </a:r>
            <a:r>
              <a:rPr lang="en-US" sz="3600" dirty="0" err="1" smtClean="0"/>
              <a:t>Witmer</a:t>
            </a:r>
            <a:r>
              <a:rPr lang="en-US" sz="3600" dirty="0" smtClean="0"/>
              <a:t>, </a:t>
            </a:r>
            <a:r>
              <a:rPr lang="en-US" sz="3600" dirty="0"/>
              <a:t>p. </a:t>
            </a:r>
            <a:r>
              <a:rPr lang="el-GR" sz="3600" dirty="0" smtClean="0"/>
              <a:t>248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n-US" sz="3600" dirty="0" smtClean="0"/>
              <a:t>Ch.</a:t>
            </a:r>
            <a:r>
              <a:rPr lang="el-GR" sz="3600" dirty="0" smtClean="0"/>
              <a:t> </a:t>
            </a:r>
            <a:r>
              <a:rPr lang="en-US" sz="3600" dirty="0" smtClean="0"/>
              <a:t>XXXIX</a:t>
            </a:r>
            <a:r>
              <a:rPr lang="el-GR" sz="3600" dirty="0" smtClean="0"/>
              <a:t> (4/5)</a:t>
            </a:r>
            <a:endParaRPr lang="el-GR" sz="36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30" y="2348880"/>
            <a:ext cx="8140940" cy="1731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9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Ars</a:t>
            </a:r>
            <a:r>
              <a:rPr lang="en-US" sz="3600" dirty="0" smtClean="0"/>
              <a:t> Magna, </a:t>
            </a:r>
            <a:r>
              <a:rPr lang="en-US" sz="3600" dirty="0" err="1"/>
              <a:t>trl</a:t>
            </a:r>
            <a:r>
              <a:rPr lang="en-US" sz="3600" dirty="0"/>
              <a:t>. T. </a:t>
            </a:r>
            <a:r>
              <a:rPr lang="en-US" sz="3600" dirty="0" smtClean="0"/>
              <a:t>Richard </a:t>
            </a:r>
            <a:r>
              <a:rPr lang="en-US" sz="3600" dirty="0" err="1" smtClean="0"/>
              <a:t>Witmer</a:t>
            </a:r>
            <a:r>
              <a:rPr lang="en-US" sz="3600" dirty="0" smtClean="0"/>
              <a:t>, </a:t>
            </a:r>
            <a:r>
              <a:rPr lang="en-US" sz="3600" dirty="0"/>
              <a:t>p. </a:t>
            </a:r>
            <a:r>
              <a:rPr lang="el-GR" sz="3600" dirty="0" smtClean="0"/>
              <a:t>248</a:t>
            </a:r>
            <a:r>
              <a:rPr lang="el-GR" sz="3600" dirty="0"/>
              <a:t/>
            </a:r>
            <a:br>
              <a:rPr lang="el-GR" sz="3600" dirty="0"/>
            </a:br>
            <a:r>
              <a:rPr lang="en-US" sz="3600" dirty="0" smtClean="0"/>
              <a:t>Ch.</a:t>
            </a:r>
            <a:r>
              <a:rPr lang="el-GR" sz="3600" dirty="0" smtClean="0"/>
              <a:t> </a:t>
            </a:r>
            <a:r>
              <a:rPr lang="en-US" sz="3600" dirty="0" smtClean="0"/>
              <a:t>XXXIX</a:t>
            </a:r>
            <a:r>
              <a:rPr lang="el-GR" sz="3600" dirty="0" smtClean="0"/>
              <a:t> (5/5)</a:t>
            </a:r>
            <a:endParaRPr lang="el-GR" sz="3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245" y="1772817"/>
            <a:ext cx="7445510" cy="39202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2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Ars</a:t>
            </a:r>
            <a:r>
              <a:rPr lang="en-US" dirty="0"/>
              <a:t> Magna, </a:t>
            </a:r>
            <a:r>
              <a:rPr lang="en-US" dirty="0" err="1"/>
              <a:t>trl</a:t>
            </a:r>
            <a:r>
              <a:rPr lang="en-US" dirty="0"/>
              <a:t>. T. Richard </a:t>
            </a:r>
            <a:r>
              <a:rPr lang="en-US" dirty="0" err="1"/>
              <a:t>Witmer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566" y="1772817"/>
            <a:ext cx="6526869" cy="3845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4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Ars</a:t>
            </a:r>
            <a:r>
              <a:rPr lang="en-US" dirty="0"/>
              <a:t> Magna, </a:t>
            </a:r>
            <a:r>
              <a:rPr lang="en-US" dirty="0" err="1"/>
              <a:t>trl</a:t>
            </a:r>
            <a:r>
              <a:rPr lang="en-US" dirty="0"/>
              <a:t>. T. Richard </a:t>
            </a:r>
            <a:r>
              <a:rPr lang="en-US" dirty="0" err="1" smtClean="0"/>
              <a:t>Witmer</a:t>
            </a:r>
            <a:r>
              <a:rPr lang="el-GR" dirty="0" smtClean="0"/>
              <a:t> </a:t>
            </a:r>
            <a:r>
              <a:rPr lang="en-US" dirty="0" smtClean="0"/>
              <a:t>p. 250 (1/2)</a:t>
            </a: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148" y="2132856"/>
            <a:ext cx="7351705" cy="3173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0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Ars</a:t>
            </a:r>
            <a:r>
              <a:rPr lang="en-US" dirty="0"/>
              <a:t> Magna, </a:t>
            </a:r>
            <a:r>
              <a:rPr lang="en-US" dirty="0" err="1"/>
              <a:t>trl</a:t>
            </a:r>
            <a:r>
              <a:rPr lang="en-US" dirty="0"/>
              <a:t>. T. Richard </a:t>
            </a:r>
            <a:r>
              <a:rPr lang="en-US" dirty="0" err="1" smtClean="0"/>
              <a:t>Witmer</a:t>
            </a:r>
            <a:r>
              <a:rPr lang="el-GR" dirty="0" smtClean="0"/>
              <a:t> </a:t>
            </a:r>
            <a:r>
              <a:rPr lang="en-US" dirty="0" smtClean="0"/>
              <a:t>p. 250 (2/2)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σ. </a:t>
                </a:r>
                <a:r>
                  <a:rPr lang="el-GR" dirty="0" smtClean="0"/>
                  <a:t>250</a:t>
                </a:r>
                <a:r>
                  <a:rPr lang="el-GR" dirty="0"/>
                  <a:t>,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+9 = 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so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−3)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=(2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−1)2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−3)= (2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−1)  </m:t>
                    </m:r>
                  </m:oMath>
                </a14:m>
                <a:r>
                  <a:rPr lang="en-US" dirty="0"/>
                  <a:t>or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−(2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  </m:t>
                    </m:r>
                  </m:oMath>
                </a14:m>
                <a:r>
                  <a:rPr lang="en-US" dirty="0"/>
                  <a:t>so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US" dirty="0"/>
                  <a:t>  the solutions are </a:t>
                </a:r>
                <a:endParaRPr lang="el-GR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1+3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1−3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−1+5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1−5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78" t="-1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4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/>
              <a:t>Ars</a:t>
            </a:r>
            <a:r>
              <a:rPr lang="en-US" sz="3600" dirty="0"/>
              <a:t> Magna, </a:t>
            </a:r>
            <a:r>
              <a:rPr lang="en-US" sz="3600" dirty="0" err="1"/>
              <a:t>trl</a:t>
            </a:r>
            <a:r>
              <a:rPr lang="en-US" sz="3600" dirty="0"/>
              <a:t>. T. Richard </a:t>
            </a:r>
            <a:r>
              <a:rPr lang="en-US" sz="3600" dirty="0" err="1"/>
              <a:t>Witmer</a:t>
            </a:r>
            <a:r>
              <a:rPr lang="el-GR" sz="3600" dirty="0"/>
              <a:t> </a:t>
            </a:r>
            <a:r>
              <a:rPr lang="en-US" sz="3600" dirty="0"/>
              <a:t>p. </a:t>
            </a:r>
            <a:r>
              <a:rPr lang="en-US" sz="3600" dirty="0" smtClean="0"/>
              <a:t>250.</a:t>
            </a:r>
            <a:br>
              <a:rPr lang="en-US" sz="3600" dirty="0" smtClean="0"/>
            </a:br>
            <a:r>
              <a:rPr lang="en-US" sz="3600" dirty="0" smtClean="0"/>
              <a:t>Challenging the reader!</a:t>
            </a:r>
            <a:endParaRPr lang="el-GR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400" y="2564904"/>
            <a:ext cx="7813200" cy="20707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7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Ars</a:t>
            </a:r>
            <a:r>
              <a:rPr lang="en-US" dirty="0" smtClean="0"/>
              <a:t> Magna. Katz, p</a:t>
            </a:r>
            <a:r>
              <a:rPr lang="en-US" dirty="0"/>
              <a:t>. </a:t>
            </a:r>
            <a:r>
              <a:rPr lang="en-US" dirty="0" smtClean="0"/>
              <a:t>404</a:t>
            </a:r>
            <a:br>
              <a:rPr lang="en-US" dirty="0" smtClean="0"/>
            </a:br>
            <a:r>
              <a:rPr lang="en-US" dirty="0" smtClean="0"/>
              <a:t>Refined and useless</a:t>
            </a:r>
            <a:endParaRPr lang="el-GR" dirty="0"/>
          </a:p>
        </p:txBody>
      </p:sp>
      <p:pic>
        <p:nvPicPr>
          <p:cNvPr id="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193221" cy="1711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20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</a:t>
            </a:r>
            <a:r>
              <a:rPr lang="el-GR" dirty="0" err="1" smtClean="0"/>
              <a:t>Υποενότητας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Σύμβολα του </a:t>
            </a:r>
            <a:r>
              <a:rPr lang="en-US" dirty="0" err="1" smtClean="0"/>
              <a:t>Ars</a:t>
            </a:r>
            <a:r>
              <a:rPr lang="en-US" dirty="0" smtClean="0"/>
              <a:t> Magna, </a:t>
            </a:r>
            <a:r>
              <a:rPr lang="el-GR" dirty="0" smtClean="0"/>
              <a:t>παραδείγματα</a:t>
            </a:r>
          </a:p>
          <a:p>
            <a:r>
              <a:rPr lang="el-GR" dirty="0" smtClean="0"/>
              <a:t>Παραδείγματα </a:t>
            </a:r>
            <a:r>
              <a:rPr lang="el-GR" dirty="0" err="1" smtClean="0"/>
              <a:t>τεταρτοβάθμιων</a:t>
            </a:r>
            <a:r>
              <a:rPr lang="el-GR" dirty="0" smtClean="0"/>
              <a:t> εξισώσεων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err="1" smtClean="0"/>
              <a:t>Υποενότητας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Επίλυση εξίσωσης τετάρτου βαθμού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70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Το παρόν εκπαιδευτικό υλικό έχει αναπτυχθεί </a:t>
            </a:r>
            <a:r>
              <a:rPr lang="el-GR" sz="2000" dirty="0" err="1"/>
              <a:t>στ</a:t>
            </a:r>
            <a:r>
              <a:rPr lang="en-US" sz="2000" dirty="0"/>
              <a:t>o</a:t>
            </a:r>
            <a:r>
              <a:rPr lang="el-GR" sz="2000" dirty="0"/>
              <a:t> </a:t>
            </a:r>
            <a:r>
              <a:rPr lang="el-GR" sz="2000" dirty="0" err="1"/>
              <a:t>πλαίσι</a:t>
            </a:r>
            <a:r>
              <a:rPr lang="en-US" sz="2000" dirty="0"/>
              <a:t>o</a:t>
            </a:r>
            <a:r>
              <a:rPr lang="el-GR" sz="2000" dirty="0"/>
              <a:t> του εκπαιδευτικού έργου του διδάσκοντα.</a:t>
            </a:r>
            <a:endParaRPr lang="en-US" sz="2000" dirty="0"/>
          </a:p>
          <a:p>
            <a:r>
              <a:rPr lang="el-GR" sz="2000" dirty="0"/>
              <a:t>Το έργο 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έχει χρηματοδοτήσει μόνο την αναδιαμόρφωση του εκπαιδευτικού υλικού. </a:t>
            </a:r>
            <a:endParaRPr lang="en-US" sz="2000" dirty="0"/>
          </a:p>
          <a:p>
            <a:r>
              <a:rPr lang="el-GR" sz="20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/>
              <a:t>Σημειώματα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Το παρόν έργο αποτελεί την έκδοση 1.0</a:t>
            </a:r>
            <a:r>
              <a:rPr lang="el-GR" sz="2000" dirty="0" smtClean="0"/>
              <a:t>.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734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</a:t>
            </a:r>
            <a:r>
              <a:rPr lang="el-GR" sz="2000" dirty="0" err="1"/>
              <a:t>Εθνικόν</a:t>
            </a:r>
            <a:r>
              <a:rPr lang="el-GR" sz="2000" dirty="0"/>
              <a:t> και </a:t>
            </a:r>
            <a:r>
              <a:rPr lang="el-GR" sz="2000" dirty="0" err="1"/>
              <a:t>Καποδιστριακόν</a:t>
            </a:r>
            <a:r>
              <a:rPr lang="el-GR" sz="2000" dirty="0"/>
              <a:t>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/>
              <a:t>Παπασταυρίδης Σταύρος. «Ιστορία Νεότερων Μαθηματικών, Η Άλγεβρα της </a:t>
            </a:r>
            <a:r>
              <a:rPr lang="el-GR" sz="2000" dirty="0" smtClean="0"/>
              <a:t>Αναγέννησης». </a:t>
            </a:r>
            <a:r>
              <a:rPr lang="el-GR" sz="2000" dirty="0"/>
              <a:t>Έκδοση: 1.0.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διεύθυνση: </a:t>
            </a:r>
            <a:r>
              <a:rPr lang="en-US" sz="2000" dirty="0"/>
              <a:t>http://opencourses.uoa.gr/courses/MATH113/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6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Οποιαδήποτε 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/>
              <a:t>ια</a:t>
            </a:r>
            <a:r>
              <a:rPr lang="en-US" sz="2000" dirty="0" err="1"/>
              <a:t>τήρησης</a:t>
            </a:r>
            <a:r>
              <a:rPr lang="en-US" sz="2000" dirty="0"/>
              <a:t> 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το Σημείωμα Χρήσης Έργων Τρίτων 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4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Το 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/>
              <a:t>Εικόνες/Σχήματα/Διαγράμματα</a:t>
            </a:r>
            <a:r>
              <a:rPr lang="en-US" sz="2000" b="1" dirty="0"/>
              <a:t>/</a:t>
            </a:r>
            <a:r>
              <a:rPr lang="el-GR" sz="2000" b="1" dirty="0"/>
              <a:t>Φωτογραφίες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Η Άλγεβρα της Αναγέννησης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dirty="0" smtClean="0"/>
              <a:t>Επίλυση εξίσωσης τετάρτου βαθμού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Σχόλια επί των προηγούμενων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0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Σύμβολα του </a:t>
            </a:r>
            <a:r>
              <a:rPr lang="en-US" dirty="0" err="1"/>
              <a:t>A</a:t>
            </a:r>
            <a:r>
              <a:rPr lang="en-US" dirty="0" err="1" smtClean="0"/>
              <a:t>rs</a:t>
            </a:r>
            <a:r>
              <a:rPr lang="en-US" dirty="0" smtClean="0"/>
              <a:t> Magna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Rule</a:t>
            </a:r>
          </a:p>
          <a:p>
            <a:r>
              <a:rPr lang="en-US" dirty="0" smtClean="0"/>
              <a:t>Cube </a:t>
            </a:r>
            <a:r>
              <a:rPr lang="en-US" dirty="0"/>
              <a:t>one-third the  coefficient of </a:t>
            </a:r>
            <a:r>
              <a:rPr lang="en-US" i="1" dirty="0"/>
              <a:t>x; add to it the square of one-half </a:t>
            </a:r>
            <a:r>
              <a:rPr lang="en-US" dirty="0"/>
              <a:t>the constant of the equation; and take the square root of the whole. You will duplicate  this, and to one of the two you add one-half the number you have already squared and from the other you subtract one-half the same. You will then have a </a:t>
            </a:r>
            <a:r>
              <a:rPr lang="en-US" i="1" dirty="0" err="1"/>
              <a:t>binomium</a:t>
            </a:r>
            <a:r>
              <a:rPr lang="en-US" i="1" dirty="0"/>
              <a:t> and its </a:t>
            </a:r>
            <a:r>
              <a:rPr lang="en-US" i="1" dirty="0" err="1"/>
              <a:t>apotome</a:t>
            </a:r>
            <a:r>
              <a:rPr lang="en-US" i="1" dirty="0"/>
              <a:t>. Then </a:t>
            </a:r>
            <a:r>
              <a:rPr lang="en-US" dirty="0"/>
              <a:t>subtracting the cube root of the </a:t>
            </a:r>
            <a:r>
              <a:rPr lang="en-US" i="1" dirty="0" err="1"/>
              <a:t>apotome</a:t>
            </a:r>
            <a:r>
              <a:rPr lang="en-US" i="1" dirty="0"/>
              <a:t> from the cube root of the </a:t>
            </a:r>
            <a:r>
              <a:rPr lang="en-US" i="1" dirty="0" err="1"/>
              <a:t>binomium</a:t>
            </a:r>
            <a:r>
              <a:rPr lang="en-US" i="1" dirty="0"/>
              <a:t>, the remainder [or] that which is left is the value of x</a:t>
            </a:r>
            <a:r>
              <a:rPr lang="en-US" i="1" dirty="0" smtClean="0"/>
              <a:t>.</a:t>
            </a:r>
            <a:endParaRPr lang="el-GR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85846"/>
            <a:ext cx="3975342" cy="3196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0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Τίτλος 4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l-GR" dirty="0" smtClean="0"/>
                  <a:t>Ξεκινάμε από την εξίσωση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3 +</m:t>
                    </m:r>
                    <m:r>
                      <a:rPr lang="el-GR" i="1" dirty="0" err="1" smtClean="0">
                        <a:latin typeface="Cambria Math" panose="02040503050406030204" pitchFamily="18" charset="0"/>
                      </a:rPr>
                      <m:t>𝑐𝑥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5" name="Τίτλο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56" t="-170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667" y="2492897"/>
            <a:ext cx="5362667" cy="1259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2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Τίτλος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Exemplum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l-GR" dirty="0" smtClean="0"/>
                  <a:t> (1/3)</a:t>
                </a:r>
                <a:endParaRPr lang="el-GR" dirty="0"/>
              </a:p>
            </p:txBody>
          </p:sp>
        </mc:Choice>
        <mc:Fallback xmlns="">
          <p:sp>
            <p:nvSpPr>
              <p:cNvPr id="4" name="Τίτλο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4682" y="1457191"/>
            <a:ext cx="4134637" cy="3943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6568" y="5517232"/>
            <a:ext cx="4690864" cy="8248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16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Exemplum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+6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l-GR" dirty="0" smtClean="0"/>
                  <a:t> (2/3)</a:t>
                </a:r>
                <a:endParaRPr lang="el-GR" dirty="0"/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9600" y="1416729"/>
            <a:ext cx="5384800" cy="3132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175" y="4725144"/>
            <a:ext cx="5339650" cy="1640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48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1246</Words>
  <Application>Microsoft Office PowerPoint</Application>
  <PresentationFormat>Προβολή στην οθόνη (4:3)</PresentationFormat>
  <Paragraphs>118</Paragraphs>
  <Slides>37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Calibri</vt:lpstr>
      <vt:lpstr>Cambria Math</vt:lpstr>
      <vt:lpstr>Wingdings</vt:lpstr>
      <vt:lpstr>Θέμα του Office</vt:lpstr>
      <vt:lpstr>Ιστορία νεότερων Μαθηματικών</vt:lpstr>
      <vt:lpstr>Περιγραφή Ενότητας</vt:lpstr>
      <vt:lpstr>Περιεχόμενα Υποενότητας</vt:lpstr>
      <vt:lpstr>Η Άλγεβρα της Αναγέννησης</vt:lpstr>
      <vt:lpstr>Σχόλια επί των προηγούμενων</vt:lpstr>
      <vt:lpstr>Σύμβολα του Ars Magna</vt:lpstr>
      <vt:lpstr>Ξεκινάμε από την εξίσωση x3 +cx=d</vt:lpstr>
      <vt:lpstr>Exemplum x3 +6x=20 (1/3)</vt:lpstr>
      <vt:lpstr>Exemplum x3 +6x=20 (2/3)</vt:lpstr>
      <vt:lpstr>Exemplum x3 +6x=20 (3/3)</vt:lpstr>
      <vt:lpstr>Τεταρτοβάθμια εξίσωση, παράδειγμα</vt:lpstr>
      <vt:lpstr>Παράδειγμα (1/3)</vt:lpstr>
      <vt:lpstr>Παράδειγμα (2/3)</vt:lpstr>
      <vt:lpstr>Παράδειγμα (3/3)</vt:lpstr>
      <vt:lpstr>Τεταρτοβάθμια εξίσωση παράδειγμα. KATZ, p. 403</vt:lpstr>
      <vt:lpstr>Τεταρτοβάθμια εξίσωση παράδειγμα. KATZ, p. 404. Taking square roots, is ignored.</vt:lpstr>
      <vt:lpstr>Τεταρτοβάθμια εξίσωση παράδειγμα. KATZ, Οι λοιπές ρίζες της επιλύουσας δίνουν περαιτέρω ρίζες της αρχικής τεταρτοβάθμιας?</vt:lpstr>
      <vt:lpstr>Τεταρτοβάθμια εξίσωση, παράδειγμα: Η περίπτωση μιγαδικών ριζών</vt:lpstr>
      <vt:lpstr>Σύγκρισις λατινικού - αγγλικού Ars Magna, ch. 39, prob. 9</vt:lpstr>
      <vt:lpstr>Ars Magna, trl. T. Richard Witmer, p. 248 Ch. XXXIX (1/5)</vt:lpstr>
      <vt:lpstr>Ars Magna, trl. T. Richard Witmer, p. 248 Ch. XXXIX (2/5)</vt:lpstr>
      <vt:lpstr>Ars Magna, trl. T. Richard Witmer, p. 248 Ch. XXXIX (3/5)</vt:lpstr>
      <vt:lpstr>Ars Magna, trl. T. Richard Witmer, p. 248 Ch. XXXIX (4/5)</vt:lpstr>
      <vt:lpstr>Ars Magna, trl. T. Richard Witmer, p. 248 Ch. XXXIX (5/5)</vt:lpstr>
      <vt:lpstr>Ars Magna, trl. T. Richard Witmer</vt:lpstr>
      <vt:lpstr>Ars Magna, trl. T. Richard Witmer p. 250 (1/2)</vt:lpstr>
      <vt:lpstr>Ars Magna, trl. T. Richard Witmer p. 250 (2/2)</vt:lpstr>
      <vt:lpstr>Ars Magna, trl. T. Richard Witmer p. 250. Challenging the reader!</vt:lpstr>
      <vt:lpstr>Ars Magna. Katz, p. 404 Refined and useless</vt:lpstr>
      <vt:lpstr>Τέλος Υποενότητας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307</cp:revision>
  <dcterms:created xsi:type="dcterms:W3CDTF">2012-09-06T09:03:05Z</dcterms:created>
  <dcterms:modified xsi:type="dcterms:W3CDTF">2015-07-16T10:14:55Z</dcterms:modified>
</cp:coreProperties>
</file>