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14" r:id="rId3"/>
    <p:sldId id="315" r:id="rId4"/>
    <p:sldId id="372" r:id="rId5"/>
    <p:sldId id="317" r:id="rId6"/>
    <p:sldId id="373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4" r:id="rId42"/>
    <p:sldId id="355" r:id="rId43"/>
    <p:sldId id="365" r:id="rId44"/>
    <p:sldId id="358" r:id="rId45"/>
    <p:sldId id="366" r:id="rId46"/>
    <p:sldId id="361" r:id="rId47"/>
    <p:sldId id="362" r:id="rId48"/>
    <p:sldId id="367" r:id="rId49"/>
    <p:sldId id="364" r:id="rId50"/>
    <p:sldId id="370" r:id="rId51"/>
    <p:sldId id="371" r:id="rId52"/>
    <p:sldId id="280" r:id="rId53"/>
    <p:sldId id="290" r:id="rId54"/>
    <p:sldId id="295" r:id="rId55"/>
    <p:sldId id="299" r:id="rId56"/>
    <p:sldId id="292" r:id="rId57"/>
    <p:sldId id="291" r:id="rId58"/>
    <p:sldId id="294" r:id="rId59"/>
    <p:sldId id="293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14"/>
            <p14:sldId id="315"/>
            <p14:sldId id="372"/>
            <p14:sldId id="317"/>
            <p14:sldId id="373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4"/>
            <p14:sldId id="355"/>
            <p14:sldId id="365"/>
            <p14:sldId id="358"/>
            <p14:sldId id="366"/>
            <p14:sldId id="361"/>
            <p14:sldId id="362"/>
            <p14:sldId id="367"/>
            <p14:sldId id="364"/>
            <p14:sldId id="370"/>
            <p14:sldId id="371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3" d="100"/>
          <a:sy n="83" d="100"/>
        </p:scale>
        <p:origin x="84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557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17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28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31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98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66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222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49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040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63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151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248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604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795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999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902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66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610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1420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860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18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731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909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265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275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360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179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760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756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020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426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08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491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542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535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27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0319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6817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59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1851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081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2682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21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5461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820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2988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0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05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24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14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Πολλαπλασιασμός - Διαίρεση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Πολλαπλασιασμός - Διαίρεση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Πολλαπλασιασμός - Διαίρεση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Πολλαπλασιασμός - Διαίρεση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000" dirty="0" smtClean="0">
              <a:solidFill>
                <a:srgbClr val="5075BC"/>
              </a:solidFill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Πολλαπλασιασμός - Διαίρεση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3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000" dirty="0" err="1" smtClean="0">
              <a:solidFill>
                <a:srgbClr val="5075BC"/>
              </a:solidFill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Πολλαπλασιασμός - Διαίρεση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611561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Πολλαπλασιασμός - Διαίρεση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montessoritutoring.vpweb.com/?prefix=www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ntessorimaterials.com/products/unit-division-board" TargetMode="External"/><Relationship Id="rId4" Type="http://schemas.openxmlformats.org/officeDocument/2006/relationships/hyperlink" Target="http://www.montessoriadvantage.com/Multiplicatio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5075BC"/>
                </a:solidFill>
              </a:rPr>
              <a:t>ΛΟΓΙΚΟ-ΜΑΘΗΜΑΤΙΚΕΣ </a:t>
            </a:r>
            <a:r>
              <a:rPr lang="el-GR" sz="3200" dirty="0">
                <a:solidFill>
                  <a:srgbClr val="5075BC"/>
                </a:solidFill>
              </a:rPr>
              <a:t>ΣΧΕΣΕΙΣ &amp; </a:t>
            </a:r>
            <a:br>
              <a:rPr lang="el-GR" sz="3200" dirty="0">
                <a:solidFill>
                  <a:srgbClr val="5075BC"/>
                </a:solidFill>
              </a:rPr>
            </a:br>
            <a:r>
              <a:rPr lang="el-GR" sz="3200" dirty="0">
                <a:solidFill>
                  <a:srgbClr val="5075BC"/>
                </a:solidFill>
              </a:rPr>
              <a:t>ΑΡΙΘΜΗΤΙΚΕΣ ΕΝΝΟΙΕΣ </a:t>
            </a:r>
            <a:br>
              <a:rPr lang="el-GR" sz="3200" dirty="0">
                <a:solidFill>
                  <a:srgbClr val="5075BC"/>
                </a:solidFill>
              </a:rPr>
            </a:br>
            <a:r>
              <a:rPr lang="el-GR" sz="3200" dirty="0">
                <a:solidFill>
                  <a:srgbClr val="5075BC"/>
                </a:solidFill>
              </a:rPr>
              <a:t>ΣΤΗΝ ΠΡΟΣΧΟΛΙΚΗ ΕΚΠΑΙΔΕΥΣΗ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63824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Οι αριθμητικοί πράξεις:</a:t>
            </a:r>
          </a:p>
          <a:p>
            <a:r>
              <a:rPr lang="el-GR" sz="2800" dirty="0" smtClean="0"/>
              <a:t>                              Πολλαπλασιασμός - Διαίρεση</a:t>
            </a:r>
            <a:endParaRPr lang="en-US" sz="2800" dirty="0" smtClean="0"/>
          </a:p>
          <a:p>
            <a:r>
              <a:rPr lang="el-GR" sz="2400" dirty="0" smtClean="0"/>
              <a:t>Δημήτρης Χασάπης</a:t>
            </a:r>
          </a:p>
          <a:p>
            <a:endParaRPr lang="el-GR" sz="2800" dirty="0" smtClean="0"/>
          </a:p>
          <a:p>
            <a:endParaRPr lang="el-GR" sz="2400" dirty="0" smtClean="0"/>
          </a:p>
          <a:p>
            <a:r>
              <a:rPr lang="el-GR" sz="2400" b="1" dirty="0" smtClean="0"/>
              <a:t>Τμήμα </a:t>
            </a:r>
            <a:r>
              <a:rPr lang="el-GR" sz="2400" b="1" dirty="0"/>
              <a:t>Εκπαίδευσης και </a:t>
            </a:r>
            <a:r>
              <a:rPr lang="el-GR" sz="2400" b="1" dirty="0" smtClean="0"/>
              <a:t>Αγωγής στην </a:t>
            </a:r>
            <a:r>
              <a:rPr lang="el-GR" sz="2400" b="1" dirty="0"/>
              <a:t>Προσχολική Ηλικία </a:t>
            </a:r>
          </a:p>
          <a:p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ΑΠΛΗ ΑΝΑΛΟΓΙΑ ΤΩΝ ΜΕΤΡΩΝ ΔΥΟ ΜΕΓΕΘΩΝ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Μια συνάρτηση αντιστοιχίζει μέτρα μιας κατηγορίας μεγεθών σε μέτρα μιας άλλης κατηγορίας μεγεθών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258888" y="2636838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Calibri" panose="020F0502020204030204" pitchFamily="34" charset="0"/>
              </a:rPr>
              <a:t>ΜΕΓΕΘΟΣ 1	     ΜΕΓΕΘΟΣ 2	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l-GR" altLang="el-GR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79613" y="3501008"/>
            <a:ext cx="4106862" cy="2376487"/>
            <a:chOff x="1247" y="2251"/>
            <a:chExt cx="2587" cy="149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47" y="2251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2" y="3294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38" y="2251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+mn-lt"/>
                </a:rPr>
                <a:t>α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338" y="3339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+mn-lt"/>
                </a:rPr>
                <a:t>β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34" y="2251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34" y="3294"/>
              <a:ext cx="500" cy="454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43" y="2296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 </a:t>
              </a:r>
              <a:r>
                <a:rPr lang="el-GR" altLang="zh-CN" sz="2800" b="1" dirty="0">
                  <a:latin typeface="+mn-lt"/>
                </a:rPr>
                <a:t>f</a:t>
              </a:r>
              <a:r>
                <a:rPr lang="en-US" altLang="zh-CN" sz="2800" b="1" dirty="0">
                  <a:latin typeface="+mn-lt"/>
                  <a:ea typeface="宋体" panose="02010600030101010101" pitchFamily="2" charset="-122"/>
                </a:rPr>
                <a:t> </a:t>
              </a:r>
              <a:r>
                <a:rPr lang="el-GR" altLang="zh-CN" sz="2800" b="1" dirty="0">
                  <a:latin typeface="+mn-lt"/>
                </a:rPr>
                <a:t>(α)</a:t>
              </a:r>
              <a:r>
                <a:rPr lang="el-GR" altLang="zh-CN" sz="2400" dirty="0">
                  <a:latin typeface="+mn-lt"/>
                </a:rPr>
                <a:t>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927" y="2432"/>
              <a:ext cx="1271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474" y="2750"/>
              <a:ext cx="0" cy="499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43" y="3385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 </a:t>
              </a:r>
              <a:r>
                <a:rPr lang="el-GR" altLang="zh-CN" sz="2800" b="1" dirty="0">
                  <a:latin typeface="+mn-lt"/>
                </a:rPr>
                <a:t>f</a:t>
              </a:r>
              <a:r>
                <a:rPr lang="en-US" altLang="zh-CN" sz="2800" b="1" dirty="0">
                  <a:latin typeface="+mn-lt"/>
                  <a:ea typeface="宋体" panose="02010600030101010101" pitchFamily="2" charset="-122"/>
                </a:rPr>
                <a:t> </a:t>
              </a:r>
              <a:r>
                <a:rPr lang="el-GR" altLang="zh-CN" sz="2800" b="1" dirty="0">
                  <a:latin typeface="+mn-lt"/>
                </a:rPr>
                <a:t>(β)</a:t>
              </a:r>
              <a:r>
                <a:rPr lang="el-GR" altLang="zh-CN" sz="2400" dirty="0">
                  <a:latin typeface="+mn-lt"/>
                </a:rPr>
                <a:t>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82" y="3475"/>
              <a:ext cx="1271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606" y="2750"/>
              <a:ext cx="0" cy="499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595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Οι </a:t>
            </a:r>
            <a:r>
              <a:rPr lang="el-GR" dirty="0"/>
              <a:t>καταστάσεις απλής αναλογίας</a:t>
            </a:r>
            <a:br>
              <a:rPr lang="el-GR" dirty="0"/>
            </a:br>
            <a:r>
              <a:rPr lang="el-GR" dirty="0"/>
              <a:t>μέτρων δύο μεγεθών</a:t>
            </a:r>
            <a:br>
              <a:rPr lang="el-GR" dirty="0"/>
            </a:br>
            <a:r>
              <a:rPr lang="el-GR" dirty="0"/>
              <a:t>προκύπτουν σε τέσσερα βασικά πλαίσια,</a:t>
            </a:r>
            <a:br>
              <a:rPr lang="el-GR" dirty="0"/>
            </a:br>
            <a:r>
              <a:rPr lang="el-GR" dirty="0"/>
              <a:t>τα οποία διαφοροποιούνται με βάση τα δεδομένα στοιχεία της αναλογίας.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2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1. ΠΟΛΛΑΠΛΑΣΙΑΣΜΟΣ ΤΩΝ ΜΕΤΡΩΝ ΔΥΟ ΜΕΓΕΘΩΝ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l-GR" dirty="0"/>
              <a:t>Πήρα </a:t>
            </a:r>
            <a:r>
              <a:rPr lang="el-GR" b="1" dirty="0"/>
              <a:t>3 κουτιά </a:t>
            </a:r>
            <a:r>
              <a:rPr lang="el-GR" dirty="0"/>
              <a:t>μολύβια που το </a:t>
            </a:r>
            <a:r>
              <a:rPr lang="el-GR" b="1" dirty="0"/>
              <a:t>καθένα</a:t>
            </a:r>
            <a:r>
              <a:rPr lang="el-GR" dirty="0"/>
              <a:t> έχει </a:t>
            </a:r>
            <a:r>
              <a:rPr lang="el-GR" b="1" dirty="0"/>
              <a:t>5 μολύβια</a:t>
            </a:r>
            <a:r>
              <a:rPr lang="el-GR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dirty="0" smtClean="0"/>
              <a:t>Πόσα </a:t>
            </a:r>
            <a:r>
              <a:rPr lang="el-GR" dirty="0"/>
              <a:t>μολύβια </a:t>
            </a:r>
            <a:r>
              <a:rPr lang="el-GR" dirty="0" smtClean="0"/>
              <a:t>πήρα;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547813" y="3053903"/>
            <a:ext cx="5905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+mn-lt"/>
              </a:rPr>
              <a:t>ΚΟΥΤΙΑ	               ΜΟΛΥΒΙΑ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</a:t>
            </a:r>
            <a:endParaRPr lang="el-GR" altLang="el-GR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979712" y="3789040"/>
            <a:ext cx="6410325" cy="2379662"/>
            <a:chOff x="1247" y="2251"/>
            <a:chExt cx="4038" cy="1499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1247" y="2251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1292" y="3294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338" y="2251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>
                  <a:latin typeface="+mn-lt"/>
                </a:rPr>
                <a:t>1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338" y="3339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>
                  <a:latin typeface="+mn-lt"/>
                </a:rPr>
                <a:t>3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334" y="2251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334" y="3294"/>
              <a:ext cx="500" cy="454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rgbClr val="5075B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3243" y="2296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 </a:t>
              </a:r>
              <a:r>
                <a:rPr lang="el-GR" altLang="zh-CN" sz="2800" b="1" dirty="0">
                  <a:latin typeface="+mn-lt"/>
                </a:rPr>
                <a:t>5</a:t>
              </a:r>
              <a:r>
                <a:rPr lang="el-GR" altLang="zh-CN" sz="2400" dirty="0">
                  <a:latin typeface="+mn-lt"/>
                </a:rPr>
                <a:t>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1927" y="2432"/>
              <a:ext cx="1271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3243" y="3385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 </a:t>
              </a:r>
              <a:r>
                <a:rPr lang="el-GR" altLang="zh-CN" sz="2800" b="1" dirty="0">
                  <a:solidFill>
                    <a:srgbClr val="5075BC"/>
                  </a:solidFill>
                  <a:latin typeface="+mn-lt"/>
                </a:rPr>
                <a:t>Χ</a:t>
              </a:r>
              <a:r>
                <a:rPr lang="el-GR" altLang="zh-CN" sz="2400" dirty="0">
                  <a:latin typeface="+mn-lt"/>
                </a:rPr>
                <a:t>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1882" y="3475"/>
              <a:ext cx="1271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2245" y="3022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latin typeface="+mn-lt"/>
                </a:rPr>
                <a:t>x 5</a:t>
              </a:r>
              <a:endParaRPr lang="el-GR" altLang="el-GR" sz="2800" b="1" dirty="0">
                <a:latin typeface="+mn-lt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105" y="3385"/>
              <a:ext cx="11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b="1" dirty="0">
                  <a:solidFill>
                    <a:srgbClr val="5075BC"/>
                  </a:solidFill>
                  <a:latin typeface="+mn-lt"/>
                </a:rPr>
                <a:t>3 x 5 = 15</a:t>
              </a:r>
              <a:endParaRPr lang="el-GR" altLang="el-GR" b="1" dirty="0">
                <a:solidFill>
                  <a:srgbClr val="5075BC"/>
                </a:solidFill>
                <a:latin typeface="+mn-lt"/>
              </a:endParaRPr>
            </a:p>
          </p:txBody>
        </p:sp>
      </p:grp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635375" y="3629968"/>
            <a:ext cx="86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 dirty="0">
                <a:latin typeface="Calibri" panose="020F0502020204030204" pitchFamily="34" charset="0"/>
              </a:rPr>
              <a:t>x 5</a:t>
            </a:r>
            <a:endParaRPr lang="el-GR" alt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055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ΠΟΛΛΑΠΛΑΣΙΑΣΜΟΣ ΤΩΝ ΜΕΤΡΩΝ ΔΥΟ ΜΕΓΕΘΩΝ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Πήρα </a:t>
            </a:r>
            <a:r>
              <a:rPr lang="el-GR" b="1" dirty="0"/>
              <a:t>3 κουτιά </a:t>
            </a:r>
            <a:r>
              <a:rPr lang="el-GR" dirty="0"/>
              <a:t>μολύβια που το </a:t>
            </a:r>
            <a:r>
              <a:rPr lang="el-GR" b="1" dirty="0"/>
              <a:t>καθένα</a:t>
            </a:r>
            <a:r>
              <a:rPr lang="el-GR" dirty="0"/>
              <a:t> έχει </a:t>
            </a:r>
            <a:r>
              <a:rPr lang="el-GR" b="1" dirty="0"/>
              <a:t>5 μολύβια</a:t>
            </a:r>
            <a:r>
              <a:rPr lang="el-GR" dirty="0"/>
              <a:t>. Πόσα μολύβια </a:t>
            </a:r>
            <a:r>
              <a:rPr lang="el-GR" dirty="0" smtClean="0"/>
              <a:t>πήρα;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12403" y="3857674"/>
            <a:ext cx="7920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3 </a:t>
            </a:r>
            <a:r>
              <a:rPr lang="el-GR" altLang="zh-CN" b="1" dirty="0">
                <a:latin typeface="Calibri" panose="020F0502020204030204" pitchFamily="34" charset="0"/>
              </a:rPr>
              <a:t>φορές    τα 5 μολύβια    είναι  15 μολύβια</a:t>
            </a:r>
            <a:endParaRPr lang="el-GR" altLang="el-G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ΠΟΛΛΑΠΛΑΣΙΑΣΜΟΣ ΤΩΝ ΜΕΤΡΩΝ ΔΥΟ ΜΕΓΕΘΩΝ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Πήρα </a:t>
            </a:r>
            <a:r>
              <a:rPr lang="el-GR" b="1" dirty="0"/>
              <a:t>3 κουτιά </a:t>
            </a:r>
            <a:r>
              <a:rPr lang="el-GR" dirty="0"/>
              <a:t>μολύβια που το </a:t>
            </a:r>
            <a:r>
              <a:rPr lang="el-GR" b="1" dirty="0"/>
              <a:t>καθένα</a:t>
            </a:r>
            <a:r>
              <a:rPr lang="el-GR" dirty="0"/>
              <a:t> έχει </a:t>
            </a:r>
            <a:r>
              <a:rPr lang="el-GR" b="1" dirty="0"/>
              <a:t>5 μολύβια</a:t>
            </a:r>
            <a:r>
              <a:rPr lang="el-GR" dirty="0"/>
              <a:t>. Πόσα μολύβια </a:t>
            </a:r>
            <a:r>
              <a:rPr lang="el-GR" dirty="0" smtClean="0"/>
              <a:t>πήρα;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331913" y="2708275"/>
            <a:ext cx="6121400" cy="3241675"/>
            <a:chOff x="839" y="1706"/>
            <a:chExt cx="3856" cy="204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47" y="2251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92" y="3294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38" y="2251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38" y="3339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334" y="2251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334" y="3294"/>
              <a:ext cx="500" cy="454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rgbClr val="5075B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43" y="2296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r>
                <a:rPr lang="el-GR" altLang="zh-CN" sz="2800" b="1" dirty="0">
                  <a:latin typeface="Calibri" panose="020F0502020204030204" pitchFamily="34" charset="0"/>
                </a:rPr>
                <a:t>5</a:t>
              </a: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endParaRPr lang="el-GR" altLang="el-GR" sz="2400" dirty="0">
                <a:latin typeface="Calibri" panose="020F0502020204030204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74" y="2750"/>
              <a:ext cx="0" cy="454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43" y="3385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r>
                <a:rPr lang="el-GR" altLang="zh-CN" sz="2800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Χ</a:t>
              </a: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endParaRPr lang="el-GR" altLang="el-GR" sz="24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975" y="1706"/>
              <a:ext cx="37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 dirty="0">
                  <a:latin typeface="Calibri" panose="020F0502020204030204" pitchFamily="34" charset="0"/>
                </a:rPr>
                <a:t>ΚΟΥΤΙΑ	               ΜΟΛΥΒΙΑ	 </a:t>
              </a:r>
              <a:endParaRPr lang="el-GR" altLang="el-GR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606" y="2750"/>
              <a:ext cx="0" cy="453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839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latin typeface="Calibri" panose="020F0502020204030204" pitchFamily="34" charset="0"/>
                </a:rPr>
                <a:t>x 3</a:t>
              </a:r>
              <a:endParaRPr lang="el-GR" altLang="el-GR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742" y="279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latin typeface="Calibri" panose="020F0502020204030204" pitchFamily="34" charset="0"/>
                </a:rPr>
                <a:t>x 3</a:t>
              </a:r>
              <a:endParaRPr lang="el-GR" altLang="el-GR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16688" y="5373688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b="1" dirty="0">
                <a:solidFill>
                  <a:srgbClr val="5075BC"/>
                </a:solidFill>
                <a:latin typeface="Calibri" panose="020F0502020204030204" pitchFamily="34" charset="0"/>
              </a:rPr>
              <a:t>5 x 3 = 15</a:t>
            </a:r>
            <a:endParaRPr lang="el-GR" altLang="el-GR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ΠΟΛΛΑΠΛΑΣΙΑΣΜΟΣ ΤΩΝ ΜΕΤΡΩΝ ΔΥΟ ΜΕΓΕΘΩΝ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Πήρα </a:t>
            </a:r>
            <a:r>
              <a:rPr lang="el-GR" b="1" dirty="0"/>
              <a:t>3 κουτιά </a:t>
            </a:r>
            <a:r>
              <a:rPr lang="el-GR" dirty="0"/>
              <a:t>μολύβια που το </a:t>
            </a:r>
            <a:r>
              <a:rPr lang="el-GR" b="1" dirty="0"/>
              <a:t>καθένα</a:t>
            </a:r>
            <a:r>
              <a:rPr lang="el-GR" dirty="0"/>
              <a:t> έχει </a:t>
            </a:r>
            <a:r>
              <a:rPr lang="el-GR" b="1" dirty="0"/>
              <a:t>5 μολύβια</a:t>
            </a:r>
            <a:r>
              <a:rPr lang="el-GR" dirty="0"/>
              <a:t>. Πόσα μολύβια </a:t>
            </a:r>
            <a:r>
              <a:rPr lang="el-GR" dirty="0" smtClean="0"/>
              <a:t>πήρα;</a:t>
            </a:r>
            <a:endParaRPr lang="el-GR" dirty="0"/>
          </a:p>
          <a:p>
            <a:pPr marL="0" indent="0">
              <a:buNone/>
            </a:pPr>
            <a:endParaRPr lang="el-GR" altLang="zh-CN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altLang="zh-CN" b="1" dirty="0" smtClean="0">
                <a:latin typeface="Calibri" panose="020F0502020204030204" pitchFamily="34" charset="0"/>
              </a:rPr>
              <a:t>5 </a:t>
            </a:r>
            <a:r>
              <a:rPr lang="el-GR" altLang="zh-CN" b="1" dirty="0">
                <a:latin typeface="Calibri" panose="020F0502020204030204" pitchFamily="34" charset="0"/>
              </a:rPr>
              <a:t>μολύβια    </a:t>
            </a:r>
            <a:r>
              <a:rPr lang="en-US" altLang="zh-CN" b="1" dirty="0">
                <a:latin typeface="Calibri" panose="020F0502020204030204" pitchFamily="34" charset="0"/>
              </a:rPr>
              <a:t>3 </a:t>
            </a:r>
            <a:r>
              <a:rPr lang="el-GR" altLang="zh-CN" b="1" dirty="0">
                <a:latin typeface="Calibri" panose="020F0502020204030204" pitchFamily="34" charset="0"/>
              </a:rPr>
              <a:t>φορές    είναι  15 μολύβια</a:t>
            </a:r>
            <a:endParaRPr lang="el-GR" altLang="el-GR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4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ΑΝΤΙΣΤΟΙΧΙΣΗ ΤΗΣ ΑΡΙΘΜΗΤΙΚΗΣ ΠΡΑΞΗΣ ΤΟΥ ΠΟΛΛΑΠΑΣΙΑΣΜΟΥ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Μια κατάσταση απλής αναλογίας των μέτρων δύο διαφορετικής κατηγορίας μεγεθών περιλαμβάνει τέσσερα στοιχεία. </a:t>
            </a:r>
          </a:p>
          <a:p>
            <a:pPr marL="0" indent="0" algn="ctr">
              <a:buNone/>
            </a:pPr>
            <a:r>
              <a:rPr lang="el-GR" sz="2800" dirty="0"/>
              <a:t>Για την αντιστοίχιση της όμως στην αριθμητική πράξη του πολλαπλασιασμού απαιτείται η διατύπωση μιας σχέσης τριών στοιχείων</a:t>
            </a:r>
            <a:r>
              <a:rPr lang="el-GR" sz="2800" dirty="0" smtClean="0"/>
              <a:t>.</a:t>
            </a:r>
          </a:p>
          <a:p>
            <a:pPr marL="0" indent="0" algn="ctr">
              <a:buNone/>
            </a:pPr>
            <a:r>
              <a:rPr lang="el-GR" sz="2800" dirty="0" smtClean="0"/>
              <a:t> </a:t>
            </a:r>
            <a:endParaRPr lang="el-GR" sz="2800" dirty="0"/>
          </a:p>
          <a:p>
            <a:pPr marL="0" indent="0" algn="ctr">
              <a:buNone/>
            </a:pPr>
            <a:r>
              <a:rPr lang="el-GR" dirty="0"/>
              <a:t>Πήρα </a:t>
            </a:r>
            <a:r>
              <a:rPr lang="el-GR" b="1" dirty="0"/>
              <a:t>3 </a:t>
            </a:r>
            <a:r>
              <a:rPr lang="el-GR" sz="2800" b="1" dirty="0"/>
              <a:t>κουτιά </a:t>
            </a:r>
            <a:r>
              <a:rPr lang="el-GR" sz="2800" dirty="0"/>
              <a:t>μολύβια και το </a:t>
            </a:r>
            <a:r>
              <a:rPr lang="el-GR" sz="2800" b="1" dirty="0"/>
              <a:t>1 κουτί </a:t>
            </a:r>
            <a:r>
              <a:rPr lang="el-GR" sz="2800" dirty="0"/>
              <a:t>έχει </a:t>
            </a:r>
            <a:r>
              <a:rPr lang="el-GR" sz="2800" b="1" dirty="0"/>
              <a:t>5 μολύβια</a:t>
            </a:r>
            <a:r>
              <a:rPr lang="el-GR" sz="2800" dirty="0"/>
              <a:t>. Πήρα </a:t>
            </a:r>
            <a:r>
              <a:rPr lang="el-GR" sz="2800" b="1" dirty="0"/>
              <a:t>15 μολύβια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3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1764" y="14176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l-GR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l-GR" sz="2800" dirty="0" smtClean="0"/>
              <a:t>Πήρα </a:t>
            </a:r>
            <a:r>
              <a:rPr lang="el-GR" sz="2800" b="1" dirty="0"/>
              <a:t>3 κουτιά </a:t>
            </a:r>
            <a:r>
              <a:rPr lang="el-GR" sz="2800" dirty="0"/>
              <a:t>μολύβια και το </a:t>
            </a:r>
            <a:r>
              <a:rPr lang="el-GR" sz="2800" b="1" dirty="0"/>
              <a:t>1 κουτί </a:t>
            </a:r>
            <a:r>
              <a:rPr lang="el-GR" sz="2800" dirty="0"/>
              <a:t>έχει </a:t>
            </a:r>
            <a:r>
              <a:rPr lang="el-GR" sz="2800" b="1" dirty="0"/>
              <a:t>5 μολύβια</a:t>
            </a:r>
            <a:r>
              <a:rPr lang="el-GR" sz="2800" dirty="0"/>
              <a:t>. </a:t>
            </a:r>
            <a:endParaRPr lang="el-GR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l-GR" sz="2800" dirty="0" smtClean="0"/>
              <a:t>Πήρα </a:t>
            </a:r>
            <a:r>
              <a:rPr lang="el-GR" sz="2800" b="1" dirty="0"/>
              <a:t>15 μολύβια</a:t>
            </a:r>
            <a:r>
              <a:rPr lang="el-GR" sz="2800" dirty="0"/>
              <a:t>.</a:t>
            </a:r>
          </a:p>
          <a:p>
            <a:endParaRPr lang="el-GR" sz="2800" dirty="0"/>
          </a:p>
          <a:p>
            <a:pPr marL="0" indent="0" algn="ctr">
              <a:buNone/>
            </a:pPr>
            <a:r>
              <a:rPr lang="el-GR" sz="2800" dirty="0"/>
              <a:t>Με μαθηματικούς </a:t>
            </a:r>
            <a:r>
              <a:rPr lang="el-GR" sz="2800" dirty="0" smtClean="0"/>
              <a:t>όρους</a:t>
            </a:r>
          </a:p>
          <a:p>
            <a:pPr marL="0" indent="0" algn="ctr">
              <a:buNone/>
            </a:pPr>
            <a:endParaRPr lang="el-GR" sz="2800" dirty="0" smtClean="0"/>
          </a:p>
          <a:p>
            <a:pPr marL="0" indent="0" algn="ctr">
              <a:buNone/>
            </a:pPr>
            <a:r>
              <a:rPr lang="el-GR" sz="2800" b="1" dirty="0" smtClean="0"/>
              <a:t>3 </a:t>
            </a:r>
            <a:r>
              <a:rPr lang="el-GR" sz="2800" b="1" dirty="0"/>
              <a:t>κουτιά x 5  </a:t>
            </a:r>
            <a:r>
              <a:rPr lang="el-GR" sz="2800" b="1" dirty="0" smtClean="0"/>
              <a:t>μολύβια   = </a:t>
            </a:r>
            <a:r>
              <a:rPr lang="el-GR" sz="2800" b="1" dirty="0"/>
              <a:t>15 </a:t>
            </a:r>
            <a:r>
              <a:rPr lang="el-GR" sz="2800" b="1" dirty="0" smtClean="0"/>
              <a:t> μολύβια</a:t>
            </a:r>
            <a:endParaRPr lang="el-GR" sz="28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73759" y="5011281"/>
            <a:ext cx="2233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l-GR" altLang="zh-CN" b="1" dirty="0">
                <a:latin typeface="Calibri" panose="020F0502020204030204" pitchFamily="34" charset="0"/>
              </a:rPr>
              <a:t>κουτί</a:t>
            </a:r>
            <a:endParaRPr lang="en-US" altLang="zh-CN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dirty="0">
              <a:latin typeface="Times New Roman" panose="02020603050405020304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267744" y="4725392"/>
            <a:ext cx="8636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3573637" y="5085184"/>
            <a:ext cx="1646435" cy="2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733304" y="5148684"/>
            <a:ext cx="8636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4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ΔΙΑΙΡΕΣΗ ΜΕΡΙΣΜΟΥ ΤΟΥ ΜΕΤΡΟΥ ΕΝΟΣ ΜΕΓΕΘΟΥΣ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Είναι </a:t>
            </a:r>
            <a:r>
              <a:rPr lang="el-GR" b="1" dirty="0"/>
              <a:t>δεδομένο το μέτρο πολλών μονάδων </a:t>
            </a:r>
            <a:r>
              <a:rPr lang="el-GR" dirty="0"/>
              <a:t>και ζητούμενο το μέτρο της μιας μονάδας ενός μεγέθους.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Πήρα </a:t>
            </a:r>
            <a:r>
              <a:rPr lang="el-GR" b="1" dirty="0"/>
              <a:t>15 μολύβια </a:t>
            </a:r>
            <a:r>
              <a:rPr lang="el-GR" dirty="0"/>
              <a:t>σε </a:t>
            </a:r>
            <a:r>
              <a:rPr lang="el-GR" b="1" dirty="0"/>
              <a:t>3 κουτιά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Πόσα μολύβια είχε </a:t>
            </a:r>
            <a:r>
              <a:rPr lang="el-GR" b="1" dirty="0"/>
              <a:t>καθένα </a:t>
            </a:r>
            <a:r>
              <a:rPr lang="el-GR" b="1" dirty="0" smtClean="0"/>
              <a:t>κουτί</a:t>
            </a:r>
            <a:r>
              <a:rPr lang="el-GR" dirty="0"/>
              <a:t>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2. ΔΙΑΙΡΕΣΗ ΜΕΡΙΣΜΟΥ ΤΟΥ ΜΕΤΡΟΥ ΕΝΟΣ ΜΕΓΕΘΟΥΣ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Πήρα </a:t>
            </a:r>
            <a:r>
              <a:rPr lang="el-GR" b="1" dirty="0"/>
              <a:t>15 μολύβια </a:t>
            </a:r>
            <a:r>
              <a:rPr lang="el-GR" dirty="0"/>
              <a:t>σε </a:t>
            </a:r>
            <a:r>
              <a:rPr lang="el-GR" b="1" dirty="0"/>
              <a:t>3 κουτιά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Πόσα μολύβια είχε </a:t>
            </a:r>
            <a:r>
              <a:rPr lang="el-GR" b="1" dirty="0"/>
              <a:t>καθένα </a:t>
            </a:r>
            <a:r>
              <a:rPr lang="el-GR" b="1" dirty="0" smtClean="0"/>
              <a:t>κουτί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474788" y="2852738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Calibri" panose="020F0502020204030204" pitchFamily="34" charset="0"/>
              </a:rPr>
              <a:t>ΚΟΥΤΙΑ	               ΜΟΛΥΒΙΑ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</a:t>
            </a:r>
            <a:endParaRPr lang="el-GR" altLang="el-GR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03126" y="3573016"/>
            <a:ext cx="7145338" cy="2378075"/>
            <a:chOff x="793" y="2341"/>
            <a:chExt cx="4501" cy="149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01" y="2342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02" y="3385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292" y="234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02" y="3430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88" y="3385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88" y="2341"/>
              <a:ext cx="500" cy="454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rgbClr val="5075B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243" y="3430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 dirty="0">
                  <a:latin typeface="Calibri" panose="020F0502020204030204" pitchFamily="34" charset="0"/>
                </a:rPr>
                <a:t> 15</a:t>
              </a: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endParaRPr lang="el-GR" altLang="el-GR" sz="2400" dirty="0">
                <a:latin typeface="Calibri" panose="020F050202020403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429" y="2840"/>
              <a:ext cx="0" cy="454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243" y="2432"/>
              <a:ext cx="589" cy="327"/>
            </a:xfrm>
            <a:prstGeom prst="rect">
              <a:avLst/>
            </a:prstGeom>
            <a:noFill/>
            <a:ln w="9525" algn="ctr">
              <a:solidFill>
                <a:srgbClr val="5075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r>
                <a:rPr lang="el-GR" altLang="zh-CN" sz="2800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Χ</a:t>
              </a: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endParaRPr lang="el-GR" altLang="el-GR" sz="2400" dirty="0">
                <a:latin typeface="Calibri" panose="020F0502020204030204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3515" y="2840"/>
              <a:ext cx="0" cy="453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793" y="2886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Calibri" panose="020F0502020204030204" pitchFamily="34" charset="0"/>
                </a:rPr>
                <a:t>:</a:t>
              </a:r>
              <a:r>
                <a:rPr lang="en-US" altLang="el-GR" sz="2800" b="1" dirty="0">
                  <a:latin typeface="Calibri" panose="020F0502020204030204" pitchFamily="34" charset="0"/>
                </a:rPr>
                <a:t> 3</a:t>
              </a:r>
              <a:endParaRPr lang="el-GR" altLang="el-GR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696" y="2886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>
                  <a:latin typeface="Calibri" panose="020F0502020204030204" pitchFamily="34" charset="0"/>
                </a:rPr>
                <a:t>:</a:t>
              </a:r>
              <a:r>
                <a:rPr lang="en-US" altLang="el-GR" sz="2800" b="1">
                  <a:latin typeface="Calibri" panose="020F0502020204030204" pitchFamily="34" charset="0"/>
                </a:rPr>
                <a:t> 3</a:t>
              </a:r>
              <a:endParaRPr lang="el-GR" altLang="el-GR" sz="2800" b="1">
                <a:latin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114" y="3288"/>
              <a:ext cx="11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5 </a:t>
              </a:r>
              <a:r>
                <a:rPr lang="el-GR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:</a:t>
              </a:r>
              <a:r>
                <a:rPr lang="en-US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 3 = 5</a:t>
              </a:r>
              <a:endParaRPr lang="el-GR" altLang="el-GR" b="1" dirty="0">
                <a:solidFill>
                  <a:srgbClr val="5075BC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7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αριθμητικές πράξεις</a:t>
            </a:r>
            <a:br>
              <a:rPr lang="el-GR" dirty="0"/>
            </a:br>
            <a:r>
              <a:rPr lang="el-GR" dirty="0" smtClean="0"/>
              <a:t>Πολλαπλασιασμός </a:t>
            </a:r>
            <a:r>
              <a:rPr lang="el-GR" dirty="0"/>
              <a:t>- Διαίρεση</a:t>
            </a:r>
            <a:br>
              <a:rPr lang="el-GR" dirty="0"/>
            </a:b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Μάθημα Ένατο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0027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smtClean="0"/>
              <a:t>Η ΔΙΑΙΡΕΣΗ ΜΕΡΙΣΜΟΥ ΩΣ ΔΙΑΔΙΚΑΣΙΑ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800" dirty="0"/>
              <a:t>Η διαίρεση μερισμού ως διαδικασία περιλαμβάνει ουσιαστικά τη </a:t>
            </a:r>
            <a:r>
              <a:rPr lang="el-GR" sz="2800" dirty="0" err="1"/>
              <a:t>διαμέριση</a:t>
            </a:r>
            <a:r>
              <a:rPr lang="el-GR" sz="2800" dirty="0"/>
              <a:t> ενός μέτρου σε ίσα μέρη και τον προσδιορισμό του μέτρου καθενός από τα μέρη αυτά</a:t>
            </a:r>
            <a:r>
              <a:rPr lang="el-GR" dirty="0"/>
              <a:t>.</a:t>
            </a:r>
          </a:p>
          <a:p>
            <a:pPr marL="0" indent="0" algn="ctr">
              <a:buNone/>
            </a:pPr>
            <a:r>
              <a:rPr lang="el-GR" sz="2800" dirty="0"/>
              <a:t>Στη  λογική αυτή πολλά παιδιά καταφεύγουν για την αντιμετώπιση της διαίρεσης μερισμού στην νοητικά ευκολότερη (αλλά περιορισμένης εφαρμογής μόνο στις περιπτώσεις των διακριτών μεγεθών) διαδικασία </a:t>
            </a:r>
            <a:r>
              <a:rPr lang="el-GR" sz="2800" dirty="0" err="1"/>
              <a:t>διαμέρισης</a:t>
            </a:r>
            <a:r>
              <a:rPr lang="el-GR" sz="2800" dirty="0"/>
              <a:t> με διανομή κατανέμοντας το διαιρετέο σε μέρη ίσου πλήθους με το διαιρέτη και αθροίζοντας στη συνέχεια το πλήθος των μονάδων κάθε μέρους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493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2. ΔΙΑΙΡΕΣΗ ΜΕΡΙΣΜΟΥ ΤΟΥ ΜΕΤΡΟΥ ΕΝΟΣ ΜΕΓΕΘΟΥΣ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8638" y="1417638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/>
              <a:t>Πήρα </a:t>
            </a:r>
            <a:r>
              <a:rPr lang="el-GR" sz="2400" b="1" dirty="0"/>
              <a:t>15 μολύβια </a:t>
            </a:r>
            <a:r>
              <a:rPr lang="el-GR" sz="2400" dirty="0"/>
              <a:t>σε </a:t>
            </a:r>
            <a:r>
              <a:rPr lang="el-GR" sz="2400" b="1" dirty="0"/>
              <a:t>3 κουτιά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dirty="0"/>
              <a:t>Πόσα μολύβια είχε </a:t>
            </a:r>
            <a:r>
              <a:rPr lang="el-GR" sz="2400" b="1" dirty="0"/>
              <a:t>καθένα κουτί</a:t>
            </a:r>
            <a:r>
              <a:rPr lang="el-GR" sz="2400" dirty="0"/>
              <a:t>?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771775" y="2276872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708400" y="2276872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4643438" y="2276872"/>
            <a:ext cx="144462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2771775" y="3141340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708400" y="3141340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4643438" y="3141340"/>
            <a:ext cx="144462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2771775" y="4005436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708400" y="4005436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643438" y="4005436"/>
            <a:ext cx="144462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2771775" y="4869532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3708400" y="4869532"/>
            <a:ext cx="144463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4643438" y="4869532"/>
            <a:ext cx="144462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5580063" y="2564904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5580063" y="36449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580063" y="44370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5580063" y="50847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5580063" y="587692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4643438" y="5733628"/>
            <a:ext cx="144462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3707458" y="5733628"/>
            <a:ext cx="144462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2771800" y="5733628"/>
            <a:ext cx="144462" cy="647700"/>
          </a:xfrm>
          <a:prstGeom prst="can">
            <a:avLst>
              <a:gd name="adj" fmla="val 11208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3. ΔΙΑΙΡΕΣΗ ΜΕΤΡΗΣΗΣ ΕΝΟΣ ΜΕΓΕΘΟΥΣ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/>
              <a:t>Είναι </a:t>
            </a:r>
            <a:r>
              <a:rPr lang="el-GR" sz="3000" b="1" dirty="0"/>
              <a:t>δεδομένο το μέτρο της </a:t>
            </a:r>
            <a:r>
              <a:rPr lang="el-GR" sz="3600" b="1" dirty="0"/>
              <a:t>μιας</a:t>
            </a:r>
            <a:r>
              <a:rPr lang="el-GR" b="1" dirty="0"/>
              <a:t> </a:t>
            </a:r>
            <a:r>
              <a:rPr lang="el-GR" sz="3000" b="1" dirty="0"/>
              <a:t>μονάδας και το μέτρο </a:t>
            </a:r>
            <a:r>
              <a:rPr lang="el-GR" sz="3600" b="1" dirty="0"/>
              <a:t>πολλών </a:t>
            </a:r>
            <a:r>
              <a:rPr lang="el-GR" sz="3000" b="1" dirty="0"/>
              <a:t>μονάδων </a:t>
            </a:r>
            <a:r>
              <a:rPr lang="el-GR" sz="3000" dirty="0"/>
              <a:t>της μιας κατηγορίας μεγεθών και </a:t>
            </a:r>
            <a:r>
              <a:rPr lang="el-GR" sz="3000" b="1" dirty="0"/>
              <a:t>ζητούμενο το </a:t>
            </a:r>
            <a:r>
              <a:rPr lang="el-GR" sz="3600" b="1" dirty="0"/>
              <a:t>πλήθος</a:t>
            </a:r>
            <a:r>
              <a:rPr lang="el-GR" sz="3000" b="1" u="sng" dirty="0"/>
              <a:t> </a:t>
            </a:r>
            <a:r>
              <a:rPr lang="el-GR" sz="3000" b="1" dirty="0"/>
              <a:t>των πολλών αυτών μονάδων.</a:t>
            </a:r>
          </a:p>
          <a:p>
            <a:pPr marL="0" indent="0">
              <a:buNone/>
            </a:pPr>
            <a:endParaRPr lang="el-GR" sz="3000" dirty="0"/>
          </a:p>
          <a:p>
            <a:pPr marL="0" indent="0" algn="ctr">
              <a:buNone/>
            </a:pPr>
            <a:r>
              <a:rPr lang="el-GR" sz="3000" dirty="0"/>
              <a:t>Πήρα </a:t>
            </a:r>
            <a:r>
              <a:rPr lang="el-GR" sz="3000" b="1" dirty="0"/>
              <a:t>15 μολύβια </a:t>
            </a:r>
            <a:r>
              <a:rPr lang="el-GR" sz="3000" dirty="0"/>
              <a:t>σε κουτιά που καθένα </a:t>
            </a:r>
            <a:r>
              <a:rPr lang="el-GR" sz="3000" b="1" dirty="0"/>
              <a:t>είχε 5 μολύβια</a:t>
            </a:r>
            <a:r>
              <a:rPr lang="el-GR" sz="3000" dirty="0"/>
              <a:t>.</a:t>
            </a:r>
            <a:br>
              <a:rPr lang="el-GR" sz="3000" dirty="0"/>
            </a:br>
            <a:r>
              <a:rPr lang="el-GR" sz="3000" dirty="0"/>
              <a:t>Πόσα </a:t>
            </a:r>
            <a:r>
              <a:rPr lang="el-GR" sz="3000" b="1" dirty="0"/>
              <a:t>κουτιά</a:t>
            </a:r>
            <a:r>
              <a:rPr lang="el-GR" sz="3000" dirty="0"/>
              <a:t> με μολύβια </a:t>
            </a:r>
            <a:r>
              <a:rPr lang="el-GR" sz="3000" dirty="0" smtClean="0"/>
              <a:t>πήρα</a:t>
            </a:r>
            <a:r>
              <a:rPr lang="el-GR" sz="3000" dirty="0"/>
              <a:t>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4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3. ΔΙΑΙΡΕΣΗ ΜΕΤΡΗΣΗΣ ΕΝΟΣ ΜΕΓΕΘΟΥΣ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Πήρα </a:t>
            </a:r>
            <a:r>
              <a:rPr lang="el-GR" sz="2800" b="1" dirty="0"/>
              <a:t>15 μολύβια </a:t>
            </a:r>
            <a:r>
              <a:rPr lang="el-GR" sz="2800" dirty="0"/>
              <a:t>σε κουτιά που καθένα είχε </a:t>
            </a:r>
            <a:r>
              <a:rPr lang="el-GR" sz="2800" b="1" dirty="0"/>
              <a:t>5 μολύβια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/>
              <a:t>Πόσα </a:t>
            </a:r>
            <a:r>
              <a:rPr lang="el-GR" sz="2800" b="1" dirty="0"/>
              <a:t>κουτιά </a:t>
            </a:r>
            <a:r>
              <a:rPr lang="el-GR" sz="2800" dirty="0"/>
              <a:t>με μολύβια </a:t>
            </a:r>
            <a:r>
              <a:rPr lang="el-GR" sz="2800" dirty="0" smtClean="0"/>
              <a:t>πήρα</a:t>
            </a:r>
            <a:r>
              <a:rPr lang="en-US" sz="2800" dirty="0" smtClean="0"/>
              <a:t>;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74788" y="3067645"/>
            <a:ext cx="6915150" cy="3241675"/>
            <a:chOff x="929" y="1797"/>
            <a:chExt cx="4356" cy="204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29" y="1797"/>
              <a:ext cx="37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 dirty="0">
                  <a:latin typeface="Calibri" panose="020F0502020204030204" pitchFamily="34" charset="0"/>
                </a:rPr>
                <a:t>ΚΟΥΤΙΑ	               ΜΟΛΥΒΙΑ	 </a:t>
              </a:r>
              <a:endParaRPr lang="el-GR" altLang="el-GR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1" y="2342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02" y="3385"/>
              <a:ext cx="453" cy="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algn="ctr">
              <a:solidFill>
                <a:srgbClr val="5075B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92" y="234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02" y="3430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Χ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88" y="3385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88" y="2341"/>
              <a:ext cx="500" cy="454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43" y="3430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Calibri" panose="020F0502020204030204" pitchFamily="34" charset="0"/>
                </a:rPr>
                <a:t> 15</a:t>
              </a:r>
              <a:r>
                <a:rPr lang="el-GR" altLang="zh-CN" sz="2400">
                  <a:latin typeface="Calibri" panose="020F0502020204030204" pitchFamily="34" charset="0"/>
                </a:rPr>
                <a:t> </a:t>
              </a: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1837" y="2568"/>
              <a:ext cx="1270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243" y="243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Calibri" panose="020F0502020204030204" pitchFamily="34" charset="0"/>
                </a:rPr>
                <a:t>5 </a:t>
              </a:r>
              <a:endParaRPr lang="el-GR" altLang="el-GR" sz="2800" b="1">
                <a:latin typeface="Calibri" panose="020F0502020204030204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927" y="3656"/>
              <a:ext cx="1180" cy="1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245" y="2205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>
                  <a:latin typeface="Calibri" panose="020F0502020204030204" pitchFamily="34" charset="0"/>
                </a:rPr>
                <a:t>:</a:t>
              </a:r>
              <a:r>
                <a:rPr lang="en-US" altLang="el-GR" sz="2800" b="1">
                  <a:latin typeface="Calibri" panose="020F0502020204030204" pitchFamily="34" charset="0"/>
                </a:rPr>
                <a:t> </a:t>
              </a:r>
              <a:r>
                <a:rPr lang="el-GR" altLang="el-GR" sz="2800" b="1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290" y="3249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>
                  <a:latin typeface="Calibri" panose="020F0502020204030204" pitchFamily="34" charset="0"/>
                </a:rPr>
                <a:t>:</a:t>
              </a:r>
              <a:r>
                <a:rPr lang="en-US" altLang="el-GR" sz="2800" b="1">
                  <a:latin typeface="Calibri" panose="020F0502020204030204" pitchFamily="34" charset="0"/>
                </a:rPr>
                <a:t> </a:t>
              </a:r>
              <a:r>
                <a:rPr lang="el-GR" altLang="el-GR" sz="2800" b="1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105" y="3385"/>
              <a:ext cx="11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5 </a:t>
              </a:r>
              <a:r>
                <a:rPr lang="el-GR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:</a:t>
              </a:r>
              <a:r>
                <a:rPr lang="en-US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 </a:t>
              </a:r>
              <a:r>
                <a:rPr lang="el-GR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5</a:t>
              </a:r>
              <a:r>
                <a:rPr lang="en-US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 = </a:t>
              </a:r>
              <a:r>
                <a:rPr lang="el-GR" altLang="el-GR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4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ΠΟΙΑ ΜΟΡΦΗ ΔΙΑΙΡΕΣΗΣ ΕΙΑΝΙ ΝΟΗΤΗΚΑ ΔΥΣΚΟΛΟΤΕΡΗ;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 Η </a:t>
            </a:r>
            <a:r>
              <a:rPr lang="el-GR" sz="2800" b="1" dirty="0"/>
              <a:t>διαίρεση μερισμού </a:t>
            </a:r>
            <a:r>
              <a:rPr lang="el-GR" sz="2800" dirty="0"/>
              <a:t>του μέτρου ενός μεγέθους</a:t>
            </a:r>
            <a:br>
              <a:rPr lang="el-GR" sz="2800" dirty="0"/>
            </a:br>
            <a:r>
              <a:rPr lang="el-GR" sz="2800" dirty="0"/>
              <a:t>ή  η </a:t>
            </a:r>
            <a:r>
              <a:rPr lang="el-GR" sz="2800" b="1" dirty="0"/>
              <a:t>διαίρεση μέτρησης </a:t>
            </a:r>
            <a:r>
              <a:rPr lang="el-GR" sz="2800" dirty="0"/>
              <a:t>ενός μεγέθους?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68313" y="2996952"/>
            <a:ext cx="4032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400" b="1" dirty="0">
                <a:latin typeface="Calibri" panose="020F0502020204030204" pitchFamily="34" charset="0"/>
              </a:rPr>
              <a:t>ΔΙΑΙΡΕΣΗ </a:t>
            </a:r>
            <a:r>
              <a:rPr lang="el-GR" altLang="zh-CN" sz="2400" b="1" dirty="0" smtClean="0">
                <a:latin typeface="Calibri" panose="020F0502020204030204" pitchFamily="34" charset="0"/>
              </a:rPr>
              <a:t>ΜΕΡΙΣΜΟΥ</a:t>
            </a:r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Calibri" panose="020F0502020204030204" pitchFamily="34" charset="0"/>
              </a:rPr>
              <a:t> </a:t>
            </a:r>
            <a:r>
              <a:rPr lang="en-US" altLang="zh-CN" sz="2400" b="1" dirty="0" smtClean="0">
                <a:latin typeface="Calibri" panose="020F0502020204030204" pitchFamily="34" charset="0"/>
              </a:rPr>
              <a:t>    </a:t>
            </a:r>
            <a:r>
              <a:rPr lang="el-GR" altLang="zh-CN" sz="2400" dirty="0" smtClean="0">
                <a:latin typeface="Calibri" panose="020F0502020204030204" pitchFamily="34" charset="0"/>
              </a:rPr>
              <a:t>ΚΟΥΤΙΑ</a:t>
            </a:r>
            <a:r>
              <a:rPr lang="el-GR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smtClean="0">
                <a:latin typeface="Calibri" panose="020F0502020204030204" pitchFamily="34" charset="0"/>
              </a:rPr>
              <a:t>  </a:t>
            </a:r>
            <a:r>
              <a:rPr lang="el-GR" altLang="zh-CN" sz="2400" dirty="0" smtClean="0">
                <a:latin typeface="Calibri" panose="020F0502020204030204" pitchFamily="34" charset="0"/>
              </a:rPr>
              <a:t>  </a:t>
            </a:r>
            <a:r>
              <a:rPr lang="en-US" altLang="zh-CN" sz="2400" dirty="0" smtClean="0">
                <a:latin typeface="Calibri" panose="020F0502020204030204" pitchFamily="34" charset="0"/>
              </a:rPr>
              <a:t> </a:t>
            </a:r>
            <a:r>
              <a:rPr lang="el-GR" altLang="zh-CN" sz="2400" dirty="0" smtClean="0">
                <a:latin typeface="Calibri" panose="020F0502020204030204" pitchFamily="34" charset="0"/>
              </a:rPr>
              <a:t> </a:t>
            </a:r>
            <a:r>
              <a:rPr lang="el-GR" altLang="zh-CN" sz="2400" dirty="0">
                <a:latin typeface="Calibri" panose="020F0502020204030204" pitchFamily="34" charset="0"/>
              </a:rPr>
              <a:t>ΜΟΛΥΒΙΑ</a:t>
            </a:r>
            <a:r>
              <a:rPr lang="el-GR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l-GR" altLang="el-GR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787900" y="2996952"/>
            <a:ext cx="40322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400" b="1" dirty="0">
                <a:latin typeface="Calibri" panose="020F0502020204030204" pitchFamily="34" charset="0"/>
              </a:rPr>
              <a:t>ΔΙΑΙΡΕΣΗ ΜΕΤΡΗΣΗΣ</a:t>
            </a:r>
            <a:r>
              <a:rPr lang="el-GR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l-GR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l-GR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altLang="zh-CN" sz="2400" dirty="0" smtClean="0">
                <a:latin typeface="Calibri" panose="020F0502020204030204" pitchFamily="34" charset="0"/>
              </a:rPr>
              <a:t>ΚΟΥΤΙΑ</a:t>
            </a:r>
            <a:r>
              <a:rPr lang="el-GR" altLang="zh-CN" sz="2400" dirty="0">
                <a:latin typeface="Calibri" panose="020F0502020204030204" pitchFamily="34" charset="0"/>
              </a:rPr>
              <a:t>	   ΜΟΛΥΒΙΑ</a:t>
            </a:r>
            <a:r>
              <a:rPr lang="el-GR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 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68462" y="4077072"/>
            <a:ext cx="2711450" cy="2319338"/>
            <a:chOff x="517" y="2704"/>
            <a:chExt cx="1708" cy="1461"/>
          </a:xfrm>
        </p:grpSpPr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517" y="2705"/>
              <a:ext cx="297" cy="3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518" y="3400"/>
              <a:ext cx="297" cy="3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577" y="2705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518" y="3430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b="1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1887" y="3400"/>
              <a:ext cx="298" cy="303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887" y="2704"/>
              <a:ext cx="328" cy="303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837" y="3339"/>
              <a:ext cx="3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Calibri" panose="020F0502020204030204" pitchFamily="34" charset="0"/>
                </a:rPr>
                <a:t> </a:t>
              </a:r>
              <a:r>
                <a:rPr lang="el-GR" altLang="zh-CN" sz="2400" b="1">
                  <a:latin typeface="Calibri" panose="020F0502020204030204" pitchFamily="34" charset="0"/>
                </a:rPr>
                <a:t>15</a:t>
              </a:r>
              <a:r>
                <a:rPr lang="el-GR" altLang="zh-CN" sz="2400">
                  <a:latin typeface="Calibri" panose="020F0502020204030204" pitchFamily="34" charset="0"/>
                </a:rPr>
                <a:t> </a:t>
              </a: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V="1">
              <a:off x="667" y="3037"/>
              <a:ext cx="0" cy="303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837" y="2704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r>
                <a:rPr lang="el-GR" altLang="zh-CN" sz="2400" b="1" dirty="0">
                  <a:latin typeface="Calibri" panose="020F0502020204030204" pitchFamily="34" charset="0"/>
                </a:rPr>
                <a:t>5</a:t>
              </a:r>
              <a:r>
                <a:rPr lang="el-GR" altLang="zh-CN" sz="2400" dirty="0">
                  <a:latin typeface="Calibri" panose="020F0502020204030204" pitchFamily="34" charset="0"/>
                </a:rPr>
                <a:t> </a:t>
              </a:r>
              <a:endParaRPr lang="el-GR" altLang="el-GR" sz="2400" dirty="0">
                <a:latin typeface="Calibri" panose="020F0502020204030204" pitchFamily="34" charset="0"/>
              </a:endParaRPr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V="1">
              <a:off x="2036" y="3037"/>
              <a:ext cx="0" cy="302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793" y="3838"/>
              <a:ext cx="10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el-GR" sz="2800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5 </a:t>
              </a:r>
              <a:r>
                <a:rPr lang="el-GR" altLang="el-GR" sz="2800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:</a:t>
              </a:r>
              <a:r>
                <a:rPr lang="en-US" altLang="el-GR" sz="2800" b="1" dirty="0">
                  <a:solidFill>
                    <a:srgbClr val="5075BC"/>
                  </a:solidFill>
                  <a:latin typeface="Calibri" panose="020F0502020204030204" pitchFamily="34" charset="0"/>
                </a:rPr>
                <a:t> 3 = 5</a:t>
              </a:r>
              <a:endParaRPr lang="el-GR" altLang="el-GR" sz="2800" b="1" dirty="0">
                <a:solidFill>
                  <a:srgbClr val="5075B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5364163" y="4077072"/>
            <a:ext cx="2711450" cy="1609725"/>
            <a:chOff x="3379" y="2859"/>
            <a:chExt cx="1708" cy="1014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379" y="2860"/>
              <a:ext cx="297" cy="3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380" y="3555"/>
              <a:ext cx="297" cy="3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3439" y="2860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b="1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380" y="3585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b="1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749" y="3555"/>
              <a:ext cx="298" cy="303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4749" y="2859"/>
              <a:ext cx="328" cy="303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4699" y="3494"/>
              <a:ext cx="3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Calibri" panose="020F0502020204030204" pitchFamily="34" charset="0"/>
                </a:rPr>
                <a:t> </a:t>
              </a:r>
              <a:r>
                <a:rPr lang="el-GR" altLang="zh-CN" sz="2400" b="1">
                  <a:latin typeface="Calibri" panose="020F0502020204030204" pitchFamily="34" charset="0"/>
                </a:rPr>
                <a:t>15</a:t>
              </a:r>
              <a:r>
                <a:rPr lang="el-GR" altLang="zh-CN" sz="2400">
                  <a:latin typeface="Calibri" panose="020F0502020204030204" pitchFamily="34" charset="0"/>
                </a:rPr>
                <a:t> </a:t>
              </a: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 flipV="1">
              <a:off x="3833" y="3022"/>
              <a:ext cx="725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699" y="2859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>
                  <a:latin typeface="Calibri" panose="020F0502020204030204" pitchFamily="34" charset="0"/>
                </a:rPr>
                <a:t> </a:t>
              </a:r>
              <a:r>
                <a:rPr lang="el-GR" altLang="zh-CN" sz="2400" b="1">
                  <a:latin typeface="Calibri" panose="020F0502020204030204" pitchFamily="34" charset="0"/>
                </a:rPr>
                <a:t>5</a:t>
              </a:r>
              <a:r>
                <a:rPr lang="el-GR" altLang="zh-CN" sz="2400">
                  <a:latin typeface="Calibri" panose="020F0502020204030204" pitchFamily="34" charset="0"/>
                </a:rPr>
                <a:t> </a:t>
              </a:r>
              <a:endParaRPr lang="el-GR" altLang="el-GR" sz="2400">
                <a:latin typeface="Calibri" panose="020F0502020204030204" pitchFamily="34" charset="0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 flipV="1">
              <a:off x="3878" y="3702"/>
              <a:ext cx="680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Calibri" panose="020F0502020204030204" pitchFamily="34" charset="0"/>
              </a:endParaRPr>
            </a:p>
          </p:txBody>
        </p: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940152" y="5877272"/>
            <a:ext cx="1589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1</a:t>
            </a:r>
            <a:r>
              <a:rPr lang="en-US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5 </a:t>
            </a:r>
            <a:r>
              <a:rPr lang="el-GR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:</a:t>
            </a:r>
            <a:r>
              <a:rPr lang="en-US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5</a:t>
            </a:r>
            <a:r>
              <a:rPr lang="en-US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 = </a:t>
            </a:r>
            <a:r>
              <a:rPr lang="el-GR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48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4. ΕΥΘΕΙΑ ΑΝΑΛΟΓΙΑ ΤΩΝ ΜΕΤΡΩΝ ΔΥΟ ΜΕΓΕΘΩΝ  1/6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Είναι </a:t>
            </a:r>
            <a:r>
              <a:rPr lang="el-GR" b="1" dirty="0"/>
              <a:t>ζητούμενο ένα μέτρο </a:t>
            </a:r>
            <a:r>
              <a:rPr lang="el-GR" dirty="0"/>
              <a:t>και </a:t>
            </a:r>
            <a:r>
              <a:rPr lang="el-GR" b="1" dirty="0"/>
              <a:t>δεδομένα τα άλλα μέτρα των δύο μεγεθών</a:t>
            </a:r>
            <a:r>
              <a:rPr lang="el-GR" dirty="0"/>
              <a:t>, χωρίς να είναι δεδομένο το μέτρο της μονάδας ούτε του ενός ούτε του άλλου μεγέθους.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/>
              <a:t>15 μολύβια </a:t>
            </a:r>
            <a:r>
              <a:rPr lang="el-GR" dirty="0"/>
              <a:t>περιέχονται σε </a:t>
            </a:r>
            <a:r>
              <a:rPr lang="el-GR" b="1" dirty="0"/>
              <a:t>3 κουτιά</a:t>
            </a:r>
            <a:r>
              <a:rPr lang="el-GR" dirty="0"/>
              <a:t>. Πόσα μολύβια περιέχονται σε </a:t>
            </a:r>
            <a:r>
              <a:rPr lang="el-GR" b="1" dirty="0"/>
              <a:t>5 </a:t>
            </a:r>
            <a:r>
              <a:rPr lang="el-GR" b="1" dirty="0" smtClean="0"/>
              <a:t>κουτιά</a:t>
            </a:r>
            <a:r>
              <a:rPr lang="el-GR" dirty="0" smtClean="0"/>
              <a:t>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43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ΕΥΘΕΙΑ ΑΝΑΛΟΓΙΑ ΤΩΝ ΜΕΤΡΩΝ ΔΥΟ ΜΕΓΕΘΩΝ  </a:t>
            </a:r>
            <a:r>
              <a:rPr lang="el-GR" dirty="0" smtClean="0"/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zh-CN" b="1" dirty="0"/>
              <a:t>15 μολύβια </a:t>
            </a:r>
            <a:r>
              <a:rPr lang="el-GR" altLang="zh-CN" dirty="0"/>
              <a:t>περιέχονται σε </a:t>
            </a:r>
            <a:r>
              <a:rPr lang="el-GR" altLang="zh-CN" b="1" dirty="0"/>
              <a:t>3 κουτιά.</a:t>
            </a:r>
            <a:r>
              <a:rPr lang="el-GR" altLang="zh-CN" dirty="0"/>
              <a:t/>
            </a:r>
            <a:br>
              <a:rPr lang="el-GR" altLang="zh-CN" dirty="0"/>
            </a:br>
            <a:r>
              <a:rPr lang="el-GR" altLang="zh-CN" dirty="0"/>
              <a:t>Πόσα μολύβια περιέχονται σε </a:t>
            </a:r>
            <a:r>
              <a:rPr lang="el-GR" altLang="zh-CN" b="1" dirty="0"/>
              <a:t>5 </a:t>
            </a:r>
            <a:r>
              <a:rPr lang="el-GR" altLang="zh-CN" b="1" dirty="0" smtClean="0"/>
              <a:t>κουτιά;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74788" y="2852738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+mn-lt"/>
              </a:rPr>
              <a:t>ΚΟΥΤΙΑ	               ΜΟΛΥΒΙΑ	 </a:t>
            </a:r>
            <a:endParaRPr lang="el-GR" altLang="el-GR" sz="2800" b="1" dirty="0">
              <a:latin typeface="+mn-lt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835150" y="3644900"/>
            <a:ext cx="4321175" cy="2449513"/>
            <a:chOff x="1156" y="2296"/>
            <a:chExt cx="2722" cy="154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1" y="2342"/>
              <a:ext cx="453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88" y="3385"/>
              <a:ext cx="453" cy="454"/>
            </a:xfrm>
            <a:prstGeom prst="rect">
              <a:avLst/>
            </a:prstGeom>
            <a:solidFill>
              <a:srgbClr val="CCFFFF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92" y="234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+mn-lt"/>
                </a:rPr>
                <a:t>3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334" y="3430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Χ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34" y="2296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02" y="3339"/>
              <a:ext cx="500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88" y="2341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+mn-lt"/>
                </a:rPr>
                <a:t> 15</a:t>
              </a:r>
              <a:r>
                <a:rPr lang="el-GR" altLang="zh-CN" sz="2400">
                  <a:latin typeface="+mn-lt"/>
                </a:rPr>
                <a:t> </a:t>
              </a:r>
              <a:endParaRPr lang="el-GR" altLang="el-GR" sz="2400">
                <a:latin typeface="+mn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837" y="2568"/>
              <a:ext cx="1361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156" y="3385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+mn-lt"/>
                </a:rPr>
                <a:t>5 </a:t>
              </a:r>
              <a:endParaRPr lang="el-GR" altLang="el-GR" sz="2800" b="1">
                <a:latin typeface="+mn-lt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837" y="3612"/>
              <a:ext cx="1361" cy="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245" y="3249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>
                  <a:latin typeface="+mn-lt"/>
                </a:rPr>
                <a:t>x </a:t>
              </a:r>
              <a:r>
                <a:rPr lang="el-GR" altLang="el-GR" sz="2800" b="1">
                  <a:latin typeface="+mn-lt"/>
                </a:rPr>
                <a:t>5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29" y="2886"/>
              <a:ext cx="0" cy="31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560" y="2886"/>
              <a:ext cx="0" cy="31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042988" y="4581128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 dirty="0">
                <a:latin typeface="+mn-lt"/>
              </a:rPr>
              <a:t>x </a:t>
            </a:r>
            <a:r>
              <a:rPr lang="el-GR" altLang="el-GR" sz="2800" b="1" baseline="30000" dirty="0">
                <a:latin typeface="+mn-lt"/>
              </a:rPr>
              <a:t>5</a:t>
            </a:r>
            <a:r>
              <a:rPr lang="en-US" altLang="el-GR" sz="2800" b="1" dirty="0">
                <a:latin typeface="+mn-lt"/>
              </a:rPr>
              <a:t>/</a:t>
            </a:r>
            <a:r>
              <a:rPr lang="en-US" altLang="el-GR" sz="2800" b="1" baseline="-25000" dirty="0">
                <a:latin typeface="+mn-lt"/>
              </a:rPr>
              <a:t>3</a:t>
            </a:r>
            <a:endParaRPr lang="el-GR" altLang="el-GR" sz="2800" b="1" baseline="-25000" dirty="0">
              <a:latin typeface="+mn-lt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443663" y="5445125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>
                <a:latin typeface="+mn-lt"/>
              </a:rPr>
              <a:t>1</a:t>
            </a:r>
            <a:r>
              <a:rPr lang="en-US" altLang="el-GR" b="1">
                <a:latin typeface="+mn-lt"/>
              </a:rPr>
              <a:t>5 x </a:t>
            </a:r>
            <a:r>
              <a:rPr lang="el-GR" altLang="el-GR" sz="4800" b="1" baseline="30000">
                <a:latin typeface="+mn-lt"/>
              </a:rPr>
              <a:t>5</a:t>
            </a:r>
            <a:r>
              <a:rPr lang="en-US" altLang="el-GR" b="1">
                <a:latin typeface="+mn-lt"/>
              </a:rPr>
              <a:t>/</a:t>
            </a:r>
            <a:r>
              <a:rPr lang="en-US" altLang="el-GR" sz="4800" b="1" baseline="-25000">
                <a:latin typeface="+mn-lt"/>
              </a:rPr>
              <a:t>3</a:t>
            </a:r>
            <a:r>
              <a:rPr lang="en-US" altLang="el-GR" b="1">
                <a:latin typeface="+mn-lt"/>
              </a:rPr>
              <a:t> = 25</a:t>
            </a:r>
            <a:endParaRPr lang="el-GR" altLang="el-GR" b="1">
              <a:latin typeface="+mn-lt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724525" y="4508500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 dirty="0">
                <a:latin typeface="+mn-lt"/>
              </a:rPr>
              <a:t>x </a:t>
            </a:r>
            <a:r>
              <a:rPr lang="el-GR" altLang="el-GR" sz="2800" b="1" baseline="30000" dirty="0">
                <a:latin typeface="+mn-lt"/>
              </a:rPr>
              <a:t>5</a:t>
            </a:r>
            <a:r>
              <a:rPr lang="en-US" altLang="el-GR" sz="2800" b="1" dirty="0">
                <a:latin typeface="+mn-lt"/>
              </a:rPr>
              <a:t>/</a:t>
            </a:r>
            <a:r>
              <a:rPr lang="en-US" altLang="el-GR" sz="2800" b="1" baseline="-25000" dirty="0">
                <a:latin typeface="+mn-lt"/>
              </a:rPr>
              <a:t>3</a:t>
            </a:r>
            <a:endParaRPr lang="el-GR" altLang="el-GR" sz="2800" b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0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ΕΥΘΕΙΑ ΑΝΑΛΟΓΙΑ ΤΩΝ ΜΕΤΡΩΝ ΔΥΟ ΜΕΓΕΘΩΝ  </a:t>
            </a:r>
            <a:r>
              <a:rPr lang="el-GR" dirty="0" smtClean="0"/>
              <a:t>3/6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zh-CN" b="1" dirty="0"/>
              <a:t>15 μολύβια </a:t>
            </a:r>
            <a:r>
              <a:rPr lang="el-GR" altLang="zh-CN" dirty="0"/>
              <a:t>περιέχονται σε </a:t>
            </a:r>
            <a:r>
              <a:rPr lang="el-GR" altLang="zh-CN" b="1" dirty="0"/>
              <a:t>3 κουτιά.</a:t>
            </a:r>
            <a:r>
              <a:rPr lang="el-GR" altLang="zh-CN" dirty="0"/>
              <a:t/>
            </a:r>
            <a:br>
              <a:rPr lang="el-GR" altLang="zh-CN" dirty="0"/>
            </a:br>
            <a:r>
              <a:rPr lang="el-GR" altLang="zh-CN" dirty="0"/>
              <a:t>Πόσα μολύβια περιέχονται σε </a:t>
            </a:r>
            <a:r>
              <a:rPr lang="el-GR" altLang="zh-CN" b="1" dirty="0"/>
              <a:t>5 </a:t>
            </a:r>
            <a:r>
              <a:rPr lang="el-GR" altLang="zh-CN" b="1" dirty="0" smtClean="0"/>
              <a:t>κουτιά</a:t>
            </a:r>
            <a:r>
              <a:rPr lang="el-GR" altLang="zh-CN" dirty="0" smtClean="0"/>
              <a:t>;</a:t>
            </a:r>
            <a:endParaRPr lang="el-GR" alt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088" y="2852738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+mn-lt"/>
              </a:rPr>
              <a:t>ΚΟΥΤΙΑ	               ΜΟΛΥΒΙΑ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</a:t>
            </a:r>
            <a:endParaRPr lang="el-GR" altLang="el-GR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043608" y="3646487"/>
            <a:ext cx="4535487" cy="2449513"/>
            <a:chOff x="1066" y="2296"/>
            <a:chExt cx="2857" cy="154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201" y="2342"/>
              <a:ext cx="453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88" y="3385"/>
              <a:ext cx="453" cy="454"/>
            </a:xfrm>
            <a:prstGeom prst="rect">
              <a:avLst/>
            </a:prstGeom>
            <a:solidFill>
              <a:srgbClr val="CCFFFF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269" y="2364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+mn-lt"/>
                </a:rPr>
                <a:t>3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34" y="3430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Χ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334" y="2296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202" y="3339"/>
              <a:ext cx="500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219" y="2341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 dirty="0">
                  <a:latin typeface="+mn-lt"/>
                </a:rPr>
                <a:t> 15</a:t>
              </a:r>
              <a:r>
                <a:rPr lang="el-GR" altLang="zh-CN" sz="2400" dirty="0">
                  <a:latin typeface="+mn-lt"/>
                </a:rPr>
                <a:t>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156" y="3385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+mn-lt"/>
                </a:rPr>
                <a:t>5 </a:t>
              </a:r>
              <a:endParaRPr lang="el-GR" altLang="el-GR" sz="2800" b="1">
                <a:latin typeface="+mn-lt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1066" y="3022"/>
              <a:ext cx="771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>
              <a:off x="3152" y="3022"/>
              <a:ext cx="771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746" y="2704"/>
              <a:ext cx="1542" cy="519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4800" b="1" dirty="0">
                  <a:solidFill>
                    <a:srgbClr val="5075BC"/>
                  </a:solidFill>
                  <a:latin typeface="+mn-lt"/>
                </a:rPr>
                <a:t>=</a:t>
              </a:r>
              <a:endParaRPr lang="el-GR" altLang="el-GR" sz="4800" b="1" dirty="0">
                <a:solidFill>
                  <a:srgbClr val="5075BC"/>
                </a:solidFill>
                <a:latin typeface="+mn-lt"/>
              </a:endParaRP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16688" y="3500438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4800" b="1" baseline="30000" dirty="0">
                <a:solidFill>
                  <a:srgbClr val="5075BC"/>
                </a:solidFill>
                <a:latin typeface="+mn-lt"/>
              </a:rPr>
              <a:t>1</a:t>
            </a:r>
            <a:r>
              <a:rPr lang="en-US" altLang="el-GR" sz="4800" b="1" baseline="30000" dirty="0">
                <a:solidFill>
                  <a:srgbClr val="5075BC"/>
                </a:solidFill>
                <a:latin typeface="+mn-lt"/>
              </a:rPr>
              <a:t>5</a:t>
            </a:r>
            <a:r>
              <a:rPr lang="en-US" altLang="el-GR" sz="4800" b="1" dirty="0">
                <a:solidFill>
                  <a:srgbClr val="5075BC"/>
                </a:solidFill>
                <a:latin typeface="+mn-lt"/>
              </a:rPr>
              <a:t>/</a:t>
            </a:r>
            <a:r>
              <a:rPr lang="en-US" altLang="el-GR" sz="4800" b="1" baseline="-25000" dirty="0">
                <a:solidFill>
                  <a:srgbClr val="5075BC"/>
                </a:solidFill>
                <a:latin typeface="+mn-lt"/>
              </a:rPr>
              <a:t>x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 = </a:t>
            </a:r>
            <a:r>
              <a:rPr lang="en-US" altLang="el-GR" sz="4800" b="1" baseline="30000" dirty="0">
                <a:solidFill>
                  <a:srgbClr val="5075BC"/>
                </a:solidFill>
                <a:latin typeface="+mn-lt"/>
              </a:rPr>
              <a:t>3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/</a:t>
            </a:r>
            <a:r>
              <a:rPr lang="en-US" altLang="el-GR" sz="4800" b="1" baseline="-25000" dirty="0">
                <a:solidFill>
                  <a:srgbClr val="5075BC"/>
                </a:solidFill>
                <a:latin typeface="+mn-lt"/>
              </a:rPr>
              <a:t>5</a:t>
            </a:r>
            <a:endParaRPr lang="el-GR" altLang="el-GR" b="1" dirty="0">
              <a:solidFill>
                <a:srgbClr val="5075BC"/>
              </a:solidFill>
              <a:latin typeface="+mn-lt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16688" y="4581525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3•x</a:t>
            </a:r>
            <a:r>
              <a:rPr lang="el-GR" altLang="el-GR" b="1" dirty="0">
                <a:solidFill>
                  <a:srgbClr val="5075BC"/>
                </a:solidFill>
                <a:latin typeface="+mn-lt"/>
              </a:rPr>
              <a:t> 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=</a:t>
            </a:r>
            <a:r>
              <a:rPr lang="el-GR" altLang="el-GR" b="1" dirty="0">
                <a:solidFill>
                  <a:srgbClr val="5075BC"/>
                </a:solidFill>
                <a:latin typeface="+mn-lt"/>
              </a:rPr>
              <a:t> 1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5</a:t>
            </a:r>
            <a:r>
              <a:rPr lang="en-US" altLang="el-GR" b="1" dirty="0">
                <a:solidFill>
                  <a:srgbClr val="5075BC"/>
                </a:solidFill>
                <a:latin typeface="+mn-lt"/>
                <a:cs typeface="Times New Roman" panose="02020603050405020304" pitchFamily="18" charset="0"/>
              </a:rPr>
              <a:t>•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5</a:t>
            </a:r>
            <a:endParaRPr lang="el-GR" altLang="el-GR" b="1" dirty="0">
              <a:solidFill>
                <a:srgbClr val="5075BC"/>
              </a:solidFill>
              <a:latin typeface="+mn-lt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6443663" y="5516563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x = </a:t>
            </a:r>
            <a:r>
              <a:rPr lang="el-GR" altLang="el-GR" b="1" dirty="0">
                <a:solidFill>
                  <a:srgbClr val="5075BC"/>
                </a:solidFill>
                <a:latin typeface="+mn-lt"/>
              </a:rPr>
              <a:t>1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5</a:t>
            </a:r>
            <a:r>
              <a:rPr lang="en-US" altLang="el-GR" b="1" dirty="0">
                <a:solidFill>
                  <a:srgbClr val="5075BC"/>
                </a:solidFill>
                <a:latin typeface="+mn-lt"/>
                <a:cs typeface="Times New Roman" panose="02020603050405020304" pitchFamily="18" charset="0"/>
              </a:rPr>
              <a:t>•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5/3</a:t>
            </a:r>
            <a:endParaRPr lang="el-GR" altLang="el-GR" b="1" dirty="0">
              <a:solidFill>
                <a:srgbClr val="5075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2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ΕΥΘΕΙΑ ΑΝΑΛΟΓΙΑ ΤΩΝ ΜΕΤΡΩΝ ΔΥΟ ΜΕΓΕΘΩΝ  </a:t>
            </a:r>
            <a:r>
              <a:rPr lang="el-GR" dirty="0" smtClean="0"/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15 μολύβια </a:t>
            </a:r>
            <a:r>
              <a:rPr lang="el-GR" dirty="0"/>
              <a:t>περιέχονται σε </a:t>
            </a:r>
            <a:r>
              <a:rPr lang="el-GR" b="1" dirty="0"/>
              <a:t>3 κουτιά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Πόσα μολύβια περιέχονται σε </a:t>
            </a:r>
            <a:r>
              <a:rPr lang="el-GR" b="1" dirty="0"/>
              <a:t>5 </a:t>
            </a:r>
            <a:r>
              <a:rPr lang="el-GR" b="1" dirty="0" smtClean="0"/>
              <a:t>κουτιά</a:t>
            </a:r>
            <a:r>
              <a:rPr lang="el-GR" dirty="0" smtClean="0"/>
              <a:t>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31913" y="2781300"/>
            <a:ext cx="5905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+mn-lt"/>
              </a:rPr>
              <a:t>ΚΟΥΤΙΑ	               ΜΟΛΥΒΙΑ	 </a:t>
            </a:r>
            <a:endParaRPr lang="el-GR" altLang="el-GR" sz="2800" b="1" dirty="0">
              <a:latin typeface="+mn-lt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763713" y="3500438"/>
            <a:ext cx="4321175" cy="2593975"/>
            <a:chOff x="793" y="2205"/>
            <a:chExt cx="2722" cy="1634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38" y="2342"/>
              <a:ext cx="453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25" y="3385"/>
              <a:ext cx="453" cy="454"/>
            </a:xfrm>
            <a:prstGeom prst="rect">
              <a:avLst/>
            </a:prstGeom>
            <a:solidFill>
              <a:srgbClr val="CCFFFF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29" y="234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+mn-lt"/>
                </a:rPr>
                <a:t>3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71" y="3430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Χ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71" y="2296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9" y="3339"/>
              <a:ext cx="500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925" y="2341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+mn-lt"/>
                </a:rPr>
                <a:t> 15</a:t>
              </a:r>
              <a:r>
                <a:rPr lang="el-GR" altLang="zh-CN" sz="2400">
                  <a:latin typeface="+mn-lt"/>
                </a:rPr>
                <a:t> </a:t>
              </a:r>
              <a:endParaRPr lang="el-GR" altLang="el-GR" sz="2400">
                <a:latin typeface="+mn-lt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93" y="3385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+mn-lt"/>
                </a:rPr>
                <a:t>5 </a:t>
              </a:r>
              <a:endParaRPr lang="el-GR" altLang="el-GR" sz="2800" b="1">
                <a:latin typeface="+mn-lt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2154" y="2205"/>
              <a:ext cx="0" cy="5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2154" y="3294"/>
              <a:ext cx="0" cy="5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383" y="2764"/>
              <a:ext cx="1542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4800" b="1" dirty="0">
                  <a:solidFill>
                    <a:srgbClr val="5075BC"/>
                  </a:solidFill>
                  <a:latin typeface="+mn-lt"/>
                </a:rPr>
                <a:t>=</a:t>
              </a:r>
              <a:endParaRPr lang="el-GR" altLang="el-GR" sz="4800" b="1" dirty="0">
                <a:solidFill>
                  <a:srgbClr val="5075BC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5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ΕΥΘΕΙΑ ΑΝΑΛΟΓΙΑ ΤΩΝ ΜΕΤΡΩΝ ΔΥΟ ΜΕΓΕΘΩΝ  </a:t>
            </a:r>
            <a:r>
              <a:rPr lang="el-GR" dirty="0" smtClean="0"/>
              <a:t>5/6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15 μολύβια </a:t>
            </a:r>
            <a:r>
              <a:rPr lang="el-GR" dirty="0"/>
              <a:t>περιέχονται σε </a:t>
            </a:r>
            <a:r>
              <a:rPr lang="el-GR" b="1" dirty="0"/>
              <a:t>3 κουτιά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Πόσα μολύβια περιέχονται σε </a:t>
            </a:r>
            <a:r>
              <a:rPr lang="el-GR" b="1" dirty="0"/>
              <a:t>5 κουτιά</a:t>
            </a:r>
            <a:r>
              <a:rPr lang="el-GR" dirty="0"/>
              <a:t>?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2852738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+mn-lt"/>
              </a:rPr>
              <a:t>ΚΟΥΤΙΑ</a:t>
            </a:r>
            <a:endParaRPr lang="el-GR" altLang="el-GR" sz="2800" b="1" dirty="0">
              <a:latin typeface="+mn-lt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484438" y="2924175"/>
            <a:ext cx="3311525" cy="2449513"/>
            <a:chOff x="2064" y="1797"/>
            <a:chExt cx="2086" cy="154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154" y="1797"/>
              <a:ext cx="453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560" y="2886"/>
              <a:ext cx="453" cy="454"/>
            </a:xfrm>
            <a:prstGeom prst="rect">
              <a:avLst/>
            </a:prstGeom>
            <a:solidFill>
              <a:srgbClr val="CCFFFF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200" y="184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>
                  <a:latin typeface="+mn-lt"/>
                </a:rPr>
                <a:t>3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560" y="2931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Χ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09" y="2886"/>
              <a:ext cx="454" cy="454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560" y="1797"/>
              <a:ext cx="500" cy="454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064" y="2976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+mn-lt"/>
                </a:rPr>
                <a:t> 15</a:t>
              </a:r>
              <a:r>
                <a:rPr lang="el-GR" altLang="zh-CN" sz="2400">
                  <a:latin typeface="+mn-lt"/>
                </a:rPr>
                <a:t> </a:t>
              </a:r>
              <a:endParaRPr lang="el-GR" altLang="el-GR" sz="2400">
                <a:latin typeface="+mn-lt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60" y="184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800" b="1">
                  <a:latin typeface="+mn-lt"/>
                </a:rPr>
                <a:t>5 </a:t>
              </a:r>
              <a:endParaRPr lang="el-GR" altLang="el-GR" sz="2800" b="1">
                <a:latin typeface="+mn-lt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3560" y="2614"/>
              <a:ext cx="59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2064" y="2568"/>
              <a:ext cx="635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426" y="2341"/>
              <a:ext cx="1542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4800" b="1">
                  <a:solidFill>
                    <a:srgbClr val="5075BC"/>
                  </a:solidFill>
                  <a:latin typeface="+mn-lt"/>
                </a:rPr>
                <a:t>=</a:t>
              </a:r>
              <a:endParaRPr lang="el-GR" altLang="el-GR" sz="4800" b="1">
                <a:solidFill>
                  <a:srgbClr val="5075BC"/>
                </a:solidFill>
                <a:latin typeface="+mn-lt"/>
              </a:endParaRP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23850" y="4724400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+mn-lt"/>
              </a:rPr>
              <a:t>ΜΟΛΥΒΙΑ</a:t>
            </a:r>
            <a:r>
              <a:rPr lang="el-GR" altLang="zh-CN" sz="2800" b="1" dirty="0">
                <a:solidFill>
                  <a:srgbClr val="FF0000"/>
                </a:solidFill>
                <a:latin typeface="+mn-lt"/>
              </a:rPr>
              <a:t>	 </a:t>
            </a:r>
            <a:endParaRPr lang="el-GR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300788" y="3068638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4800" b="1" baseline="30000" dirty="0">
                <a:solidFill>
                  <a:srgbClr val="5075BC"/>
                </a:solidFill>
                <a:latin typeface="+mn-lt"/>
              </a:rPr>
              <a:t>3</a:t>
            </a:r>
            <a:r>
              <a:rPr lang="en-US" altLang="el-GR" sz="4800" b="1" dirty="0">
                <a:solidFill>
                  <a:srgbClr val="5075BC"/>
                </a:solidFill>
                <a:latin typeface="+mn-lt"/>
              </a:rPr>
              <a:t>/</a:t>
            </a:r>
            <a:r>
              <a:rPr lang="en-US" altLang="el-GR" sz="4800" b="1" baseline="-25000" dirty="0">
                <a:solidFill>
                  <a:srgbClr val="5075BC"/>
                </a:solidFill>
                <a:latin typeface="+mn-lt"/>
              </a:rPr>
              <a:t>15</a:t>
            </a:r>
            <a:r>
              <a:rPr lang="en-US" altLang="el-GR" sz="4800" b="1" baseline="30000" dirty="0">
                <a:solidFill>
                  <a:srgbClr val="5075BC"/>
                </a:solidFill>
                <a:latin typeface="+mn-lt"/>
              </a:rPr>
              <a:t> 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=</a:t>
            </a:r>
            <a:r>
              <a:rPr lang="en-US" altLang="el-GR" sz="4800" b="1" baseline="30000" dirty="0">
                <a:solidFill>
                  <a:srgbClr val="5075BC"/>
                </a:solidFill>
                <a:latin typeface="+mn-lt"/>
              </a:rPr>
              <a:t> 5</a:t>
            </a:r>
            <a:r>
              <a:rPr lang="en-US" altLang="el-GR" sz="4800" b="1" dirty="0">
                <a:solidFill>
                  <a:srgbClr val="5075BC"/>
                </a:solidFill>
                <a:latin typeface="+mn-lt"/>
              </a:rPr>
              <a:t>/</a:t>
            </a:r>
            <a:r>
              <a:rPr lang="en-US" altLang="el-GR" sz="4800" b="1" baseline="-25000" dirty="0">
                <a:solidFill>
                  <a:srgbClr val="5075BC"/>
                </a:solidFill>
                <a:latin typeface="+mn-lt"/>
              </a:rPr>
              <a:t>x</a:t>
            </a:r>
            <a:endParaRPr lang="el-GR" altLang="el-GR" sz="4800" b="1" baseline="-25000" dirty="0">
              <a:solidFill>
                <a:srgbClr val="5075BC"/>
              </a:solidFill>
              <a:latin typeface="+mn-lt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300788" y="4149725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b="1">
                <a:solidFill>
                  <a:srgbClr val="5075BC"/>
                </a:solidFill>
                <a:latin typeface="+mn-lt"/>
              </a:rPr>
              <a:t>3•x</a:t>
            </a:r>
            <a:r>
              <a:rPr lang="el-GR" altLang="el-GR" b="1">
                <a:solidFill>
                  <a:srgbClr val="5075BC"/>
                </a:solidFill>
                <a:latin typeface="+mn-lt"/>
              </a:rPr>
              <a:t> </a:t>
            </a:r>
            <a:r>
              <a:rPr lang="en-US" altLang="el-GR" b="1">
                <a:solidFill>
                  <a:srgbClr val="5075BC"/>
                </a:solidFill>
                <a:latin typeface="+mn-lt"/>
              </a:rPr>
              <a:t>=</a:t>
            </a:r>
            <a:r>
              <a:rPr lang="el-GR" altLang="el-GR" b="1">
                <a:solidFill>
                  <a:srgbClr val="5075BC"/>
                </a:solidFill>
                <a:latin typeface="+mn-lt"/>
              </a:rPr>
              <a:t> 1</a:t>
            </a:r>
            <a:r>
              <a:rPr lang="en-US" altLang="el-GR" b="1">
                <a:solidFill>
                  <a:srgbClr val="5075BC"/>
                </a:solidFill>
                <a:latin typeface="+mn-lt"/>
              </a:rPr>
              <a:t>5</a:t>
            </a:r>
            <a:r>
              <a:rPr lang="en-US" altLang="el-GR" b="1">
                <a:solidFill>
                  <a:srgbClr val="5075BC"/>
                </a:solidFill>
                <a:latin typeface="+mn-lt"/>
                <a:cs typeface="Times New Roman" panose="02020603050405020304" pitchFamily="18" charset="0"/>
              </a:rPr>
              <a:t>•</a:t>
            </a:r>
            <a:r>
              <a:rPr lang="en-US" altLang="el-GR" b="1">
                <a:solidFill>
                  <a:srgbClr val="5075BC"/>
                </a:solidFill>
                <a:latin typeface="+mn-lt"/>
              </a:rPr>
              <a:t>5</a:t>
            </a:r>
            <a:endParaRPr lang="el-GR" altLang="el-GR" b="1">
              <a:solidFill>
                <a:srgbClr val="5075BC"/>
              </a:solidFill>
              <a:latin typeface="+mn-lt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227763" y="5084763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x = </a:t>
            </a:r>
            <a:r>
              <a:rPr lang="el-GR" altLang="el-GR" b="1" dirty="0">
                <a:solidFill>
                  <a:srgbClr val="5075BC"/>
                </a:solidFill>
                <a:latin typeface="+mn-lt"/>
              </a:rPr>
              <a:t>1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5</a:t>
            </a:r>
            <a:r>
              <a:rPr lang="en-US" altLang="el-GR" b="1" dirty="0">
                <a:solidFill>
                  <a:srgbClr val="5075BC"/>
                </a:solidFill>
                <a:latin typeface="+mn-lt"/>
                <a:cs typeface="Times New Roman" panose="02020603050405020304" pitchFamily="18" charset="0"/>
              </a:rPr>
              <a:t>•</a:t>
            </a:r>
            <a:r>
              <a:rPr lang="en-US" altLang="el-GR" b="1" dirty="0">
                <a:solidFill>
                  <a:srgbClr val="5075BC"/>
                </a:solidFill>
                <a:latin typeface="+mn-lt"/>
              </a:rPr>
              <a:t>5/3</a:t>
            </a:r>
            <a:endParaRPr lang="el-GR" altLang="el-GR" b="1" dirty="0">
              <a:solidFill>
                <a:srgbClr val="5075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5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ΜΑΘΗΜΑΤΙΚΕΣ ΕΝΝΟΙΕΣ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800" b="1" dirty="0"/>
              <a:t>Οι μαθηματικές έννοιες και η σχέση τους με τις καταστάσεις της </a:t>
            </a:r>
            <a:r>
              <a:rPr lang="el-GR" sz="2800" b="1" dirty="0" smtClean="0"/>
              <a:t>πραγματικότητας</a:t>
            </a:r>
          </a:p>
          <a:p>
            <a:pPr marL="0" indent="0" algn="ctr">
              <a:spcBef>
                <a:spcPts val="0"/>
              </a:spcBef>
              <a:buNone/>
            </a:pPr>
            <a:endParaRPr lang="el-GR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l-GR" sz="2800" dirty="0" smtClean="0"/>
              <a:t>Κάθε </a:t>
            </a:r>
            <a:r>
              <a:rPr lang="el-GR" sz="2800" dirty="0"/>
              <a:t>μαθηματική έννοια ορίζεται και αποκτά </a:t>
            </a:r>
            <a:r>
              <a:rPr lang="el-GR" sz="2800" dirty="0" smtClean="0"/>
              <a:t>νόημα στα </a:t>
            </a:r>
            <a:r>
              <a:rPr lang="el-GR" sz="2800" dirty="0"/>
              <a:t>πλαίσια μιας ευρύτερης μαθηματικής </a:t>
            </a:r>
            <a:r>
              <a:rPr lang="el-GR" sz="2800" dirty="0" smtClean="0"/>
              <a:t>θεωρίας</a:t>
            </a:r>
          </a:p>
          <a:p>
            <a:pPr marL="0" indent="0" algn="ctr">
              <a:buNone/>
            </a:pPr>
            <a:endParaRPr lang="el-GR" sz="2800" dirty="0"/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800" dirty="0"/>
              <a:t>Παράλληλα όμως</a:t>
            </a:r>
            <a:r>
              <a:rPr lang="el-GR" altLang="el-GR" sz="2800" dirty="0" smtClean="0"/>
              <a:t>,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600" dirty="0">
                <a:latin typeface="Times New Roman" panose="02020603050405020304" pitchFamily="18" charset="0"/>
              </a:rPr>
              <a:t/>
            </a:r>
            <a:br>
              <a:rPr lang="el-GR" altLang="el-GR" sz="3600" dirty="0">
                <a:latin typeface="Times New Roman" panose="02020603050405020304" pitchFamily="18" charset="0"/>
              </a:rPr>
            </a:br>
            <a:r>
              <a:rPr lang="el-GR" altLang="el-GR" sz="2800" dirty="0" smtClean="0"/>
              <a:t>χρησιμοποιείται </a:t>
            </a:r>
            <a:r>
              <a:rPr lang="el-GR" altLang="el-GR" sz="2800" dirty="0"/>
              <a:t>για την απεικόνιση ποσοτικών χαρακτηριστικών, σχέσεων και μετασχηματισμών καταστάσεων της πραγματικότητας.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6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ΕΥΘΕΙΑ ΑΝΑΛΟΓΙΑ ΤΩΝ ΜΕΤΡΩΝ ΔΥΟ ΜΕΓΕΘΩΝ  </a:t>
            </a:r>
            <a:r>
              <a:rPr lang="el-GR" dirty="0" smtClean="0"/>
              <a:t>6/6</a:t>
            </a:r>
            <a:endParaRPr lang="el-G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64156" y="1556792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latin typeface="Calibri" panose="020F0502020204030204" pitchFamily="34" charset="0"/>
              </a:rPr>
              <a:t>ΚΟΥΤΙΑ	               ΜΟΛΥΒΙΑ	 </a:t>
            </a:r>
            <a:endParaRPr lang="el-GR" altLang="el-GR" sz="2800" b="1" dirty="0">
              <a:latin typeface="Calibri" panose="020F0502020204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39778" y="3860800"/>
            <a:ext cx="865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>
                <a:latin typeface="Calibri" panose="020F0502020204030204" pitchFamily="34" charset="0"/>
              </a:rPr>
              <a:t>x </a:t>
            </a:r>
            <a:r>
              <a:rPr lang="el-GR" altLang="el-GR" sz="2800" b="1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82428" y="4078288"/>
            <a:ext cx="719137" cy="72072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866978" y="5589588"/>
            <a:ext cx="719137" cy="720725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26890" y="407828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800" b="1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40003" y="5661025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Χ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868565" y="4005263"/>
            <a:ext cx="720725" cy="720725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55453" y="5516563"/>
            <a:ext cx="793750" cy="72072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95540" y="407670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>
                <a:latin typeface="Calibri" panose="020F0502020204030204" pitchFamily="34" charset="0"/>
              </a:rPr>
              <a:t> 15</a:t>
            </a:r>
            <a:r>
              <a:rPr lang="el-GR" altLang="zh-CN" sz="2400">
                <a:latin typeface="Calibri" panose="020F0502020204030204" pitchFamily="34" charset="0"/>
              </a:rPr>
              <a:t> </a:t>
            </a: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492078" y="4437063"/>
            <a:ext cx="216058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82428" y="5589588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>
                <a:latin typeface="Calibri" panose="020F0502020204030204" pitchFamily="34" charset="0"/>
              </a:rPr>
              <a:t>5 </a:t>
            </a:r>
            <a:endParaRPr lang="el-GR" altLang="el-GR" sz="2800" b="1">
              <a:latin typeface="Calibri" panose="020F0502020204030204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563515" y="5949950"/>
            <a:ext cx="2160588" cy="1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139778" y="5157788"/>
            <a:ext cx="865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>
                <a:latin typeface="Calibri" panose="020F0502020204030204" pitchFamily="34" charset="0"/>
              </a:rPr>
              <a:t>x </a:t>
            </a:r>
            <a:r>
              <a:rPr lang="el-GR" altLang="el-GR" sz="2800" b="1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844378" y="4868863"/>
            <a:ext cx="0" cy="5032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300365" y="4941888"/>
            <a:ext cx="0" cy="5032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547390" y="4797425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>
                <a:latin typeface="Calibri" panose="020F0502020204030204" pitchFamily="34" charset="0"/>
              </a:rPr>
              <a:t>x </a:t>
            </a:r>
            <a:r>
              <a:rPr lang="el-GR" altLang="el-GR" sz="2800" b="1" baseline="30000">
                <a:latin typeface="Calibri" panose="020F0502020204030204" pitchFamily="34" charset="0"/>
              </a:rPr>
              <a:t>5</a:t>
            </a:r>
            <a:r>
              <a:rPr lang="en-US" altLang="el-GR" sz="2800" b="1">
                <a:latin typeface="Calibri" panose="020F0502020204030204" pitchFamily="34" charset="0"/>
              </a:rPr>
              <a:t>/</a:t>
            </a:r>
            <a:r>
              <a:rPr lang="en-US" altLang="el-GR" sz="2800" b="1" baseline="-25000">
                <a:latin typeface="Calibri" panose="020F0502020204030204" pitchFamily="34" charset="0"/>
              </a:rPr>
              <a:t>3</a:t>
            </a:r>
            <a:endParaRPr lang="el-GR" altLang="el-GR" sz="2800" b="1" baseline="-25000">
              <a:latin typeface="Calibri" panose="020F0502020204030204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371803" y="4797425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>
                <a:latin typeface="Calibri" panose="020F0502020204030204" pitchFamily="34" charset="0"/>
              </a:rPr>
              <a:t>x </a:t>
            </a:r>
            <a:r>
              <a:rPr lang="el-GR" altLang="el-GR" sz="2800" b="1" baseline="30000">
                <a:latin typeface="Calibri" panose="020F0502020204030204" pitchFamily="34" charset="0"/>
              </a:rPr>
              <a:t>5</a:t>
            </a:r>
            <a:r>
              <a:rPr lang="en-US" altLang="el-GR" sz="2800" b="1">
                <a:latin typeface="Calibri" panose="020F0502020204030204" pitchFamily="34" charset="0"/>
              </a:rPr>
              <a:t>/</a:t>
            </a:r>
            <a:r>
              <a:rPr lang="en-US" altLang="el-GR" sz="2800" b="1" baseline="-25000">
                <a:latin typeface="Calibri" panose="020F0502020204030204" pitchFamily="34" charset="0"/>
              </a:rPr>
              <a:t>3</a:t>
            </a:r>
            <a:endParaRPr lang="el-GR" altLang="el-GR" sz="2800" b="1" baseline="-25000">
              <a:latin typeface="Calibri" panose="020F0502020204030204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211215" y="2133600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>
                <a:latin typeface="Calibri" panose="020F0502020204030204" pitchFamily="34" charset="0"/>
              </a:rPr>
              <a:t>x </a:t>
            </a:r>
            <a:r>
              <a:rPr lang="el-GR" altLang="el-GR" sz="2800" b="1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2553865" y="2351088"/>
            <a:ext cx="719138" cy="72072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698328" y="2351088"/>
            <a:ext cx="576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800" b="1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5940003" y="2278063"/>
            <a:ext cx="720725" cy="720725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5866978" y="234950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>
                <a:latin typeface="Calibri" panose="020F0502020204030204" pitchFamily="34" charset="0"/>
              </a:rPr>
              <a:t> 5</a:t>
            </a:r>
            <a:r>
              <a:rPr lang="el-GR" altLang="zh-CN" sz="2400">
                <a:latin typeface="Calibri" panose="020F0502020204030204" pitchFamily="34" charset="0"/>
              </a:rPr>
              <a:t> </a:t>
            </a: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 flipV="1">
            <a:off x="3563515" y="2709863"/>
            <a:ext cx="216058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V="1">
            <a:off x="2844378" y="3284538"/>
            <a:ext cx="0" cy="5048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 flipV="1">
            <a:off x="6226546" y="3284538"/>
            <a:ext cx="1588" cy="506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1853" y="3284538"/>
            <a:ext cx="1081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800" b="1">
                <a:latin typeface="Calibri" panose="020F0502020204030204" pitchFamily="34" charset="0"/>
              </a:rPr>
              <a:t>:3</a:t>
            </a:r>
            <a:endParaRPr lang="el-GR" altLang="el-GR" sz="2800" b="1" baseline="-25000">
              <a:latin typeface="Calibri" panose="020F0502020204030204" pitchFamily="34" charset="0"/>
            </a:endParaRP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6300365" y="3284538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800" b="1">
                <a:latin typeface="Calibri" panose="020F0502020204030204" pitchFamily="34" charset="0"/>
              </a:rPr>
              <a:t>:3</a:t>
            </a:r>
            <a:endParaRPr lang="el-GR" altLang="el-GR" sz="2800" b="1" baseline="-25000">
              <a:latin typeface="Calibri" panose="020F0502020204030204" pitchFamily="34" charset="0"/>
            </a:endParaRPr>
          </a:p>
        </p:txBody>
      </p:sp>
      <p:sp>
        <p:nvSpPr>
          <p:cNvPr id="32" name="Arc 46"/>
          <p:cNvSpPr>
            <a:spLocks/>
          </p:cNvSpPr>
          <p:nvPr/>
        </p:nvSpPr>
        <p:spPr bwMode="auto">
          <a:xfrm>
            <a:off x="7092528" y="2636838"/>
            <a:ext cx="431800" cy="3295650"/>
          </a:xfrm>
          <a:custGeom>
            <a:avLst/>
            <a:gdLst>
              <a:gd name="T0" fmla="*/ 0 w 21600"/>
              <a:gd name="T1" fmla="*/ 0 h 43003"/>
              <a:gd name="T2" fmla="*/ 2147483646 w 21600"/>
              <a:gd name="T3" fmla="*/ 2147483646 h 43003"/>
              <a:gd name="T4" fmla="*/ 0 w 21600"/>
              <a:gd name="T5" fmla="*/ 2147483646 h 43003"/>
              <a:gd name="T6" fmla="*/ 0 60000 65536"/>
              <a:gd name="T7" fmla="*/ 0 60000 65536"/>
              <a:gd name="T8" fmla="*/ 0 60000 65536"/>
              <a:gd name="T9" fmla="*/ 0 w 21600"/>
              <a:gd name="T10" fmla="*/ 0 h 43003"/>
              <a:gd name="T11" fmla="*/ 21600 w 21600"/>
              <a:gd name="T12" fmla="*/ 43003 h 430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0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404"/>
                  <a:pt x="13617" y="41546"/>
                  <a:pt x="2911" y="43002"/>
                </a:cubicBezTo>
              </a:path>
              <a:path w="21600" h="4300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404"/>
                  <a:pt x="13617" y="41546"/>
                  <a:pt x="2911" y="4300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33" name="Arc 49"/>
          <p:cNvSpPr>
            <a:spLocks/>
          </p:cNvSpPr>
          <p:nvPr/>
        </p:nvSpPr>
        <p:spPr bwMode="auto">
          <a:xfrm flipH="1">
            <a:off x="1691853" y="2636838"/>
            <a:ext cx="503237" cy="3295650"/>
          </a:xfrm>
          <a:custGeom>
            <a:avLst/>
            <a:gdLst>
              <a:gd name="T0" fmla="*/ 0 w 21600"/>
              <a:gd name="T1" fmla="*/ 0 h 43003"/>
              <a:gd name="T2" fmla="*/ 2147483646 w 21600"/>
              <a:gd name="T3" fmla="*/ 2147483646 h 43003"/>
              <a:gd name="T4" fmla="*/ 0 w 21600"/>
              <a:gd name="T5" fmla="*/ 2147483646 h 43003"/>
              <a:gd name="T6" fmla="*/ 0 60000 65536"/>
              <a:gd name="T7" fmla="*/ 0 60000 65536"/>
              <a:gd name="T8" fmla="*/ 0 60000 65536"/>
              <a:gd name="T9" fmla="*/ 0 w 21600"/>
              <a:gd name="T10" fmla="*/ 0 h 43003"/>
              <a:gd name="T11" fmla="*/ 21600 w 21600"/>
              <a:gd name="T12" fmla="*/ 43003 h 430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0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404"/>
                  <a:pt x="13617" y="41546"/>
                  <a:pt x="2911" y="43002"/>
                </a:cubicBezTo>
              </a:path>
              <a:path w="21600" h="4300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404"/>
                  <a:pt x="13617" y="41546"/>
                  <a:pt x="2911" y="4300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394568" y="3860800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x 5</a:t>
            </a:r>
            <a:endParaRPr lang="el-GR" altLang="el-GR" sz="2800" b="1" baseline="-25000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7379344" y="3933825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x 5</a:t>
            </a:r>
            <a:endParaRPr lang="el-GR" altLang="el-GR" sz="2800" b="1" baseline="-25000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None/>
            </a:pPr>
            <a:endParaRPr lang="el-GR" altLang="el-GR" dirty="0" smtClean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Πολλαπλασιασμός</a:t>
            </a:r>
            <a:endParaRPr lang="en-US" altLang="el-GR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l-GR" altLang="el-GR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altLang="el-GR" dirty="0">
                <a:latin typeface="Calibri" panose="020F0502020204030204" pitchFamily="34" charset="0"/>
              </a:rPr>
              <a:t/>
            </a:r>
            <a:br>
              <a:rPr lang="el-GR" altLang="el-GR" dirty="0">
                <a:latin typeface="Calibri" panose="020F0502020204030204" pitchFamily="34" charset="0"/>
              </a:rPr>
            </a:br>
            <a:r>
              <a:rPr lang="el-GR" altLang="el-GR" dirty="0">
                <a:latin typeface="Calibri" panose="020F0502020204030204" pitchFamily="34" charset="0"/>
              </a:rPr>
              <a:t>Διαίρεση Μερισμού</a:t>
            </a:r>
            <a:r>
              <a:rPr lang="en-US" altLang="el-GR" dirty="0">
                <a:latin typeface="Calibri" panose="020F0502020204030204" pitchFamily="34" charset="0"/>
              </a:rPr>
              <a:t>		</a:t>
            </a:r>
            <a:r>
              <a:rPr lang="el-GR" altLang="el-GR" dirty="0">
                <a:latin typeface="Calibri" panose="020F0502020204030204" pitchFamily="34" charset="0"/>
              </a:rPr>
              <a:t>Διαίρεση Μέτρησης</a:t>
            </a:r>
            <a:endParaRPr lang="en-US" altLang="el-GR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l-GR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altLang="el-GR" dirty="0">
                <a:latin typeface="Calibri" panose="020F0502020204030204" pitchFamily="34" charset="0"/>
              </a:rPr>
              <a:t>	</a:t>
            </a:r>
          </a:p>
          <a:p>
            <a:pPr algn="ctr">
              <a:spcBef>
                <a:spcPct val="0"/>
              </a:spcBef>
              <a:buNone/>
            </a:pPr>
            <a:r>
              <a:rPr lang="el-GR" altLang="el-GR" dirty="0">
                <a:latin typeface="Calibri" panose="020F0502020204030204" pitchFamily="34" charset="0"/>
              </a:rPr>
              <a:t>Μερισμός</a:t>
            </a:r>
            <a:r>
              <a:rPr lang="en-US" altLang="el-GR" dirty="0">
                <a:latin typeface="Calibri" panose="020F0502020204030204" pitchFamily="34" charset="0"/>
              </a:rPr>
              <a:t>		</a:t>
            </a:r>
            <a:r>
              <a:rPr lang="el-GR" altLang="el-GR" dirty="0">
                <a:latin typeface="Calibri" panose="020F0502020204030204" pitchFamily="34" charset="0"/>
              </a:rPr>
              <a:t>Μέτρηση</a:t>
            </a:r>
            <a:endParaRPr lang="en-US" altLang="el-GR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l-GR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l-GR" altLang="el-GR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altLang="el-GR" dirty="0">
                <a:latin typeface="Calibri" panose="020F0502020204030204" pitchFamily="34" charset="0"/>
              </a:rPr>
              <a:t/>
            </a:r>
            <a:br>
              <a:rPr lang="el-GR" altLang="el-GR" dirty="0">
                <a:latin typeface="Calibri" panose="020F0502020204030204" pitchFamily="34" charset="0"/>
              </a:rPr>
            </a:br>
            <a:r>
              <a:rPr lang="el-GR" altLang="el-GR" dirty="0">
                <a:latin typeface="Calibri" panose="020F0502020204030204" pitchFamily="34" charset="0"/>
              </a:rPr>
              <a:t>Αναλογία</a:t>
            </a:r>
            <a:r>
              <a:rPr lang="el-GR" altLang="el-GR" sz="2800" dirty="0"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555776" y="2422277"/>
            <a:ext cx="1800225" cy="574675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932015" y="2422277"/>
            <a:ext cx="1800225" cy="574675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628851" y="3499792"/>
            <a:ext cx="935037" cy="649288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5724128" y="3501380"/>
            <a:ext cx="720725" cy="647700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4500563" y="4725069"/>
            <a:ext cx="0" cy="792163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5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ΠΟΛΛΑΠΛΗ ΑΝΑΛΟΓΙΑ ΜΕΤΡΩΝ</a:t>
            </a:r>
            <a:br>
              <a:rPr lang="el-GR" dirty="0" smtClean="0"/>
            </a:br>
            <a:r>
              <a:rPr lang="el-GR" dirty="0" smtClean="0"/>
              <a:t>ΠΕΡΙΣΣΟΤΕΡΩΝ ΤΩΝ ΔΥΟ ΜΕΓΕΘΩΝ </a:t>
            </a:r>
            <a:r>
              <a:rPr lang="el-GR" dirty="0"/>
              <a:t>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Τα </a:t>
            </a:r>
            <a:r>
              <a:rPr lang="el-GR" dirty="0"/>
              <a:t>μέτρα μιας κατηγορίας μεγεθών είναι ανάλογα ταυτοχρόνως με καθένα από τα μέτρα δύο ή και περισσότερων μεγεθών της ίδιας ή διαφορετικής κατηγορίας.</a:t>
            </a:r>
          </a:p>
        </p:txBody>
      </p:sp>
    </p:spTree>
    <p:extLst>
      <p:ext uri="{BB962C8B-B14F-4D97-AF65-F5344CB8AC3E}">
        <p14:creationId xmlns:p14="http://schemas.microsoft.com/office/powerpoint/2010/main" val="13935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156" y="274638"/>
            <a:ext cx="850033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ΠΟΛΛΑΠΛΗ </a:t>
            </a:r>
            <a:r>
              <a:rPr lang="el-GR" dirty="0"/>
              <a:t>ΑΝΑΛΟΓΙΑ ΜΕΤΡΩΝ</a:t>
            </a:r>
            <a:br>
              <a:rPr lang="el-GR" dirty="0"/>
            </a:br>
            <a:r>
              <a:rPr lang="el-GR" dirty="0"/>
              <a:t>ΠΕΡΙΣΣΟΤΕΡΩΝ ΤΩΝ ΔΥΟ ΜΕΓΕΘΩΝ </a:t>
            </a:r>
            <a:r>
              <a:rPr lang="el-GR" dirty="0"/>
              <a:t>(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Παράδειγμα</a:t>
            </a:r>
          </a:p>
          <a:p>
            <a:pPr marL="0" indent="0" algn="ctr">
              <a:buNone/>
            </a:pPr>
            <a:endParaRPr lang="el-GR" altLang="zh-CN" b="1" u="sng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l-GR" altLang="zh-CN" b="1" u="sng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l-GR" altLang="zh-CN" b="1" u="sng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l-GR" altLang="zh-CN" b="1" u="sng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l-GR" altLang="zh-CN" b="1" u="sng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altLang="el-GR" dirty="0">
                <a:latin typeface="Calibri" panose="020F0502020204030204" pitchFamily="34" charset="0"/>
              </a:rPr>
              <a:t>Μήκος </a:t>
            </a:r>
            <a:r>
              <a:rPr lang="en-US" altLang="el-GR" dirty="0">
                <a:latin typeface="Calibri" panose="020F0502020204030204" pitchFamily="34" charset="0"/>
              </a:rPr>
              <a:t>  x</a:t>
            </a:r>
            <a:r>
              <a:rPr lang="el-GR" altLang="el-GR" dirty="0">
                <a:latin typeface="Calibri" panose="020F0502020204030204" pitchFamily="34" charset="0"/>
              </a:rPr>
              <a:t> </a:t>
            </a:r>
            <a:r>
              <a:rPr lang="en-US" altLang="el-GR" dirty="0">
                <a:latin typeface="Calibri" panose="020F0502020204030204" pitchFamily="34" charset="0"/>
              </a:rPr>
              <a:t>  </a:t>
            </a:r>
            <a:r>
              <a:rPr lang="el-GR" altLang="el-GR" dirty="0">
                <a:latin typeface="Calibri" panose="020F0502020204030204" pitchFamily="34" charset="0"/>
              </a:rPr>
              <a:t>Πλάτος </a:t>
            </a:r>
            <a:r>
              <a:rPr lang="en-US" altLang="el-GR" dirty="0">
                <a:latin typeface="Calibri" panose="020F0502020204030204" pitchFamily="34" charset="0"/>
              </a:rPr>
              <a:t> </a:t>
            </a:r>
            <a:r>
              <a:rPr lang="el-GR" altLang="el-GR" dirty="0">
                <a:latin typeface="Calibri" panose="020F0502020204030204" pitchFamily="34" charset="0"/>
              </a:rPr>
              <a:t>= </a:t>
            </a:r>
            <a:r>
              <a:rPr lang="en-US" altLang="el-GR" dirty="0">
                <a:latin typeface="Calibri" panose="020F0502020204030204" pitchFamily="34" charset="0"/>
              </a:rPr>
              <a:t> </a:t>
            </a:r>
            <a:r>
              <a:rPr lang="el-GR" altLang="el-GR" dirty="0">
                <a:latin typeface="Calibri" panose="020F0502020204030204" pitchFamily="34" charset="0"/>
              </a:rPr>
              <a:t>Εμβαδόν</a:t>
            </a:r>
          </a:p>
          <a:p>
            <a:pPr marL="0" indent="0" algn="ctr">
              <a:buNone/>
            </a:pPr>
            <a:endParaRPr lang="el-GR" altLang="zh-CN" u="sng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563342" y="2420938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ΜΕΓΕΘΟΣ 2 </a:t>
            </a:r>
            <a:endParaRPr lang="el-GR" altLang="el-GR" sz="2800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39899" y="3068960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ΜΕΓΕΘΟΣ 1</a:t>
            </a:r>
            <a:endParaRPr lang="el-GR" altLang="el-GR" sz="2800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077612" y="3760614"/>
            <a:ext cx="2303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ΜΕΓΕΘΟΣ 3</a:t>
            </a:r>
            <a:endParaRPr lang="el-GR" altLang="el-GR" sz="2800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V="1">
            <a:off x="2556147" y="2940050"/>
            <a:ext cx="4896173" cy="569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3059113" y="2565400"/>
            <a:ext cx="4454" cy="2591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9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ΠΟΛΛΑΠΛΗ ΑΝΑΛΟΓΙΑ ΜΕΤΡΩΝ</a:t>
            </a:r>
            <a:br>
              <a:rPr lang="el-GR" dirty="0"/>
            </a:br>
            <a:r>
              <a:rPr lang="el-GR" dirty="0"/>
              <a:t>ΠΕΡΙΣΣΟΤΕΡΩΝ ΤΩΝ ΔΥΟ ΜΕΓΕΘΩΝ </a:t>
            </a:r>
            <a:r>
              <a:rPr lang="el-GR" dirty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 smtClean="0"/>
              <a:t>Παράδειγμα</a:t>
            </a:r>
          </a:p>
          <a:p>
            <a:pPr marL="0" indent="0" algn="ctr">
              <a:buNone/>
            </a:pPr>
            <a:r>
              <a:rPr lang="el-GR" dirty="0"/>
              <a:t>Το μέτρο του εμβαδού ενός ορθογωνίου είναι ανάλογο ταυτοχρόνως και με το μέτρο του μήκους και με το μέτρο του πλάτους του. </a:t>
            </a:r>
          </a:p>
          <a:p>
            <a:pPr marL="0" indent="0" algn="ctr">
              <a:buNone/>
            </a:pPr>
            <a:r>
              <a:rPr lang="el-GR" dirty="0"/>
              <a:t>Αν διπλασιαστεί το μήκος με σταθερό το πλάτος του διπλασιάζεται και το εμβαδόν του, </a:t>
            </a:r>
          </a:p>
          <a:p>
            <a:pPr marL="0" indent="0" algn="ctr">
              <a:buNone/>
            </a:pPr>
            <a:r>
              <a:rPr lang="el-GR" dirty="0"/>
              <a:t>αν διπλασιαστεί το πλάτος με σταθερό μήκος του διπλασιάζεται και το εμβαδόν του, 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Ενώ αν διπλασιαστεί και το μήκος και το πλάτος του το εμβαδόν του τετραπλασιάζεται.</a:t>
            </a:r>
          </a:p>
          <a:p>
            <a:pPr marL="0" indent="0" algn="ctr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0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ΠΟΛΛΑΠΛΗ ΑΝΑΛΟΓΙΑ ΜΕΤΡΩΝ</a:t>
            </a:r>
            <a:br>
              <a:rPr lang="el-GR" dirty="0"/>
            </a:br>
            <a:r>
              <a:rPr lang="el-GR" dirty="0"/>
              <a:t>ΠΕΡΙΣΣΟΤΕΡΩΝ ΤΩΝ ΔΥΟ </a:t>
            </a:r>
            <a:r>
              <a:rPr lang="el-GR" dirty="0"/>
              <a:t>ΜΕΓΕΘΩΝ </a:t>
            </a:r>
            <a:r>
              <a:rPr lang="el-GR" dirty="0"/>
              <a:t>(4)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16200000" flipV="1">
            <a:off x="3311525" y="2673351"/>
            <a:ext cx="1728787" cy="3097212"/>
          </a:xfrm>
          <a:prstGeom prst="cube">
            <a:avLst>
              <a:gd name="adj" fmla="val 24028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5075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Calibri" panose="020F05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50133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ΜΕΓΕΘΟΣ 1</a:t>
            </a:r>
            <a:endParaRPr lang="el-GR" altLang="el-GR" sz="2800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95963" y="4076700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ΜΕΓΕΘΟΣ 2 </a:t>
            </a:r>
            <a:endParaRPr lang="el-GR" altLang="el-GR" sz="2800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188" y="1988840"/>
            <a:ext cx="2303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ΜΕΓΕΘΟΣ 3</a:t>
            </a:r>
            <a:endParaRPr lang="el-GR" altLang="el-GR" sz="2800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195513" y="4652963"/>
            <a:ext cx="792162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87675" y="4652963"/>
            <a:ext cx="5256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987675" y="1989138"/>
            <a:ext cx="0" cy="266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anose="020F050202020403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87675" y="406201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sz="2800" b="1" dirty="0">
                <a:solidFill>
                  <a:srgbClr val="5075BC"/>
                </a:solidFill>
                <a:latin typeface="Calibri" panose="020F0502020204030204" pitchFamily="34" charset="0"/>
              </a:rPr>
              <a:t>ΜΕΓΕΘΟΣ </a:t>
            </a:r>
            <a:r>
              <a:rPr lang="en-US" altLang="zh-CN" sz="2800" b="1" dirty="0">
                <a:solidFill>
                  <a:srgbClr val="5075B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endParaRPr lang="el-GR" altLang="el-GR" sz="2800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4213" y="5743946"/>
            <a:ext cx="7561262" cy="6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latin typeface="Calibri" panose="020F0502020204030204" pitchFamily="34" charset="0"/>
              </a:rPr>
              <a:t>Μήκος </a:t>
            </a:r>
            <a:r>
              <a:rPr lang="en-US" altLang="el-GR" b="1" dirty="0">
                <a:latin typeface="Calibri" panose="020F0502020204030204" pitchFamily="34" charset="0"/>
              </a:rPr>
              <a:t>  x</a:t>
            </a:r>
            <a:r>
              <a:rPr lang="el-GR" altLang="el-GR" b="1" dirty="0"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latin typeface="Calibri" panose="020F0502020204030204" pitchFamily="34" charset="0"/>
              </a:rPr>
              <a:t>  </a:t>
            </a:r>
            <a:r>
              <a:rPr lang="el-GR" altLang="el-GR" b="1" dirty="0">
                <a:latin typeface="Calibri" panose="020F0502020204030204" pitchFamily="34" charset="0"/>
              </a:rPr>
              <a:t>Πλάτος  </a:t>
            </a:r>
            <a:r>
              <a:rPr lang="en-US" altLang="el-GR" b="1" dirty="0">
                <a:latin typeface="Calibri" panose="020F0502020204030204" pitchFamily="34" charset="0"/>
              </a:rPr>
              <a:t>x</a:t>
            </a:r>
            <a:r>
              <a:rPr lang="el-GR" altLang="el-GR" b="1" dirty="0"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latin typeface="Calibri" panose="020F0502020204030204" pitchFamily="34" charset="0"/>
              </a:rPr>
              <a:t> </a:t>
            </a:r>
            <a:r>
              <a:rPr lang="el-GR" altLang="el-GR" b="1" dirty="0">
                <a:latin typeface="Calibri" panose="020F0502020204030204" pitchFamily="34" charset="0"/>
              </a:rPr>
              <a:t>Ύψος = </a:t>
            </a:r>
            <a:r>
              <a:rPr lang="en-US" altLang="el-GR" b="1" dirty="0">
                <a:latin typeface="Calibri" panose="020F0502020204030204" pitchFamily="34" charset="0"/>
              </a:rPr>
              <a:t> </a:t>
            </a:r>
            <a:r>
              <a:rPr lang="el-GR" altLang="el-GR" b="1" dirty="0">
                <a:latin typeface="Calibri" panose="020F0502020204030204" pitchFamily="34" charset="0"/>
              </a:rPr>
              <a:t>Όγκος</a:t>
            </a:r>
          </a:p>
        </p:txBody>
      </p:sp>
    </p:spTree>
    <p:extLst>
      <p:ext uri="{BB962C8B-B14F-4D97-AF65-F5344CB8AC3E}">
        <p14:creationId xmlns:p14="http://schemas.microsoft.com/office/powerpoint/2010/main" val="42324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ΠΟΛΛΑΠΛΗ ΑΝΑΛΟΓΙΑ ΜΕΤΡΩΝ</a:t>
            </a:r>
            <a:br>
              <a:rPr lang="el-GR" dirty="0" smtClean="0"/>
            </a:br>
            <a:r>
              <a:rPr lang="el-GR" dirty="0" smtClean="0"/>
              <a:t>ΠΕΡΙΣΣΟΤΕΡΩΝ ΤΩΝ ΔΥΟ ΜΕΓΕΘΩΝ </a:t>
            </a:r>
            <a:r>
              <a:rPr lang="el-GR" dirty="0"/>
              <a:t>(5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3000" dirty="0"/>
              <a:t>Οι καταστάσεις πολλαπλής αναλογίας μέτρων περισσότερων των δύο μεγεθών προκύπτουν κυρίως σε υπολογισμούς εμβαδών επιφανειών, όγκων στερεών και πολλών φυσικών μεγεθών (π.χ.  ταχύτητα, δύναμη, ισχύς, έργο </a:t>
            </a:r>
            <a:r>
              <a:rPr lang="el-GR" sz="3000" dirty="0" err="1"/>
              <a:t>κ.α</a:t>
            </a:r>
            <a:r>
              <a:rPr lang="el-GR" sz="3000" dirty="0"/>
              <a:t>) και οικονομικών μεγεθών (π.χ. παραγωγή, κατανάλωση, απόδοση, έσοδα κ.α.).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28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ΔΙΑΚΡΙΣΗ ΚΑΤΑΣΤΑΣΕΩΝ ΠΟΛΛΑΠΛΗΣ ΑΝΑΛΟΓΙΑΣ (</a:t>
            </a:r>
            <a:r>
              <a:rPr lang="el-GR" dirty="0" smtClean="0"/>
              <a:t>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Οι καταστάσεις πολλαπλής αναλογίας διακρίνονται σε δύο κύριες κατηγορίες:</a:t>
            </a:r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 smtClean="0"/>
              <a:t>(</a:t>
            </a:r>
            <a:r>
              <a:rPr lang="el-GR" b="1" dirty="0"/>
              <a:t>α) Σύνθεση μέτρων δύο μεγεθών</a:t>
            </a:r>
            <a:br>
              <a:rPr lang="el-GR" b="1" dirty="0"/>
            </a:br>
            <a:r>
              <a:rPr lang="el-GR" b="1" dirty="0"/>
              <a:t>(καρτεσιανό γινόμενο)</a:t>
            </a:r>
          </a:p>
          <a:p>
            <a:pPr marL="0" indent="0" algn="ctr">
              <a:buNone/>
            </a:pPr>
            <a:r>
              <a:rPr lang="el-GR" dirty="0"/>
              <a:t> </a:t>
            </a:r>
          </a:p>
          <a:p>
            <a:pPr marL="0" indent="0" algn="ctr">
              <a:buNone/>
            </a:pPr>
            <a:r>
              <a:rPr lang="el-GR" dirty="0"/>
              <a:t>οι μονάδες μέτρησης του μεγέθους που προκύπτει από τη σύνθεση των μέτρων είναι επίσης σύνθεση γινομένου των μονάδων μέτρησης των συντιθέμενων μεγεθών.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i="1" dirty="0"/>
              <a:t>Ένα ορθογώνιο με μήκος 5 m και πλάτος 3 m έχει εμβαδόν ίσο με 5 m  x 3 m =  </a:t>
            </a:r>
            <a:r>
              <a:rPr lang="el-GR" b="1" dirty="0"/>
              <a:t>15 m2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7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ΔΙΑΚΡΙΣΗ ΚΑΤΑΣΤΑΣΕΩΝ ΠΟΛΛΑΠΛΗΣ ΑΝΑΛΟΓΙΑΣ </a:t>
            </a:r>
            <a:r>
              <a:rPr lang="el-GR" sz="4000" dirty="0" smtClean="0"/>
              <a:t>(2</a:t>
            </a:r>
            <a:r>
              <a:rPr lang="el-GR" sz="400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Οι καταστάσεις πολλαπλής αναλογίας διακρίνονται σε δύο κύριες κατηγορίες:</a:t>
            </a:r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/>
              <a:t>(β) Σύνθετη αναλογία μέτρων δύο μεγεθών (αναλογικός συνδυασμός μεγεθών)</a:t>
            </a:r>
            <a:br>
              <a:rPr lang="el-GR" b="1" dirty="0"/>
            </a:br>
            <a:endParaRPr lang="el-GR" b="1" dirty="0"/>
          </a:p>
          <a:p>
            <a:pPr marL="0" indent="0" algn="ctr">
              <a:buNone/>
            </a:pPr>
            <a:r>
              <a:rPr lang="el-GR" dirty="0"/>
              <a:t>οι μονάδες μέτρησης του μεγέθους που προκύπτει από τη σύνθεση των μέτρων είναι αναλογική σύνθεση των μονάδων μέτρησης των συντιθέμενων μεγεθών.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i="1" dirty="0"/>
              <a:t>Μια οικογένεια 5 ατόμων καταναλώνει σε 6 ημέρες 15 λίτρα γάλατος. Η μέση ημερήσια κατανάλωση γάλατος ανά άτομο είναι 15 : 5 : 6  =  </a:t>
            </a:r>
            <a:r>
              <a:rPr lang="el-GR" b="1" dirty="0"/>
              <a:t>0,5  λίτρα/ημέρα/άτομο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00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ΕΠΙΛΥΣΗ ΠΡΟΒΛΗΜΑΤΩΝ ΑΝΑΛΟΓΙΚΗΣ ΣΥΝΘΕΣΗΣ ΜΕΤΡΩΝ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dirty="0"/>
              <a:t>Προβλήματα αναλογικής σύνθεσης μέτρων επιλύονται με διάφορες μεθόδους, οι οποίες συνδυάζουν πράξεις πολλαπλασιασμού και διαίρεσης</a:t>
            </a:r>
            <a:br>
              <a:rPr lang="el-GR" dirty="0"/>
            </a:br>
            <a:r>
              <a:rPr lang="el-GR" dirty="0"/>
              <a:t>μεταξύ των οποίων περιλαμβάνεται και η αποκαλούμενη </a:t>
            </a:r>
            <a:r>
              <a:rPr lang="el-GR" b="1" dirty="0"/>
              <a:t>“μέθοδος της αναγωγής στη μονάδα”, </a:t>
            </a:r>
          </a:p>
          <a:p>
            <a:pPr marL="0" indent="0" algn="ctr">
              <a:buNone/>
            </a:pPr>
            <a:r>
              <a:rPr lang="el-GR" dirty="0"/>
              <a:t>όπως επίσης και ιδιότητες των σχέσεων αναλογίας μεταξύ των οποίων περιλαμβάνεται και η αποκαλούμενη </a:t>
            </a:r>
            <a:r>
              <a:rPr lang="el-GR" b="1" dirty="0"/>
              <a:t>“σύνθετη μέθοδος των τριών” </a:t>
            </a:r>
            <a:r>
              <a:rPr lang="el-GR" dirty="0"/>
              <a:t>παραγόντων.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56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Έλλειψη 7"/>
          <p:cNvSpPr/>
          <p:nvPr/>
        </p:nvSpPr>
        <p:spPr>
          <a:xfrm>
            <a:off x="5151544" y="4828318"/>
            <a:ext cx="2232248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321750" y="4797152"/>
            <a:ext cx="2232248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Έλλειψη 28"/>
          <p:cNvSpPr/>
          <p:nvPr/>
        </p:nvSpPr>
        <p:spPr>
          <a:xfrm>
            <a:off x="2987824" y="2447440"/>
            <a:ext cx="2952328" cy="13776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550" y="414338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81263"/>
              </p:ext>
            </p:extLst>
          </p:nvPr>
        </p:nvGraphicFramePr>
        <p:xfrm>
          <a:off x="827584" y="1196751"/>
          <a:ext cx="7344816" cy="522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904601">
                <a:tc>
                  <a:txBody>
                    <a:bodyPr/>
                    <a:lstStyle/>
                    <a:p>
                      <a:pPr algn="l"/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Μαθηματική Θεωρία</a:t>
                      </a:r>
                      <a:endParaRPr lang="el-GR" sz="2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l-GR" sz="2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Μαθηματικές</a:t>
                      </a:r>
                      <a:r>
                        <a:rPr lang="el-GR" sz="2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Έννοιες</a:t>
                      </a:r>
                    </a:p>
                    <a:p>
                      <a:pPr algn="ctr"/>
                      <a:r>
                        <a:rPr lang="el-GR" sz="2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Όροι και αξιώματα - Θεωρήματα</a:t>
                      </a:r>
                    </a:p>
                    <a:p>
                      <a:pPr algn="ctr"/>
                      <a:endParaRPr lang="el-GR" sz="1800" dirty="0" smtClean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l-GR" sz="800" dirty="0" smtClean="0">
                          <a:ln>
                            <a:noFill/>
                          </a:ln>
                        </a:rPr>
                        <a:t> </a:t>
                      </a:r>
                    </a:p>
                    <a:p>
                      <a:pPr algn="ctr"/>
                      <a:r>
                        <a:rPr lang="el-GR" sz="2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Πολλαπλασιασμός</a:t>
                      </a:r>
                      <a:r>
                        <a:rPr lang="el-GR" sz="2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l-GR" sz="24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Έννοια &amp; Ιδιότητες</a:t>
                      </a:r>
                      <a:endParaRPr lang="el-GR" sz="2400" b="0" dirty="0" smtClean="0">
                        <a:ln>
                          <a:noFill/>
                        </a:ln>
                      </a:endParaRPr>
                    </a:p>
                    <a:p>
                      <a:r>
                        <a:rPr lang="el-GR" dirty="0" smtClean="0">
                          <a:ln>
                            <a:noFill/>
                          </a:ln>
                        </a:rPr>
                        <a:t>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768">
                <a:tc>
                  <a:txBody>
                    <a:bodyPr/>
                    <a:lstStyle/>
                    <a:p>
                      <a:endParaRPr lang="el-GR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26191">
                <a:tc>
                  <a:txBody>
                    <a:bodyPr/>
                    <a:lstStyle/>
                    <a:p>
                      <a:pPr algn="l"/>
                      <a:r>
                        <a:rPr lang="el-GR" sz="24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</a:p>
                    <a:p>
                      <a:pPr algn="l"/>
                      <a:r>
                        <a:rPr lang="el-GR" sz="24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Αναλογία                        Σύγκριση  </a:t>
                      </a:r>
                    </a:p>
                    <a:p>
                      <a:pPr algn="ctr"/>
                      <a:endParaRPr lang="el-GR" sz="800" b="1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sz="800" b="1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24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Καταστάσεις της πραγματικότητας</a:t>
                      </a:r>
                    </a:p>
                    <a:p>
                      <a:pPr algn="ctr"/>
                      <a:endParaRPr lang="el-GR" sz="24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Ορθογώνιο 17"/>
          <p:cNvSpPr/>
          <p:nvPr/>
        </p:nvSpPr>
        <p:spPr>
          <a:xfrm>
            <a:off x="2162365" y="1700808"/>
            <a:ext cx="4929915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827584" y="4581128"/>
            <a:ext cx="7344816" cy="15121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Ευθύγραμμο βέλος σύνδεσης 30"/>
          <p:cNvCxnSpPr/>
          <p:nvPr/>
        </p:nvCxnSpPr>
        <p:spPr>
          <a:xfrm flipH="1">
            <a:off x="3635896" y="3645024"/>
            <a:ext cx="792088" cy="1224136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>
            <a:off x="4680012" y="3681251"/>
            <a:ext cx="828092" cy="1178234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>
            <a:off x="8172400" y="42210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/>
          <p:nvPr/>
        </p:nvCxnSpPr>
        <p:spPr>
          <a:xfrm>
            <a:off x="827584" y="42210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ΣΥΝΔΥΑΣΜΟΙ 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15685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3096"/>
            <a:ext cx="13684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4261"/>
            <a:ext cx="10588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63191" y="5589240"/>
            <a:ext cx="702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lain" startAt="4"/>
            </a:pPr>
            <a:r>
              <a:rPr lang="el-GR" altLang="el-GR" sz="2800" b="1" dirty="0">
                <a:latin typeface="Calibri" panose="020F0502020204030204" pitchFamily="34" charset="0"/>
              </a:rPr>
              <a:t>            </a:t>
            </a:r>
            <a:r>
              <a:rPr lang="en-US" altLang="el-GR" sz="2800" b="1" dirty="0">
                <a:latin typeface="Calibri" panose="020F0502020204030204" pitchFamily="34" charset="0"/>
              </a:rPr>
              <a:t>x </a:t>
            </a:r>
            <a:r>
              <a:rPr lang="el-GR" altLang="el-GR" sz="2800" b="1" dirty="0">
                <a:latin typeface="Calibri" panose="020F0502020204030204" pitchFamily="34" charset="0"/>
              </a:rPr>
              <a:t>            </a:t>
            </a:r>
            <a:r>
              <a:rPr lang="en-US" altLang="el-GR" sz="2800" b="1" dirty="0">
                <a:latin typeface="Calibri" panose="020F0502020204030204" pitchFamily="34" charset="0"/>
              </a:rPr>
              <a:t>2 </a:t>
            </a:r>
            <a:r>
              <a:rPr lang="el-GR" altLang="el-GR" sz="2800" b="1" dirty="0">
                <a:latin typeface="Calibri" panose="020F0502020204030204" pitchFamily="34" charset="0"/>
              </a:rPr>
              <a:t>        </a:t>
            </a:r>
            <a:r>
              <a:rPr lang="en-US" altLang="el-GR" sz="2800" b="1" dirty="0">
                <a:latin typeface="Calibri" panose="020F0502020204030204" pitchFamily="34" charset="0"/>
              </a:rPr>
              <a:t>= </a:t>
            </a:r>
            <a:r>
              <a:rPr lang="el-GR" altLang="el-GR" sz="2800" b="1" dirty="0">
                <a:latin typeface="Calibri" panose="020F0502020204030204" pitchFamily="34" charset="0"/>
              </a:rPr>
              <a:t>   πόσες </a:t>
            </a:r>
            <a:r>
              <a:rPr lang="el-GR" altLang="el-GR" sz="2800" b="1" dirty="0" smtClean="0">
                <a:latin typeface="Calibri" panose="020F0502020204030204" pitchFamily="34" charset="0"/>
              </a:rPr>
              <a:t>φορεσιές;</a:t>
            </a:r>
            <a:endParaRPr lang="el-GR" altLang="el-GR" sz="2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lain" startAt="4"/>
            </a:pPr>
            <a:endParaRPr lang="el-GR" alt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zh-CN" dirty="0" smtClean="0"/>
              <a:t>ΣΥΓΚΡΙΣΗ ΤΩΝ ΜΕΤΡΩΝ ΔΥΟ ΜΕΓΕΘΩΝ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altLang="el-GR" sz="10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l-GR" altLang="el-GR" sz="28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altLang="el-GR" sz="2800" dirty="0" smtClean="0">
                <a:latin typeface="Calibri" panose="020F0502020204030204" pitchFamily="34" charset="0"/>
              </a:rPr>
              <a:t>Η </a:t>
            </a:r>
            <a:r>
              <a:rPr lang="el-GR" altLang="el-GR" sz="2800" dirty="0">
                <a:latin typeface="Calibri" panose="020F0502020204030204" pitchFamily="34" charset="0"/>
              </a:rPr>
              <a:t>Ελένη έχει </a:t>
            </a:r>
            <a:r>
              <a:rPr lang="el-GR" altLang="el-GR" sz="2800" b="1" dirty="0" smtClean="0">
                <a:latin typeface="Calibri" panose="020F0502020204030204" pitchFamily="34" charset="0"/>
              </a:rPr>
              <a:t>3πλάσια </a:t>
            </a:r>
            <a:r>
              <a:rPr lang="el-GR" altLang="el-GR" sz="2800" dirty="0">
                <a:latin typeface="Calibri" panose="020F0502020204030204" pitchFamily="34" charset="0"/>
              </a:rPr>
              <a:t>ηλικία από την αδελφή της, η οποία είναι 2 χρόνων. Πόσων χρόνων </a:t>
            </a:r>
            <a:r>
              <a:rPr lang="el-GR" altLang="el-GR" sz="2800" dirty="0" smtClean="0">
                <a:latin typeface="Calibri" panose="020F0502020204030204" pitchFamily="34" charset="0"/>
              </a:rPr>
              <a:t>είναι</a:t>
            </a:r>
            <a:r>
              <a:rPr lang="el-GR" altLang="el-GR" sz="2800" dirty="0" smtClean="0">
                <a:latin typeface="Calibri" panose="020F0502020204030204" pitchFamily="34" charset="0"/>
              </a:rPr>
              <a:t>;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43608" y="2463949"/>
            <a:ext cx="2290762" cy="2735263"/>
            <a:chOff x="703" y="1616"/>
            <a:chExt cx="1443" cy="1723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19" y="2205"/>
              <a:ext cx="545" cy="4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03" y="1616"/>
              <a:ext cx="590" cy="4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03" y="2874"/>
              <a:ext cx="590" cy="4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839" y="1626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93" y="2931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solidFill>
                    <a:srgbClr val="5075BC"/>
                  </a:solidFill>
                  <a:latin typeface="+mn-lt"/>
                </a:rPr>
                <a:t>β</a:t>
              </a:r>
              <a:endParaRPr lang="el-GR" altLang="el-GR" sz="28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039" y="2106"/>
              <a:ext cx="0" cy="693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b="1">
                <a:solidFill>
                  <a:srgbClr val="5075BC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474" y="2251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solidFill>
                    <a:srgbClr val="5075BC"/>
                  </a:solidFill>
                  <a:latin typeface="+mn-lt"/>
                </a:rPr>
                <a:t>x </a:t>
              </a: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β/α</a:t>
              </a:r>
              <a:r>
                <a:rPr lang="el-GR" altLang="el-GR" b="1" dirty="0">
                  <a:solidFill>
                    <a:srgbClr val="5075BC"/>
                  </a:solidFill>
                  <a:latin typeface="+mn-lt"/>
                </a:rPr>
                <a:t> 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076056" y="3990613"/>
            <a:ext cx="2153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solidFill>
                  <a:srgbClr val="5075BC"/>
                </a:solidFill>
                <a:latin typeface="Calibri" panose="020F0502020204030204" pitchFamily="34" charset="0"/>
              </a:rPr>
              <a:t>β = α </a:t>
            </a:r>
            <a:r>
              <a:rPr lang="en-US" altLang="el-GR" b="1" dirty="0">
                <a:solidFill>
                  <a:srgbClr val="5075BC"/>
                </a:solidFill>
                <a:latin typeface="Calibri" panose="020F0502020204030204" pitchFamily="34" charset="0"/>
              </a:rPr>
              <a:t>x </a:t>
            </a:r>
            <a:r>
              <a:rPr lang="el-GR" altLang="el-GR" b="1" dirty="0">
                <a:solidFill>
                  <a:srgbClr val="5075BC"/>
                </a:solidFill>
                <a:latin typeface="Calibri" panose="020F0502020204030204" pitchFamily="34" charset="0"/>
              </a:rPr>
              <a:t>β/α</a:t>
            </a:r>
            <a:r>
              <a:rPr lang="el-GR" altLang="el-GR" dirty="0">
                <a:solidFill>
                  <a:srgbClr val="5075BC"/>
                </a:solidFill>
                <a:latin typeface="Calibri" panose="020F0502020204030204" pitchFamily="34" charset="0"/>
              </a:rPr>
              <a:t> </a:t>
            </a:r>
            <a:endParaRPr lang="el-GR" altLang="el-GR" b="1" dirty="0">
              <a:solidFill>
                <a:srgbClr val="5075BC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96795" y="1612633"/>
            <a:ext cx="828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CN" b="1" dirty="0" smtClean="0">
                <a:latin typeface="+mn-lt"/>
              </a:rPr>
              <a:t>σύγκριση των μέτρων δύο μεγεθών</a:t>
            </a:r>
            <a:r>
              <a:rPr lang="el-GR" altLang="zh-CN" dirty="0" smtClean="0">
                <a:latin typeface="+mn-lt"/>
              </a:rPr>
              <a:t>,</a:t>
            </a:r>
            <a:r>
              <a:rPr lang="el-GR" altLang="zh-CN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l-GR" altLang="zh-CN" dirty="0" smtClean="0">
                <a:solidFill>
                  <a:srgbClr val="FF0000"/>
                </a:solidFill>
                <a:latin typeface="+mn-lt"/>
              </a:rPr>
            </a:br>
            <a:r>
              <a:rPr lang="el-GR" altLang="zh-CN" dirty="0" smtClean="0">
                <a:latin typeface="+mn-lt"/>
              </a:rPr>
              <a:t>της οποίας δομικό στοιχείο αποτελεί μια </a:t>
            </a:r>
            <a:r>
              <a:rPr lang="el-GR" altLang="zh-CN" b="1" dirty="0" smtClean="0">
                <a:latin typeface="+mn-lt"/>
              </a:rPr>
              <a:t>πολλαπλασιαστική σχέση </a:t>
            </a:r>
            <a:endParaRPr lang="el-GR" altLang="zh-C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9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ΣΧΕΤΙΚΟΤΗΤΑ ΤΗΣ ΣΥΓΚΡΙΣΗΣ ΤΩΝ ΜΕΤΡΩΝ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l-GR" sz="2800" dirty="0" smtClean="0"/>
              <a:t>Έχεις  </a:t>
            </a:r>
            <a:r>
              <a:rPr lang="el-GR" sz="2800" dirty="0"/>
              <a:t>2  μολύβια και έχω 6 .  Πόσα  μολύβια έχω σε σχέση με τα δικά σου</a:t>
            </a:r>
            <a:r>
              <a:rPr lang="el-GR" sz="2800" dirty="0" smtClean="0"/>
              <a:t>;</a:t>
            </a:r>
          </a:p>
          <a:p>
            <a:pPr marL="0" indent="0" algn="ctr">
              <a:spcBef>
                <a:spcPts val="2400"/>
              </a:spcBef>
              <a:buNone/>
            </a:pPr>
            <a:endParaRPr lang="el-GR" sz="2800" dirty="0" smtClean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800" b="1" dirty="0"/>
              <a:t>π</a:t>
            </a:r>
            <a:r>
              <a:rPr lang="el-GR" sz="2800" b="1" dirty="0" smtClean="0"/>
              <a:t>ροσθετική σχέση</a:t>
            </a:r>
            <a:endParaRPr lang="el-GR" sz="2800" b="1" dirty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i="1" dirty="0">
                <a:latin typeface="Calibri" panose="020F0502020204030204" pitchFamily="34" charset="0"/>
              </a:rPr>
              <a:t>α = 2,  β = 6   β - α =</a:t>
            </a:r>
            <a:r>
              <a:rPr lang="el-GR" altLang="el-GR" dirty="0">
                <a:latin typeface="Calibri" panose="020F0502020204030204" pitchFamily="34" charset="0"/>
              </a:rPr>
              <a:t> 6-2 = </a:t>
            </a:r>
            <a:r>
              <a:rPr lang="el-GR" altLang="el-GR" b="1" i="1" dirty="0">
                <a:latin typeface="Calibri" panose="020F0502020204030204" pitchFamily="34" charset="0"/>
              </a:rPr>
              <a:t>4  περισσότερα </a:t>
            </a:r>
            <a:endParaRPr lang="el-GR" altLang="el-GR" b="1" i="1" dirty="0" smtClean="0">
              <a:latin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l-GR" altLang="el-GR" b="1" i="1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l-GR" altLang="zh-CN" sz="2800" b="1" dirty="0"/>
              <a:t>πολλαπλασιαστική σχέση </a:t>
            </a:r>
            <a:endParaRPr lang="el-GR" altLang="zh-CN" sz="2800" b="1" dirty="0" smtClean="0"/>
          </a:p>
          <a:p>
            <a:pPr marL="0" indent="0" algn="ctr">
              <a:buNone/>
            </a:pPr>
            <a:r>
              <a:rPr lang="el-GR" altLang="el-GR" sz="2800" i="1" dirty="0">
                <a:latin typeface="Calibri" panose="020F0502020204030204" pitchFamily="34" charset="0"/>
              </a:rPr>
              <a:t>α = 2,  β = 6 ,  β/α =</a:t>
            </a:r>
            <a:r>
              <a:rPr lang="el-GR" altLang="el-GR" sz="2800" dirty="0">
                <a:latin typeface="Calibri" panose="020F0502020204030204" pitchFamily="34" charset="0"/>
              </a:rPr>
              <a:t> 6:2 = </a:t>
            </a:r>
            <a:r>
              <a:rPr lang="el-GR" altLang="el-GR" sz="2800" b="1" i="1" dirty="0">
                <a:latin typeface="Calibri" panose="020F0502020204030204" pitchFamily="34" charset="0"/>
              </a:rPr>
              <a:t>3 </a:t>
            </a:r>
            <a:r>
              <a:rPr lang="el-GR" altLang="el-GR" sz="2800" b="1" i="1" dirty="0" err="1">
                <a:latin typeface="Calibri" panose="020F0502020204030204" pitchFamily="34" charset="0"/>
              </a:rPr>
              <a:t>πλάσια</a:t>
            </a:r>
            <a:endParaRPr lang="el-GR" altLang="el-GR" sz="2800" b="1" i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l-GR" altLang="zh-CN" sz="2800" b="1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8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ΜΑΘΗΣΙΑΚΗ ΑΞΙΑ ΜΕΤΑΣΧΗΜΑΤΙΣΜΩΝ </a:t>
            </a:r>
            <a:r>
              <a:rPr lang="en-US" dirty="0" smtClean="0"/>
              <a:t>(</a:t>
            </a:r>
            <a:r>
              <a:rPr lang="en-US" dirty="0" err="1" smtClean="0"/>
              <a:t>Lesh</a:t>
            </a:r>
            <a:r>
              <a:rPr lang="en-US" dirty="0" smtClean="0"/>
              <a:t> </a:t>
            </a:r>
            <a:r>
              <a:rPr lang="en-US" dirty="0"/>
              <a:t>- Bruner)</a:t>
            </a:r>
            <a:br>
              <a:rPr lang="en-US" dirty="0"/>
            </a:b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60191" y="14418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sz="2400" dirty="0">
                <a:latin typeface="Calibri" panose="020F0502020204030204" pitchFamily="34" charset="0"/>
              </a:rPr>
              <a:t>Η μαθησιακή αξία των μετασχηματισμών μεταξύ διαφόρων τύπων αναπαράστασης μιας μαθηματικής έννοιας</a:t>
            </a:r>
            <a:r>
              <a:rPr lang="el-GR" sz="2400" dirty="0">
                <a:latin typeface="Calibri" panose="020F0502020204030204" pitchFamily="34" charset="0"/>
              </a:rPr>
              <a:t/>
            </a:r>
            <a:br>
              <a:rPr lang="el-GR" sz="2400" dirty="0">
                <a:latin typeface="Calibri" panose="020F0502020204030204" pitchFamily="34" charset="0"/>
              </a:rPr>
            </a:br>
            <a:endParaRPr lang="el-GR" sz="2400" dirty="0">
              <a:latin typeface="Calibri" panose="020F0502020204030204" pitchFamily="34" charset="0"/>
            </a:endParaRPr>
          </a:p>
        </p:txBody>
      </p:sp>
      <p:pic>
        <p:nvPicPr>
          <p:cNvPr id="8" name="Picture 4" descr="figure3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73343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ΥΛΙΚΑ ΚΑΙ ΔΡΑΣΤΗΡΙΟΤΗΤΕΣ ΓΙΑ ΤΟΝ ΠΟΛΛΑΠΛΑΣΙΑΣΜΟ ΚΑΙ ΤΗ ΔΙΑΙΡΕΣΗ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4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ΟΙ ΠΙΝΑΚΙΔΕΣ ΑΡΙΘΜΗΤΙΚΩΝ ΠΡΑΞΕΩΝ ΤΗΣ ΜΟΝΤΕ</a:t>
            </a:r>
            <a:r>
              <a:rPr lang="en-US" dirty="0" smtClean="0"/>
              <a:t>SSORI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4294967295"/>
          </p:nvPr>
        </p:nvSpPr>
        <p:spPr>
          <a:xfrm>
            <a:off x="0" y="5157788"/>
            <a:ext cx="5486400" cy="10144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588224" y="5003328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5956095"/>
            <a:ext cx="4795019" cy="6412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25310"/>
              </p:ext>
            </p:extLst>
          </p:nvPr>
        </p:nvGraphicFramePr>
        <p:xfrm>
          <a:off x="590872" y="1396999"/>
          <a:ext cx="8229600" cy="64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4076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 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</a:rPr>
                        <a:t>ΠΙΝΑΚΙΔΑ</a:t>
                      </a:r>
                      <a:r>
                        <a:rPr lang="el-GR" sz="2800" b="0" baseline="0" dirty="0" smtClean="0">
                          <a:solidFill>
                            <a:schemeClr val="tx1"/>
                          </a:solidFill>
                        </a:rPr>
                        <a:t> ΤΟΥ ΠΟΛΛΑΠΛΑΣΙΑΣΜΟΥ</a:t>
                      </a:r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668344" y="5802312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1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82" y="1844824"/>
            <a:ext cx="6041536" cy="4525962"/>
          </a:xfrm>
        </p:spPr>
      </p:pic>
    </p:spTree>
    <p:extLst>
      <p:ext uri="{BB962C8B-B14F-4D97-AF65-F5344CB8AC3E}">
        <p14:creationId xmlns:p14="http://schemas.microsoft.com/office/powerpoint/2010/main" val="5387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ΠΙΝΑΚΙΔΑ ΤΟΥ ΠΟΛΛΑΠΛΑΣΙΑΣΜΟΥ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4537"/>
            <a:ext cx="6577624" cy="5270807"/>
          </a:xfrm>
        </p:spPr>
      </p:pic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051696" y="1039267"/>
            <a:ext cx="584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</a:t>
            </a:r>
          </a:p>
        </p:txBody>
      </p:sp>
    </p:spTree>
    <p:extLst>
      <p:ext uri="{BB962C8B-B14F-4D97-AF65-F5344CB8AC3E}">
        <p14:creationId xmlns:p14="http://schemas.microsoft.com/office/powerpoint/2010/main" val="31259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076000" cy="5076000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20744" y="5954712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smtClean="0">
                <a:latin typeface="+mj-lt"/>
              </a:rPr>
              <a:t>2</a:t>
            </a:r>
            <a:endParaRPr lang="el-GR" alt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0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ΟΙ ΠΙΝΑΚΙΔΕΣ ΑΡΙΘΜΗΤΙΚΩΝ ΠΡΑΞΕΩΝ ΤΗΣ ΜΟΝΤΕ</a:t>
            </a:r>
            <a:r>
              <a:rPr lang="en-US" dirty="0" smtClean="0"/>
              <a:t>SSORI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4294967295"/>
          </p:nvPr>
        </p:nvSpPr>
        <p:spPr>
          <a:xfrm>
            <a:off x="0" y="5157788"/>
            <a:ext cx="5486400" cy="10144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588224" y="5003328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5956095"/>
            <a:ext cx="4795019" cy="6412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40340"/>
              </p:ext>
            </p:extLst>
          </p:nvPr>
        </p:nvGraphicFramePr>
        <p:xfrm>
          <a:off x="590872" y="1396999"/>
          <a:ext cx="8229600" cy="64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4076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 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</a:rPr>
                        <a:t>ΠΙΝΑΚΙΔΑ</a:t>
                      </a:r>
                      <a:r>
                        <a:rPr lang="el-GR" sz="2800" b="0" baseline="0" dirty="0" smtClean="0">
                          <a:solidFill>
                            <a:schemeClr val="tx1"/>
                          </a:solidFill>
                        </a:rPr>
                        <a:t> ΤΟΥ ΤΗΣ ΔΙΑΙΡΕΣΗΣ</a:t>
                      </a:r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668344" y="5802312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smtClean="0">
                <a:latin typeface="+mj-lt"/>
              </a:rPr>
              <a:t>6</a:t>
            </a:r>
            <a:endParaRPr lang="el-GR" altLang="el-GR" sz="1800" dirty="0">
              <a:latin typeface="+mj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9" y="1855366"/>
            <a:ext cx="7320243" cy="4608000"/>
          </a:xfr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820744" y="5954712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10790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ΠΙΝΑΚΙΔΑ ΤΗΣ ΔΙΑΙΡΕΣΗΣ MONTESSORI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915999" cy="4896000"/>
          </a:xfrm>
        </p:spPr>
      </p:pic>
    </p:spTree>
    <p:extLst>
      <p:ext uri="{BB962C8B-B14F-4D97-AF65-F5344CB8AC3E}">
        <p14:creationId xmlns:p14="http://schemas.microsoft.com/office/powerpoint/2010/main" val="42508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ΑΝΤΙΣΤΟΙΧΙΣΗ ΜΑΘΗΜΑΤΙΚΗΣ ΕΝΝΟΙΑΣ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dirty="0"/>
              <a:t>Κάθε τέτοια αντιστοίχιση</a:t>
            </a:r>
            <a:br>
              <a:rPr lang="el-GR" dirty="0"/>
            </a:br>
            <a:endParaRPr lang="el-GR" dirty="0"/>
          </a:p>
          <a:p>
            <a:pPr marL="0" indent="0" algn="ctr">
              <a:buNone/>
            </a:pPr>
            <a:r>
              <a:rPr lang="el-GR" dirty="0"/>
              <a:t>μιας μαθηματικής έννοιας</a:t>
            </a:r>
            <a:br>
              <a:rPr lang="el-GR" dirty="0"/>
            </a:br>
            <a:r>
              <a:rPr lang="el-GR" dirty="0"/>
              <a:t>σε</a:t>
            </a:r>
            <a:br>
              <a:rPr lang="el-GR" dirty="0"/>
            </a:br>
            <a:r>
              <a:rPr lang="el-GR" dirty="0"/>
              <a:t>καταστάσεις της πραγματικότητας</a:t>
            </a:r>
          </a:p>
          <a:p>
            <a:pPr marL="0" indent="0" algn="ctr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διαμεσολαβείται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ένα σύνολο μη μαθηματικών εννοιών και </a:t>
            </a:r>
          </a:p>
          <a:p>
            <a:endParaRPr lang="el-GR" dirty="0"/>
          </a:p>
          <a:p>
            <a:r>
              <a:rPr lang="el-GR" dirty="0"/>
              <a:t>μια σειρά γλωσσικών ή και συμβολικών διατυπώσεων.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6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ΠΙΝΑΚΙΔΑ ΔΙΑΙΡΕΣΗΣ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49328"/>
            <a:ext cx="4932000" cy="4932000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20744" y="5954712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smtClean="0">
                <a:latin typeface="+mj-lt"/>
              </a:rPr>
              <a:t>4</a:t>
            </a:r>
            <a:endParaRPr lang="el-GR" alt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7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ΣΤΕΡΕΑ </a:t>
            </a:r>
            <a:r>
              <a:rPr lang="el-GR" dirty="0"/>
              <a:t>ΑΡΙΘΜΗΤΙΚΗΣ ΤΟΥ </a:t>
            </a:r>
            <a:r>
              <a:rPr lang="en-US" dirty="0"/>
              <a:t>DIENES </a:t>
            </a:r>
            <a:br>
              <a:rPr lang="en-US" dirty="0"/>
            </a:br>
            <a:r>
              <a:rPr lang="en-US" dirty="0"/>
              <a:t>(MULTIBASE ARITHMETIC BLOCKS) </a:t>
            </a:r>
            <a:br>
              <a:rPr lang="en-US" dirty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807037" cy="4788000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20744" y="5954712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5</a:t>
            </a:r>
          </a:p>
        </p:txBody>
      </p:sp>
    </p:spTree>
    <p:extLst>
      <p:ext uri="{BB962C8B-B14F-4D97-AF65-F5344CB8AC3E}">
        <p14:creationId xmlns:p14="http://schemas.microsoft.com/office/powerpoint/2010/main" val="360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altLang="el-G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Το παρόν έργο αποτελεί την έκδοση 1.0. 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Δημήτρης Χασάπης. Δημήτρης Χασάπης. «</a:t>
            </a:r>
            <a:r>
              <a:rPr lang="el-GR" sz="2000" dirty="0" err="1"/>
              <a:t>Λογικο</a:t>
            </a:r>
            <a:r>
              <a:rPr lang="el-GR" sz="2000" dirty="0"/>
              <a:t>-μαθηματικές σχέσεις και αριθμητικές έννοιες στην προσχολική εκπαίδευση». Έκδοση: 1.0. Αθήνα 2015. Διαθέσιμο από τη δικτυακή διεύθυνση: </a:t>
            </a:r>
            <a:r>
              <a:rPr lang="en-US" sz="2000" dirty="0"/>
              <a:t>http://opencourses.uoa.gr/courses/ECD101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r>
              <a:rPr lang="el-GR" sz="2000" i="1" dirty="0"/>
              <a:t>Εικόνα 1: </a:t>
            </a:r>
            <a:r>
              <a:rPr lang="el-GR" sz="2000" dirty="0">
                <a:hlinkClick r:id="rId3"/>
              </a:rPr>
              <a:t>Πηγή</a:t>
            </a:r>
            <a:endParaRPr lang="el-GR" sz="2000" i="1" dirty="0" smtClean="0"/>
          </a:p>
          <a:p>
            <a:r>
              <a:rPr lang="el-GR" sz="2000" i="1" dirty="0" smtClean="0"/>
              <a:t>Εικόνα </a:t>
            </a:r>
            <a:r>
              <a:rPr lang="el-GR" sz="2000" i="1" dirty="0"/>
              <a:t>2: </a:t>
            </a:r>
            <a:r>
              <a:rPr lang="el-GR" altLang="el-GR" sz="2000" dirty="0">
                <a:cs typeface="Times New Roman" panose="02020603050405020304" pitchFamily="18" charset="0"/>
                <a:hlinkClick r:id="rId4"/>
              </a:rPr>
              <a:t>Πηγή</a:t>
            </a:r>
            <a:endParaRPr lang="el-GR" sz="2000" dirty="0"/>
          </a:p>
          <a:p>
            <a:r>
              <a:rPr lang="el-GR" sz="2000" i="1" dirty="0" smtClean="0"/>
              <a:t>Εικόνα </a:t>
            </a:r>
            <a:r>
              <a:rPr lang="el-GR" sz="2000" i="1" dirty="0"/>
              <a:t>3: </a:t>
            </a:r>
            <a:r>
              <a:rPr lang="el-GR" sz="2000" dirty="0">
                <a:hlinkClick r:id="rId5"/>
              </a:rPr>
              <a:t>Πηγή</a:t>
            </a:r>
            <a:endParaRPr lang="el-GR" sz="2000" i="1" dirty="0" smtClean="0"/>
          </a:p>
          <a:p>
            <a:r>
              <a:rPr lang="el-GR" sz="2000" i="1" dirty="0" smtClean="0"/>
              <a:t>Εικόνα </a:t>
            </a:r>
            <a:r>
              <a:rPr lang="el-GR" sz="2000" i="1" dirty="0"/>
              <a:t>4: </a:t>
            </a:r>
            <a:r>
              <a:rPr lang="el-GR" sz="2000" dirty="0">
                <a:hlinkClick r:id="rId4"/>
              </a:rPr>
              <a:t>Πηγή</a:t>
            </a:r>
            <a:endParaRPr lang="el-GR" sz="2000" i="1" u="sng" dirty="0"/>
          </a:p>
          <a:p>
            <a:pPr marL="0" indent="0">
              <a:buNone/>
            </a:pPr>
            <a:r>
              <a:rPr lang="el-GR" sz="2000" dirty="0"/>
              <a:t>Οι εικόνες 1 έως 5 είναι </a:t>
            </a:r>
            <a:r>
              <a:rPr lang="el-GR" sz="2000" dirty="0" err="1"/>
              <a:t>copyrighted</a:t>
            </a:r>
            <a:r>
              <a:rPr lang="el-GR" sz="2000" dirty="0"/>
              <a:t>, στάθηκε αδύνατος ο εντοπισμός των δικαιούχων των πνευματικών δικαιωμάτων. 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1116013" y="333375"/>
            <a:ext cx="7559675" cy="6335713"/>
            <a:chOff x="703" y="210"/>
            <a:chExt cx="4762" cy="399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93" y="210"/>
              <a:ext cx="4627" cy="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19" y="521"/>
              <a:ext cx="2540" cy="6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836" y="709"/>
              <a:ext cx="1679" cy="3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6" y="1381"/>
              <a:ext cx="4014" cy="16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93" y="1842"/>
              <a:ext cx="2991" cy="12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60" y="1618"/>
              <a:ext cx="2454" cy="1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17" y="2382"/>
              <a:ext cx="2176" cy="6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014" y="2712"/>
              <a:ext cx="318" cy="31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560" y="2132"/>
              <a:ext cx="970" cy="4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93" y="3430"/>
              <a:ext cx="4672" cy="7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39" y="3668"/>
              <a:ext cx="680" cy="35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533" y="3800"/>
              <a:ext cx="712" cy="35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230" y="2648"/>
              <a:ext cx="614" cy="9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150" y="2648"/>
              <a:ext cx="154" cy="8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530" y="2420"/>
              <a:ext cx="1457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2150" y="1114"/>
              <a:ext cx="407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710" y="1114"/>
              <a:ext cx="1473" cy="1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074" y="3513"/>
              <a:ext cx="625" cy="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844" y="2648"/>
              <a:ext cx="154" cy="1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2534" y="2916"/>
              <a:ext cx="1518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1384" y="2853"/>
              <a:ext cx="2603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1973" y="252"/>
              <a:ext cx="188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180975" algn="l"/>
                </a:tabLst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80975" algn="l"/>
                </a:tabLst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80975" algn="l"/>
                </a:tabLst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Μαθηματική Θεωρία</a:t>
              </a:r>
              <a:endParaRPr lang="el-GR" altLang="el-GR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24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			</a:t>
              </a:r>
              <a:endParaRPr lang="el-GR" altLang="el-GR" sz="2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1610" y="482"/>
              <a:ext cx="2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>
                  <a:latin typeface="+mn-lt"/>
                </a:rPr>
                <a:t>Μαθηματικές Έννοιες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1844" y="709"/>
              <a:ext cx="16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b="1" dirty="0" smtClean="0">
                  <a:solidFill>
                    <a:srgbClr val="5075BC"/>
                  </a:solidFill>
                  <a:latin typeface="+mn-lt"/>
                </a:rPr>
                <a:t>Πολλαπλασιασμός</a:t>
              </a:r>
              <a:endParaRPr lang="el-GR" altLang="el-GR" sz="2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9" name="Text Box 67"/>
            <p:cNvSpPr txBox="1">
              <a:spLocks noChangeArrowheads="1"/>
            </p:cNvSpPr>
            <p:nvPr/>
          </p:nvSpPr>
          <p:spPr bwMode="auto">
            <a:xfrm>
              <a:off x="1837" y="1344"/>
              <a:ext cx="3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>
                  <a:latin typeface="+mn-lt"/>
                </a:rPr>
                <a:t>Συμβολικά    Συστήματα</a:t>
              </a:r>
            </a:p>
          </p:txBody>
        </p:sp>
        <p:sp>
          <p:nvSpPr>
            <p:cNvPr id="30" name="Text Box 68"/>
            <p:cNvSpPr txBox="1">
              <a:spLocks noChangeArrowheads="1"/>
            </p:cNvSpPr>
            <p:nvPr/>
          </p:nvSpPr>
          <p:spPr bwMode="auto">
            <a:xfrm>
              <a:off x="703" y="2704"/>
              <a:ext cx="2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Συστήματα  Εννοιών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31" name="Text Box 69"/>
            <p:cNvSpPr txBox="1">
              <a:spLocks noChangeArrowheads="1"/>
            </p:cNvSpPr>
            <p:nvPr/>
          </p:nvSpPr>
          <p:spPr bwMode="auto">
            <a:xfrm>
              <a:off x="2925" y="2387"/>
              <a:ext cx="2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Μαθηματικά   Σύμβολα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32" name="Text Box 70"/>
            <p:cNvSpPr txBox="1">
              <a:spLocks noChangeArrowheads="1"/>
            </p:cNvSpPr>
            <p:nvPr/>
          </p:nvSpPr>
          <p:spPr bwMode="auto">
            <a:xfrm>
              <a:off x="2789" y="1752"/>
              <a:ext cx="11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Γλώσσα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33" name="Text Box 71"/>
            <p:cNvSpPr txBox="1">
              <a:spLocks noChangeArrowheads="1"/>
            </p:cNvSpPr>
            <p:nvPr/>
          </p:nvSpPr>
          <p:spPr bwMode="auto">
            <a:xfrm>
              <a:off x="4066" y="2676"/>
              <a:ext cx="22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 smtClean="0">
                  <a:solidFill>
                    <a:srgbClr val="5075BC"/>
                  </a:solidFill>
                  <a:latin typeface="+mn-lt"/>
                </a:rPr>
                <a:t>Χ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34" name="Text Box 72"/>
            <p:cNvSpPr txBox="1">
              <a:spLocks noChangeArrowheads="1"/>
            </p:cNvSpPr>
            <p:nvPr/>
          </p:nvSpPr>
          <p:spPr bwMode="auto">
            <a:xfrm>
              <a:off x="1474" y="2251"/>
              <a:ext cx="11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b="1" dirty="0" smtClean="0">
                  <a:solidFill>
                    <a:srgbClr val="5075BC"/>
                  </a:solidFill>
                  <a:latin typeface="+mn-lt"/>
                </a:rPr>
                <a:t>Αναλογία</a:t>
              </a:r>
              <a:r>
                <a:rPr lang="el-GR" altLang="zh-CN" sz="2400" dirty="0" smtClean="0">
                  <a:latin typeface="Times New Roman" panose="02020603050405020304" pitchFamily="18" charset="0"/>
                </a:rPr>
                <a:t> </a:t>
              </a:r>
              <a:endParaRPr lang="el-GR" altLang="el-GR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73"/>
            <p:cNvSpPr txBox="1">
              <a:spLocks noChangeArrowheads="1"/>
            </p:cNvSpPr>
            <p:nvPr/>
          </p:nvSpPr>
          <p:spPr bwMode="auto">
            <a:xfrm>
              <a:off x="1474" y="3838"/>
              <a:ext cx="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2400" dirty="0">
                <a:latin typeface="+mn-lt"/>
              </a:endParaRPr>
            </a:p>
          </p:txBody>
        </p:sp>
      </p:grp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3563938" y="6092825"/>
            <a:ext cx="51482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Καταστάσεις της Πραγματικότητας</a:t>
            </a:r>
            <a:endParaRPr lang="el-GR" altLang="el-GR" sz="2400" i="1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ΜΑΘΗΜΑΤΙΚΗ ΕΝΝΟΙΑ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Έτσι κάθε μαθηματική έννοια </a:t>
            </a:r>
          </a:p>
          <a:p>
            <a:pPr marL="0" indent="0" algn="ctr">
              <a:buNone/>
            </a:pPr>
            <a:endParaRPr lang="el-GR" dirty="0"/>
          </a:p>
          <a:p>
            <a:r>
              <a:rPr lang="el-GR" dirty="0"/>
              <a:t>έχει </a:t>
            </a:r>
            <a:r>
              <a:rPr lang="el-GR" b="1" dirty="0"/>
              <a:t>ένα γενικό μαθηματικό νόημα (π.χ. διαίρεση),</a:t>
            </a:r>
          </a:p>
          <a:p>
            <a:r>
              <a:rPr lang="el-GR" dirty="0"/>
              <a:t>  αλλά αντιστοιχούμενη με μια κατάσταση της πραγματικότητας </a:t>
            </a:r>
          </a:p>
          <a:p>
            <a:r>
              <a:rPr lang="el-GR" dirty="0"/>
              <a:t>αποκτά ένα </a:t>
            </a:r>
            <a:r>
              <a:rPr lang="el-GR" b="1" dirty="0"/>
              <a:t>ειδικότερο νόημα στο πλαίσιο της αντιστοίχισης αυτής (π.χ. μοιρασιά μεταξύ παιδιών).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19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ΑΡΙΘΜΗΤΙΚΕΣ ΠΡΑΞΕΙΣ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l-GR" dirty="0"/>
              <a:t>Βασικές αριθμητικές πράξεις, οι οποίες ορίζονται ανεξάρτητα η μια από την άλλη, είναι 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/>
              <a:t>η </a:t>
            </a:r>
            <a:r>
              <a:rPr lang="el-GR" b="1" dirty="0"/>
              <a:t>πρόσθεση </a:t>
            </a:r>
            <a:r>
              <a:rPr lang="el-GR" dirty="0"/>
              <a:t>και </a:t>
            </a:r>
            <a:r>
              <a:rPr lang="el-GR" b="1" dirty="0"/>
              <a:t>ο πολλαπλασιασμός</a:t>
            </a:r>
            <a:r>
              <a:rPr lang="el-GR" dirty="0"/>
              <a:t>.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/>
              <a:t>Η αφαίρεση αποτελεί </a:t>
            </a:r>
            <a:r>
              <a:rPr lang="el-GR" dirty="0"/>
              <a:t>πράξη αντιστροφής της πρόσθεσης </a:t>
            </a:r>
          </a:p>
          <a:p>
            <a:pPr marL="0" indent="0" algn="ctr">
              <a:buNone/>
            </a:pPr>
            <a:r>
              <a:rPr lang="el-GR" dirty="0"/>
              <a:t>και</a:t>
            </a:r>
          </a:p>
          <a:p>
            <a:pPr marL="0" indent="0" algn="ctr">
              <a:buNone/>
            </a:pPr>
            <a:r>
              <a:rPr lang="el-GR" b="1" dirty="0"/>
              <a:t>η διαίρεση </a:t>
            </a:r>
            <a:r>
              <a:rPr lang="el-GR" dirty="0"/>
              <a:t>πράξη αντιστροφής του πολλαπλασιασμού.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70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ΑΡΙΘΜΗΤΙΚΗ ΠΡΑΞΗ ΤΟΥ ΠΟΛΛΑΠΛΑΣΙΑΜΟΥ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 smtClean="0"/>
              <a:t>Η αριθμητική </a:t>
            </a:r>
            <a:r>
              <a:rPr lang="el-GR" b="1" dirty="0"/>
              <a:t>πράξη του </a:t>
            </a:r>
            <a:r>
              <a:rPr lang="el-GR" b="1" dirty="0" smtClean="0"/>
              <a:t>πολλαπλασιασμού</a:t>
            </a:r>
            <a:endParaRPr lang="el-GR" b="1" dirty="0"/>
          </a:p>
          <a:p>
            <a:pPr marL="0" indent="0" algn="ctr">
              <a:buNone/>
            </a:pPr>
            <a:r>
              <a:rPr lang="el-GR" dirty="0"/>
              <a:t>αντιστοιχίζεται σε καταστάσεις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/>
              <a:t>απλής αναλογίας </a:t>
            </a:r>
          </a:p>
          <a:p>
            <a:r>
              <a:rPr lang="el-GR" b="1" dirty="0"/>
              <a:t>πολλαπλής αναλογίας </a:t>
            </a:r>
            <a:r>
              <a:rPr lang="el-GR" dirty="0"/>
              <a:t>και </a:t>
            </a:r>
          </a:p>
          <a:p>
            <a:r>
              <a:rPr lang="el-GR" b="1" dirty="0"/>
              <a:t>σύγκρισης</a:t>
            </a:r>
            <a:r>
              <a:rPr lang="el-GR" dirty="0"/>
              <a:t> των μέτρων δύο ή περισσότερων μεγεθών, της οποίας δομικό στοιχείο αποτελεί μια πολλαπλασιαστική σχέση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5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1714</Words>
  <Application>Microsoft Office PowerPoint</Application>
  <PresentationFormat>On-screen Show (4:3)</PresentationFormat>
  <Paragraphs>431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宋体</vt:lpstr>
      <vt:lpstr>Arial</vt:lpstr>
      <vt:lpstr>Calibri</vt:lpstr>
      <vt:lpstr>ＭＳ Ｐゴシック</vt:lpstr>
      <vt:lpstr>Times New Roman</vt:lpstr>
      <vt:lpstr>Wingdings</vt:lpstr>
      <vt:lpstr>Wingdings 2</vt:lpstr>
      <vt:lpstr>Θέμα του Office</vt:lpstr>
      <vt:lpstr>ΛΟΓΙΚΟ-ΜΑΘΗΜΑΤΙΚΕΣ ΣΧΕΣΕΙΣ &amp;  ΑΡΙΘΜΗΤΙΚΕΣ ΕΝΝΟΙΕΣ  ΣΤΗΝ ΠΡΟΣΧΟΛΙΚΗ ΕΚΠΑΙΔΕΥΣΗ</vt:lpstr>
      <vt:lpstr>Οι αριθμητικές πράξεις Πολλαπλασιασμός - Διαίρεση </vt:lpstr>
      <vt:lpstr>ΟΙ ΜΑΘΗΜΑΤΙΚΕΣ ΕΝΝΟΙΕΣ</vt:lpstr>
      <vt:lpstr>PowerPoint Presentation</vt:lpstr>
      <vt:lpstr>ΑΝΤΙΣΤΟΙΧΙΣΗ ΜΑΘΗΜΑΤΙΚΗΣ ΕΝΝΟΙΑΣ </vt:lpstr>
      <vt:lpstr>PowerPoint Presentation</vt:lpstr>
      <vt:lpstr>ΜΑΘΗΜΑΤΙΚΗ ΕΝΝΟΙΑ</vt:lpstr>
      <vt:lpstr>ΒΑΣΙΚΕΣ ΑΡΙΘΜΗΤΙΚΕΣ ΠΡΑΞΕΙΣ</vt:lpstr>
      <vt:lpstr>Η ΑΡΙΘΜΗΤΙΚΗ ΠΡΑΞΗ ΤΟΥ ΠΟΛΛΑΠΛΑΣΙΑΜΟΥ</vt:lpstr>
      <vt:lpstr> ΑΠΛΗ ΑΝΑΛΟΓΙΑ ΤΩΝ ΜΕΤΡΩΝ ΔΥΟ ΜΕΓΕΘΩΝ </vt:lpstr>
      <vt:lpstr>PowerPoint Presentation</vt:lpstr>
      <vt:lpstr> 1. ΠΟΛΛΑΠΛΑΣΙΑΣΜΟΣ ΤΩΝ ΜΕΤΡΩΝ ΔΥΟ ΜΕΓΕΘΩΝ </vt:lpstr>
      <vt:lpstr> ΠΟΛΛΑΠΛΑΣΙΑΣΜΟΣ ΤΩΝ ΜΕΤΡΩΝ ΔΥΟ ΜΕΓΕΘΩΝ </vt:lpstr>
      <vt:lpstr>ΠΟΛΛΑΠΛΑΣΙΑΣΜΟΣ ΤΩΝ ΜΕΤΡΩΝ ΔΥΟ ΜΕΓΕΘΩΝ</vt:lpstr>
      <vt:lpstr>ΠΟΛΛΑΠΛΑΣΙΑΣΜΟΣ ΤΩΝ ΜΕΤΡΩΝ ΔΥΟ ΜΕΓΕΘΩΝ</vt:lpstr>
      <vt:lpstr>ΑΝΤΙΣΤΟΙΧΙΣΗ ΤΗΣ ΑΡΙΘΜΗΤΙΚΗΣ ΠΡΑΞΗΣ ΤΟΥ ΠΟΛΛΑΠΑΣΙΑΣΜΟΥ</vt:lpstr>
      <vt:lpstr>PowerPoint Presentation</vt:lpstr>
      <vt:lpstr> 2. ΔΙΑΙΡΕΣΗ ΜΕΡΙΣΜΟΥ ΤΟΥ ΜΕΤΡΟΥ ΕΝΟΣ ΜΕΓΕΘΟΥΣ </vt:lpstr>
      <vt:lpstr>2. ΔΙΑΙΡΕΣΗ ΜΕΡΙΣΜΟΥ ΤΟΥ ΜΕΤΡΟΥ ΕΝΟΣ ΜΕΓΕΘΟΥΣ</vt:lpstr>
      <vt:lpstr> Η ΔΙΑΙΡΕΣΗ ΜΕΡΙΣΜΟΥ ΩΣ ΔΙΑΔΙΚΑΣΙΑ </vt:lpstr>
      <vt:lpstr>2. ΔΙΑΙΡΕΣΗ ΜΕΡΙΣΜΟΥ ΤΟΥ ΜΕΤΡΟΥ ΕΝΟΣ ΜΕΓΕΘΟΥΣ</vt:lpstr>
      <vt:lpstr> 3. ΔΙΑΙΡΕΣΗ ΜΕΤΡΗΣΗΣ ΕΝΟΣ ΜΕΓΕΘΟΥΣ </vt:lpstr>
      <vt:lpstr>3. ΔΙΑΙΡΕΣΗ ΜΕΤΡΗΣΗΣ ΕΝΟΣ ΜΕΓΕΘΟΥΣ</vt:lpstr>
      <vt:lpstr>ΠΟΙΑ ΜΟΡΦΗ ΔΙΑΙΡΕΣΗΣ ΕΙΑΝΙ ΝΟΗΤΗΚΑ ΔΥΣΚΟΛΟΤΕΡΗ;</vt:lpstr>
      <vt:lpstr> 4. ΕΥΘΕΙΑ ΑΝΑΛΟΓΙΑ ΤΩΝ ΜΕΤΡΩΝ ΔΥΟ ΜΕΓΕΘΩΝ  1/6 </vt:lpstr>
      <vt:lpstr>4. ΕΥΘΕΙΑ ΑΝΑΛΟΓΙΑ ΤΩΝ ΜΕΤΡΩΝ ΔΥΟ ΜΕΓΕΘΩΝ  2/6</vt:lpstr>
      <vt:lpstr>4. ΕΥΘΕΙΑ ΑΝΑΛΟΓΙΑ ΤΩΝ ΜΕΤΡΩΝ ΔΥΟ ΜΕΓΕΘΩΝ  3/6</vt:lpstr>
      <vt:lpstr>4. ΕΥΘΕΙΑ ΑΝΑΛΟΓΙΑ ΤΩΝ ΜΕΤΡΩΝ ΔΥΟ ΜΕΓΕΘΩΝ  4/6</vt:lpstr>
      <vt:lpstr>4. ΕΥΘΕΙΑ ΑΝΑΛΟΓΙΑ ΤΩΝ ΜΕΤΡΩΝ ΔΥΟ ΜΕΓΕΘΩΝ  5/6</vt:lpstr>
      <vt:lpstr>4. ΕΥΘΕΙΑ ΑΝΑΛΟΓΙΑ ΤΩΝ ΜΕΤΡΩΝ ΔΥΟ ΜΕΓΕΘΩΝ  6/6</vt:lpstr>
      <vt:lpstr>ΠΟΛΛΑΠΛΑΣΙΑΣΜΟΣ</vt:lpstr>
      <vt:lpstr> ΠΟΛΛΑΠΛΗ ΑΝΑΛΟΓΙΑ ΜΕΤΡΩΝ ΠΕΡΙΣΣΟΤΕΡΩΝ ΤΩΝ ΔΥΟ ΜΕΓΕΘΩΝ (1) </vt:lpstr>
      <vt:lpstr>ΠΟΛΛΑΠΛΗ ΑΝΑΛΟΓΙΑ ΜΕΤΡΩΝ ΠΕΡΙΣΣΟΤΕΡΩΝ ΤΩΝ ΔΥΟ ΜΕΓΕΘΩΝ (2)</vt:lpstr>
      <vt:lpstr>ΠΟΛΛΑΠΛΗ ΑΝΑΛΟΓΙΑ ΜΕΤΡΩΝ ΠΕΡΙΣΣΟΤΕΡΩΝ ΤΩΝ ΔΥΟ ΜΕΓΕΘΩΝ (3)</vt:lpstr>
      <vt:lpstr>ΠΟΛΛΑΠΛΗ ΑΝΑΛΟΓΙΑ ΜΕΤΡΩΝ ΠΕΡΙΣΣΟΤΕΡΩΝ ΤΩΝ ΔΥΟ ΜΕΓΕΘΩΝ (4)</vt:lpstr>
      <vt:lpstr>ΠΟΛΛΑΠΛΗ ΑΝΑΛΟΓΙΑ ΜΕΤΡΩΝ ΠΕΡΙΣΣΟΤΕΡΩΝ ΤΩΝ ΔΥΟ ΜΕΓΕΘΩΝ (5)</vt:lpstr>
      <vt:lpstr>ΔΙΑΚΡΙΣΗ ΚΑΤΑΣΤΑΣΕΩΝ ΠΟΛΛΑΠΛΗΣ ΑΝΑΛΟΓΙΑΣ (1)</vt:lpstr>
      <vt:lpstr>ΔΙΑΚΡΙΣΗ ΚΑΤΑΣΤΑΣΕΩΝ ΠΟΛΛΑΠΛΗΣ ΑΝΑΛΟΓΙΑΣ (2)</vt:lpstr>
      <vt:lpstr>ΕΠΙΛΥΣΗ ΠΡΟΒΛΗΜΑΤΩΝ ΑΝΑΛΟΓΙΚΗΣ ΣΥΝΘΕΣΗΣ ΜΕΤΡΩΝ</vt:lpstr>
      <vt:lpstr>ΣΥΝΔΥΑΣΜΟΙ </vt:lpstr>
      <vt:lpstr>ΣΥΓΚΡΙΣΗ ΤΩΝ ΜΕΤΡΩΝ ΔΥΟ ΜΕΓΕΘΩΝ</vt:lpstr>
      <vt:lpstr>Η ΣΧΕΤΙΚΟΤΗΤΑ ΤΗΣ ΣΥΓΚΡΙΣΗΣ ΤΩΝ ΜΕΤΡΩΝ ΔΥΟ ΜΕΓΕΘΩΝ</vt:lpstr>
      <vt:lpstr> ΜΑΘΗΣΙΑΚΗ ΑΞΙΑ ΜΕΤΑΣΧΗΜΑΤΙΣΜΩΝ (Lesh - Bruner) </vt:lpstr>
      <vt:lpstr>ΥΛΙΚΑ ΚΑΙ ΔΡΑΣΤΗΡΙΟΤΗΤΕΣ ΓΙΑ ΤΟΝ ΠΟΛΛΑΠΛΑΣΙΑΣΜΟ ΚΑΙ ΤΗ ΔΙΑΙΡΕΣΗ</vt:lpstr>
      <vt:lpstr> ΟΙ ΠΙΝΑΚΙΔΕΣ ΑΡΙΘΜΗΤΙΚΩΝ ΠΡΑΞΕΩΝ ΤΗΣ ΜΟΝΤΕSSORI  </vt:lpstr>
      <vt:lpstr>Η ΠΙΝΑΚΙΔΑ ΤΟΥ ΠΟΛΛΑΠΛΑΣΙΑΣΜΟΥ</vt:lpstr>
      <vt:lpstr>PowerPoint Presentation</vt:lpstr>
      <vt:lpstr> ΟΙ ΠΙΝΑΚΙΔΕΣ ΑΡΙΘΜΗΤΙΚΩΝ ΠΡΑΞΕΩΝ ΤΗΣ ΜΟΝΤΕSSORI  </vt:lpstr>
      <vt:lpstr> Η ΠΙΝΑΚΙΔΑ ΤΗΣ ΔΙΑΙΡΕΣΗΣ MONTESSORI </vt:lpstr>
      <vt:lpstr>ΠΙΝΑΚΙΔΑ ΔΙΑΙΡΕΣΗΣ</vt:lpstr>
      <vt:lpstr> ΣΤΕΡΕΑ ΑΡΙΘΜΗΤΙΚΗΣ ΤΟΥ DIENES  (MULTIBASE ARITHMETIC BLOCKS)  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Pantelis Balaouras</cp:lastModifiedBy>
  <cp:revision>266</cp:revision>
  <dcterms:created xsi:type="dcterms:W3CDTF">2012-09-06T09:03:05Z</dcterms:created>
  <dcterms:modified xsi:type="dcterms:W3CDTF">2015-09-14T15:35:04Z</dcterms:modified>
</cp:coreProperties>
</file>