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59" r:id="rId3"/>
    <p:sldId id="366" r:id="rId4"/>
    <p:sldId id="367" r:id="rId5"/>
    <p:sldId id="368" r:id="rId6"/>
    <p:sldId id="369" r:id="rId7"/>
    <p:sldId id="370" r:id="rId8"/>
    <p:sldId id="371" r:id="rId9"/>
    <p:sldId id="372" r:id="rId10"/>
    <p:sldId id="373" r:id="rId11"/>
    <p:sldId id="374" r:id="rId12"/>
    <p:sldId id="375" r:id="rId13"/>
    <p:sldId id="376" r:id="rId14"/>
    <p:sldId id="377" r:id="rId15"/>
    <p:sldId id="360" r:id="rId16"/>
    <p:sldId id="361" r:id="rId17"/>
    <p:sldId id="362" r:id="rId18"/>
    <p:sldId id="363" r:id="rId19"/>
    <p:sldId id="364" r:id="rId20"/>
    <p:sldId id="378"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0"/>
            <p14:sldId id="371"/>
            <p14:sldId id="372"/>
            <p14:sldId id="373"/>
            <p14:sldId id="374"/>
            <p14:sldId id="375"/>
            <p14:sldId id="376"/>
            <p14:sldId id="377"/>
            <p14:sldId id="360"/>
            <p14:sldId id="361"/>
            <p14:sldId id="362"/>
            <p14:sldId id="363"/>
            <p14:sldId id="364"/>
            <p14:sldId id="378"/>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www.biblionet.gr/book/103674/Zelinsky,_Paul_O./%CE%A1%CE%B1%CF%80%CE%BF%CF%85%CE%BD%CE%B6%CE%AD%CE%B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Σχεδιασμός επιτραπέζιου παιχνιδιού (1/4)</a:t>
            </a:r>
            <a:endParaRPr lang="el-GR" dirty="0"/>
          </a:p>
        </p:txBody>
      </p:sp>
      <p:sp>
        <p:nvSpPr>
          <p:cNvPr id="3" name="Content Placeholder 2"/>
          <p:cNvSpPr>
            <a:spLocks noGrp="1"/>
          </p:cNvSpPr>
          <p:nvPr>
            <p:ph sz="half" idx="1"/>
          </p:nvPr>
        </p:nvSpPr>
        <p:spPr>
          <a:xfrm>
            <a:off x="457200" y="1700808"/>
            <a:ext cx="4038600" cy="4525963"/>
          </a:xfrm>
        </p:spPr>
        <p:txBody>
          <a:bodyPr>
            <a:noAutofit/>
          </a:bodyPr>
          <a:lstStyle/>
          <a:p>
            <a:pPr marL="0" indent="0">
              <a:buNone/>
            </a:pPr>
            <a:r>
              <a:rPr lang="el-GR" dirty="0"/>
              <a:t>Τα παιδιά ασχολήθηκαν λίγο περισσότερο με τις πόρτες. </a:t>
            </a:r>
          </a:p>
          <a:p>
            <a:pPr marL="0" indent="0">
              <a:buNone/>
            </a:pPr>
            <a:r>
              <a:rPr lang="el-GR" dirty="0"/>
              <a:t>Σχεδιάσαμε ένα επιτραπέζιο παιχνίδι με πιόνια του τύπου Αφετηρία-Τέρμα. Στο ενδιάμεσο υπήρχαν 10 θέσεις. </a:t>
            </a:r>
          </a:p>
          <a:p>
            <a:endParaRPr lang="el-GR" dirty="0"/>
          </a:p>
        </p:txBody>
      </p:sp>
      <p:pic>
        <p:nvPicPr>
          <p:cNvPr id="7" name="1 - Εικόνα" descr="το ταμπλό του παιχνιδιού"/>
          <p:cNvPicPr>
            <a:picLocks noGrp="1"/>
          </p:cNvPicPr>
          <p:nvPr>
            <p:ph sz="half" idx="2"/>
          </p:nvPr>
        </p:nvPicPr>
        <p:blipFill>
          <a:blip r:embed="rId2" cstate="print"/>
          <a:stretch>
            <a:fillRect/>
          </a:stretch>
        </p:blipFill>
        <p:spPr>
          <a:xfrm rot="5400000">
            <a:off x="4604928" y="1810953"/>
            <a:ext cx="4038600" cy="4104456"/>
          </a:xfrm>
          <a:prstGeom prst="rect">
            <a:avLst/>
          </a:prstGeom>
          <a:ln>
            <a:noFill/>
          </a:ln>
        </p:spPr>
      </p:pic>
    </p:spTree>
    <p:extLst>
      <p:ext uri="{BB962C8B-B14F-4D97-AF65-F5344CB8AC3E}">
        <p14:creationId xmlns:p14="http://schemas.microsoft.com/office/powerpoint/2010/main" val="178187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Σχεδιασμός επιτραπέζιου παιχνιδιού </a:t>
            </a:r>
            <a:r>
              <a:rPr lang="el-GR" dirty="0" smtClean="0"/>
              <a:t>(2/4</a:t>
            </a:r>
            <a:r>
              <a:rPr lang="el-GR" dirty="0"/>
              <a:t>)</a:t>
            </a:r>
          </a:p>
        </p:txBody>
      </p:sp>
      <p:sp>
        <p:nvSpPr>
          <p:cNvPr id="3" name="Content Placeholder 2"/>
          <p:cNvSpPr>
            <a:spLocks noGrp="1"/>
          </p:cNvSpPr>
          <p:nvPr>
            <p:ph sz="half" idx="1"/>
          </p:nvPr>
        </p:nvSpPr>
        <p:spPr/>
        <p:txBody>
          <a:bodyPr/>
          <a:lstStyle/>
          <a:p>
            <a:pPr marL="0" indent="0">
              <a:buNone/>
            </a:pPr>
            <a:r>
              <a:rPr lang="el-GR" dirty="0"/>
              <a:t>Κάθε παιδί έφτιαχνε μια πόρτα από χρωματιστό χαρτόνι για να την τοποθετήσει σε κάθε μία από τις 10 θέσεις. Η πόρτα γινόταν με ένα κομμάτι χαρτί που διπλωνόταν στα δύο.</a:t>
            </a:r>
          </a:p>
          <a:p>
            <a:endParaRPr lang="el-GR" dirty="0"/>
          </a:p>
        </p:txBody>
      </p:sp>
      <p:pic>
        <p:nvPicPr>
          <p:cNvPr id="5" name="3 - Θέση περιεχομένου" descr="το ταμπλό του παιχνιδιού"/>
          <p:cNvPicPr>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88024" y="1916832"/>
            <a:ext cx="3766158" cy="3108674"/>
          </a:xfrm>
          <a:prstGeom prst="rect">
            <a:avLst/>
          </a:prstGeom>
          <a:ln>
            <a:noFill/>
          </a:ln>
        </p:spPr>
      </p:pic>
    </p:spTree>
    <p:extLst>
      <p:ext uri="{BB962C8B-B14F-4D97-AF65-F5344CB8AC3E}">
        <p14:creationId xmlns:p14="http://schemas.microsoft.com/office/powerpoint/2010/main" val="267481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Σχεδιασμός επιτραπέζιου παιχνιδιού </a:t>
            </a:r>
            <a:r>
              <a:rPr lang="el-GR" dirty="0" smtClean="0"/>
              <a:t>(3/4</a:t>
            </a:r>
            <a:r>
              <a:rPr lang="el-GR" dirty="0"/>
              <a:t>)</a:t>
            </a:r>
          </a:p>
        </p:txBody>
      </p:sp>
      <p:sp>
        <p:nvSpPr>
          <p:cNvPr id="3" name="Content Placeholder 2"/>
          <p:cNvSpPr>
            <a:spLocks noGrp="1"/>
          </p:cNvSpPr>
          <p:nvPr>
            <p:ph sz="half" idx="1"/>
          </p:nvPr>
        </p:nvSpPr>
        <p:spPr/>
        <p:txBody>
          <a:bodyPr/>
          <a:lstStyle/>
          <a:p>
            <a:pPr marL="0" indent="0">
              <a:buNone/>
            </a:pPr>
            <a:r>
              <a:rPr lang="el-GR" dirty="0"/>
              <a:t>Πίσω από την πόρτα έφτιαχνε κάτι που θα διευκόλυνε ή θα εμπόδιζε την απόδραση της Ραπουνζέλ (π.χ. μια σκάλα ή μια καταπακτή αντίστοιχα). </a:t>
            </a:r>
          </a:p>
          <a:p>
            <a:endParaRPr lang="el-GR" dirty="0"/>
          </a:p>
        </p:txBody>
      </p:sp>
      <p:pic>
        <p:nvPicPr>
          <p:cNvPr id="5" name="2 - Εικόνα" descr="το ταμπλό του παιχνιδιού"/>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772816"/>
            <a:ext cx="4038600" cy="3769575"/>
          </a:xfrm>
          <a:prstGeom prst="rect">
            <a:avLst/>
          </a:prstGeom>
          <a:ln>
            <a:noFill/>
          </a:ln>
        </p:spPr>
      </p:pic>
    </p:spTree>
    <p:extLst>
      <p:ext uri="{BB962C8B-B14F-4D97-AF65-F5344CB8AC3E}">
        <p14:creationId xmlns:p14="http://schemas.microsoft.com/office/powerpoint/2010/main" val="214252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Σχεδιασμός επιτραπέζιου παιχνιδιού </a:t>
            </a:r>
            <a:r>
              <a:rPr lang="el-GR" dirty="0" smtClean="0"/>
              <a:t>(4/4</a:t>
            </a:r>
            <a:r>
              <a:rPr lang="el-GR" dirty="0"/>
              <a:t>)</a:t>
            </a:r>
          </a:p>
        </p:txBody>
      </p:sp>
      <p:sp>
        <p:nvSpPr>
          <p:cNvPr id="3" name="Content Placeholder 2"/>
          <p:cNvSpPr>
            <a:spLocks noGrp="1"/>
          </p:cNvSpPr>
          <p:nvPr>
            <p:ph sz="half" idx="1"/>
          </p:nvPr>
        </p:nvSpPr>
        <p:spPr/>
        <p:txBody>
          <a:bodyPr>
            <a:noAutofit/>
          </a:bodyPr>
          <a:lstStyle/>
          <a:p>
            <a:pPr marL="0" indent="0">
              <a:buNone/>
            </a:pPr>
            <a:r>
              <a:rPr lang="el-GR" sz="2600" dirty="0"/>
              <a:t>Το παιχνίδι παιζόταν με πιόνια και ζάρια. Αν το πιόνι έπεφτε πάνω σε εμπόδιο, το παιδί που έριξε το ζάρι έχανε ένα γύρο. Αν τύχαινε σε βοήθεια, ξανάριχνε το ζάρι και προχωρούσε. Νικητής ήταν αυτός που θα έφτανε πρώτα στο τέρμα. </a:t>
            </a:r>
          </a:p>
          <a:p>
            <a:endParaRPr lang="el-GR" sz="2600" dirty="0"/>
          </a:p>
        </p:txBody>
      </p:sp>
      <p:pic>
        <p:nvPicPr>
          <p:cNvPr id="5" name="5 - Θέση περιεχομένου" descr="το ταμπλό του παιχνιδιού"/>
          <p:cNvPicPr>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932040" y="1916832"/>
            <a:ext cx="3509067" cy="3240360"/>
          </a:xfrm>
          <a:prstGeom prst="rect">
            <a:avLst/>
          </a:prstGeom>
          <a:ln>
            <a:noFill/>
          </a:ln>
        </p:spPr>
      </p:pic>
    </p:spTree>
    <p:extLst>
      <p:ext uri="{BB962C8B-B14F-4D97-AF65-F5344CB8AC3E}">
        <p14:creationId xmlns:p14="http://schemas.microsoft.com/office/powerpoint/2010/main" val="156973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Σημείωμα Ιστορικού 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smtClean="0"/>
              <a:t>Το παρόν έργο αποτελεί την έκδοση 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a:t>
            </a:r>
            <a:r>
              <a:rPr lang="el-GR" sz="2000" dirty="0" err="1"/>
              <a:t>Εμμανουέλα</a:t>
            </a:r>
            <a:r>
              <a:rPr lang="el-GR" sz="2000" dirty="0"/>
              <a:t>  </a:t>
            </a:r>
            <a:r>
              <a:rPr lang="el-GR" sz="2000" dirty="0" err="1"/>
              <a:t>Βεϊνόγλου</a:t>
            </a:r>
            <a:r>
              <a:rPr lang="el-GR" sz="2000" dirty="0" smtClean="0"/>
              <a:t>, Βεατρίκη </a:t>
            </a:r>
            <a:r>
              <a:rPr lang="el-GR" sz="2000" dirty="0" err="1" smtClean="0"/>
              <a:t>Βεντουράκη</a:t>
            </a:r>
            <a:r>
              <a:rPr lang="el-GR" sz="2000" dirty="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Αρχιτεκτονική και </a:t>
            </a:r>
            <a:r>
              <a:rPr lang="el-GR" sz="2000" dirty="0"/>
              <a:t>Εικονογραφημένο </a:t>
            </a:r>
            <a:r>
              <a:rPr lang="el-GR" sz="2000" dirty="0" smtClean="0"/>
              <a:t>Βιβλίο</a:t>
            </a:r>
            <a:r>
              <a:rPr lang="el-GR" sz="2000" dirty="0"/>
              <a:t>. </a:t>
            </a:r>
            <a:r>
              <a:rPr lang="el-GR" sz="2000" dirty="0" err="1" smtClean="0"/>
              <a:t>Ραπουνζέλ</a:t>
            </a:r>
            <a:r>
              <a:rPr lang="el-GR" sz="2000" dirty="0" smtClean="0"/>
              <a:t>». Έκδοση: 1.0. Αθήνα 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37975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err="1"/>
              <a:t>Εμμανουέλα</a:t>
            </a:r>
            <a:r>
              <a:rPr lang="el-GR" sz="2400" dirty="0"/>
              <a:t>  </a:t>
            </a:r>
            <a:r>
              <a:rPr lang="el-GR" sz="2400" dirty="0" err="1" smtClean="0"/>
              <a:t>Βεϊνόγλου</a:t>
            </a:r>
            <a:r>
              <a:rPr lang="el-GR" sz="2400" dirty="0" smtClean="0"/>
              <a:t>,</a:t>
            </a:r>
            <a:endParaRPr lang="el-GR" sz="2400" dirty="0"/>
          </a:p>
          <a:p>
            <a:pPr marL="0" indent="0">
              <a:spcBef>
                <a:spcPts val="0"/>
              </a:spcBef>
              <a:buNone/>
            </a:pPr>
            <a:r>
              <a:rPr lang="el-GR" sz="2400" dirty="0"/>
              <a:t>Βεατρίκη </a:t>
            </a:r>
            <a:r>
              <a:rPr lang="el-GR" sz="2400" dirty="0" err="1" smtClean="0"/>
              <a:t>Βεντουράκη</a:t>
            </a:r>
            <a:r>
              <a:rPr lang="el-GR" sz="2400" dirty="0" smtClean="0"/>
              <a:t>.</a:t>
            </a:r>
            <a:endParaRPr lang="el-GR" sz="2400" dirty="0"/>
          </a:p>
          <a:p>
            <a:pPr marL="0" indent="0">
              <a:spcBef>
                <a:spcPts val="1200"/>
              </a:spcBef>
              <a:spcAft>
                <a:spcPts val="600"/>
              </a:spcAft>
              <a:buNone/>
            </a:pPr>
            <a:r>
              <a:rPr lang="el-GR" sz="2400" b="1" dirty="0" smtClean="0"/>
              <a:t>Θέμα</a:t>
            </a:r>
            <a:r>
              <a:rPr lang="el-GR" sz="2400" dirty="0"/>
              <a:t>: Σπίτια χωρίς </a:t>
            </a:r>
            <a:r>
              <a:rPr lang="el-GR" sz="2400" dirty="0" smtClean="0"/>
              <a:t>πόρτες.</a:t>
            </a:r>
            <a:endParaRPr lang="el-GR"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n-GB" altLang="en-US" sz="2400" dirty="0" err="1"/>
              <a:t>Zelinsky</a:t>
            </a:r>
            <a:r>
              <a:rPr lang="en-GB" altLang="en-US" sz="2400" dirty="0"/>
              <a:t>, Paul O. </a:t>
            </a:r>
            <a:r>
              <a:rPr lang="el-GR" altLang="en-US" sz="2400" b="1" dirty="0"/>
              <a:t>Ραπουνζέλ</a:t>
            </a:r>
            <a:r>
              <a:rPr lang="el-GR" altLang="en-US" sz="2400" dirty="0"/>
              <a:t> / Πολ. Ο. </a:t>
            </a:r>
            <a:r>
              <a:rPr lang="el-GR" altLang="en-US" sz="2400" dirty="0" err="1"/>
              <a:t>Ζελίνσκυ</a:t>
            </a:r>
            <a:r>
              <a:rPr lang="el-GR" altLang="en-US" sz="2400" dirty="0"/>
              <a:t> · μετάφραση Ρένα </a:t>
            </a:r>
            <a:r>
              <a:rPr lang="el-GR" altLang="en-US" sz="2400" dirty="0" err="1"/>
              <a:t>Ρώσση</a:t>
            </a:r>
            <a:r>
              <a:rPr lang="el-GR" altLang="en-US" sz="2400" dirty="0"/>
              <a:t> - </a:t>
            </a:r>
            <a:r>
              <a:rPr lang="el-GR" altLang="en-US" sz="2400" dirty="0" err="1"/>
              <a:t>Ζαΐρη</a:t>
            </a:r>
            <a:r>
              <a:rPr lang="el-GR" altLang="en-US" sz="2400" dirty="0"/>
              <a:t> · εικονογράφηση Πολ. Ο. </a:t>
            </a:r>
            <a:r>
              <a:rPr lang="el-GR" altLang="en-US" sz="2400" dirty="0" err="1"/>
              <a:t>Ζελίνσκυ</a:t>
            </a:r>
            <a:r>
              <a:rPr lang="el-GR" altLang="en-US" sz="2400" dirty="0"/>
              <a:t>. - 1η </a:t>
            </a:r>
            <a:r>
              <a:rPr lang="el-GR" altLang="en-US" sz="2400" dirty="0" err="1"/>
              <a:t>έκδ</a:t>
            </a:r>
            <a:r>
              <a:rPr lang="el-GR" altLang="en-US" sz="2400" dirty="0"/>
              <a:t>. - </a:t>
            </a:r>
            <a:r>
              <a:rPr lang="el-GR" altLang="en-US" sz="2400" dirty="0" smtClean="0"/>
              <a:t>Αθήνα: </a:t>
            </a:r>
            <a:r>
              <a:rPr lang="el-GR" altLang="en-US" sz="2400" dirty="0"/>
              <a:t>Μίνωας, 2006.</a:t>
            </a:r>
            <a:endParaRPr lang="en-GB" altLang="en-US" sz="2400" dirty="0" smtClean="0"/>
          </a:p>
        </p:txBody>
      </p:sp>
      <p:sp>
        <p:nvSpPr>
          <p:cNvPr id="5" name="TextBox 4"/>
          <p:cNvSpPr txBox="1"/>
          <p:nvPr/>
        </p:nvSpPr>
        <p:spPr>
          <a:xfrm>
            <a:off x="8008321" y="532328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3" name="Content Placeholder 2"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292080" y="2073141"/>
            <a:ext cx="2664296" cy="36467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4"/>
              </a:rPr>
              <a:t>Ραπουνζέλ</a:t>
            </a:r>
            <a:r>
              <a:rPr lang="el-GR" sz="2000" dirty="0" smtClean="0"/>
              <a:t>» </a:t>
            </a:r>
            <a:r>
              <a:rPr lang="el-GR" sz="2000" dirty="0"/>
              <a:t>/ Πολ. Ο. </a:t>
            </a:r>
            <a:r>
              <a:rPr lang="el-GR" sz="2000" dirty="0" err="1"/>
              <a:t>Ζελίνσκυ</a:t>
            </a:r>
            <a:r>
              <a:rPr lang="el-GR" sz="2000" dirty="0"/>
              <a:t> · μετάφραση Ρένα </a:t>
            </a:r>
            <a:r>
              <a:rPr lang="el-GR" sz="2000" dirty="0" err="1"/>
              <a:t>Ρώσση</a:t>
            </a:r>
            <a:r>
              <a:rPr lang="el-GR" sz="2000" dirty="0"/>
              <a:t> - </a:t>
            </a:r>
            <a:r>
              <a:rPr lang="el-GR" sz="2000" dirty="0" err="1"/>
              <a:t>Ζαΐρη</a:t>
            </a:r>
            <a:r>
              <a:rPr lang="el-GR" sz="2000" dirty="0"/>
              <a:t> · εικονογράφηση Πολ. Ο. </a:t>
            </a:r>
            <a:r>
              <a:rPr lang="el-GR" sz="2000" dirty="0" err="1"/>
              <a:t>Ζελίνσκυ</a:t>
            </a:r>
            <a:r>
              <a:rPr lang="el-GR" sz="2000" dirty="0"/>
              <a:t>. - 1η </a:t>
            </a:r>
            <a:r>
              <a:rPr lang="el-GR" sz="2000" dirty="0" err="1"/>
              <a:t>έκδ</a:t>
            </a:r>
            <a:r>
              <a:rPr lang="el-GR" sz="2000" dirty="0"/>
              <a:t>. - </a:t>
            </a:r>
            <a:r>
              <a:rPr lang="el-GR" sz="2000" dirty="0" smtClean="0"/>
              <a:t>Αθήνα: </a:t>
            </a:r>
            <a:r>
              <a:rPr lang="el-GR" sz="2000" dirty="0"/>
              <a:t>Μίνωας, 2006</a:t>
            </a:r>
            <a:r>
              <a:rPr lang="el-GR" sz="2000" dirty="0" smtClean="0"/>
              <a:t>. </a:t>
            </a:r>
            <a:r>
              <a:rPr lang="en-GB" sz="2000" dirty="0" err="1" smtClean="0"/>
              <a:t>Biblionet</a:t>
            </a:r>
            <a:r>
              <a:rPr lang="el-GR" sz="2000" dirty="0" smtClean="0"/>
              <a:t>. </a:t>
            </a:r>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Εικόνα" descr="Η νηπιαγωγός διαβάζει το βιβλίο."/>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a:xfrm>
            <a:off x="3803706" y="1628800"/>
            <a:ext cx="4728734" cy="4032448"/>
          </a:xfrm>
          <a:prstGeom prst="rect">
            <a:avLst/>
          </a:prstGeom>
          <a:ln>
            <a:noFill/>
          </a:ln>
        </p:spPr>
      </p:pic>
      <p:sp>
        <p:nvSpPr>
          <p:cNvPr id="3" name="Content Placeholder 2"/>
          <p:cNvSpPr>
            <a:spLocks noGrp="1"/>
          </p:cNvSpPr>
          <p:nvPr>
            <p:ph type="body" sz="half" idx="2"/>
          </p:nvPr>
        </p:nvSpPr>
        <p:spPr>
          <a:xfrm>
            <a:off x="457200" y="1556792"/>
            <a:ext cx="3106688" cy="4608512"/>
          </a:xfrm>
        </p:spPr>
        <p:txBody>
          <a:bodyPr>
            <a:noAutofit/>
          </a:bodyPr>
          <a:lstStyle/>
          <a:p>
            <a:r>
              <a:rPr lang="el-GR" sz="2800" dirty="0"/>
              <a:t>Διαβάσαμε το παραμύθι της Ραπουνζέλ και παρατηρήσαμε ότι στο βιβλίο υπάρχει ένας πύργος χωρίς πόρτα. </a:t>
            </a:r>
          </a:p>
          <a:p>
            <a:endParaRPr lang="el-GR" sz="2800" dirty="0" smtClean="0"/>
          </a:p>
          <a:p>
            <a:endParaRPr lang="el-GR" sz="2800" dirty="0"/>
          </a:p>
          <a:p>
            <a:endParaRPr lang="el-GR" sz="2800" dirty="0"/>
          </a:p>
          <a:p>
            <a:endParaRPr lang="el-GR" sz="2800" dirty="0"/>
          </a:p>
        </p:txBody>
      </p:sp>
      <p:sp>
        <p:nvSpPr>
          <p:cNvPr id="2" name="Title 1"/>
          <p:cNvSpPr>
            <a:spLocks noGrp="1"/>
          </p:cNvSpPr>
          <p:nvPr>
            <p:ph type="title"/>
          </p:nvPr>
        </p:nvSpPr>
        <p:spPr/>
        <p:txBody>
          <a:bodyPr/>
          <a:lstStyle/>
          <a:p>
            <a:r>
              <a:rPr lang="el-GR" dirty="0" smtClean="0"/>
              <a:t>Ανάγνωση του βιβλίου</a:t>
            </a:r>
            <a:endParaRPr lang="el-GR" dirty="0"/>
          </a:p>
        </p:txBody>
      </p:sp>
    </p:spTree>
    <p:custDataLst>
      <p:tags r:id="rId1"/>
    </p:custDataLst>
    <p:extLst>
      <p:ext uri="{BB962C8B-B14F-4D97-AF65-F5344CB8AC3E}">
        <p14:creationId xmlns:p14="http://schemas.microsoft.com/office/powerpoint/2010/main" val="3985556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Εικαστική δραστηριότητα</a:t>
            </a:r>
            <a:endParaRPr lang="el-GR" dirty="0"/>
          </a:p>
        </p:txBody>
      </p:sp>
      <p:sp>
        <p:nvSpPr>
          <p:cNvPr id="6" name="Content Placeholder 5"/>
          <p:cNvSpPr>
            <a:spLocks noGrp="1"/>
          </p:cNvSpPr>
          <p:nvPr>
            <p:ph sz="half" idx="1"/>
          </p:nvPr>
        </p:nvSpPr>
        <p:spPr/>
        <p:txBody>
          <a:bodyPr/>
          <a:lstStyle/>
          <a:p>
            <a:pPr marL="0" indent="0">
              <a:buNone/>
            </a:pPr>
            <a:r>
              <a:rPr lang="el-GR" dirty="0"/>
              <a:t>Τα παιδιά αναλαμβάνουν να βρουν τρόπους απόδρασης από το κάστρο. </a:t>
            </a:r>
            <a:r>
              <a:rPr lang="el-GR" dirty="0" smtClean="0"/>
              <a:t>Εικονογραφούν </a:t>
            </a:r>
            <a:r>
              <a:rPr lang="el-GR" dirty="0"/>
              <a:t>τις προτάσεις τους χρησιμοποιώντας ως πύργο το εσωτερικό του ρολού </a:t>
            </a:r>
            <a:r>
              <a:rPr lang="el-GR" dirty="0" smtClean="0"/>
              <a:t>υγείας.</a:t>
            </a:r>
            <a:endParaRPr lang="el-GR" dirty="0"/>
          </a:p>
        </p:txBody>
      </p:sp>
      <p:pic>
        <p:nvPicPr>
          <p:cNvPr id="11" name="Content Placeholder 10" descr="Τα παιδιά ζωγραφίζουν."/>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716016" y="1772816"/>
            <a:ext cx="3888926" cy="3383000"/>
          </a:xfrm>
        </p:spPr>
      </p:pic>
    </p:spTree>
    <p:extLst>
      <p:ext uri="{BB962C8B-B14F-4D97-AF65-F5344CB8AC3E}">
        <p14:creationId xmlns:p14="http://schemas.microsoft.com/office/powerpoint/2010/main" val="344992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Τα έργα των παιδιών (1/2)</a:t>
            </a:r>
            <a:endParaRPr lang="el-GR" dirty="0"/>
          </a:p>
        </p:txBody>
      </p:sp>
      <p:sp>
        <p:nvSpPr>
          <p:cNvPr id="6" name="Text Placeholder 5"/>
          <p:cNvSpPr>
            <a:spLocks noGrp="1"/>
          </p:cNvSpPr>
          <p:nvPr>
            <p:ph type="body" idx="1"/>
          </p:nvPr>
        </p:nvSpPr>
        <p:spPr>
          <a:xfrm>
            <a:off x="457200" y="1574254"/>
            <a:ext cx="3538736" cy="639762"/>
          </a:xfrm>
        </p:spPr>
        <p:txBody>
          <a:bodyPr/>
          <a:lstStyle/>
          <a:p>
            <a:r>
              <a:rPr lang="el-GR" b="0" dirty="0"/>
              <a:t>«Με φτερά πεταλούδας</a:t>
            </a:r>
            <a:r>
              <a:rPr lang="el-GR" b="0" dirty="0" smtClean="0"/>
              <a:t>»</a:t>
            </a:r>
            <a:endParaRPr lang="el-GR" b="0" dirty="0"/>
          </a:p>
        </p:txBody>
      </p:sp>
      <p:sp>
        <p:nvSpPr>
          <p:cNvPr id="8" name="Text Placeholder 7"/>
          <p:cNvSpPr>
            <a:spLocks noGrp="1"/>
          </p:cNvSpPr>
          <p:nvPr>
            <p:ph type="body" sz="quarter" idx="3"/>
          </p:nvPr>
        </p:nvSpPr>
        <p:spPr>
          <a:xfrm>
            <a:off x="4429001" y="1574254"/>
            <a:ext cx="4175447" cy="639762"/>
          </a:xfrm>
        </p:spPr>
        <p:txBody>
          <a:bodyPr/>
          <a:lstStyle/>
          <a:p>
            <a:r>
              <a:rPr lang="el-GR" b="0" dirty="0"/>
              <a:t>«Με ανεμοστρόβιλο</a:t>
            </a:r>
            <a:r>
              <a:rPr lang="el-GR" b="0" dirty="0" smtClean="0"/>
              <a:t>»</a:t>
            </a:r>
            <a:endParaRPr lang="el-GR" b="0" dirty="0"/>
          </a:p>
        </p:txBody>
      </p:sp>
      <p:pic>
        <p:nvPicPr>
          <p:cNvPr id="10" name="3 - Θέση περιεχομένου" descr="παιδική ζωγραφιά"/>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rot="16200000">
            <a:off x="355290" y="2605150"/>
            <a:ext cx="3680892" cy="3168352"/>
          </a:xfrm>
          <a:prstGeom prst="rect">
            <a:avLst/>
          </a:prstGeom>
          <a:ln>
            <a:noFill/>
          </a:ln>
        </p:spPr>
      </p:pic>
      <p:pic>
        <p:nvPicPr>
          <p:cNvPr id="11" name="3 - Θέση περιεχομένου" descr="παιδική ζωγραφιά"/>
          <p:cNvPicPr>
            <a:picLocks noGrp="1"/>
          </p:cNvPicPr>
          <p:nvPr>
            <p:ph sz="quarter" idx="4"/>
          </p:nvPr>
        </p:nvPicPr>
        <p:blipFill rotWithShape="1">
          <a:blip r:embed="rId3" cstate="screen">
            <a:extLst>
              <a:ext uri="{28A0092B-C50C-407E-A947-70E740481C1C}">
                <a14:useLocalDpi xmlns:a14="http://schemas.microsoft.com/office/drawing/2010/main"/>
              </a:ext>
            </a:extLst>
          </a:blip>
          <a:srcRect/>
          <a:stretch/>
        </p:blipFill>
        <p:spPr>
          <a:xfrm>
            <a:off x="4427984" y="2348880"/>
            <a:ext cx="4197096" cy="3672408"/>
          </a:xfrm>
          <a:prstGeom prst="rect">
            <a:avLst/>
          </a:prstGeom>
          <a:ln>
            <a:noFill/>
          </a:ln>
        </p:spPr>
      </p:pic>
    </p:spTree>
    <p:extLst>
      <p:ext uri="{BB962C8B-B14F-4D97-AF65-F5344CB8AC3E}">
        <p14:creationId xmlns:p14="http://schemas.microsoft.com/office/powerpoint/2010/main" val="273430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p:txBody>
          <a:bodyPr/>
          <a:lstStyle/>
          <a:p>
            <a:pPr algn="ctr"/>
            <a:r>
              <a:rPr lang="el-GR" dirty="0"/>
              <a:t>«Με χαρταετό</a:t>
            </a:r>
            <a:r>
              <a:rPr lang="el-GR" dirty="0" smtClean="0"/>
              <a:t>»</a:t>
            </a:r>
            <a:endParaRPr lang="el-GR" dirty="0"/>
          </a:p>
          <a:p>
            <a:endParaRPr lang="el-GR" dirty="0"/>
          </a:p>
        </p:txBody>
      </p:sp>
      <p:sp>
        <p:nvSpPr>
          <p:cNvPr id="10" name="Title 9"/>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13" name="3 - Θέση περιεχομένου" descr="παιδική ζωγραφιά"/>
          <p:cNvPicPr>
            <a:picLocks noGrp="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a:ln>
            <a:noFill/>
          </a:ln>
        </p:spPr>
      </p:pic>
    </p:spTree>
    <p:extLst>
      <p:ext uri="{BB962C8B-B14F-4D97-AF65-F5344CB8AC3E}">
        <p14:creationId xmlns:p14="http://schemas.microsoft.com/office/powerpoint/2010/main" val="63326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Εικαστική δραστηριότητα (1/3)</a:t>
            </a:r>
            <a:endParaRPr lang="el-GR" dirty="0"/>
          </a:p>
        </p:txBody>
      </p:sp>
      <p:sp>
        <p:nvSpPr>
          <p:cNvPr id="6" name="Content Placeholder 5"/>
          <p:cNvSpPr>
            <a:spLocks noGrp="1"/>
          </p:cNvSpPr>
          <p:nvPr>
            <p:ph sz="half" idx="1"/>
          </p:nvPr>
        </p:nvSpPr>
        <p:spPr/>
        <p:txBody>
          <a:bodyPr/>
          <a:lstStyle/>
          <a:p>
            <a:pPr marL="0" indent="0">
              <a:buNone/>
            </a:pPr>
            <a:r>
              <a:rPr lang="el-GR" dirty="0"/>
              <a:t>Αργότερα τα παιδιά δίπλωσαν στα τρία ένα χαρτί, ώστε να δημιουργήσουν μια πόρτα για τη Ραπουνζέλ. </a:t>
            </a:r>
          </a:p>
        </p:txBody>
      </p:sp>
      <p:pic>
        <p:nvPicPr>
          <p:cNvPr id="8" name="3 - Θέση περιεχομένου" descr="παιδική ζωγραφιά"/>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5165206" y="1600200"/>
            <a:ext cx="3511249" cy="4525963"/>
          </a:xfrm>
          <a:prstGeom prst="rect">
            <a:avLst/>
          </a:prstGeom>
          <a:ln>
            <a:noFill/>
          </a:ln>
        </p:spPr>
      </p:pic>
    </p:spTree>
    <p:extLst>
      <p:ext uri="{BB962C8B-B14F-4D97-AF65-F5344CB8AC3E}">
        <p14:creationId xmlns:p14="http://schemas.microsoft.com/office/powerpoint/2010/main" val="132818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(2/3</a:t>
            </a:r>
            <a:r>
              <a:rPr lang="el-GR" dirty="0"/>
              <a:t>)</a:t>
            </a:r>
          </a:p>
        </p:txBody>
      </p:sp>
      <p:sp>
        <p:nvSpPr>
          <p:cNvPr id="3" name="Content Placeholder 2"/>
          <p:cNvSpPr>
            <a:spLocks noGrp="1"/>
          </p:cNvSpPr>
          <p:nvPr>
            <p:ph sz="half" idx="1"/>
          </p:nvPr>
        </p:nvSpPr>
        <p:spPr/>
        <p:txBody>
          <a:bodyPr/>
          <a:lstStyle/>
          <a:p>
            <a:pPr marL="0" indent="0">
              <a:buNone/>
            </a:pPr>
            <a:r>
              <a:rPr lang="el-GR" dirty="0"/>
              <a:t>Στη συνέχεια στόλισαν την </a:t>
            </a:r>
            <a:r>
              <a:rPr lang="el-GR" dirty="0" smtClean="0"/>
              <a:t>πόρτα</a:t>
            </a:r>
            <a:r>
              <a:rPr lang="en-GB" dirty="0" smtClean="0"/>
              <a:t>…</a:t>
            </a:r>
            <a:endParaRPr lang="el-GR" dirty="0"/>
          </a:p>
        </p:txBody>
      </p:sp>
      <p:pic>
        <p:nvPicPr>
          <p:cNvPr id="5" name="1 - Εικόνα" descr="παιδική ζωγραφιά"/>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5013731" y="1600200"/>
            <a:ext cx="3307537" cy="4525963"/>
          </a:xfrm>
          <a:prstGeom prst="rect">
            <a:avLst/>
          </a:prstGeom>
          <a:ln>
            <a:noFill/>
          </a:ln>
        </p:spPr>
      </p:pic>
    </p:spTree>
    <p:extLst>
      <p:ext uri="{BB962C8B-B14F-4D97-AF65-F5344CB8AC3E}">
        <p14:creationId xmlns:p14="http://schemas.microsoft.com/office/powerpoint/2010/main" val="331300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(3/3</a:t>
            </a:r>
            <a:r>
              <a:rPr lang="el-GR" dirty="0"/>
              <a:t>)</a:t>
            </a:r>
          </a:p>
        </p:txBody>
      </p:sp>
      <p:sp>
        <p:nvSpPr>
          <p:cNvPr id="3" name="Content Placeholder 2"/>
          <p:cNvSpPr>
            <a:spLocks noGrp="1"/>
          </p:cNvSpPr>
          <p:nvPr>
            <p:ph sz="half" idx="1"/>
          </p:nvPr>
        </p:nvSpPr>
        <p:spPr/>
        <p:txBody>
          <a:bodyPr/>
          <a:lstStyle/>
          <a:p>
            <a:pPr marL="0" indent="0">
              <a:buNone/>
            </a:pPr>
            <a:r>
              <a:rPr lang="el-GR" dirty="0" smtClean="0"/>
              <a:t>… και ζωγράφισαν πίσω από αυτήν την όμορφη Ραπουνζέλ. </a:t>
            </a:r>
          </a:p>
          <a:p>
            <a:endParaRPr lang="el-GR" dirty="0"/>
          </a:p>
        </p:txBody>
      </p:sp>
      <p:pic>
        <p:nvPicPr>
          <p:cNvPr id="5" name="2 - Εικόνα" descr="παιδική ζωγραφιά"/>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666631"/>
            <a:ext cx="4038600" cy="4393100"/>
          </a:xfrm>
          <a:prstGeom prst="rect">
            <a:avLst/>
          </a:prstGeom>
          <a:ln>
            <a:noFill/>
          </a:ln>
        </p:spPr>
      </p:pic>
    </p:spTree>
    <p:extLst>
      <p:ext uri="{BB962C8B-B14F-4D97-AF65-F5344CB8AC3E}">
        <p14:creationId xmlns:p14="http://schemas.microsoft.com/office/powerpoint/2010/main" val="234801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0/21/2015 10:53:42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5,3,"/>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5392FF5-457B-4D3C-9501-93E9A1374D5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2730</TotalTime>
  <Words>700</Words>
  <Application>Microsoft Office PowerPoint</Application>
  <PresentationFormat>On-screen Show (4:3)</PresentationFormat>
  <Paragraphs>75</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Ανάγνωση του βιβλίου</vt:lpstr>
      <vt:lpstr>Εικαστική δραστηριότητα</vt:lpstr>
      <vt:lpstr>Τα έργα των παιδιών (1/2)</vt:lpstr>
      <vt:lpstr>Τα έργα των παιδιών (2/2)</vt:lpstr>
      <vt:lpstr>Εικαστική δραστηριότητα (1/3)</vt:lpstr>
      <vt:lpstr>Εικαστική δραστηριότητα (2/3)</vt:lpstr>
      <vt:lpstr>Εικαστική δραστηριότητα (3/3)</vt:lpstr>
      <vt:lpstr>Σχεδιασμός επιτραπέζιου παιχνιδιού (1/4)</vt:lpstr>
      <vt:lpstr>Σχεδιασμός επιτραπέζιου παιχνιδιού (2/4)</vt:lpstr>
      <vt:lpstr>Σχεδιασμός επιτραπέζιου παιχνιδιού (3/4)</vt:lpstr>
      <vt:lpstr>Σχεδιασμός επιτραπέζιου παιχνιδιού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Ραπουνζέλ </dc:title>
  <dc:subject>Το Εικονογραφημένο Βιβλίο στην Προσχολική Εκπαίδευση</dc:subject>
  <dc:creator>Αγγελική Γιαννικοπούλου</dc:creator>
  <cp:lastModifiedBy>takis81 mark</cp:lastModifiedBy>
  <cp:revision>299</cp:revision>
  <dcterms:created xsi:type="dcterms:W3CDTF">2012-09-06T09:03:05Z</dcterms:created>
  <dcterms:modified xsi:type="dcterms:W3CDTF">2015-10-29T09:19:45Z</dcterms:modified>
  <cp:category> 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