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2" r:id="rId4"/>
    <p:sldId id="265" r:id="rId5"/>
    <p:sldId id="303" r:id="rId6"/>
    <p:sldId id="302" r:id="rId7"/>
    <p:sldId id="301" r:id="rId8"/>
    <p:sldId id="290" r:id="rId9"/>
    <p:sldId id="295" r:id="rId10"/>
    <p:sldId id="304" r:id="rId11"/>
    <p:sldId id="305" r:id="rId12"/>
    <p:sldId id="306" r:id="rId13"/>
    <p:sldId id="307" r:id="rId14"/>
    <p:sldId id="29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262"/>
            <p14:sldId id="265"/>
            <p14:sldId id="303"/>
            <p14:sldId id="302"/>
            <p14:sldId id="301"/>
            <p14:sldId id="290"/>
            <p14:sldId id="295"/>
            <p14:sldId id="304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-1496" y="-104"/>
      </p:cViewPr>
      <p:guideLst>
        <p:guide orient="horz" pos="216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9/22/15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Beispiel 2</a:t>
            </a:r>
            <a:r>
              <a:rPr lang="el-GR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000" b="1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000" b="1" dirty="0" smtClean="0"/>
              <a:t>Nihongo (Japanese)</a:t>
            </a:r>
            <a:r>
              <a:rPr lang="it-IT" sz="900" b="1" dirty="0" smtClean="0"/>
              <a:t> </a:t>
            </a:r>
            <a:endParaRPr lang="it-IT" sz="900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public_domain" TargetMode="External"/><Relationship Id="rId4" Type="http://schemas.openxmlformats.org/officeDocument/2006/relationships/hyperlink" Target="https://commons.wikimedia.org/wiki/User:OsamaK" TargetMode="External"/><Relationship Id="rId5" Type="http://schemas.openxmlformats.org/officeDocument/2006/relationships/hyperlink" Target="https://upload.wikimedia.org/wikipedia/commons/archive/a/a5/20120226115409!Nihongo.s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/>
              <a:t>Morphologie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Beispiel 2</a:t>
            </a:r>
            <a:r>
              <a:rPr lang="el-GR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b="1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800" dirty="0"/>
              <a:t>Nihongo (Japanese)</a:t>
            </a:r>
            <a:r>
              <a:rPr lang="it-IT" sz="2400" dirty="0"/>
              <a:t> </a:t>
            </a:r>
          </a:p>
          <a:p>
            <a:endParaRPr lang="en-US" sz="28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n-US" sz="2800" dirty="0" smtClean="0">
                <a:latin typeface="Calibri" charset="0"/>
              </a:rPr>
              <a:t>Dr</a:t>
            </a:r>
            <a:r>
              <a:rPr lang="en-US" sz="2800" dirty="0">
                <a:latin typeface="Calibri" charset="0"/>
              </a:rPr>
              <a:t>. Christina </a:t>
            </a:r>
            <a:r>
              <a:rPr lang="en-US" sz="2800" dirty="0" err="1">
                <a:latin typeface="Calibri" charset="0"/>
              </a:rPr>
              <a:t>Alexandris</a:t>
            </a:r>
            <a:r>
              <a:rPr lang="en-US" sz="2800" dirty="0">
                <a:latin typeface="Calibri" charset="0"/>
              </a:rPr>
              <a:t> </a:t>
            </a:r>
            <a:endParaRPr lang="el-GR" sz="2800" dirty="0">
              <a:latin typeface="Calibri" charset="0"/>
            </a:endParaRPr>
          </a:p>
          <a:p>
            <a:r>
              <a:rPr lang="en-US" sz="2800" dirty="0" err="1">
                <a:latin typeface="Calibri" charset="0"/>
              </a:rPr>
              <a:t>Nationale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Universität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Athen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Deutsche </a:t>
            </a:r>
            <a:r>
              <a:rPr lang="en-US" sz="2800" dirty="0" err="1">
                <a:latin typeface="Calibri" charset="0"/>
              </a:rPr>
              <a:t>Sprache</a:t>
            </a:r>
            <a:r>
              <a:rPr lang="en-US" sz="2800" dirty="0">
                <a:latin typeface="Calibri" charset="0"/>
              </a:rPr>
              <a:t> und </a:t>
            </a:r>
            <a:r>
              <a:rPr lang="en-US" sz="2800" dirty="0" err="1">
                <a:latin typeface="Calibri" charset="0"/>
              </a:rPr>
              <a:t>Literatur</a:t>
            </a:r>
            <a:endParaRPr lang="el-GR" sz="2800" dirty="0">
              <a:latin typeface="Calibri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5441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«Μορφολογία. </a:t>
            </a:r>
            <a:r>
              <a:rPr lang="en-US" sz="2000" dirty="0" err="1"/>
              <a:t>Beispiel</a:t>
            </a:r>
            <a:r>
              <a:rPr lang="en-US" sz="2000" dirty="0"/>
              <a:t> 2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it-IT" sz="2000" dirty="0" err="1"/>
              <a:t>Nihongo</a:t>
            </a:r>
            <a:r>
              <a:rPr lang="it-IT" sz="2000" dirty="0"/>
              <a:t> (</a:t>
            </a:r>
            <a:r>
              <a:rPr lang="it-IT" sz="2000" dirty="0" err="1"/>
              <a:t>Japanese</a:t>
            </a:r>
            <a:r>
              <a:rPr lang="it-IT" sz="2000" dirty="0"/>
              <a:t>)</a:t>
            </a:r>
            <a:r>
              <a:rPr lang="el-GR" sz="2000" dirty="0">
                <a:latin typeface="Calibri" charset="0"/>
              </a:rPr>
              <a:t>».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/>
              <a:t>http</a:t>
            </a:r>
            <a:r>
              <a:rPr lang="el-GR" sz="2000" dirty="0"/>
              <a:t>://</a:t>
            </a:r>
            <a:r>
              <a:rPr lang="en-US" sz="2000" dirty="0" err="1"/>
              <a:t>eclass</a:t>
            </a:r>
            <a:r>
              <a:rPr lang="el-GR" sz="2000" dirty="0"/>
              <a:t>.</a:t>
            </a:r>
            <a:r>
              <a:rPr lang="en-US" sz="2000" dirty="0" err="1"/>
              <a:t>uoa</a:t>
            </a:r>
            <a:r>
              <a:rPr lang="el-GR" sz="2000" dirty="0"/>
              <a:t>.</a:t>
            </a:r>
            <a:r>
              <a:rPr lang="en-US" sz="2000" dirty="0"/>
              <a:t>gr</a:t>
            </a:r>
            <a:r>
              <a:rPr lang="el-GR" sz="2000" dirty="0"/>
              <a:t>/</a:t>
            </a:r>
            <a:r>
              <a:rPr lang="en-US" sz="2000" dirty="0"/>
              <a:t>courses</a:t>
            </a:r>
            <a:r>
              <a:rPr lang="el-GR" sz="2000" dirty="0"/>
              <a:t>/</a:t>
            </a:r>
            <a:r>
              <a:rPr lang="en-US" sz="2000" dirty="0"/>
              <a:t>GS</a:t>
            </a:r>
            <a:r>
              <a:rPr lang="el-GR" sz="2000" dirty="0"/>
              <a:t>157/</a:t>
            </a:r>
            <a:r>
              <a:rPr lang="en-US" sz="2000" dirty="0"/>
              <a:t> </a:t>
            </a:r>
            <a:endParaRPr lang="el-GR" sz="200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62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21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4757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Χρήσης Έργων </a:t>
            </a:r>
            <a:r>
              <a:rPr lang="el-GR" b="1" dirty="0" smtClean="0"/>
              <a:t>Τρίτων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Εικόνα 1: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/>
              <a:t>This work has been released into the </a:t>
            </a:r>
            <a:r>
              <a:rPr lang="en-US" sz="2000" b="1" dirty="0">
                <a:hlinkClick r:id="rId3"/>
              </a:rPr>
              <a:t>public domain by its author, I, </a:t>
            </a:r>
            <a:r>
              <a:rPr lang="en-US" sz="2000" b="1" dirty="0">
                <a:hlinkClick r:id="rId4"/>
              </a:rPr>
              <a:t>OsamaK</a:t>
            </a:r>
            <a:r>
              <a:rPr lang="en-US" sz="2000" dirty="0">
                <a:hlinkClick r:id="rId4"/>
              </a:rPr>
              <a:t>. This applies worldwide.	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text means "Japanese language" in Japanese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hlinkClick r:id="rId5"/>
              </a:rPr>
              <a:t>https://upload.wikimedia.org/wikipedia/commons/archive/a/a5/20120226115409%</a:t>
            </a:r>
            <a:r>
              <a:rPr lang="en-US" sz="2000" dirty="0" smtClean="0">
                <a:solidFill>
                  <a:srgbClr val="000000"/>
                </a:solidFill>
                <a:hlinkClick r:id="rId5"/>
              </a:rPr>
              <a:t>21Nihongo.svg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/>
              <a:t>2007</a:t>
            </a:r>
            <a:endParaRPr lang="el-GR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6864" cy="26887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l-GR" sz="3600" b="1" dirty="0" smtClean="0"/>
          </a:p>
          <a:p>
            <a:pPr>
              <a:lnSpc>
                <a:spcPct val="80000"/>
              </a:lnSpc>
            </a:pPr>
            <a:r>
              <a:rPr lang="it-IT" sz="3600" b="1" dirty="0" err="1" smtClean="0"/>
              <a:t>Nihongo</a:t>
            </a:r>
            <a:r>
              <a:rPr lang="it-IT" sz="3600" b="1" dirty="0" smtClean="0"/>
              <a:t> </a:t>
            </a:r>
            <a:r>
              <a:rPr lang="it-IT" sz="3600" b="1" dirty="0"/>
              <a:t>(Japanese)</a:t>
            </a:r>
            <a:r>
              <a:rPr lang="it-IT" b="1" dirty="0"/>
              <a:t> </a:t>
            </a:r>
          </a:p>
          <a:p>
            <a:pPr>
              <a:lnSpc>
                <a:spcPct val="80000"/>
              </a:lnSpc>
            </a:pPr>
            <a:r>
              <a:rPr lang="it-IT" sz="2000" b="1" dirty="0"/>
              <a:t>in Japanese script</a:t>
            </a:r>
            <a:r>
              <a:rPr lang="el-GR" sz="2000" dirty="0"/>
              <a:t> 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From Wikipedia, the free encyclopedia</a:t>
            </a:r>
            <a:endParaRPr lang="el-GR" sz="2000" b="1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http://</a:t>
            </a:r>
            <a:r>
              <a:rPr lang="en-US" sz="2000" b="1" dirty="0" err="1"/>
              <a:t>en.wikipedia.org</a:t>
            </a:r>
            <a:r>
              <a:rPr lang="en-US" sz="2000" b="1" dirty="0"/>
              <a:t>/wiki</a:t>
            </a:r>
            <a:endParaRPr lang="el-GR" sz="2000" b="1" dirty="0"/>
          </a:p>
        </p:txBody>
      </p:sp>
      <p:pic>
        <p:nvPicPr>
          <p:cNvPr id="2" name="Picture 1" descr="Nihongo (Japanese) in Japanese script   &#10;" title="Nihongo (Japanese) in Japanese script  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1061398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149080"/>
            <a:ext cx="194421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Εικ. 1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dirty="0"/>
              <a:t>Παραδείγματα από μη-ευρωπαϊκές γλώσσες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Politeness</a:t>
            </a:r>
            <a:br>
              <a:rPr lang="en-US" sz="4000" b="1" dirty="0"/>
            </a:br>
            <a:r>
              <a:rPr lang="en-US" sz="3600" b="1" dirty="0"/>
              <a:t>Main article: Honorific speech in Japanese</a:t>
            </a:r>
            <a:endParaRPr lang="el-GR" sz="36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Unlike most western languages, Japanese has an extensive grammatical system to express politeness and formality.</a:t>
            </a:r>
          </a:p>
          <a:p>
            <a:r>
              <a:rPr lang="en-US" sz="2000" dirty="0"/>
              <a:t>Most relationships are not equal in Japanese </a:t>
            </a:r>
            <a:r>
              <a:rPr lang="en-US" sz="2000" b="1" dirty="0"/>
              <a:t>society</a:t>
            </a:r>
            <a:r>
              <a:rPr lang="en-US" sz="2000" dirty="0"/>
              <a:t>. The differences in social position are determined by a variety of factors including job, age, experience, or even psychological state (e.g., a person asking a </a:t>
            </a:r>
            <a:r>
              <a:rPr lang="en-US" sz="2000" dirty="0" err="1"/>
              <a:t>favour</a:t>
            </a:r>
            <a:r>
              <a:rPr lang="en-US" sz="2000" dirty="0"/>
              <a:t> tends to do so politely). The person in the lower position is expected to use a polite form of speech, whereas the other might use a more plain form. </a:t>
            </a:r>
          </a:p>
          <a:p>
            <a:r>
              <a:rPr lang="en-US" sz="2000" dirty="0"/>
              <a:t>Strangers will also speak to each other politely. Japanese children rarely use polite speech until they are teens, at which point they are expected to begin speaking in a more adult manner. See </a:t>
            </a:r>
            <a:r>
              <a:rPr lang="en-US" sz="2000" b="1" dirty="0" err="1"/>
              <a:t>uchi-soto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Polite language, </a:t>
            </a:r>
            <a:r>
              <a:rPr lang="en-US" altLang="ja-JP" b="1" dirty="0">
                <a:ea typeface="ＭＳ Ｐゴシック" charset="-128"/>
              </a:rPr>
              <a:t>Respectful language, Humble language</a:t>
            </a:r>
            <a:r>
              <a:rPr lang="el-GR" b="1" dirty="0"/>
              <a:t>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Whereas </a:t>
            </a:r>
            <a:r>
              <a:rPr lang="en-US" sz="2400" dirty="0" err="1"/>
              <a:t>teineigo</a:t>
            </a:r>
            <a:r>
              <a:rPr lang="en-US" sz="2400" dirty="0"/>
              <a:t> (丁寧語) (polite language) is commonly an </a:t>
            </a:r>
            <a:r>
              <a:rPr lang="en-US" sz="2400" b="1" dirty="0"/>
              <a:t>inflectional</a:t>
            </a:r>
            <a:r>
              <a:rPr lang="en-US" sz="2400" dirty="0"/>
              <a:t> system, </a:t>
            </a:r>
          </a:p>
          <a:p>
            <a:r>
              <a:rPr lang="en-US" sz="2400" dirty="0" err="1"/>
              <a:t>sonkeigo</a:t>
            </a:r>
            <a:r>
              <a:rPr lang="en-US" sz="2400" dirty="0"/>
              <a:t> (尊敬語) (respectful language) </a:t>
            </a:r>
          </a:p>
          <a:p>
            <a:r>
              <a:rPr lang="en-US" sz="2400" dirty="0"/>
              <a:t>and </a:t>
            </a:r>
            <a:r>
              <a:rPr lang="en-US" sz="2400" dirty="0" err="1"/>
              <a:t>kenjōgo</a:t>
            </a:r>
            <a:r>
              <a:rPr lang="en-US" sz="2400" dirty="0"/>
              <a:t> (謙譲語) (humble language) often employ many special honorific and humble alternate verbs: </a:t>
            </a:r>
          </a:p>
          <a:p>
            <a:r>
              <a:rPr lang="en-US" sz="2400" b="1" dirty="0" err="1"/>
              <a:t>iku</a:t>
            </a:r>
            <a:r>
              <a:rPr lang="en-US" sz="2400" b="1" dirty="0"/>
              <a:t> "go" </a:t>
            </a:r>
            <a:r>
              <a:rPr lang="en-US" sz="2400" dirty="0"/>
              <a:t>becomes </a:t>
            </a:r>
            <a:r>
              <a:rPr lang="en-US" sz="2400" b="1" dirty="0" err="1"/>
              <a:t>ikimasu</a:t>
            </a:r>
            <a:r>
              <a:rPr lang="en-US" sz="2400" dirty="0"/>
              <a:t> in polite form, but is replaced by </a:t>
            </a:r>
            <a:r>
              <a:rPr lang="en-US" sz="2400" b="1" dirty="0" err="1"/>
              <a:t>irassharu</a:t>
            </a:r>
            <a:r>
              <a:rPr lang="en-US" sz="2400" dirty="0"/>
              <a:t> in honorific speech and </a:t>
            </a:r>
            <a:r>
              <a:rPr lang="en-US" sz="2400" b="1" dirty="0" err="1"/>
              <a:t>ukagau</a:t>
            </a:r>
            <a:r>
              <a:rPr lang="en-US" sz="2400" dirty="0"/>
              <a:t> or </a:t>
            </a:r>
            <a:r>
              <a:rPr lang="en-US" sz="2400" b="1" dirty="0" err="1"/>
              <a:t>mairu</a:t>
            </a:r>
            <a:r>
              <a:rPr lang="en-US" sz="2400" dirty="0"/>
              <a:t> in humble speech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en-US" sz="2000" dirty="0" smtClean="0"/>
              <a:t>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34519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Polite nouns in the Japanese language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Most </a:t>
            </a:r>
            <a:r>
              <a:rPr lang="en-US" sz="2000" b="1" dirty="0"/>
              <a:t>nouns</a:t>
            </a:r>
            <a:r>
              <a:rPr lang="en-US" sz="2000" dirty="0"/>
              <a:t> in the Japanese language may be made polite by the addition of </a:t>
            </a:r>
            <a:r>
              <a:rPr lang="en-US" sz="2000" b="1" dirty="0"/>
              <a:t>o-</a:t>
            </a:r>
            <a:r>
              <a:rPr lang="en-US" sz="2000" dirty="0"/>
              <a:t> or </a:t>
            </a:r>
            <a:r>
              <a:rPr lang="en-US" sz="2000" b="1" dirty="0"/>
              <a:t>go-</a:t>
            </a:r>
            <a:r>
              <a:rPr lang="en-US" sz="2000" dirty="0"/>
              <a:t> as a </a:t>
            </a:r>
            <a:r>
              <a:rPr lang="en-US" sz="2000" b="1" dirty="0"/>
              <a:t>prefix</a:t>
            </a:r>
            <a:r>
              <a:rPr lang="en-US" sz="2000" dirty="0"/>
              <a:t>. o- is generally used for words of native Japanese origin, whereas go- is affixed to words of Chinese derivation.</a:t>
            </a:r>
          </a:p>
          <a:p>
            <a:r>
              <a:rPr lang="en-US" sz="2000" dirty="0"/>
              <a:t> In some cases, the prefix has become a fixed part of the word, and is included even in regular speech, such as </a:t>
            </a:r>
            <a:r>
              <a:rPr lang="en-US" sz="2000" b="1" dirty="0" err="1"/>
              <a:t>gohan</a:t>
            </a:r>
            <a:r>
              <a:rPr lang="en-US" sz="2000" dirty="0"/>
              <a:t> 'cooked rice; meal.' Such a construction often indicates deference to either the item's owner or to the object itself. </a:t>
            </a:r>
          </a:p>
          <a:p>
            <a:r>
              <a:rPr lang="en-US" sz="2000" dirty="0"/>
              <a:t>For example, the word </a:t>
            </a:r>
            <a:r>
              <a:rPr lang="en-US" sz="2000" dirty="0" err="1"/>
              <a:t>tomodachi</a:t>
            </a:r>
            <a:r>
              <a:rPr lang="en-US" sz="2000" dirty="0"/>
              <a:t> 'friend,' would become </a:t>
            </a:r>
            <a:r>
              <a:rPr lang="en-US" sz="2000" b="1" dirty="0"/>
              <a:t>o-</a:t>
            </a:r>
            <a:r>
              <a:rPr lang="en-US" sz="2000" b="1" dirty="0" err="1"/>
              <a:t>tomodachi</a:t>
            </a:r>
            <a:r>
              <a:rPr lang="en-US" sz="2000" b="1" dirty="0"/>
              <a:t> </a:t>
            </a:r>
            <a:r>
              <a:rPr lang="en-US" sz="2000" dirty="0"/>
              <a:t>when referring to the friend of someone of higher status (though mothers often use this form to refer to their children's friends). On the other hand, a polite speaker may sometimes refer to </a:t>
            </a:r>
            <a:r>
              <a:rPr lang="en-US" sz="2000" dirty="0" err="1"/>
              <a:t>mizu</a:t>
            </a:r>
            <a:r>
              <a:rPr lang="en-US" sz="2000" dirty="0"/>
              <a:t> 'water' as </a:t>
            </a:r>
            <a:r>
              <a:rPr lang="en-US" sz="2000" b="1" dirty="0"/>
              <a:t>o-</a:t>
            </a:r>
            <a:r>
              <a:rPr lang="en-US" sz="2000" b="1" dirty="0" err="1"/>
              <a:t>mizu</a:t>
            </a:r>
            <a:r>
              <a:rPr lang="en-US" sz="2000" b="1" dirty="0"/>
              <a:t> </a:t>
            </a:r>
            <a:r>
              <a:rPr lang="en-US" sz="2000" dirty="0"/>
              <a:t>in order to show politeness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370093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Note: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Most Japanese people employ politeness to indicate a lack of familiarity. That is, they use polite forms for new acquaintances, but if a relationship becomes more intimate, they no longer use them. </a:t>
            </a:r>
          </a:p>
          <a:p>
            <a:r>
              <a:rPr lang="en-US" sz="2400" dirty="0"/>
              <a:t>This occurs regardless of age, social class, or gender.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dirty="0" smtClean="0"/>
              <a:t>     </a:t>
            </a:r>
            <a:r>
              <a:rPr lang="en-US" sz="2000" dirty="0" smtClean="0"/>
              <a:t>From</a:t>
            </a:r>
            <a:r>
              <a:rPr lang="en-US" sz="2000" dirty="0"/>
              <a:t>: http://</a:t>
            </a:r>
            <a:r>
              <a:rPr lang="en-US" sz="2000" dirty="0" err="1"/>
              <a:t>en.wikipedia.org</a:t>
            </a:r>
            <a:r>
              <a:rPr lang="en-US" sz="2000" dirty="0"/>
              <a:t>/wiki</a:t>
            </a:r>
          </a:p>
        </p:txBody>
      </p:sp>
    </p:spTree>
    <p:extLst>
      <p:ext uri="{BB962C8B-B14F-4D97-AF65-F5344CB8AC3E}">
        <p14:creationId xmlns:p14="http://schemas.microsoft.com/office/powerpoint/2010/main" val="184566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859</Words>
  <Application>Microsoft Macintosh PowerPoint</Application>
  <PresentationFormat>On-screen Show (4:3)</PresentationFormat>
  <Paragraphs>90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Θέμα του Office</vt:lpstr>
      <vt:lpstr>Morphologie</vt:lpstr>
      <vt:lpstr>PowerPoint Presentation</vt:lpstr>
      <vt:lpstr>Περιεχόμενα ενότητας</vt:lpstr>
      <vt:lpstr>Politeness Main article: Honorific speech in Japanese</vt:lpstr>
      <vt:lpstr>Polite language, Respectful language, Humble language </vt:lpstr>
      <vt:lpstr>Polite nouns in the Japanese language</vt:lpstr>
      <vt:lpstr>Note: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haris</cp:lastModifiedBy>
  <cp:revision>204</cp:revision>
  <dcterms:created xsi:type="dcterms:W3CDTF">2012-09-06T09:03:05Z</dcterms:created>
  <dcterms:modified xsi:type="dcterms:W3CDTF">2015-09-22T13:37:49Z</dcterms:modified>
</cp:coreProperties>
</file>