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2" r:id="rId3"/>
    <p:sldId id="261" r:id="rId4"/>
    <p:sldId id="266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20" r:id="rId28"/>
    <p:sldId id="318" r:id="rId29"/>
    <p:sldId id="319" r:id="rId30"/>
    <p:sldId id="321" r:id="rId31"/>
    <p:sldId id="280" r:id="rId32"/>
    <p:sldId id="290" r:id="rId33"/>
    <p:sldId id="295" r:id="rId34"/>
    <p:sldId id="322" r:id="rId35"/>
    <p:sldId id="292" r:id="rId36"/>
    <p:sldId id="291" r:id="rId37"/>
    <p:sldId id="294" r:id="rId38"/>
    <p:sldId id="293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262"/>
            <p14:sldId id="261"/>
            <p14:sldId id="266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20"/>
            <p14:sldId id="318"/>
            <p14:sldId id="319"/>
            <p14:sldId id="321"/>
            <p14:sldId id="280"/>
            <p14:sldId id="290"/>
            <p14:sldId id="295"/>
            <p14:sldId id="322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9" autoAdjust="0"/>
    <p:restoredTop sz="86355" autoAdjust="0"/>
  </p:normalViewPr>
  <p:slideViewPr>
    <p:cSldViewPr>
      <p:cViewPr varScale="1">
        <p:scale>
          <a:sx n="74" d="100"/>
          <a:sy n="74" d="100"/>
        </p:scale>
        <p:origin x="9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16/7/2015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9071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4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6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6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1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5" y="6441973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200" smtClean="0">
                <a:solidFill>
                  <a:srgbClr val="5075BC"/>
                </a:solidFill>
              </a:rPr>
              <a:pPr algn="ctr"/>
              <a:t>‹#›</a:t>
            </a:fld>
            <a:endParaRPr lang="el-GR" sz="1200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3" y="6441602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  <a:ea typeface="+mn-ea"/>
                <a:cs typeface="+mn-cs"/>
              </a:rPr>
              <a:t>Η Άλγεβρα της Αναγέννησης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istory.mcs.st-and.ac.uk/Mathematicians/Halley.html" TargetMode="External"/><Relationship Id="rId2" Type="http://schemas.openxmlformats.org/officeDocument/2006/relationships/hyperlink" Target="http://www-history.mcs.st-and.ac.uk/Biographies/Lagrange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history.mcs.st-and.ac.uk/Mathematicians/D'Alembert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7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Ιστορία νεότερων Μαθηματικών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3</a:t>
            </a:r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>
                <a:latin typeface="+mj-lt"/>
                <a:ea typeface="+mj-ea"/>
                <a:cs typeface="+mj-cs"/>
              </a:rPr>
              <a:t>Η Άλγεβρα της Αναγέννησης</a:t>
            </a:r>
            <a:endParaRPr lang="en-US" sz="2800" dirty="0"/>
          </a:p>
          <a:p>
            <a:endParaRPr lang="el-GR" sz="2800" dirty="0"/>
          </a:p>
          <a:p>
            <a:r>
              <a:rPr lang="el-GR" sz="2800" dirty="0"/>
              <a:t>Παπασταυρίδης Σταύρος</a:t>
            </a:r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/>
              <a:t>Τμήμα Μαθηματικών</a:t>
            </a:r>
            <a:endParaRPr lang="en-US" sz="2800" dirty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(3/11)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940" y="1557338"/>
            <a:ext cx="6599171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8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(4/11)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640" y="2638455"/>
            <a:ext cx="7191770" cy="2363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9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(5/11)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327" y="1557338"/>
            <a:ext cx="5860397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9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(6/11)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666" y="1557338"/>
            <a:ext cx="5307719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1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(7/11)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26" y="1557338"/>
            <a:ext cx="7507998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9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(8/11)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129" y="2194970"/>
            <a:ext cx="6240792" cy="3250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Τυποποίηση Ιδέας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5"/>
            <a:ext cx="6336704" cy="4234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0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(10/11)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989" y="1772816"/>
            <a:ext cx="5870022" cy="43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2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(11/11)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7"/>
            <a:ext cx="6192688" cy="4395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7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Υπενθύμιση της Ιδέας μετά από πράξεις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016" y="1772816"/>
            <a:ext cx="4289968" cy="4488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8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Περιγραφή </a:t>
            </a:r>
            <a:r>
              <a:rPr lang="el-GR" dirty="0"/>
              <a:t>Ε</a:t>
            </a:r>
            <a:r>
              <a:rPr lang="el-GR" dirty="0" smtClean="0"/>
              <a:t>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Ιταλοί </a:t>
            </a:r>
            <a:r>
              <a:rPr lang="el-GR" dirty="0" err="1"/>
              <a:t>Αβακιστές</a:t>
            </a:r>
            <a:r>
              <a:rPr lang="el-GR" dirty="0"/>
              <a:t>. Αλγεβρικός Συμβολισμός. </a:t>
            </a:r>
            <a:r>
              <a:rPr lang="el-GR" dirty="0" smtClean="0"/>
              <a:t>Άλγεβρα </a:t>
            </a:r>
            <a:r>
              <a:rPr lang="el-GR" dirty="0"/>
              <a:t>στην Γαλλία, Γερμανία, Αγγλία. Εξισώσεις τρίτου και τετάρτου βαθμού. Μιγαδικοί αριθμοί. Εξισώσεις τετάρτου βαθμού και συμμετρίες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Τυποποίηση Ιδέας (1/5)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713" y="1844824"/>
            <a:ext cx="6098574" cy="4104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5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Τυποποίηση </a:t>
            </a:r>
            <a:r>
              <a:rPr lang="el-GR" dirty="0" smtClean="0"/>
              <a:t>Ιδέας</a:t>
            </a:r>
            <a:r>
              <a:rPr lang="en-US" smtClean="0"/>
              <a:t> </a:t>
            </a:r>
            <a:r>
              <a:rPr lang="el-GR" smtClean="0"/>
              <a:t>(</a:t>
            </a:r>
            <a:r>
              <a:rPr lang="el-GR" dirty="0" smtClean="0"/>
              <a:t>2/5)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404" y="2276873"/>
            <a:ext cx="6913193" cy="2959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2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Τυποποίηση </a:t>
            </a:r>
            <a:r>
              <a:rPr lang="el-GR" dirty="0" smtClean="0"/>
              <a:t>Ιδέας (3/5)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271" y="1916833"/>
            <a:ext cx="7169459" cy="3638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2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Τυποποίηση </a:t>
            </a:r>
            <a:r>
              <a:rPr lang="el-GR" dirty="0" smtClean="0"/>
              <a:t>Ιδέας (4/5)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75" y="2780928"/>
            <a:ext cx="7686050" cy="1996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6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Τυποποίηση </a:t>
            </a:r>
            <a:r>
              <a:rPr lang="el-GR" dirty="0" smtClean="0"/>
              <a:t>Ιδέας (5/5)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Εάν γνωρίζουμε </a:t>
                </a:r>
                <a:r>
                  <a:rPr lang="el-GR" dirty="0"/>
                  <a:t>το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)(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l-GR" dirty="0"/>
                  <a:t>, </a:t>
                </a:r>
                <a:r>
                  <a:rPr lang="el-GR" dirty="0" smtClean="0"/>
                  <a:t>τότε επειδή ξέρουμε </a:t>
                </a:r>
                <a:r>
                  <a:rPr lang="el-GR" dirty="0"/>
                  <a:t>το </a:t>
                </a:r>
                <a:r>
                  <a:rPr lang="el-GR" dirty="0" smtClean="0"/>
                  <a:t>άθροισμα </a:t>
                </a:r>
                <a:r>
                  <a:rPr lang="el-GR" dirty="0"/>
                  <a:t>των δυο </a:t>
                </a:r>
                <a:r>
                  <a:rPr lang="el-GR" dirty="0" smtClean="0"/>
                  <a:t>παραγόντων, </a:t>
                </a:r>
                <a:r>
                  <a:rPr lang="el-GR" dirty="0"/>
                  <a:t>(</a:t>
                </a:r>
                <a:r>
                  <a:rPr lang="el-GR" dirty="0" err="1"/>
                  <a:t>ειναι</a:t>
                </a:r>
                <a:r>
                  <a:rPr lang="el-GR" dirty="0"/>
                  <a:t> 0), </a:t>
                </a:r>
                <a:r>
                  <a:rPr lang="el-GR" dirty="0" err="1"/>
                  <a:t>τοτε</a:t>
                </a:r>
                <a:r>
                  <a:rPr lang="el-GR" dirty="0"/>
                  <a:t> </a:t>
                </a:r>
                <a:r>
                  <a:rPr lang="el-GR" dirty="0" err="1"/>
                  <a:t>ξερουμε</a:t>
                </a:r>
                <a:r>
                  <a:rPr lang="el-GR" dirty="0"/>
                  <a:t> </a:t>
                </a:r>
                <a:r>
                  <a:rPr lang="el-GR" dirty="0" smtClean="0"/>
                  <a:t>έκαστον </a:t>
                </a:r>
                <a:r>
                  <a:rPr lang="el-GR" dirty="0"/>
                  <a:t>εξ </a:t>
                </a:r>
                <a:r>
                  <a:rPr lang="el-GR" dirty="0" smtClean="0"/>
                  <a:t>αυτών. </a:t>
                </a:r>
                <a:r>
                  <a:rPr lang="el-GR" dirty="0"/>
                  <a:t>Ο</a:t>
                </a:r>
                <a:r>
                  <a:rPr lang="el-GR" dirty="0" smtClean="0"/>
                  <a:t>μοίως </a:t>
                </a:r>
                <a:r>
                  <a:rPr lang="el-GR" dirty="0"/>
                  <a:t>και για τις </a:t>
                </a:r>
                <a:r>
                  <a:rPr lang="el-GR" dirty="0" smtClean="0"/>
                  <a:t>λοιπές ρίζες. </a:t>
                </a:r>
                <a:endParaRPr lang="el-GR" dirty="0"/>
              </a:p>
              <a:p>
                <a:r>
                  <a:rPr lang="el-GR" dirty="0" smtClean="0"/>
                  <a:t>Προφανώς,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3600" i="1" dirty="0">
                        <a:latin typeface="Cambria Math" panose="02040503050406030204" pitchFamily="18" charset="0"/>
                      </a:rPr>
                      <m:t>= 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) +(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)− 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)  </m:t>
                    </m:r>
                    <m:r>
                      <a:rPr lang="el-GR" sz="36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78" t="-1615" r="-11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9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Τινά για τον </a:t>
            </a:r>
            <a:r>
              <a:rPr lang="en-US" dirty="0" smtClean="0"/>
              <a:t>La </a:t>
            </a:r>
            <a:r>
              <a:rPr lang="en-US" dirty="0" err="1" smtClean="0"/>
              <a:t>Grancia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08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Τινά για τον </a:t>
            </a:r>
            <a:r>
              <a:rPr lang="en-US" dirty="0"/>
              <a:t>La </a:t>
            </a:r>
            <a:r>
              <a:rPr lang="en-US" dirty="0" err="1" smtClean="0"/>
              <a:t>Grancia</a:t>
            </a:r>
            <a:r>
              <a:rPr lang="el-GR" dirty="0" smtClean="0"/>
              <a:t> (1/2)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dirty="0">
                <a:hlinkClick r:id="rId2"/>
              </a:rPr>
              <a:t>ttp://www-history.mcs.st-and.ac.uk/Biographies/Lagrange.html</a:t>
            </a:r>
            <a:r>
              <a:rPr lang="en-US" dirty="0"/>
              <a:t>, </a:t>
            </a:r>
            <a:r>
              <a:rPr lang="vi-VN" dirty="0"/>
              <a:t>Joseph-Louis Lagrange</a:t>
            </a:r>
            <a:r>
              <a:rPr lang="en-US" dirty="0"/>
              <a:t>, </a:t>
            </a:r>
            <a:r>
              <a:rPr lang="en-US" dirty="0" smtClean="0"/>
              <a:t>born </a:t>
            </a:r>
            <a:r>
              <a:rPr lang="en-US" dirty="0"/>
              <a:t>Giuseppe </a:t>
            </a:r>
            <a:r>
              <a:rPr lang="en-US" dirty="0" err="1"/>
              <a:t>Lodovico</a:t>
            </a:r>
            <a:r>
              <a:rPr lang="en-US" dirty="0"/>
              <a:t> </a:t>
            </a:r>
            <a:r>
              <a:rPr lang="en-US" dirty="0" err="1"/>
              <a:t>Lagrangia</a:t>
            </a:r>
            <a:r>
              <a:rPr lang="en-US" dirty="0"/>
              <a:t>, (</a:t>
            </a:r>
            <a:r>
              <a:rPr lang="vi-VN" dirty="0"/>
              <a:t>1736 –1813)</a:t>
            </a:r>
            <a:endParaRPr lang="en-US" dirty="0"/>
          </a:p>
          <a:p>
            <a:r>
              <a:rPr lang="en-US" dirty="0"/>
              <a:t>Lagrange's interest in mathematics began when he read a copy of </a:t>
            </a:r>
            <a:r>
              <a:rPr lang="en-US" dirty="0">
                <a:hlinkClick r:id="rId3"/>
              </a:rPr>
              <a:t>Halley</a:t>
            </a:r>
            <a:r>
              <a:rPr lang="en-US" dirty="0"/>
              <a:t>'s 1693 work on the use of algebra in optics. He was also attracted to physics by the excellent teaching of </a:t>
            </a:r>
            <a:r>
              <a:rPr lang="en-US" dirty="0" err="1"/>
              <a:t>Beccaria</a:t>
            </a:r>
            <a:r>
              <a:rPr lang="en-US" dirty="0"/>
              <a:t> at the College of Turin and he decided to make a career for himself in mathematics. </a:t>
            </a:r>
          </a:p>
        </p:txBody>
      </p:sp>
    </p:spTree>
    <p:extLst>
      <p:ext uri="{BB962C8B-B14F-4D97-AF65-F5344CB8AC3E}">
        <p14:creationId xmlns:p14="http://schemas.microsoft.com/office/powerpoint/2010/main" val="371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Τινά για τον </a:t>
            </a:r>
            <a:r>
              <a:rPr lang="en-US" dirty="0"/>
              <a:t>La </a:t>
            </a:r>
            <a:r>
              <a:rPr lang="en-US" dirty="0" err="1" smtClean="0"/>
              <a:t>Grancia</a:t>
            </a:r>
            <a:r>
              <a:rPr lang="el-GR" dirty="0" smtClean="0"/>
              <a:t> (2/2)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My </a:t>
            </a:r>
            <a:r>
              <a:rPr lang="en-US" i="1" dirty="0"/>
              <a:t>wife, who is one of my cousins and who even lived for a long time with my family, is a very good housewife and has no pretensions at all.</a:t>
            </a:r>
            <a:r>
              <a:rPr lang="en-US" dirty="0"/>
              <a:t>  They had no children, in fact Lagrange had told </a:t>
            </a:r>
            <a:r>
              <a:rPr lang="en-US" dirty="0" err="1">
                <a:hlinkClick r:id="rId2"/>
              </a:rPr>
              <a:t>d'Alembert</a:t>
            </a:r>
            <a:r>
              <a:rPr lang="en-US" dirty="0"/>
              <a:t> in this letter that he did not wish to have children. </a:t>
            </a:r>
          </a:p>
          <a:p>
            <a:r>
              <a:rPr lang="en-US" b="1" dirty="0" err="1"/>
              <a:t>Mécanique</a:t>
            </a:r>
            <a:r>
              <a:rPr lang="en-US" b="1" dirty="0"/>
              <a:t> </a:t>
            </a:r>
            <a:r>
              <a:rPr lang="en-US" b="1" dirty="0" err="1" smtClean="0"/>
              <a:t>analytique</a:t>
            </a:r>
            <a:r>
              <a:rPr lang="en-US" b="1" dirty="0" smtClean="0"/>
              <a:t> calculus </a:t>
            </a:r>
            <a:r>
              <a:rPr lang="en-US" b="1" dirty="0"/>
              <a:t>of variations, Lagrange </a:t>
            </a:r>
            <a:r>
              <a:rPr lang="en-US" b="1" dirty="0" smtClean="0"/>
              <a:t>multipliers, binary </a:t>
            </a:r>
            <a:r>
              <a:rPr lang="en-US" b="1" dirty="0"/>
              <a:t>quadratic </a:t>
            </a:r>
            <a:r>
              <a:rPr lang="en-US" b="1" dirty="0" smtClean="0"/>
              <a:t>forms, Algebraic Equations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83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Τινά για τον </a:t>
            </a:r>
            <a:r>
              <a:rPr lang="en-US" dirty="0"/>
              <a:t>La </a:t>
            </a:r>
            <a:r>
              <a:rPr lang="en-US" dirty="0" err="1" smtClean="0"/>
              <a:t>Grancia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Théorie</a:t>
            </a:r>
            <a:r>
              <a:rPr lang="en-US" i="1" dirty="0" smtClean="0"/>
              <a:t> </a:t>
            </a:r>
            <a:r>
              <a:rPr lang="en-US" i="1" dirty="0"/>
              <a:t>des </a:t>
            </a:r>
            <a:r>
              <a:rPr lang="en-US" i="1" dirty="0" err="1"/>
              <a:t>fonctions</a:t>
            </a:r>
            <a:r>
              <a:rPr lang="en-US" i="1" dirty="0"/>
              <a:t> </a:t>
            </a:r>
            <a:r>
              <a:rPr lang="en-US" i="1" dirty="0" err="1"/>
              <a:t>analytiques</a:t>
            </a:r>
            <a:endParaRPr lang="el-G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235" y="1988840"/>
            <a:ext cx="6241530" cy="3714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03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Τινά για τον </a:t>
            </a:r>
            <a:r>
              <a:rPr lang="en-US" dirty="0"/>
              <a:t>La </a:t>
            </a:r>
            <a:r>
              <a:rPr lang="en-US" dirty="0" err="1" smtClean="0"/>
              <a:t>Grancia</a:t>
            </a:r>
            <a:r>
              <a:rPr lang="en-US" dirty="0" smtClean="0"/>
              <a:t>, 5</a:t>
            </a:r>
            <a:r>
              <a:rPr lang="en-US" baseline="30000" dirty="0" smtClean="0"/>
              <a:t>th</a:t>
            </a:r>
            <a:r>
              <a:rPr lang="en-US" dirty="0" smtClean="0"/>
              <a:t> axiom</a:t>
            </a:r>
            <a:r>
              <a:rPr lang="el-GR" dirty="0" smtClean="0"/>
              <a:t> (1/2)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300" dirty="0"/>
              <a:t>Judith V. </a:t>
            </a:r>
            <a:r>
              <a:rPr lang="en-US" sz="2300" dirty="0" err="1"/>
              <a:t>Grabiner</a:t>
            </a:r>
            <a:r>
              <a:rPr lang="en-US" sz="2300" dirty="0"/>
              <a:t>, Why Did Lagrange “Prove” the Parallel Postulate? The American Mathematical Monthly 116.1 (January 2009): 3-18.</a:t>
            </a:r>
          </a:p>
          <a:p>
            <a:r>
              <a:rPr lang="en-US" sz="2300" b="1" dirty="0"/>
              <a:t>Introduction. We begin with an often-told story from the </a:t>
            </a:r>
            <a:r>
              <a:rPr lang="en-US" sz="2300" b="1" i="1" dirty="0"/>
              <a:t>Budget of Paradoxes </a:t>
            </a:r>
            <a:r>
              <a:rPr lang="en-US" sz="2300" dirty="0"/>
              <a:t>by Augustus de Morgan: “Lagrange, in one of the later years of his life, imagined” that he had solved the problem of proving Euclid’s parallel postulate. “He went so far as to write a paper, which he took with him to the [</a:t>
            </a:r>
            <a:r>
              <a:rPr lang="en-US" sz="2300" dirty="0" err="1"/>
              <a:t>Institut</a:t>
            </a:r>
            <a:r>
              <a:rPr lang="en-US" sz="2300" dirty="0"/>
              <a:t> de France], and began to read it.” But, De Morgan continues, “something struck him which he had not observed: he muttered ‘</a:t>
            </a:r>
            <a:r>
              <a:rPr lang="en-US" sz="2300" b="1" dirty="0"/>
              <a:t>Il </a:t>
            </a:r>
            <a:r>
              <a:rPr lang="en-US" sz="2300" b="1" dirty="0" err="1"/>
              <a:t>faut</a:t>
            </a:r>
            <a:r>
              <a:rPr lang="en-US" sz="2300" b="1" dirty="0"/>
              <a:t> </a:t>
            </a:r>
            <a:r>
              <a:rPr lang="en-US" sz="2300" b="1" dirty="0" err="1"/>
              <a:t>que</a:t>
            </a:r>
            <a:r>
              <a:rPr lang="en-US" sz="2300" b="1" dirty="0"/>
              <a:t> </a:t>
            </a:r>
            <a:r>
              <a:rPr lang="en-US" sz="2300" b="1" dirty="0" err="1"/>
              <a:t>j’y</a:t>
            </a:r>
            <a:r>
              <a:rPr lang="en-US" sz="2300" b="1" dirty="0"/>
              <a:t> </a:t>
            </a:r>
            <a:r>
              <a:rPr lang="en-US" sz="2300" b="1" dirty="0" err="1"/>
              <a:t>songe</a:t>
            </a:r>
            <a:r>
              <a:rPr lang="en-US" sz="2300" b="1" dirty="0"/>
              <a:t> encore</a:t>
            </a:r>
            <a:r>
              <a:rPr lang="en-US" sz="2300" dirty="0"/>
              <a:t>’ [I’ve got to think about this some more] and put the paper in his pocket” [8, p. 288</a:t>
            </a:r>
            <a:r>
              <a:rPr lang="en-US" sz="2300" dirty="0" smtClean="0"/>
              <a:t>].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7969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</a:t>
            </a:r>
            <a:r>
              <a:rPr lang="el-GR" dirty="0" err="1" smtClean="0"/>
              <a:t>Υποενότητας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Συμμετρικά πολυώνυμα</a:t>
            </a:r>
          </a:p>
          <a:p>
            <a:r>
              <a:rPr lang="el-GR" dirty="0" smtClean="0"/>
              <a:t>Κεντρική ιδέα</a:t>
            </a:r>
            <a:endParaRPr lang="en-US" dirty="0" smtClean="0"/>
          </a:p>
          <a:p>
            <a:r>
              <a:rPr lang="el-GR" dirty="0" smtClean="0"/>
              <a:t>Τινά για τον </a:t>
            </a:r>
            <a:r>
              <a:rPr lang="en-US" dirty="0" smtClean="0"/>
              <a:t>Lagrange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Τινά για τον </a:t>
            </a:r>
            <a:r>
              <a:rPr lang="en-US" dirty="0"/>
              <a:t>La </a:t>
            </a:r>
            <a:r>
              <a:rPr lang="en-US" dirty="0" err="1" smtClean="0"/>
              <a:t>Grancia</a:t>
            </a:r>
            <a:r>
              <a:rPr lang="en-US" dirty="0" smtClean="0"/>
              <a:t>, 5</a:t>
            </a:r>
            <a:r>
              <a:rPr lang="en-US" baseline="30000" dirty="0" smtClean="0"/>
              <a:t>th</a:t>
            </a:r>
            <a:r>
              <a:rPr lang="en-US" dirty="0" smtClean="0"/>
              <a:t> axiom</a:t>
            </a:r>
            <a:r>
              <a:rPr lang="el-GR" dirty="0" smtClean="0"/>
              <a:t> (2/2)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Is </a:t>
            </a:r>
            <a:r>
              <a:rPr lang="en-US" sz="2800" dirty="0"/>
              <a:t>De Morgan’s story true? Not quite in that form. But, as Bernard Cohen used to say, “Truth is more interesting than fiction.” First, according to the published minutes of the </a:t>
            </a:r>
            <a:r>
              <a:rPr lang="en-US" sz="2800" dirty="0" err="1"/>
              <a:t>Institut</a:t>
            </a:r>
            <a:r>
              <a:rPr lang="en-US" sz="2800" dirty="0"/>
              <a:t> for 3 February 1806, “M. </a:t>
            </a:r>
            <a:r>
              <a:rPr lang="en-US" sz="2800" dirty="0" err="1"/>
              <a:t>Delagrange</a:t>
            </a:r>
            <a:r>
              <a:rPr lang="en-US" sz="2800" dirty="0"/>
              <a:t> </a:t>
            </a:r>
            <a:r>
              <a:rPr lang="en-US" sz="2800" i="1" dirty="0"/>
              <a:t>read an analysis of the theory of </a:t>
            </a:r>
            <a:r>
              <a:rPr lang="en-US" sz="2800" dirty="0"/>
              <a:t>parallels” [25, p. 314; italics added]. </a:t>
            </a:r>
            <a:r>
              <a:rPr lang="en-US" sz="2800" b="1" dirty="0"/>
              <a:t>Those present are listed in the minutes: </a:t>
            </a:r>
            <a:r>
              <a:rPr lang="en-US" sz="2800" dirty="0" err="1"/>
              <a:t>Lacroix</a:t>
            </a:r>
            <a:r>
              <a:rPr lang="en-US" sz="2800" dirty="0"/>
              <a:t>, </a:t>
            </a:r>
            <a:r>
              <a:rPr lang="fr-FR" sz="2800" dirty="0"/>
              <a:t>Cuvier, </a:t>
            </a:r>
            <a:r>
              <a:rPr lang="fr-FR" sz="2800" dirty="0" err="1"/>
              <a:t>Bossut</a:t>
            </a:r>
            <a:r>
              <a:rPr lang="fr-FR" sz="2800" dirty="0"/>
              <a:t>, Delambre, Legendre, Jussieu, Lamarck, Charles, Monge, Laplace, </a:t>
            </a:r>
            <a:r>
              <a:rPr lang="en-US" sz="2800" dirty="0" err="1"/>
              <a:t>Hauy</a:t>
            </a:r>
            <a:r>
              <a:rPr lang="en-US" sz="2800" dirty="0"/>
              <a:t>, </a:t>
            </a:r>
            <a:r>
              <a:rPr lang="en-US" sz="2800" dirty="0" err="1"/>
              <a:t>Berthollet</a:t>
            </a:r>
            <a:r>
              <a:rPr lang="en-US" sz="2800" dirty="0"/>
              <a:t>, </a:t>
            </a:r>
            <a:r>
              <a:rPr lang="en-US" sz="2800" dirty="0" err="1"/>
              <a:t>Fourcroy</a:t>
            </a:r>
            <a:r>
              <a:rPr lang="en-US" sz="2800" dirty="0"/>
              <a:t>—a most distinguished audience!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620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</a:t>
            </a:r>
            <a:r>
              <a:rPr lang="el-GR" dirty="0" err="1" smtClean="0"/>
              <a:t>Υποενότητας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Lagrange, </a:t>
            </a:r>
            <a:r>
              <a:rPr lang="el-GR" dirty="0"/>
              <a:t>λύση τεταρτοβάθμιας εξίσωσης</a:t>
            </a:r>
          </a:p>
        </p:txBody>
      </p:sp>
    </p:spTree>
    <p:extLst>
      <p:ext uri="{BB962C8B-B14F-4D97-AF65-F5344CB8AC3E}">
        <p14:creationId xmlns:p14="http://schemas.microsoft.com/office/powerpoint/2010/main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70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/>
              <a:t>Το παρόν εκπαιδευτικό υλικό έχει αναπτυχθεί </a:t>
            </a:r>
            <a:r>
              <a:rPr lang="el-GR" sz="2000" dirty="0" err="1"/>
              <a:t>στ</a:t>
            </a:r>
            <a:r>
              <a:rPr lang="en-US" sz="2000" dirty="0"/>
              <a:t>o</a:t>
            </a:r>
            <a:r>
              <a:rPr lang="el-GR" sz="2000" dirty="0"/>
              <a:t> </a:t>
            </a:r>
            <a:r>
              <a:rPr lang="el-GR" sz="2000" dirty="0" err="1"/>
              <a:t>πλαίσι</a:t>
            </a:r>
            <a:r>
              <a:rPr lang="en-US" sz="2000" dirty="0"/>
              <a:t>o</a:t>
            </a:r>
            <a:r>
              <a:rPr lang="el-GR" sz="2000" dirty="0"/>
              <a:t> του εκπαιδευτικού έργου του διδάσκοντα.</a:t>
            </a:r>
            <a:endParaRPr lang="en-US" sz="2000" dirty="0"/>
          </a:p>
          <a:p>
            <a:r>
              <a:rPr lang="el-GR" sz="2000" dirty="0"/>
              <a:t>Το έργο «</a:t>
            </a:r>
            <a:r>
              <a:rPr lang="el-GR" sz="2000" b="1" dirty="0"/>
              <a:t>Ανοικτά Ακαδημαϊκά Μαθήματα στο Πανεπιστήμιο Αθηνών</a:t>
            </a:r>
            <a:r>
              <a:rPr lang="el-GR" sz="2000" dirty="0"/>
              <a:t>» έχει χρηματοδοτήσει μόνο την αναδιαμόρφωση του εκπαιδευτικού υλικού. </a:t>
            </a:r>
            <a:endParaRPr lang="en-US" sz="2000" dirty="0"/>
          </a:p>
          <a:p>
            <a:r>
              <a:rPr lang="el-GR" sz="2000" dirty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Σημειώματα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1.0</a:t>
            </a:r>
            <a:r>
              <a:rPr lang="el-GR" sz="2000" dirty="0" smtClean="0"/>
              <a:t>. 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6106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Copyright </a:t>
            </a:r>
            <a:r>
              <a:rPr lang="el-GR" sz="2000" dirty="0" err="1"/>
              <a:t>Εθνικόν</a:t>
            </a:r>
            <a:r>
              <a:rPr lang="el-GR" sz="2000" dirty="0"/>
              <a:t> και </a:t>
            </a:r>
            <a:r>
              <a:rPr lang="el-GR" sz="2000" dirty="0" err="1"/>
              <a:t>Καποδιστριακόν</a:t>
            </a:r>
            <a:r>
              <a:rPr lang="el-GR" sz="2000" dirty="0"/>
              <a:t>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</a:t>
            </a:r>
            <a:r>
              <a:rPr lang="en-US" sz="2000" dirty="0"/>
              <a:t>, </a:t>
            </a:r>
            <a:r>
              <a:rPr lang="el-GR" sz="2000" dirty="0"/>
              <a:t>Παπασταυρίδης Σταύρος. «Ιστορία Νεότερων Μαθηματικών, Η Άλγεβρα της </a:t>
            </a:r>
            <a:r>
              <a:rPr lang="el-GR" sz="2000" dirty="0" smtClean="0"/>
              <a:t>Αναγέννησης». </a:t>
            </a:r>
            <a:r>
              <a:rPr lang="el-GR" sz="2000" dirty="0"/>
              <a:t>Έκδοση: 1.0. Αθήνα </a:t>
            </a:r>
            <a:r>
              <a:rPr lang="el-GR" sz="2000" dirty="0" smtClean="0"/>
              <a:t>2015. </a:t>
            </a:r>
            <a:r>
              <a:rPr lang="el-GR" sz="2000" dirty="0"/>
              <a:t>Διαθέσιμο από τη δικτυακή διεύθυνση: </a:t>
            </a:r>
            <a:r>
              <a:rPr lang="en-US" sz="2000" dirty="0"/>
              <a:t>http://opencourses.uoa.gr/courses/MATH113/</a:t>
            </a:r>
            <a:r>
              <a:rPr lang="el-GR" sz="20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6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Το 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τόπο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/>
              <a:t>Ο 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ζητηθεί.</a:t>
            </a:r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/>
              <a:t>ια</a:t>
            </a:r>
            <a:r>
              <a:rPr lang="en-US" sz="2000" dirty="0" err="1"/>
              <a:t>τήρησης</a:t>
            </a:r>
            <a:r>
              <a:rPr lang="en-US" sz="2000" dirty="0"/>
              <a:t> 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4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Το 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/>
              <a:t>Εικόνες/Σχήματα/Διαγράμματα</a:t>
            </a:r>
            <a:r>
              <a:rPr lang="en-US" sz="2000" b="1" dirty="0"/>
              <a:t>/</a:t>
            </a:r>
            <a:r>
              <a:rPr lang="el-GR" sz="2000" b="1" dirty="0" smtClean="0"/>
              <a:t>Φωτογραφίες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dirty="0" smtClean="0"/>
              <a:t>Η Άλγεβρα της Αναγέννησης</a:t>
            </a:r>
            <a:endParaRPr lang="el-GR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Lagrange, </a:t>
            </a:r>
            <a:r>
              <a:rPr lang="el-GR" dirty="0" smtClean="0"/>
              <a:t>λύση τεταρτοβάθμιας εξίσωσης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Συμμετρικά Πολυώνυμα (1/2)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19" y="1557338"/>
            <a:ext cx="6151613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3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Συμμετρικά Πολυώνυμα </a:t>
            </a:r>
            <a:r>
              <a:rPr lang="el-GR" dirty="0" smtClean="0"/>
              <a:t>(2/2</a:t>
            </a:r>
            <a:r>
              <a:rPr lang="el-GR" dirty="0"/>
              <a:t>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208" y="2263550"/>
            <a:ext cx="7246634" cy="3113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Κεντρική Ιδέα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920" y="1778917"/>
            <a:ext cx="7283210" cy="40828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8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(1/11)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522" y="1557338"/>
            <a:ext cx="5318006" cy="452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6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</a:t>
            </a:r>
            <a:r>
              <a:rPr lang="el-GR" dirty="0" smtClean="0"/>
              <a:t>Ιδέα (2/11)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488" y="1824637"/>
            <a:ext cx="7338075" cy="3991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9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977</Words>
  <Application>Microsoft Office PowerPoint</Application>
  <PresentationFormat>Προβολή στην οθόνη (4:3)</PresentationFormat>
  <Paragraphs>95</Paragraphs>
  <Slides>38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Cambria Math</vt:lpstr>
      <vt:lpstr>Wingdings</vt:lpstr>
      <vt:lpstr>Θέμα του Office</vt:lpstr>
      <vt:lpstr>Ιστορία νεότερων Μαθηματικών</vt:lpstr>
      <vt:lpstr>Περιγραφή Ενότητας</vt:lpstr>
      <vt:lpstr>Περιεχόμενα Υποενότητας</vt:lpstr>
      <vt:lpstr>Η Άλγεβρα της Αναγέννησης</vt:lpstr>
      <vt:lpstr>Συμμετρικά Πολυώνυμα (1/2)</vt:lpstr>
      <vt:lpstr>Συμμετρικά Πολυώνυμα (2/2)</vt:lpstr>
      <vt:lpstr>Κεντρική Ιδέα</vt:lpstr>
      <vt:lpstr>Κεντρική Ιδέα (1/11)</vt:lpstr>
      <vt:lpstr>Κεντρική Ιδέα (2/11)</vt:lpstr>
      <vt:lpstr>Κεντρική Ιδέα (3/11)</vt:lpstr>
      <vt:lpstr>Κεντρική Ιδέα (4/11)</vt:lpstr>
      <vt:lpstr>Κεντρική Ιδέα (5/11)</vt:lpstr>
      <vt:lpstr>Κεντρική Ιδέα (6/11)</vt:lpstr>
      <vt:lpstr>Κεντρική Ιδέα (7/11)</vt:lpstr>
      <vt:lpstr>Κεντρική Ιδέα (8/11)</vt:lpstr>
      <vt:lpstr>Τυποποίηση Ιδέας</vt:lpstr>
      <vt:lpstr>Κεντρική Ιδέα (10/11)</vt:lpstr>
      <vt:lpstr>Κεντρική Ιδέα (11/11)</vt:lpstr>
      <vt:lpstr>Υπενθύμιση της Ιδέας μετά από πράξεις</vt:lpstr>
      <vt:lpstr>Τυποποίηση Ιδέας (1/5)</vt:lpstr>
      <vt:lpstr>Τυποποίηση Ιδέας (2/5)</vt:lpstr>
      <vt:lpstr>Τυποποίηση Ιδέας (3/5)</vt:lpstr>
      <vt:lpstr>Τυποποίηση Ιδέας (4/5)</vt:lpstr>
      <vt:lpstr>Τυποποίηση Ιδέας (5/5)</vt:lpstr>
      <vt:lpstr>Τινά για τον La Grancia</vt:lpstr>
      <vt:lpstr>Τινά για τον La Grancia (1/2)</vt:lpstr>
      <vt:lpstr>Τινά για τον La Grancia (2/2)</vt:lpstr>
      <vt:lpstr>Τινά για τον La Grancia Théorie des fonctions analytiques</vt:lpstr>
      <vt:lpstr>Τινά για τον La Grancia, 5th axiom (1/2)</vt:lpstr>
      <vt:lpstr>Τινά για τον La Grancia, 5th axiom (2/2)</vt:lpstr>
      <vt:lpstr>Τέλος Υποενότητας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slim</cp:lastModifiedBy>
  <cp:revision>313</cp:revision>
  <dcterms:created xsi:type="dcterms:W3CDTF">2012-09-06T09:03:05Z</dcterms:created>
  <dcterms:modified xsi:type="dcterms:W3CDTF">2015-07-16T10:19:22Z</dcterms:modified>
</cp:coreProperties>
</file>