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33"/>
  </p:notesMasterIdLst>
  <p:sldIdLst>
    <p:sldId id="279" r:id="rId2"/>
    <p:sldId id="256" r:id="rId3"/>
    <p:sldId id="257" r:id="rId4"/>
    <p:sldId id="258" r:id="rId5"/>
    <p:sldId id="259" r:id="rId6"/>
    <p:sldId id="260" r:id="rId7"/>
    <p:sldId id="277" r:id="rId8"/>
    <p:sldId id="269" r:id="rId9"/>
    <p:sldId id="274" r:id="rId10"/>
    <p:sldId id="270" r:id="rId11"/>
    <p:sldId id="261" r:id="rId12"/>
    <p:sldId id="262" r:id="rId13"/>
    <p:sldId id="263" r:id="rId14"/>
    <p:sldId id="264" r:id="rId15"/>
    <p:sldId id="265" r:id="rId16"/>
    <p:sldId id="266" r:id="rId17"/>
    <p:sldId id="267" r:id="rId18"/>
    <p:sldId id="268" r:id="rId19"/>
    <p:sldId id="272" r:id="rId20"/>
    <p:sldId id="275" r:id="rId21"/>
    <p:sldId id="276" r:id="rId22"/>
    <p:sldId id="278" r:id="rId23"/>
    <p:sldId id="280" r:id="rId24"/>
    <p:sldId id="281" r:id="rId25"/>
    <p:sldId id="282" r:id="rId26"/>
    <p:sldId id="283" r:id="rId27"/>
    <p:sldId id="284" r:id="rId28"/>
    <p:sldId id="285" r:id="rId29"/>
    <p:sldId id="286" r:id="rId30"/>
    <p:sldId id="288" r:id="rId31"/>
    <p:sldId id="28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501" autoAdjust="0"/>
  </p:normalViewPr>
  <p:slideViewPr>
    <p:cSldViewPr snapToGrid="0" snapToObjects="1">
      <p:cViewPr>
        <p:scale>
          <a:sx n="66" d="100"/>
          <a:sy n="66" d="100"/>
        </p:scale>
        <p:origin x="1608" y="5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9E5FDB-B870-B742-8202-26DED4FBC7E7}" type="datetimeFigureOut">
              <a:rPr lang="en-US" smtClean="0"/>
              <a:t>1/25/2016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F3EFF6-5DF0-3B4A-94D5-32650406D991}" type="slidenum">
              <a:rPr lang="en-US" smtClean="0"/>
              <a:t>‹#›</a:t>
            </a:fld>
            <a:endParaRPr lang="en-US"/>
          </a:p>
        </p:txBody>
      </p:sp>
    </p:spTree>
    <p:extLst>
      <p:ext uri="{BB962C8B-B14F-4D97-AF65-F5344CB8AC3E}">
        <p14:creationId xmlns:p14="http://schemas.microsoft.com/office/powerpoint/2010/main" val="10738513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4134345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a:t>
            </a:r>
            <a:r>
              <a:rPr lang="el-GR" sz="1200" kern="1200" dirty="0" smtClean="0">
                <a:solidFill>
                  <a:schemeClr val="tx1"/>
                </a:solidFill>
                <a:effectLst/>
                <a:latin typeface="+mn-lt"/>
                <a:ea typeface="+mn-ea"/>
                <a:cs typeface="+mn-cs"/>
              </a:rPr>
              <a:t>ατά τον Β. </a:t>
            </a:r>
            <a:r>
              <a:rPr lang="el-GR" sz="1200" kern="1200" dirty="0" err="1" smtClean="0">
                <a:solidFill>
                  <a:schemeClr val="tx1"/>
                </a:solidFill>
                <a:effectLst/>
                <a:latin typeface="+mn-lt"/>
                <a:ea typeface="+mn-ea"/>
                <a:cs typeface="+mn-cs"/>
              </a:rPr>
              <a:t>Πούχνερ</a:t>
            </a:r>
            <a:r>
              <a:rPr lang="el-GR" sz="1200" kern="1200" dirty="0" smtClean="0">
                <a:solidFill>
                  <a:schemeClr val="tx1"/>
                </a:solidFill>
                <a:effectLst/>
                <a:latin typeface="+mn-lt"/>
                <a:ea typeface="+mn-ea"/>
                <a:cs typeface="+mn-cs"/>
              </a:rPr>
              <a:t>, η τελετουργική χρήση των ειδώλων έχει σχέση με το πολύμορφο παραδοσιακό κουκλοθέατρο της νοτιοανατολικής Ευρώπης. </a:t>
            </a:r>
          </a:p>
          <a:p>
            <a:r>
              <a:rPr lang="el-GR" sz="1200" kern="1200" dirty="0" smtClean="0">
                <a:solidFill>
                  <a:schemeClr val="tx1"/>
                </a:solidFill>
                <a:effectLst/>
                <a:latin typeface="+mn-lt"/>
                <a:ea typeface="+mn-ea"/>
                <a:cs typeface="+mn-cs"/>
              </a:rPr>
              <a:t>Ο ίδιος υποστηρίζει ότι ο δρόμος της εξέλιξης της περνάει από το παιδικό παιχνίδι το οποίο γίνεται ο συνδετικός κρίκος ανάμεσα στα δύο φαινόμενα.</a:t>
            </a:r>
          </a:p>
          <a:p>
            <a:r>
              <a:rPr lang="el-GR" sz="1200" kern="1200" dirty="0" smtClean="0">
                <a:solidFill>
                  <a:schemeClr val="tx1"/>
                </a:solidFill>
                <a:effectLst/>
                <a:latin typeface="+mn-lt"/>
                <a:ea typeface="+mn-ea"/>
                <a:cs typeface="+mn-cs"/>
              </a:rPr>
              <a:t> Τις τεχνικές του νευρόσπαστου και τις κούκλες σε κοντάρι τις συναντάμε σε παραδοσιακά </a:t>
            </a:r>
            <a:r>
              <a:rPr lang="el-GR" sz="1200" kern="1200" dirty="0" err="1" smtClean="0">
                <a:solidFill>
                  <a:schemeClr val="tx1"/>
                </a:solidFill>
                <a:effectLst/>
                <a:latin typeface="+mn-lt"/>
                <a:ea typeface="+mn-ea"/>
                <a:cs typeface="+mn-cs"/>
              </a:rPr>
              <a:t>λαικά</a:t>
            </a:r>
            <a:r>
              <a:rPr lang="el-GR" sz="1200" kern="1200" dirty="0" smtClean="0">
                <a:solidFill>
                  <a:schemeClr val="tx1"/>
                </a:solidFill>
                <a:effectLst/>
                <a:latin typeface="+mn-lt"/>
                <a:ea typeface="+mn-ea"/>
                <a:cs typeface="+mn-cs"/>
              </a:rPr>
              <a:t> δρώμενα στις κούκλες του Λαζάρου, ή στα ξύλινα ομοιώματα των χελιδονιών. </a:t>
            </a:r>
          </a:p>
          <a:p>
            <a:r>
              <a:rPr lang="el-GR" sz="1200" kern="1200" dirty="0" smtClean="0">
                <a:solidFill>
                  <a:schemeClr val="tx1"/>
                </a:solidFill>
                <a:effectLst/>
                <a:latin typeface="+mn-lt"/>
                <a:ea typeface="+mn-ea"/>
                <a:cs typeface="+mn-cs"/>
              </a:rPr>
              <a:t>«Παρόλο που η τελετουργική χρήση των ειδώλων δεν εξελίχθηκε παραπέρα, αυτό δεν φαίνεται να είναι τόσο μια πραγματική διακοπή εξέλιξης (από το είδωλο στο κουκλοθέατρο) όσο μια ξενόφερτη, εισαγόμενη επικάλυψη και αντικατάσταση που έγινε με διεθνικές επαφές, σ΄ ένα ανώτερο επίπεδο του λαϊκού πολιτισμού».</a:t>
            </a:r>
          </a:p>
          <a:p>
            <a:endParaRPr lang="el-GR"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 Οι δρόμοι της διάδοσης του λαϊκού παραδοσιακού κουκλοθέατρου, οδηγούν αφ’ ενός μεν από την κεντρική Ευρώπη στην Ουγγαρία, στη Γιουγκοσλαβία και στη Ρουμανία, αφετέρου από την Ιταλία στην Ελλάδα. </a:t>
            </a:r>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  Έτσι η τεχνική του νευρόσπαστου και η τεχνική της κούκλας σε κοντάρι, δηλαδή οι αισθητικές τεχνικές βάσεις της μαριονέτας και του κουκλοθέατρου, ήδη υπάρχουν σ΄ αυτά τα παιδικά έθιμα. </a:t>
            </a:r>
            <a:r>
              <a:rPr lang="en-US" sz="1200" kern="1200" dirty="0" smtClean="0">
                <a:solidFill>
                  <a:schemeClr val="tx1"/>
                </a:solidFill>
                <a:effectLst/>
                <a:latin typeface="+mn-lt"/>
                <a:ea typeface="+mn-ea"/>
                <a:cs typeface="+mn-cs"/>
              </a:rPr>
              <a:t>A</a:t>
            </a:r>
            <a:r>
              <a:rPr lang="el-GR" sz="1200" kern="1200" dirty="0" err="1" smtClean="0">
                <a:solidFill>
                  <a:schemeClr val="tx1"/>
                </a:solidFill>
                <a:effectLst/>
                <a:latin typeface="+mn-lt"/>
                <a:ea typeface="+mn-ea"/>
                <a:cs typeface="+mn-cs"/>
              </a:rPr>
              <a:t>λαγή</a:t>
            </a:r>
            <a:r>
              <a:rPr lang="el-GR" sz="1200" kern="1200" dirty="0" smtClean="0">
                <a:solidFill>
                  <a:schemeClr val="tx1"/>
                </a:solidFill>
                <a:effectLst/>
                <a:latin typeface="+mn-lt"/>
                <a:ea typeface="+mn-ea"/>
                <a:cs typeface="+mn-cs"/>
              </a:rPr>
              <a:t>  θέσεως και κινήσεις από τα χέρια των κουκλοπαικτών βρίσκουμε στις κούκλες του Λαζάρου οι οποίες λικνίζονται στην αγκαλιά ή κρατιούνται και ανεμίζονται πάνω σε ένα κοντάρι. Την τεχνική της μαριονέτας που κινείται με νήματα βρίσκουμε στα ομοιώματα των χελιδονιών που περιφέρονται στους αγερμούς, στις αρχές του Μάρτη, ένα ξύλινο χελιδόνι κάθεται σε μικρή σανίδα και κινείται μπρος- πίσω, έχοντας ένα βάρος που κρέμεται στο λαιμό του, ή στριφογυρίζει στην κορυφή ενός άξονα που περιστρέφεται με το τράβηγμα ενός νήματος.</a:t>
            </a:r>
            <a:endParaRPr lang="en-US" sz="1200" kern="1200" dirty="0" smtClean="0">
              <a:solidFill>
                <a:schemeClr val="tx1"/>
              </a:solidFill>
              <a:effectLst/>
              <a:latin typeface="+mn-lt"/>
              <a:ea typeface="+mn-ea"/>
              <a:cs typeface="+mn-cs"/>
            </a:endParaRPr>
          </a:p>
          <a:p>
            <a:endParaRPr lang="el-GR"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Β. </a:t>
            </a:r>
            <a:r>
              <a:rPr lang="el-GR" sz="1200" kern="1200" dirty="0" err="1" smtClean="0">
                <a:solidFill>
                  <a:schemeClr val="tx1"/>
                </a:solidFill>
                <a:effectLst/>
                <a:latin typeface="+mn-lt"/>
                <a:ea typeface="+mn-ea"/>
                <a:cs typeface="+mn-cs"/>
              </a:rPr>
              <a:t>Πούχνερ</a:t>
            </a:r>
            <a:r>
              <a:rPr lang="el-GR" sz="1200" kern="1200" dirty="0" smtClean="0">
                <a:solidFill>
                  <a:schemeClr val="tx1"/>
                </a:solidFill>
                <a:effectLst/>
                <a:latin typeface="+mn-lt"/>
                <a:ea typeface="+mn-ea"/>
                <a:cs typeface="+mn-cs"/>
              </a:rPr>
              <a:t>, Βαλκανική Θεατρολογία, Καρδαμίτσα,1994, κ.9, σ.298, 305-310</a:t>
            </a:r>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Τσοκόπουλος</a:t>
            </a:r>
            <a:r>
              <a:rPr lang="el-GR" sz="1200" kern="1200" dirty="0" smtClean="0">
                <a:solidFill>
                  <a:schemeClr val="tx1"/>
                </a:solidFill>
                <a:effectLst/>
                <a:latin typeface="+mn-lt"/>
                <a:ea typeface="+mn-ea"/>
                <a:cs typeface="+mn-cs"/>
              </a:rPr>
              <a:t>, Γ.Β.,  ο Φασουλής, Παρνασσός ΙΕ, (1982, σ.214,217. και Β. </a:t>
            </a:r>
            <a:r>
              <a:rPr lang="el-GR" sz="1200" kern="1200" dirty="0" err="1" smtClean="0">
                <a:solidFill>
                  <a:schemeClr val="tx1"/>
                </a:solidFill>
                <a:effectLst/>
                <a:latin typeface="+mn-lt"/>
                <a:ea typeface="+mn-ea"/>
                <a:cs typeface="+mn-cs"/>
              </a:rPr>
              <a:t>Πούχνερ</a:t>
            </a:r>
            <a:r>
              <a:rPr lang="el-GR" sz="1200" kern="1200" dirty="0" smtClean="0">
                <a:solidFill>
                  <a:schemeClr val="tx1"/>
                </a:solidFill>
                <a:effectLst/>
                <a:latin typeface="+mn-lt"/>
                <a:ea typeface="+mn-ea"/>
                <a:cs typeface="+mn-cs"/>
              </a:rPr>
              <a:t>, Βαλκανική  </a:t>
            </a:r>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Θεατρολογία, Αθήνα, Καρδαμίτσα,1994, κ.9, σ.305-310</a:t>
            </a:r>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F3EFF6-5DF0-3B4A-94D5-32650406D991}" type="slidenum">
              <a:rPr lang="en-US" smtClean="0"/>
              <a:t>10</a:t>
            </a:fld>
            <a:endParaRPr lang="en-US"/>
          </a:p>
        </p:txBody>
      </p:sp>
    </p:spTree>
    <p:extLst>
      <p:ext uri="{BB962C8B-B14F-4D97-AF65-F5344CB8AC3E}">
        <p14:creationId xmlns:p14="http://schemas.microsoft.com/office/powerpoint/2010/main" val="1117433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ea typeface="+mn-ea"/>
                <a:cs typeface="+mn-cs"/>
              </a:rPr>
              <a:t>Ο ελληνικός φασουλής δεν έρχεται από την Ανατολή, αλλά από τη Δύση</a:t>
            </a:r>
            <a:r>
              <a:rPr lang="el-GR" sz="1200" b="1" kern="1200" baseline="300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 Στην Ελλάδα ήρθε από τα Επτάνησα. </a:t>
            </a:r>
          </a:p>
          <a:p>
            <a:r>
              <a:rPr lang="el-GR" sz="1200" kern="1200" dirty="0" smtClean="0">
                <a:solidFill>
                  <a:schemeClr val="tx1"/>
                </a:solidFill>
                <a:effectLst/>
                <a:latin typeface="+mn-lt"/>
                <a:ea typeface="+mn-ea"/>
                <a:cs typeface="+mn-cs"/>
              </a:rPr>
              <a:t>Κάποιος Ιταλός κουκλοπαίκτης πρέπει να συνόδευσε έναν ιταλικό θίασο όπερας στα Επτάνησα, να χρεοκόπησε και να αναγκάστηκε να πουλήσει τα ανδρείκελά του. </a:t>
            </a:r>
          </a:p>
          <a:p>
            <a:r>
              <a:rPr lang="el-GR" sz="1200" kern="1200" dirty="0" smtClean="0">
                <a:solidFill>
                  <a:schemeClr val="tx1"/>
                </a:solidFill>
                <a:effectLst/>
                <a:latin typeface="+mn-lt"/>
                <a:ea typeface="+mn-ea"/>
                <a:cs typeface="+mn-cs"/>
              </a:rPr>
              <a:t> Στην Αθήνα το είδος μεταφέρθηκε γύρω στα 1870.</a:t>
            </a:r>
          </a:p>
          <a:p>
            <a:r>
              <a:rPr lang="el-GR" sz="1200" kern="1200" dirty="0" smtClean="0">
                <a:solidFill>
                  <a:schemeClr val="tx1"/>
                </a:solidFill>
                <a:effectLst/>
                <a:latin typeface="+mn-lt"/>
                <a:ea typeface="+mn-ea"/>
                <a:cs typeface="+mn-cs"/>
              </a:rPr>
              <a:t> Οι πρώτες παραστάσεις παίχτηκαν στην πλατεία του Θησείου.</a:t>
            </a:r>
          </a:p>
          <a:p>
            <a:r>
              <a:rPr lang="el-GR" sz="1200" kern="1200" dirty="0" smtClean="0">
                <a:solidFill>
                  <a:schemeClr val="tx1"/>
                </a:solidFill>
                <a:effectLst/>
                <a:latin typeface="+mn-lt"/>
                <a:ea typeface="+mn-ea"/>
                <a:cs typeface="+mn-cs"/>
              </a:rPr>
              <a:t> Είκοσι χρόνια πριν τον εξελληνισμό του Καραγκιόζη η πρωτεύουσα έχει αποκτήσει ήδη ένα δημοφιλέστατο θέαμα. </a:t>
            </a:r>
          </a:p>
          <a:p>
            <a:r>
              <a:rPr lang="el-GR" sz="1200" kern="1200" dirty="0" smtClean="0">
                <a:solidFill>
                  <a:schemeClr val="tx1"/>
                </a:solidFill>
                <a:effectLst/>
                <a:latin typeface="+mn-lt"/>
                <a:ea typeface="+mn-ea"/>
                <a:cs typeface="+mn-cs"/>
              </a:rPr>
              <a:t>Αργότερα μερικοί από τους παλιούς καραγκιοζοπαίκτες δανείστηκαν υποθέσεις από το κουκλοθέατρο και τις προσάρμοσαν στο Θέατρο Σκιών ενώ άλλοι, ως πλανόδιοι, έπαιζαν και κουκλοθέατρο. </a:t>
            </a:r>
          </a:p>
          <a:p>
            <a:r>
              <a:rPr lang="el-GR" sz="1200" kern="1200" dirty="0" smtClean="0">
                <a:solidFill>
                  <a:schemeClr val="tx1"/>
                </a:solidFill>
                <a:effectLst/>
                <a:latin typeface="+mn-lt"/>
                <a:ea typeface="+mn-ea"/>
                <a:cs typeface="+mn-cs"/>
              </a:rPr>
              <a:t>Στοιχεία και μία μελέτη της Μαρίας </a:t>
            </a:r>
            <a:r>
              <a:rPr lang="el-GR" sz="1200" kern="1200" dirty="0" err="1" smtClean="0">
                <a:solidFill>
                  <a:schemeClr val="tx1"/>
                </a:solidFill>
                <a:effectLst/>
                <a:latin typeface="+mn-lt"/>
                <a:ea typeface="+mn-ea"/>
                <a:cs typeface="+mn-cs"/>
              </a:rPr>
              <a:t>Βελιώτη</a:t>
            </a:r>
            <a:r>
              <a:rPr lang="el-GR" sz="1200" kern="1200" dirty="0" smtClean="0">
                <a:solidFill>
                  <a:schemeClr val="tx1"/>
                </a:solidFill>
                <a:effectLst/>
                <a:latin typeface="+mn-lt"/>
                <a:ea typeface="+mn-ea"/>
                <a:cs typeface="+mn-cs"/>
              </a:rPr>
              <a:t> σχετική με το λαϊκό θέατρο βρίσκουμε στη συλλογή του Πελοποννησιακού Λαογραφικού Ιδρύματος.</a:t>
            </a:r>
          </a:p>
          <a:p>
            <a:r>
              <a:rPr lang="el-GR" sz="1200" kern="1200" dirty="0" smtClean="0">
                <a:solidFill>
                  <a:schemeClr val="tx1"/>
                </a:solidFill>
                <a:effectLst/>
                <a:latin typeface="+mn-lt"/>
                <a:ea typeface="+mn-ea"/>
                <a:cs typeface="+mn-cs"/>
              </a:rPr>
              <a:t> Τα αντικείμενα της συλλογής είναι κυρίως κούκλες, σκηνικά και μουσικά όργανα που συνόδευαν τις παραστάσεις. Ανάμεσα σ’ αυτά βρίσκουμε και δέκα κούκλες του Χρήστου Κονιτσιώτη, που είναι ο πρώτος Έλληνας κουκλοπαίχτης για τον οποίο υπάρχουν γραπτές αναφορές.</a:t>
            </a:r>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  Β. </a:t>
            </a:r>
            <a:r>
              <a:rPr lang="el-GR" sz="1200" kern="1200" dirty="0" err="1" smtClean="0">
                <a:solidFill>
                  <a:schemeClr val="tx1"/>
                </a:solidFill>
                <a:effectLst/>
                <a:latin typeface="+mn-lt"/>
                <a:ea typeface="+mn-ea"/>
                <a:cs typeface="+mn-cs"/>
              </a:rPr>
              <a:t>Πούχνερ</a:t>
            </a:r>
            <a:r>
              <a:rPr lang="el-GR" sz="1200" kern="1200" dirty="0" smtClean="0">
                <a:solidFill>
                  <a:schemeClr val="tx1"/>
                </a:solidFill>
                <a:effectLst/>
                <a:latin typeface="+mn-lt"/>
                <a:ea typeface="+mn-ea"/>
                <a:cs typeface="+mn-cs"/>
              </a:rPr>
              <a:t>, Το λαϊκό παραδοσιακό Κουκλοθέατρο, περιοδικό Δρώμενα, τεύχος 3/4</a:t>
            </a:r>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Υπόθεση του Β. </a:t>
            </a:r>
            <a:r>
              <a:rPr lang="el-GR" sz="1200" kern="1200" dirty="0" err="1" smtClean="0">
                <a:solidFill>
                  <a:schemeClr val="tx1"/>
                </a:solidFill>
                <a:effectLst/>
                <a:latin typeface="+mn-lt"/>
                <a:ea typeface="+mn-ea"/>
                <a:cs typeface="+mn-cs"/>
              </a:rPr>
              <a:t>Πούχνερ</a:t>
            </a:r>
            <a:r>
              <a:rPr lang="el-GR" sz="1200" kern="1200" dirty="0" smtClean="0">
                <a:solidFill>
                  <a:schemeClr val="tx1"/>
                </a:solidFill>
                <a:effectLst/>
                <a:latin typeface="+mn-lt"/>
                <a:ea typeface="+mn-ea"/>
                <a:cs typeface="+mn-cs"/>
              </a:rPr>
              <a:t>, Οι απόψεις για τις χρονολογίες γέννησης, όπως και την καταγωγή του Καραγκιόζη, διίστανται. Οι Έλληνες γνωρίστηκαν με το Θέατρο Σκιών κατά την τουρκοκρατία. Η θεματολογία του προέρχεται κυρίως από ιστορικά γεγονότα, που αφορούν ιδιαίτερα την εποχή της τουρκοκρατίας. Από όλες τις χώρες της Μεσογείου, η Ελλάδα είναι αυτή που θα το ενσωματώσει ολοκληρωτικά στη ντόπια λαϊκή της παράδοση.</a:t>
            </a:r>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Βελιώτη</a:t>
            </a:r>
            <a:r>
              <a:rPr lang="el-GR" sz="1200" kern="1200" dirty="0" smtClean="0">
                <a:solidFill>
                  <a:schemeClr val="tx1"/>
                </a:solidFill>
                <a:effectLst/>
                <a:latin typeface="+mn-lt"/>
                <a:ea typeface="+mn-ea"/>
                <a:cs typeface="+mn-cs"/>
              </a:rPr>
              <a:t>, Μ., Εθνογραφικά, Πελοποννησιακό Λαογραφικό Μουσείο - Ναύπλιο  1979-80,  τ. 2</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F3EFF6-5DF0-3B4A-94D5-32650406D991}" type="slidenum">
              <a:rPr lang="en-US" smtClean="0"/>
              <a:t>11</a:t>
            </a:fld>
            <a:endParaRPr lang="en-US"/>
          </a:p>
        </p:txBody>
      </p:sp>
    </p:spTree>
    <p:extLst>
      <p:ext uri="{BB962C8B-B14F-4D97-AF65-F5344CB8AC3E}">
        <p14:creationId xmlns:p14="http://schemas.microsoft.com/office/powerpoint/2010/main" val="169950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Ο </a:t>
            </a:r>
            <a:r>
              <a:rPr lang="el-GR" sz="1200" kern="1200" dirty="0" err="1" smtClean="0">
                <a:solidFill>
                  <a:schemeClr val="tx1"/>
                </a:solidFill>
                <a:effectLst/>
                <a:latin typeface="+mn-lt"/>
                <a:ea typeface="+mn-ea"/>
                <a:cs typeface="+mn-cs"/>
              </a:rPr>
              <a:t>Χρ.</a:t>
            </a:r>
            <a:r>
              <a:rPr lang="el-GR" sz="1200" kern="1200" dirty="0" smtClean="0">
                <a:solidFill>
                  <a:schemeClr val="tx1"/>
                </a:solidFill>
                <a:effectLst/>
                <a:latin typeface="+mn-lt"/>
                <a:ea typeface="+mn-ea"/>
                <a:cs typeface="+mn-cs"/>
              </a:rPr>
              <a:t> Κονιτσιώτης, Τσάκωνας στην καταγωγή, θα πρέπει να γεννήθηκε γύρω στα 1870 και πέθανε το 1928 (</a:t>
            </a:r>
            <a:r>
              <a:rPr lang="el-GR" sz="1200" kern="1200" dirty="0" err="1" smtClean="0">
                <a:solidFill>
                  <a:schemeClr val="tx1"/>
                </a:solidFill>
                <a:effectLst/>
                <a:latin typeface="+mn-lt"/>
                <a:ea typeface="+mn-ea"/>
                <a:cs typeface="+mn-cs"/>
              </a:rPr>
              <a:t>Βελιώτη</a:t>
            </a:r>
            <a:r>
              <a:rPr lang="el-GR" sz="1200" kern="1200" dirty="0" smtClean="0">
                <a:solidFill>
                  <a:schemeClr val="tx1"/>
                </a:solidFill>
                <a:effectLst/>
                <a:latin typeface="+mn-lt"/>
                <a:ea typeface="+mn-ea"/>
                <a:cs typeface="+mn-cs"/>
              </a:rPr>
              <a:t> 1979). Παίζει για πρώτη φορά το 1902 στο Λαύριο (</a:t>
            </a:r>
            <a:r>
              <a:rPr lang="el-GR" sz="1200" kern="1200" dirty="0" err="1" smtClean="0">
                <a:solidFill>
                  <a:schemeClr val="tx1"/>
                </a:solidFill>
                <a:effectLst/>
                <a:latin typeface="+mn-lt"/>
                <a:ea typeface="+mn-ea"/>
                <a:cs typeface="+mn-cs"/>
              </a:rPr>
              <a:t>Μπίρης</a:t>
            </a:r>
            <a:r>
              <a:rPr lang="el-GR" sz="1200" kern="1200" dirty="0" smtClean="0">
                <a:solidFill>
                  <a:schemeClr val="tx1"/>
                </a:solidFill>
                <a:effectLst/>
                <a:latin typeface="+mn-lt"/>
                <a:ea typeface="+mn-ea"/>
                <a:cs typeface="+mn-cs"/>
              </a:rPr>
              <a:t> 1952), με προοπτική να κατέβει στην Πάτρα, πόλη που κατά τον παλαιοπώλη Κ. </a:t>
            </a:r>
            <a:r>
              <a:rPr lang="el-GR" sz="1200" kern="1200" dirty="0" err="1" smtClean="0">
                <a:solidFill>
                  <a:schemeClr val="tx1"/>
                </a:solidFill>
                <a:effectLst/>
                <a:latin typeface="+mn-lt"/>
                <a:ea typeface="+mn-ea"/>
                <a:cs typeface="+mn-cs"/>
              </a:rPr>
              <a:t>Σωκαρά</a:t>
            </a:r>
            <a:r>
              <a:rPr lang="el-GR" sz="1200" kern="1200" dirty="0" smtClean="0">
                <a:solidFill>
                  <a:schemeClr val="tx1"/>
                </a:solidFill>
                <a:effectLst/>
                <a:latin typeface="+mn-lt"/>
                <a:ea typeface="+mn-ea"/>
                <a:cs typeface="+mn-cs"/>
              </a:rPr>
              <a:t> υπήρξε ένα από τα σπουδαιότερα θεατρικά κέντρα του ελλαδικού χώρου στις αρχές του αιώνα (</a:t>
            </a:r>
            <a:r>
              <a:rPr lang="el-GR" sz="1200" kern="1200" dirty="0" err="1" smtClean="0">
                <a:solidFill>
                  <a:schemeClr val="tx1"/>
                </a:solidFill>
                <a:effectLst/>
                <a:latin typeface="+mn-lt"/>
                <a:ea typeface="+mn-ea"/>
                <a:cs typeface="+mn-cs"/>
              </a:rPr>
              <a:t>Βελιώτη</a:t>
            </a:r>
            <a:r>
              <a:rPr lang="el-GR" sz="1200" kern="1200" dirty="0" smtClean="0">
                <a:solidFill>
                  <a:schemeClr val="tx1"/>
                </a:solidFill>
                <a:effectLst/>
                <a:latin typeface="+mn-lt"/>
                <a:ea typeface="+mn-ea"/>
                <a:cs typeface="+mn-cs"/>
              </a:rPr>
              <a:t> 1979).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F3EFF6-5DF0-3B4A-94D5-32650406D991}" type="slidenum">
              <a:rPr lang="en-US" smtClean="0"/>
              <a:t>12</a:t>
            </a:fld>
            <a:endParaRPr lang="en-US"/>
          </a:p>
        </p:txBody>
      </p:sp>
    </p:spTree>
    <p:extLst>
      <p:ext uri="{BB962C8B-B14F-4D97-AF65-F5344CB8AC3E}">
        <p14:creationId xmlns:p14="http://schemas.microsoft.com/office/powerpoint/2010/main" val="859223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3EFF6-5DF0-3B4A-94D5-32650406D991}" type="slidenum">
              <a:rPr lang="en-US" smtClean="0"/>
              <a:t>13</a:t>
            </a:fld>
            <a:endParaRPr lang="en-US"/>
          </a:p>
        </p:txBody>
      </p:sp>
    </p:spTree>
    <p:extLst>
      <p:ext uri="{BB962C8B-B14F-4D97-AF65-F5344CB8AC3E}">
        <p14:creationId xmlns:p14="http://schemas.microsoft.com/office/powerpoint/2010/main" val="3786324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ea typeface="+mn-ea"/>
                <a:cs typeface="+mn-cs"/>
              </a:rPr>
              <a:t>Οι κούκλες του Κονιτσιώτη  που αγόρασε  ο </a:t>
            </a:r>
            <a:r>
              <a:rPr lang="el-GR" sz="1200" i="1" kern="1200" dirty="0" smtClean="0">
                <a:solidFill>
                  <a:schemeClr val="tx1"/>
                </a:solidFill>
                <a:effectLst/>
                <a:latin typeface="+mn-lt"/>
                <a:ea typeface="+mn-ea"/>
                <a:cs typeface="+mn-cs"/>
              </a:rPr>
              <a:t>Απ. </a:t>
            </a:r>
            <a:r>
              <a:rPr lang="el-GR" sz="1200" i="1" kern="1200" dirty="0" err="1" smtClean="0">
                <a:solidFill>
                  <a:schemeClr val="tx1"/>
                </a:solidFill>
                <a:effectLst/>
                <a:latin typeface="+mn-lt"/>
                <a:ea typeface="+mn-ea"/>
                <a:cs typeface="+mn-cs"/>
              </a:rPr>
              <a:t>Καραστεργιόπουλος</a:t>
            </a:r>
            <a:r>
              <a:rPr lang="el-GR" sz="1200" kern="1200" dirty="0" smtClean="0">
                <a:solidFill>
                  <a:schemeClr val="tx1"/>
                </a:solidFill>
                <a:effectLst/>
                <a:latin typeface="+mn-lt"/>
                <a:ea typeface="+mn-ea"/>
                <a:cs typeface="+mn-cs"/>
              </a:rPr>
              <a:t> (γνωστός με το όνομα </a:t>
            </a:r>
            <a:r>
              <a:rPr lang="el-GR" sz="1200" i="1" kern="1200" dirty="0" smtClean="0">
                <a:solidFill>
                  <a:schemeClr val="tx1"/>
                </a:solidFill>
                <a:effectLst/>
                <a:latin typeface="+mn-lt"/>
                <a:ea typeface="+mn-ea"/>
                <a:cs typeface="+mn-cs"/>
              </a:rPr>
              <a:t>Μπάρμπα-</a:t>
            </a:r>
            <a:r>
              <a:rPr lang="el-GR" sz="1200" i="1" kern="1200" dirty="0" err="1" smtClean="0">
                <a:solidFill>
                  <a:schemeClr val="tx1"/>
                </a:solidFill>
                <a:effectLst/>
                <a:latin typeface="+mn-lt"/>
                <a:ea typeface="+mn-ea"/>
                <a:cs typeface="+mn-cs"/>
              </a:rPr>
              <a:t>Τόλιας</a:t>
            </a:r>
            <a:r>
              <a:rPr lang="el-GR" sz="1200" kern="1200" dirty="0" smtClean="0">
                <a:solidFill>
                  <a:schemeClr val="tx1"/>
                </a:solidFill>
                <a:effectLst/>
                <a:latin typeface="+mn-lt"/>
                <a:ea typeface="+mn-ea"/>
                <a:cs typeface="+mn-cs"/>
              </a:rPr>
              <a:t>) είναι οι κούκλες που σήμερα ανήκουν στη συλλογή του Πελοποννησιακού Λαογραφικού Ιδρύματος.  Ο Μπάρμπα-</a:t>
            </a:r>
            <a:r>
              <a:rPr lang="el-GR" sz="1200" kern="1200" dirty="0" err="1" smtClean="0">
                <a:solidFill>
                  <a:schemeClr val="tx1"/>
                </a:solidFill>
                <a:effectLst/>
                <a:latin typeface="+mn-lt"/>
                <a:ea typeface="+mn-ea"/>
                <a:cs typeface="+mn-cs"/>
              </a:rPr>
              <a:t>Τόλιας</a:t>
            </a:r>
            <a:r>
              <a:rPr lang="el-GR" sz="1200" kern="1200" dirty="0" smtClean="0">
                <a:solidFill>
                  <a:schemeClr val="tx1"/>
                </a:solidFill>
                <a:effectLst/>
                <a:latin typeface="+mn-lt"/>
                <a:ea typeface="+mn-ea"/>
                <a:cs typeface="+mn-cs"/>
              </a:rPr>
              <a:t>, Μακεδόνας στην καταγωγή, ήταν καραγκιοζοπαίκτης χωρίς δυνατότητες και η αδυναμία αυτή οφειλόταν στην έλλειψη </a:t>
            </a:r>
            <a:r>
              <a:rPr lang="el-GR" sz="1200" kern="1200" dirty="0" err="1" smtClean="0">
                <a:solidFill>
                  <a:schemeClr val="tx1"/>
                </a:solidFill>
                <a:effectLst/>
                <a:latin typeface="+mn-lt"/>
                <a:ea typeface="+mn-ea"/>
                <a:cs typeface="+mn-cs"/>
              </a:rPr>
              <a:t>λαρυγγοφωνής</a:t>
            </a:r>
            <a:r>
              <a:rPr lang="el-GR" sz="1200" kern="1200" dirty="0" smtClean="0">
                <a:solidFill>
                  <a:schemeClr val="tx1"/>
                </a:solidFill>
                <a:effectLst/>
                <a:latin typeface="+mn-lt"/>
                <a:ea typeface="+mn-ea"/>
                <a:cs typeface="+mn-cs"/>
              </a:rPr>
              <a:t>. Αντίθετα είχε μεγάλη επιτυχία στο κουκλοθέατρο.  Διακρινόταν για την καλή κίνηση των κουκλών και χάρη και στην τελειότητα της κατασκευής και της εμφάνισής τους, κατάφερε να καθιερωθεί στο αθηναϊκό κοινό.</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0F3EFF6-5DF0-3B4A-94D5-32650406D991}" type="slidenum">
              <a:rPr lang="en-US" smtClean="0"/>
              <a:t>17</a:t>
            </a:fld>
            <a:endParaRPr lang="en-US"/>
          </a:p>
        </p:txBody>
      </p:sp>
    </p:spTree>
    <p:extLst>
      <p:ext uri="{BB962C8B-B14F-4D97-AF65-F5344CB8AC3E}">
        <p14:creationId xmlns:p14="http://schemas.microsoft.com/office/powerpoint/2010/main" val="3456710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ea typeface="+mn-ea"/>
                <a:cs typeface="+mn-cs"/>
              </a:rPr>
              <a:t>Λίγο πριν τον τελευταίο πόλεμο λειτουργεί ελληνικό κουκλοθέατρο για παιδιά, «ο </a:t>
            </a:r>
            <a:r>
              <a:rPr lang="el-GR" sz="1200" i="1" kern="1200" dirty="0" smtClean="0">
                <a:solidFill>
                  <a:schemeClr val="tx1"/>
                </a:solidFill>
                <a:effectLst/>
                <a:latin typeface="+mn-lt"/>
                <a:ea typeface="+mn-ea"/>
                <a:cs typeface="+mn-cs"/>
              </a:rPr>
              <a:t>Τοσοδούλης</a:t>
            </a:r>
            <a:r>
              <a:rPr lang="el-GR" sz="1200" kern="1200" dirty="0" smtClean="0">
                <a:solidFill>
                  <a:schemeClr val="tx1"/>
                </a:solidFill>
                <a:effectLst/>
                <a:latin typeface="+mn-lt"/>
                <a:ea typeface="+mn-ea"/>
                <a:cs typeface="+mn-cs"/>
              </a:rPr>
              <a:t>»</a:t>
            </a:r>
            <a:r>
              <a:rPr lang="el-GR" sz="1200" i="1"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παράρτημα</a:t>
            </a:r>
            <a:r>
              <a:rPr lang="el-GR" sz="1200" i="1"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της</a:t>
            </a:r>
            <a:r>
              <a:rPr lang="el-GR" sz="1200" i="1" kern="1200" dirty="0" smtClean="0">
                <a:solidFill>
                  <a:schemeClr val="tx1"/>
                </a:solidFill>
                <a:effectLst/>
                <a:latin typeface="+mn-lt"/>
                <a:ea typeface="+mn-ea"/>
                <a:cs typeface="+mn-cs"/>
              </a:rPr>
              <a:t> «Νέας Δραματικής σχολής»</a:t>
            </a:r>
            <a:r>
              <a:rPr lang="el-GR" sz="1200" kern="1200" dirty="0" smtClean="0">
                <a:solidFill>
                  <a:schemeClr val="tx1"/>
                </a:solidFill>
                <a:effectLst/>
                <a:latin typeface="+mn-lt"/>
                <a:ea typeface="+mn-ea"/>
                <a:cs typeface="+mn-cs"/>
              </a:rPr>
              <a:t> </a:t>
            </a:r>
            <a:r>
              <a:rPr lang="el-GR" sz="1200" i="1" kern="1200" dirty="0" smtClean="0">
                <a:solidFill>
                  <a:schemeClr val="tx1"/>
                </a:solidFill>
                <a:effectLst/>
                <a:latin typeface="+mn-lt"/>
                <a:ea typeface="+mn-ea"/>
                <a:cs typeface="+mn-cs"/>
              </a:rPr>
              <a:t>του</a:t>
            </a:r>
            <a:r>
              <a:rPr lang="el-GR" sz="1200" kern="1200" dirty="0" smtClean="0">
                <a:solidFill>
                  <a:schemeClr val="tx1"/>
                </a:solidFill>
                <a:effectLst/>
                <a:latin typeface="+mn-lt"/>
                <a:ea typeface="+mn-ea"/>
                <a:cs typeface="+mn-cs"/>
              </a:rPr>
              <a:t>  </a:t>
            </a:r>
            <a:r>
              <a:rPr lang="el-GR" sz="1200" i="1" kern="1200" dirty="0" smtClean="0">
                <a:solidFill>
                  <a:schemeClr val="tx1"/>
                </a:solidFill>
                <a:effectLst/>
                <a:latin typeface="+mn-lt"/>
                <a:ea typeface="+mn-ea"/>
                <a:cs typeface="+mn-cs"/>
              </a:rPr>
              <a:t>Σ. </a:t>
            </a:r>
            <a:r>
              <a:rPr lang="el-GR" sz="1200" kern="1200" dirty="0" err="1" smtClean="0">
                <a:solidFill>
                  <a:schemeClr val="tx1"/>
                </a:solidFill>
                <a:effectLst/>
                <a:latin typeface="+mn-lt"/>
                <a:ea typeface="+mn-ea"/>
                <a:cs typeface="+mn-cs"/>
              </a:rPr>
              <a:t>Καραντινού</a:t>
            </a:r>
            <a:r>
              <a:rPr lang="el-GR" sz="1200" kern="1200" dirty="0" smtClean="0">
                <a:solidFill>
                  <a:schemeClr val="tx1"/>
                </a:solidFill>
                <a:effectLst/>
                <a:latin typeface="+mn-lt"/>
                <a:ea typeface="+mn-ea"/>
                <a:cs typeface="+mn-cs"/>
              </a:rPr>
              <a:t> τρία χρόνια κράτησε η λειτουργία της με ξεχωριστό νόημα και τέχνη.</a:t>
            </a:r>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Παϊδούση</a:t>
            </a:r>
            <a:r>
              <a:rPr lang="el-GR" sz="1200" kern="1200" dirty="0" smtClean="0">
                <a:solidFill>
                  <a:schemeClr val="tx1"/>
                </a:solidFill>
                <a:effectLst/>
                <a:latin typeface="+mn-lt"/>
                <a:ea typeface="+mn-ea"/>
                <a:cs typeface="+mn-cs"/>
              </a:rPr>
              <a:t> Ειρήνη, επιλογή από το έργο της, πρόλογος Φ. </a:t>
            </a:r>
            <a:r>
              <a:rPr lang="el-GR" sz="1200" kern="1200" dirty="0" err="1" smtClean="0">
                <a:solidFill>
                  <a:schemeClr val="tx1"/>
                </a:solidFill>
                <a:effectLst/>
                <a:latin typeface="+mn-lt"/>
                <a:ea typeface="+mn-ea"/>
                <a:cs typeface="+mn-cs"/>
              </a:rPr>
              <a:t>Τζωρτζάκη</a:t>
            </a:r>
            <a:r>
              <a:rPr lang="el-GR" sz="1200" kern="1200" dirty="0" smtClean="0">
                <a:solidFill>
                  <a:schemeClr val="tx1"/>
                </a:solidFill>
                <a:effectLst/>
                <a:latin typeface="+mn-lt"/>
                <a:ea typeface="+mn-ea"/>
                <a:cs typeface="+mn-cs"/>
              </a:rPr>
              <a:t>, Αθήνα 1963, σ. 357</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F3EFF6-5DF0-3B4A-94D5-32650406D991}" type="slidenum">
              <a:rPr lang="en-US" smtClean="0"/>
              <a:t>18</a:t>
            </a:fld>
            <a:endParaRPr lang="en-US"/>
          </a:p>
        </p:txBody>
      </p:sp>
    </p:spTree>
    <p:extLst>
      <p:ext uri="{BB962C8B-B14F-4D97-AF65-F5344CB8AC3E}">
        <p14:creationId xmlns:p14="http://schemas.microsoft.com/office/powerpoint/2010/main" val="2464068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ea typeface="+mn-ea"/>
                <a:cs typeface="+mn-cs"/>
              </a:rPr>
              <a:t>Την ίδια περίπου εποχή εμφανίζεται το κουκλοθέατρο του</a:t>
            </a:r>
            <a:r>
              <a:rPr lang="el-GR" sz="1200" i="1" kern="1200" dirty="0" smtClean="0">
                <a:solidFill>
                  <a:schemeClr val="tx1"/>
                </a:solidFill>
                <a:effectLst/>
                <a:latin typeface="+mn-lt"/>
                <a:ea typeface="+mn-ea"/>
                <a:cs typeface="+mn-cs"/>
              </a:rPr>
              <a:t> Ρώτα</a:t>
            </a:r>
            <a:r>
              <a:rPr lang="el-GR" sz="1200" kern="1200" dirty="0" smtClean="0">
                <a:solidFill>
                  <a:schemeClr val="tx1"/>
                </a:solidFill>
                <a:effectLst/>
                <a:latin typeface="+mn-lt"/>
                <a:ea typeface="+mn-ea"/>
                <a:cs typeface="+mn-cs"/>
              </a:rPr>
              <a:t>.  Η </a:t>
            </a:r>
            <a:r>
              <a:rPr lang="el-GR" sz="1200" kern="1200" dirty="0" err="1" smtClean="0">
                <a:solidFill>
                  <a:schemeClr val="tx1"/>
                </a:solidFill>
                <a:effectLst/>
                <a:latin typeface="+mn-lt"/>
                <a:ea typeface="+mn-ea"/>
                <a:cs typeface="+mn-cs"/>
              </a:rPr>
              <a:t>κουκλοθεατρική</a:t>
            </a:r>
            <a:r>
              <a:rPr lang="el-GR" sz="1200" kern="1200" dirty="0" smtClean="0">
                <a:solidFill>
                  <a:schemeClr val="tx1"/>
                </a:solidFill>
                <a:effectLst/>
                <a:latin typeface="+mn-lt"/>
                <a:ea typeface="+mn-ea"/>
                <a:cs typeface="+mn-cs"/>
              </a:rPr>
              <a:t> σκηνή του συνδέθηκε με τις δραστηριότητες του Δήμου της Αθήνας. Το 1938 ο Δήμος ιδρύει το Κέντρο Νεότητας και εκεί εντάσσει και το κουκλοθέατρο. Ο </a:t>
            </a:r>
            <a:r>
              <a:rPr lang="el-GR" sz="1200" i="1" kern="1200" dirty="0" smtClean="0">
                <a:solidFill>
                  <a:schemeClr val="tx1"/>
                </a:solidFill>
                <a:effectLst/>
                <a:latin typeface="+mn-lt"/>
                <a:ea typeface="+mn-ea"/>
                <a:cs typeface="+mn-cs"/>
              </a:rPr>
              <a:t>Φασουλής</a:t>
            </a:r>
            <a:r>
              <a:rPr lang="el-GR" sz="1200" kern="1200" dirty="0" smtClean="0">
                <a:solidFill>
                  <a:schemeClr val="tx1"/>
                </a:solidFill>
                <a:effectLst/>
                <a:latin typeface="+mn-lt"/>
                <a:ea typeface="+mn-ea"/>
                <a:cs typeface="+mn-cs"/>
              </a:rPr>
              <a:t> κι’ ο </a:t>
            </a:r>
            <a:r>
              <a:rPr lang="el-GR" sz="1200" i="1" kern="1200" dirty="0" err="1" smtClean="0">
                <a:solidFill>
                  <a:schemeClr val="tx1"/>
                </a:solidFill>
                <a:effectLst/>
                <a:latin typeface="+mn-lt"/>
                <a:ea typeface="+mn-ea"/>
                <a:cs typeface="+mn-cs"/>
              </a:rPr>
              <a:t>Ρεβύθης</a:t>
            </a:r>
            <a:r>
              <a:rPr lang="el-GR" sz="1200" kern="1200" dirty="0" smtClean="0">
                <a:solidFill>
                  <a:schemeClr val="tx1"/>
                </a:solidFill>
                <a:effectLst/>
                <a:latin typeface="+mn-lt"/>
                <a:ea typeface="+mn-ea"/>
                <a:cs typeface="+mn-cs"/>
              </a:rPr>
              <a:t> είναι οι κεντρικοί ήρωες της μικρής σκηνής.</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Θέατρο για παιδιά παρουσιάζουν επίσης οι παιδικές σκηνές της Ευφροσύνης </a:t>
            </a:r>
            <a:r>
              <a:rPr lang="el-GR" sz="1200" kern="1200" dirty="0" err="1" smtClean="0">
                <a:solidFill>
                  <a:schemeClr val="tx1"/>
                </a:solidFill>
                <a:effectLst/>
                <a:latin typeface="+mn-lt"/>
                <a:ea typeface="+mn-ea"/>
                <a:cs typeface="+mn-cs"/>
              </a:rPr>
              <a:t>Λόντου</a:t>
            </a:r>
            <a:r>
              <a:rPr lang="el-GR" sz="1200" kern="1200" dirty="0" smtClean="0">
                <a:solidFill>
                  <a:schemeClr val="tx1"/>
                </a:solidFill>
                <a:effectLst/>
                <a:latin typeface="+mn-lt"/>
                <a:ea typeface="+mn-ea"/>
                <a:cs typeface="+mn-cs"/>
              </a:rPr>
              <a:t>-</a:t>
            </a:r>
            <a:r>
              <a:rPr lang="el-GR" sz="1200" kern="1200" dirty="0" err="1" smtClean="0">
                <a:solidFill>
                  <a:schemeClr val="tx1"/>
                </a:solidFill>
                <a:effectLst/>
                <a:latin typeface="+mn-lt"/>
                <a:ea typeface="+mn-ea"/>
                <a:cs typeface="+mn-cs"/>
              </a:rPr>
              <a:t>Δημητρακοπούλου</a:t>
            </a:r>
            <a:r>
              <a:rPr lang="el-GR" sz="1200" kern="1200" dirty="0" smtClean="0">
                <a:solidFill>
                  <a:schemeClr val="tx1"/>
                </a:solidFill>
                <a:effectLst/>
                <a:latin typeface="+mn-lt"/>
                <a:ea typeface="+mn-ea"/>
                <a:cs typeface="+mn-cs"/>
              </a:rPr>
              <a:t> (από το 1931) στο «</a:t>
            </a:r>
            <a:r>
              <a:rPr lang="el-GR" sz="1200" kern="1200" dirty="0" err="1" smtClean="0">
                <a:solidFill>
                  <a:schemeClr val="tx1"/>
                </a:solidFill>
                <a:effectLst/>
                <a:latin typeface="+mn-lt"/>
                <a:ea typeface="+mn-ea"/>
                <a:cs typeface="+mn-cs"/>
              </a:rPr>
              <a:t>Τριανόν</a:t>
            </a:r>
            <a:r>
              <a:rPr lang="el-GR" sz="1200" kern="1200" dirty="0" smtClean="0">
                <a:solidFill>
                  <a:schemeClr val="tx1"/>
                </a:solidFill>
                <a:effectLst/>
                <a:latin typeface="+mn-lt"/>
                <a:ea typeface="+mn-ea"/>
                <a:cs typeface="+mn-cs"/>
              </a:rPr>
              <a:t>» και της Αντιγόνης Μεταξά από το 1932 (με παιδιά ηθοποιούς). </a:t>
            </a:r>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Στόχος της Ευφροσύνης </a:t>
            </a:r>
            <a:r>
              <a:rPr lang="el-GR" sz="1200" kern="1200" dirty="0" err="1" smtClean="0">
                <a:solidFill>
                  <a:schemeClr val="tx1"/>
                </a:solidFill>
                <a:effectLst/>
                <a:latin typeface="+mn-lt"/>
                <a:ea typeface="+mn-ea"/>
                <a:cs typeface="+mn-cs"/>
              </a:rPr>
              <a:t>Λόντου</a:t>
            </a:r>
            <a:r>
              <a:rPr lang="el-GR" sz="1200" kern="1200" dirty="0" smtClean="0">
                <a:solidFill>
                  <a:schemeClr val="tx1"/>
                </a:solidFill>
                <a:effectLst/>
                <a:latin typeface="+mn-lt"/>
                <a:ea typeface="+mn-ea"/>
                <a:cs typeface="+mn-cs"/>
              </a:rPr>
              <a:t> ήταν «η διαμέσου της ψυχαγωγίας </a:t>
            </a:r>
            <a:r>
              <a:rPr lang="el-GR" sz="1200" kern="1200" dirty="0" err="1" smtClean="0">
                <a:solidFill>
                  <a:schemeClr val="tx1"/>
                </a:solidFill>
                <a:effectLst/>
                <a:latin typeface="+mn-lt"/>
                <a:ea typeface="+mn-ea"/>
                <a:cs typeface="+mn-cs"/>
              </a:rPr>
              <a:t>διαπαιδαγώγησις</a:t>
            </a:r>
            <a:r>
              <a:rPr lang="el-GR" sz="1200" kern="1200" dirty="0" smtClean="0">
                <a:solidFill>
                  <a:schemeClr val="tx1"/>
                </a:solidFill>
                <a:effectLst/>
                <a:latin typeface="+mn-lt"/>
                <a:ea typeface="+mn-ea"/>
                <a:cs typeface="+mn-cs"/>
              </a:rPr>
              <a:t> και ο εθνικός φρονηματισμός της </a:t>
            </a:r>
            <a:r>
              <a:rPr lang="el-GR" sz="1200" kern="1200" dirty="0" err="1" smtClean="0">
                <a:solidFill>
                  <a:schemeClr val="tx1"/>
                </a:solidFill>
                <a:effectLst/>
                <a:latin typeface="+mn-lt"/>
                <a:ea typeface="+mn-ea"/>
                <a:cs typeface="+mn-cs"/>
              </a:rPr>
              <a:t>νεότητος</a:t>
            </a:r>
            <a:r>
              <a:rPr lang="el-GR" sz="1200" kern="1200" dirty="0" smtClean="0">
                <a:solidFill>
                  <a:schemeClr val="tx1"/>
                </a:solidFill>
                <a:effectLst/>
                <a:latin typeface="+mn-lt"/>
                <a:ea typeface="+mn-ea"/>
                <a:cs typeface="+mn-cs"/>
              </a:rPr>
              <a:t>»</a:t>
            </a:r>
            <a:r>
              <a:rPr lang="el-GR" sz="1200" i="1"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a:t>
            </a:r>
            <a:r>
              <a:rPr lang="el-GR" sz="1200" kern="1200" dirty="0" err="1" smtClean="0">
                <a:solidFill>
                  <a:schemeClr val="tx1"/>
                </a:solidFill>
                <a:effectLst/>
                <a:latin typeface="+mn-lt"/>
                <a:ea typeface="+mn-ea"/>
                <a:cs typeface="+mn-cs"/>
              </a:rPr>
              <a:t>Καγγελάρη</a:t>
            </a:r>
            <a:r>
              <a:rPr lang="el-GR" sz="1200" kern="1200" dirty="0" smtClean="0">
                <a:solidFill>
                  <a:schemeClr val="tx1"/>
                </a:solidFill>
                <a:effectLst/>
                <a:latin typeface="+mn-lt"/>
                <a:ea typeface="+mn-ea"/>
                <a:cs typeface="+mn-cs"/>
              </a:rPr>
              <a:t> 1991:17). Η λειτουργία των θεάτρων αυτών απαγορεύτηκε από τους Ιταλούς το 1941.</a:t>
            </a:r>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	Το 1934 αναλαμβάνει καθήκοντα στη σχολή </a:t>
            </a:r>
            <a:r>
              <a:rPr lang="el-GR" sz="1200" kern="1200" dirty="0" err="1" smtClean="0">
                <a:solidFill>
                  <a:schemeClr val="tx1"/>
                </a:solidFill>
                <a:effectLst/>
                <a:latin typeface="+mn-lt"/>
                <a:ea typeface="+mn-ea"/>
                <a:cs typeface="+mn-cs"/>
              </a:rPr>
              <a:t>Αηδονοπούλου</a:t>
            </a:r>
            <a:r>
              <a:rPr lang="el-GR" sz="1200" kern="1200" dirty="0" smtClean="0">
                <a:solidFill>
                  <a:schemeClr val="tx1"/>
                </a:solidFill>
                <a:effectLst/>
                <a:latin typeface="+mn-lt"/>
                <a:ea typeface="+mn-ea"/>
                <a:cs typeface="+mn-cs"/>
              </a:rPr>
              <a:t> η Ελένη Θεοχάρη </a:t>
            </a:r>
            <a:r>
              <a:rPr lang="el-GR" sz="1200" kern="1200" dirty="0" err="1" smtClean="0">
                <a:solidFill>
                  <a:schemeClr val="tx1"/>
                </a:solidFill>
                <a:effectLst/>
                <a:latin typeface="+mn-lt"/>
                <a:ea typeface="+mn-ea"/>
                <a:cs typeface="+mn-cs"/>
              </a:rPr>
              <a:t>Περάκη</a:t>
            </a:r>
            <a:r>
              <a:rPr lang="el-GR" sz="1200" kern="1200" dirty="0" smtClean="0">
                <a:solidFill>
                  <a:schemeClr val="tx1"/>
                </a:solidFill>
                <a:effectLst/>
                <a:latin typeface="+mn-lt"/>
                <a:ea typeface="+mn-ea"/>
                <a:cs typeface="+mn-cs"/>
              </a:rPr>
              <a:t> ως καθηγήτρια εικαστικών (ιχνογραφίας) και με την πρώτη ευκαιρία οργανώνει με τις μαθήτριες της σχολής παραστάσεις κουκλοθέατρου για τους  μαθητές, με τον </a:t>
            </a:r>
            <a:r>
              <a:rPr lang="el-GR" sz="1200" i="1" kern="1200" dirty="0" smtClean="0">
                <a:solidFill>
                  <a:schemeClr val="tx1"/>
                </a:solidFill>
                <a:effectLst/>
                <a:latin typeface="+mn-lt"/>
                <a:ea typeface="+mn-ea"/>
                <a:cs typeface="+mn-cs"/>
              </a:rPr>
              <a:t>Κοκκινοτρίχη και την παρέα του </a:t>
            </a:r>
            <a:r>
              <a:rPr lang="el-GR" sz="1200" kern="1200" dirty="0" smtClean="0">
                <a:solidFill>
                  <a:schemeClr val="tx1"/>
                </a:solidFill>
                <a:effectLst/>
                <a:latin typeface="+mn-lt"/>
                <a:ea typeface="+mn-ea"/>
                <a:cs typeface="+mn-cs"/>
              </a:rPr>
              <a:t>(</a:t>
            </a:r>
            <a:r>
              <a:rPr lang="el-GR" sz="1200" kern="1200" dirty="0" err="1" smtClean="0">
                <a:solidFill>
                  <a:schemeClr val="tx1"/>
                </a:solidFill>
                <a:effectLst/>
                <a:latin typeface="+mn-lt"/>
                <a:ea typeface="+mn-ea"/>
                <a:cs typeface="+mn-cs"/>
              </a:rPr>
              <a:t>Παιδούση</a:t>
            </a:r>
            <a:r>
              <a:rPr lang="el-GR" sz="1200" kern="1200" dirty="0" smtClean="0">
                <a:solidFill>
                  <a:schemeClr val="tx1"/>
                </a:solidFill>
                <a:effectLst/>
                <a:latin typeface="+mn-lt"/>
                <a:ea typeface="+mn-ea"/>
                <a:cs typeface="+mn-cs"/>
              </a:rPr>
              <a:t> 1954). </a:t>
            </a:r>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	Την ίδια εποχή εμφανίζεται ο </a:t>
            </a:r>
            <a:r>
              <a:rPr lang="el-GR" sz="1200" kern="1200" dirty="0" err="1" smtClean="0">
                <a:solidFill>
                  <a:schemeClr val="tx1"/>
                </a:solidFill>
                <a:effectLst/>
                <a:latin typeface="+mn-lt"/>
                <a:ea typeface="+mn-ea"/>
                <a:cs typeface="+mn-cs"/>
              </a:rPr>
              <a:t>κουκλοθίασος</a:t>
            </a:r>
            <a:r>
              <a:rPr lang="el-GR" sz="1200" kern="1200" dirty="0" smtClean="0">
                <a:solidFill>
                  <a:schemeClr val="tx1"/>
                </a:solidFill>
                <a:effectLst/>
                <a:latin typeface="+mn-lt"/>
                <a:ea typeface="+mn-ea"/>
                <a:cs typeface="+mn-cs"/>
              </a:rPr>
              <a:t> «Ζωντανές κούκλες Ζαππείου», που δημιουργήθηκε από τον Νίκο </a:t>
            </a:r>
            <a:r>
              <a:rPr lang="el-GR" sz="1200" kern="1200" dirty="0" err="1" smtClean="0">
                <a:solidFill>
                  <a:schemeClr val="tx1"/>
                </a:solidFill>
                <a:effectLst/>
                <a:latin typeface="+mn-lt"/>
                <a:ea typeface="+mn-ea"/>
                <a:cs typeface="+mn-cs"/>
              </a:rPr>
              <a:t>Ακίλογλου</a:t>
            </a:r>
            <a:r>
              <a:rPr lang="el-GR" sz="1200" kern="1200" dirty="0" smtClean="0">
                <a:solidFill>
                  <a:schemeClr val="tx1"/>
                </a:solidFill>
                <a:effectLst/>
                <a:latin typeface="+mn-lt"/>
                <a:ea typeface="+mn-ea"/>
                <a:cs typeface="+mn-cs"/>
              </a:rPr>
              <a:t> και τον Χρίστο </a:t>
            </a:r>
            <a:r>
              <a:rPr lang="el-GR" sz="1200" kern="1200" dirty="0" err="1" smtClean="0">
                <a:solidFill>
                  <a:schemeClr val="tx1"/>
                </a:solidFill>
                <a:effectLst/>
                <a:latin typeface="+mn-lt"/>
                <a:ea typeface="+mn-ea"/>
                <a:cs typeface="+mn-cs"/>
              </a:rPr>
              <a:t>Διάτσινο</a:t>
            </a:r>
            <a:r>
              <a:rPr lang="el-GR" sz="1200" kern="1200" dirty="0" smtClean="0">
                <a:solidFill>
                  <a:schemeClr val="tx1"/>
                </a:solidFill>
                <a:effectLst/>
                <a:latin typeface="+mn-lt"/>
                <a:ea typeface="+mn-ea"/>
                <a:cs typeface="+mn-cs"/>
              </a:rPr>
              <a:t>, σε συνεργασία με τον σκηνογράφο </a:t>
            </a:r>
            <a:r>
              <a:rPr lang="el-GR" sz="1200" kern="1200" dirty="0" err="1" smtClean="0">
                <a:solidFill>
                  <a:schemeClr val="tx1"/>
                </a:solidFill>
                <a:effectLst/>
                <a:latin typeface="+mn-lt"/>
                <a:ea typeface="+mn-ea"/>
                <a:cs typeface="+mn-cs"/>
              </a:rPr>
              <a:t>Κλώνη</a:t>
            </a:r>
            <a:r>
              <a:rPr lang="el-GR" sz="1200" kern="1200" dirty="0" smtClean="0">
                <a:solidFill>
                  <a:schemeClr val="tx1"/>
                </a:solidFill>
                <a:effectLst/>
                <a:latin typeface="+mn-lt"/>
                <a:ea typeface="+mn-ea"/>
                <a:cs typeface="+mn-cs"/>
              </a:rPr>
              <a:t> και με τραγουδιστές από το Εθνικό Θέατρο (όπως τον Σβορώνο κ.ά.). Η Ευφροσύνη </a:t>
            </a:r>
            <a:r>
              <a:rPr lang="el-GR" sz="1200" kern="1200" dirty="0" err="1" smtClean="0">
                <a:solidFill>
                  <a:schemeClr val="tx1"/>
                </a:solidFill>
                <a:effectLst/>
                <a:latin typeface="+mn-lt"/>
                <a:ea typeface="+mn-ea"/>
                <a:cs typeface="+mn-cs"/>
              </a:rPr>
              <a:t>Λόντου</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Δημητρακοπούλου</a:t>
            </a:r>
            <a:r>
              <a:rPr lang="el-GR" sz="1200" kern="1200" dirty="0" smtClean="0">
                <a:solidFill>
                  <a:schemeClr val="tx1"/>
                </a:solidFill>
                <a:effectLst/>
                <a:latin typeface="+mn-lt"/>
                <a:ea typeface="+mn-ea"/>
                <a:cs typeface="+mn-cs"/>
              </a:rPr>
              <a:t> ήταν παιδαγωγός και βυζαντινολόγος. Από το 1920 είχε δημιουργήσει στο σχολείο που διηύθυνε την προβολή των διδασκομένων μαθημάτων με διαλογικό τρόπο και υπό μορφή συζητήσεων μεταξύ των μαθητών της. Το 1926 εκδόθηκε ο πρώτος τόμος του </a:t>
            </a:r>
            <a:r>
              <a:rPr lang="el-GR" sz="1200" i="1" kern="1200" dirty="0" smtClean="0">
                <a:solidFill>
                  <a:schemeClr val="tx1"/>
                </a:solidFill>
                <a:effectLst/>
                <a:latin typeface="+mn-lt"/>
                <a:ea typeface="+mn-ea"/>
                <a:cs typeface="+mn-cs"/>
              </a:rPr>
              <a:t>Παιδικού Θεάτρου</a:t>
            </a:r>
            <a:r>
              <a:rPr lang="el-GR" sz="1200" kern="1200" dirty="0" smtClean="0">
                <a:solidFill>
                  <a:schemeClr val="tx1"/>
                </a:solidFill>
                <a:effectLst/>
                <a:latin typeface="+mn-lt"/>
                <a:ea typeface="+mn-ea"/>
                <a:cs typeface="+mn-cs"/>
              </a:rPr>
              <a:t> της και το 1927 ο δεύτερος.</a:t>
            </a:r>
          </a:p>
          <a:p>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Η Αντιγόνη Μεταξά (1905-1971), γνωστή αργότερα 1943 ως Θεία Λένα από τη ραδιοφωνική εκπομπή «Η ώρα του παιδιού», είχε σπουδάσει παιδαγωγικά στο Παρίσι και ήταν απόφοιτος της Δραματικής Σχολής του Ελληνικού Ωδείου.</a:t>
            </a:r>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Ο Νίκος </a:t>
            </a:r>
            <a:r>
              <a:rPr lang="el-GR" sz="1200" kern="1200" dirty="0" err="1" smtClean="0">
                <a:solidFill>
                  <a:schemeClr val="tx1"/>
                </a:solidFill>
                <a:effectLst/>
                <a:latin typeface="+mn-lt"/>
                <a:ea typeface="+mn-ea"/>
                <a:cs typeface="+mn-cs"/>
              </a:rPr>
              <a:t>Ακίλογλου</a:t>
            </a:r>
            <a:r>
              <a:rPr lang="el-GR" sz="1200" kern="1200" dirty="0" smtClean="0">
                <a:solidFill>
                  <a:schemeClr val="tx1"/>
                </a:solidFill>
                <a:effectLst/>
                <a:latin typeface="+mn-lt"/>
                <a:ea typeface="+mn-ea"/>
                <a:cs typeface="+mn-cs"/>
              </a:rPr>
              <a:t> (1922-2005) γεννήθηκε στη Μ. Ασία και ήρθε στην Αθήνα ως πρόσφυγας με τη μικρασιατική καταστροφή. Παρακολούθησε μαθήματα στην «</a:t>
            </a:r>
            <a:r>
              <a:rPr lang="el-GR" sz="1200" kern="1200" dirty="0" err="1" smtClean="0">
                <a:solidFill>
                  <a:schemeClr val="tx1"/>
                </a:solidFill>
                <a:effectLst/>
                <a:latin typeface="+mn-lt"/>
                <a:ea typeface="+mn-ea"/>
                <a:cs typeface="+mn-cs"/>
              </a:rPr>
              <a:t>Παπαστράτειο</a:t>
            </a:r>
            <a:r>
              <a:rPr lang="el-GR" sz="1200" kern="1200" dirty="0" smtClean="0">
                <a:solidFill>
                  <a:schemeClr val="tx1"/>
                </a:solidFill>
                <a:effectLst/>
                <a:latin typeface="+mn-lt"/>
                <a:ea typeface="+mn-ea"/>
                <a:cs typeface="+mn-cs"/>
              </a:rPr>
              <a:t> Δημόσια Επαγγελματική Σχολή Παιχνιδιών και Διακοσμητικής». Δύο γεγονότα του κέντρισαν το ενδιαφέρον για το κουκλοθέατρο: μια παράσταση με ήρωα τον </a:t>
            </a:r>
            <a:r>
              <a:rPr lang="el-GR" sz="1200" kern="1200" dirty="0" err="1" smtClean="0">
                <a:solidFill>
                  <a:schemeClr val="tx1"/>
                </a:solidFill>
                <a:effectLst/>
                <a:latin typeface="+mn-lt"/>
                <a:ea typeface="+mn-ea"/>
                <a:cs typeface="+mn-cs"/>
              </a:rPr>
              <a:t>Πετρούσκα</a:t>
            </a:r>
            <a:r>
              <a:rPr lang="el-GR" sz="1200" kern="1200" dirty="0" smtClean="0">
                <a:solidFill>
                  <a:schemeClr val="tx1"/>
                </a:solidFill>
                <a:effectLst/>
                <a:latin typeface="+mn-lt"/>
                <a:ea typeface="+mn-ea"/>
                <a:cs typeface="+mn-cs"/>
              </a:rPr>
              <a:t> που δόθηκε στη Ρώσικη Πρεσβεία, και οι παραστάσεις στο Ζάππειο του θεάτρου </a:t>
            </a:r>
            <a:r>
              <a:rPr lang="el-GR" sz="1200" kern="1200" dirty="0" err="1" smtClean="0">
                <a:solidFill>
                  <a:schemeClr val="tx1"/>
                </a:solidFill>
                <a:effectLst/>
                <a:latin typeface="+mn-lt"/>
                <a:ea typeface="+mn-ea"/>
                <a:cs typeface="+mn-cs"/>
              </a:rPr>
              <a:t>μαριονεττών</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Πίκολι</a:t>
            </a:r>
            <a:r>
              <a:rPr lang="el-GR" sz="1200" kern="1200" dirty="0" smtClean="0">
                <a:solidFill>
                  <a:schemeClr val="tx1"/>
                </a:solidFill>
                <a:effectLst/>
                <a:latin typeface="+mn-lt"/>
                <a:ea typeface="+mn-ea"/>
                <a:cs typeface="+mn-cs"/>
              </a:rPr>
              <a:t> από το Μιλάνο. Ο </a:t>
            </a:r>
            <a:r>
              <a:rPr lang="el-GR" sz="1200" kern="1200" dirty="0" err="1" smtClean="0">
                <a:solidFill>
                  <a:schemeClr val="tx1"/>
                </a:solidFill>
                <a:effectLst/>
                <a:latin typeface="+mn-lt"/>
                <a:ea typeface="+mn-ea"/>
                <a:cs typeface="+mn-cs"/>
              </a:rPr>
              <a:t>Γιοκαρίνης</a:t>
            </a:r>
            <a:r>
              <a:rPr lang="el-GR" sz="1200" kern="1200" dirty="0" smtClean="0">
                <a:solidFill>
                  <a:schemeClr val="tx1"/>
                </a:solidFill>
                <a:effectLst/>
                <a:latin typeface="+mn-lt"/>
                <a:ea typeface="+mn-ea"/>
                <a:cs typeface="+mn-cs"/>
              </a:rPr>
              <a:t>, γραμματέας τότε του Ζαππείου, κράτησε δύο κούκλες για δείγματα και ζήτησε από την </a:t>
            </a:r>
            <a:r>
              <a:rPr lang="el-GR" sz="1200" kern="1200" dirty="0" err="1" smtClean="0">
                <a:solidFill>
                  <a:schemeClr val="tx1"/>
                </a:solidFill>
                <a:effectLst/>
                <a:latin typeface="+mn-lt"/>
                <a:ea typeface="+mn-ea"/>
                <a:cs typeface="+mn-cs"/>
              </a:rPr>
              <a:t>Παπαστράτειο</a:t>
            </a:r>
            <a:r>
              <a:rPr lang="el-GR" sz="1200" kern="1200" dirty="0" smtClean="0">
                <a:solidFill>
                  <a:schemeClr val="tx1"/>
                </a:solidFill>
                <a:effectLst/>
                <a:latin typeface="+mn-lt"/>
                <a:ea typeface="+mn-ea"/>
                <a:cs typeface="+mn-cs"/>
              </a:rPr>
              <a:t> Σχολή μαθητές να εκπαιδευτούν στο κουκλοθέατρο. Έστειλαν τον </a:t>
            </a:r>
            <a:r>
              <a:rPr lang="el-GR" sz="1200" kern="1200" dirty="0" err="1" smtClean="0">
                <a:solidFill>
                  <a:schemeClr val="tx1"/>
                </a:solidFill>
                <a:effectLst/>
                <a:latin typeface="+mn-lt"/>
                <a:ea typeface="+mn-ea"/>
                <a:cs typeface="+mn-cs"/>
              </a:rPr>
              <a:t>Ακίλογλου</a:t>
            </a:r>
            <a:r>
              <a:rPr lang="el-GR" sz="1200" kern="1200" dirty="0" smtClean="0">
                <a:solidFill>
                  <a:schemeClr val="tx1"/>
                </a:solidFill>
                <a:effectLst/>
                <a:latin typeface="+mn-lt"/>
                <a:ea typeface="+mn-ea"/>
                <a:cs typeface="+mn-cs"/>
              </a:rPr>
              <a:t> και τον </a:t>
            </a:r>
            <a:r>
              <a:rPr lang="el-GR" sz="1200" kern="1200" dirty="0" err="1" smtClean="0">
                <a:solidFill>
                  <a:schemeClr val="tx1"/>
                </a:solidFill>
                <a:effectLst/>
                <a:latin typeface="+mn-lt"/>
                <a:ea typeface="+mn-ea"/>
                <a:cs typeface="+mn-cs"/>
              </a:rPr>
              <a:t>Διάτσινο</a:t>
            </a:r>
            <a:r>
              <a:rPr lang="el-GR" sz="1200" kern="1200" dirty="0" smtClean="0">
                <a:solidFill>
                  <a:schemeClr val="tx1"/>
                </a:solidFill>
                <a:effectLst/>
                <a:latin typeface="+mn-lt"/>
                <a:ea typeface="+mn-ea"/>
                <a:cs typeface="+mn-cs"/>
              </a:rPr>
              <a:t>.  Σπούδασε σκηνογραφία με το Σπύρο Βασιλείου στη Δραματική σχολή του </a:t>
            </a:r>
            <a:r>
              <a:rPr lang="el-GR" sz="1200" kern="1200" dirty="0" err="1" smtClean="0">
                <a:solidFill>
                  <a:schemeClr val="tx1"/>
                </a:solidFill>
                <a:effectLst/>
                <a:latin typeface="+mn-lt"/>
                <a:ea typeface="+mn-ea"/>
                <a:cs typeface="+mn-cs"/>
              </a:rPr>
              <a:t>Καραντινού</a:t>
            </a:r>
            <a:r>
              <a:rPr lang="el-G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F3EFF6-5DF0-3B4A-94D5-32650406D991}" type="slidenum">
              <a:rPr lang="en-US" smtClean="0"/>
              <a:t>19</a:t>
            </a:fld>
            <a:endParaRPr lang="en-US"/>
          </a:p>
        </p:txBody>
      </p:sp>
    </p:spTree>
    <p:extLst>
      <p:ext uri="{BB962C8B-B14F-4D97-AF65-F5344CB8AC3E}">
        <p14:creationId xmlns:p14="http://schemas.microsoft.com/office/powerpoint/2010/main" val="468709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http</a:t>
            </a:r>
            <a:r>
              <a:rPr lang="en-US" dirty="0" smtClean="0"/>
              <a:t>://kokkinosfakelos.blogspot.gr/2013/12/m-2o.html</a:t>
            </a:r>
            <a:endParaRPr lang="el-GR" dirty="0" smtClean="0"/>
          </a:p>
          <a:p>
            <a:endParaRPr lang="el-GR" dirty="0" smtClean="0"/>
          </a:p>
          <a:p>
            <a:r>
              <a:rPr lang="el-GR" sz="1200" kern="1200" dirty="0" smtClean="0">
                <a:solidFill>
                  <a:schemeClr val="tx1"/>
                </a:solidFill>
                <a:effectLst/>
                <a:latin typeface="+mn-lt"/>
                <a:ea typeface="+mn-ea"/>
                <a:cs typeface="+mn-cs"/>
              </a:rPr>
              <a:t>Η δικτατορία της 4</a:t>
            </a:r>
            <a:r>
              <a:rPr lang="el-GR" sz="1200" kern="1200" baseline="30000" dirty="0" smtClean="0">
                <a:solidFill>
                  <a:schemeClr val="tx1"/>
                </a:solidFill>
                <a:effectLst/>
                <a:latin typeface="+mn-lt"/>
                <a:ea typeface="+mn-ea"/>
                <a:cs typeface="+mn-cs"/>
              </a:rPr>
              <a:t>ης</a:t>
            </a:r>
            <a:r>
              <a:rPr lang="el-GR" sz="1200" kern="1200" dirty="0" smtClean="0">
                <a:solidFill>
                  <a:schemeClr val="tx1"/>
                </a:solidFill>
                <a:effectLst/>
                <a:latin typeface="+mn-lt"/>
                <a:ea typeface="+mn-ea"/>
                <a:cs typeface="+mn-cs"/>
              </a:rPr>
              <a:t> Αυγούστου ανέκοψε αλλά δεν σταμάτησε εντελώς τη δράση του θιάσου του </a:t>
            </a:r>
            <a:r>
              <a:rPr lang="el-GR" sz="1200" kern="1200" dirty="0" err="1" smtClean="0">
                <a:solidFill>
                  <a:schemeClr val="tx1"/>
                </a:solidFill>
                <a:effectLst/>
                <a:latin typeface="+mn-lt"/>
                <a:ea typeface="+mn-ea"/>
                <a:cs typeface="+mn-cs"/>
              </a:rPr>
              <a:t>Ακίλογλου</a:t>
            </a:r>
            <a:r>
              <a:rPr lang="el-GR" sz="1200" kern="1200" dirty="0" smtClean="0">
                <a:solidFill>
                  <a:schemeClr val="tx1"/>
                </a:solidFill>
                <a:effectLst/>
                <a:latin typeface="+mn-lt"/>
                <a:ea typeface="+mn-ea"/>
                <a:cs typeface="+mn-cs"/>
              </a:rPr>
              <a:t>, που συνέχισε να δίνει παραστάσεις όπου μπορούσε. Με την κήρυξη του πολέμου, ο </a:t>
            </a:r>
            <a:r>
              <a:rPr lang="el-GR" sz="1200" kern="1200" dirty="0" err="1" smtClean="0">
                <a:solidFill>
                  <a:schemeClr val="tx1"/>
                </a:solidFill>
                <a:effectLst/>
                <a:latin typeface="+mn-lt"/>
                <a:ea typeface="+mn-ea"/>
                <a:cs typeface="+mn-cs"/>
              </a:rPr>
              <a:t>Ακίλογλου</a:t>
            </a:r>
            <a:r>
              <a:rPr lang="el-GR" sz="1200" kern="1200" dirty="0" smtClean="0">
                <a:solidFill>
                  <a:schemeClr val="tx1"/>
                </a:solidFill>
                <a:effectLst/>
                <a:latin typeface="+mn-lt"/>
                <a:ea typeface="+mn-ea"/>
                <a:cs typeface="+mn-cs"/>
              </a:rPr>
              <a:t> επιστρατεύτηκε ως  στρατιώτης του ορεινού πυροβολικού</a:t>
            </a:r>
            <a:r>
              <a:rPr lang="en-US" dirty="0" smtClean="0">
                <a:effectLst/>
              </a:rPr>
              <a:t> </a:t>
            </a:r>
            <a:endParaRPr lang="el-GR" dirty="0" smtClean="0">
              <a:effectLst/>
            </a:endParaRPr>
          </a:p>
          <a:p>
            <a:r>
              <a:rPr lang="el-GR" sz="1200" kern="1200" dirty="0" smtClean="0">
                <a:solidFill>
                  <a:schemeClr val="tx1"/>
                </a:solidFill>
                <a:effectLst/>
                <a:latin typeface="+mn-lt"/>
                <a:ea typeface="+mn-ea"/>
                <a:cs typeface="+mn-cs"/>
              </a:rPr>
              <a:t>Στα χρόνια της Κατοχής πολλοί καλλιτέχνες του θεάτρου θα ενταχθούν ενεργά στην Εθνική Αντίσταση. Στην Αθήνα υπήρχε το «Θεατρικό Εργαστήρι» του </a:t>
            </a:r>
            <a:r>
              <a:rPr lang="en-US" sz="1200" kern="1200" dirty="0" smtClean="0">
                <a:solidFill>
                  <a:schemeClr val="tx1"/>
                </a:solidFill>
                <a:effectLst/>
                <a:latin typeface="+mn-lt"/>
                <a:ea typeface="+mn-ea"/>
                <a:cs typeface="+mn-cs"/>
              </a:rPr>
              <a:t>B</a:t>
            </a:r>
            <a:r>
              <a:rPr lang="el-GR" sz="1200" kern="1200" dirty="0" err="1" smtClean="0">
                <a:solidFill>
                  <a:schemeClr val="tx1"/>
                </a:solidFill>
                <a:effectLst/>
                <a:latin typeface="+mn-lt"/>
                <a:ea typeface="+mn-ea"/>
                <a:cs typeface="+mn-cs"/>
              </a:rPr>
              <a:t>ασίλη</a:t>
            </a:r>
            <a:r>
              <a:rPr lang="el-GR" sz="1200" kern="1200" dirty="0" smtClean="0">
                <a:solidFill>
                  <a:schemeClr val="tx1"/>
                </a:solidFill>
                <a:effectLst/>
                <a:latin typeface="+mn-lt"/>
                <a:ea typeface="+mn-ea"/>
                <a:cs typeface="+mn-cs"/>
              </a:rPr>
              <a:t> Ρώτα, στο οποίο προετοιμάζονταν το θέατρο της Αντίστασης στο βουνό και το κουκλοθέατρο του Νίκου </a:t>
            </a:r>
            <a:r>
              <a:rPr lang="el-GR" sz="1200" kern="1200" dirty="0" err="1" smtClean="0">
                <a:solidFill>
                  <a:schemeClr val="tx1"/>
                </a:solidFill>
                <a:effectLst/>
                <a:latin typeface="+mn-lt"/>
                <a:ea typeface="+mn-ea"/>
                <a:cs typeface="+mn-cs"/>
              </a:rPr>
              <a:t>Ακίλογλου</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0F3EFF6-5DF0-3B4A-94D5-32650406D991}" type="slidenum">
              <a:rPr lang="en-US" smtClean="0"/>
              <a:t>20</a:t>
            </a:fld>
            <a:endParaRPr lang="en-US"/>
          </a:p>
        </p:txBody>
      </p:sp>
    </p:spTree>
    <p:extLst>
      <p:ext uri="{BB962C8B-B14F-4D97-AF65-F5344CB8AC3E}">
        <p14:creationId xmlns:p14="http://schemas.microsoft.com/office/powerpoint/2010/main" val="4208432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http</a:t>
            </a:r>
            <a:r>
              <a:rPr lang="en-US" dirty="0" smtClean="0"/>
              <a:t>://kokkinosfakelos.blogspot.gr/2013/12/m-2o.html</a:t>
            </a:r>
            <a:endParaRPr lang="el-GR" dirty="0" smtClean="0"/>
          </a:p>
          <a:p>
            <a:endParaRPr lang="el-GR" dirty="0" smtClean="0"/>
          </a:p>
          <a:p>
            <a:r>
              <a:rPr lang="el-GR" sz="1200" kern="1200" dirty="0" smtClean="0">
                <a:solidFill>
                  <a:schemeClr val="tx1"/>
                </a:solidFill>
                <a:effectLst/>
                <a:latin typeface="+mn-lt"/>
                <a:ea typeface="+mn-ea"/>
                <a:cs typeface="+mn-cs"/>
              </a:rPr>
              <a:t>Ο </a:t>
            </a:r>
            <a:r>
              <a:rPr lang="el-GR" sz="1200" kern="1200" dirty="0" err="1" smtClean="0">
                <a:solidFill>
                  <a:schemeClr val="tx1"/>
                </a:solidFill>
                <a:effectLst/>
                <a:latin typeface="+mn-lt"/>
                <a:ea typeface="+mn-ea"/>
                <a:cs typeface="+mn-cs"/>
              </a:rPr>
              <a:t>Ακίλογλου</a:t>
            </a:r>
            <a:r>
              <a:rPr lang="el-GR" sz="1200" kern="1200" dirty="0" smtClean="0">
                <a:solidFill>
                  <a:schemeClr val="tx1"/>
                </a:solidFill>
                <a:effectLst/>
                <a:latin typeface="+mn-lt"/>
                <a:ea typeface="+mn-ea"/>
                <a:cs typeface="+mn-cs"/>
              </a:rPr>
              <a:t> δίνει παραστάσεις στους τραυματίες στα νοσοκομεία και στα συσσίτια της Εθνικής Αλληλεγγύης, ενώ αντίστοιχα το Κουκλοθέατρο Αθηνών δίνει παραστάσεις σε νοσοκομεία τραυματιών πολέμου και παιδικά συσσίτια.</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0F3EFF6-5DF0-3B4A-94D5-32650406D991}" type="slidenum">
              <a:rPr lang="en-US" smtClean="0"/>
              <a:t>21</a:t>
            </a:fld>
            <a:endParaRPr lang="en-US"/>
          </a:p>
        </p:txBody>
      </p:sp>
    </p:spTree>
    <p:extLst>
      <p:ext uri="{BB962C8B-B14F-4D97-AF65-F5344CB8AC3E}">
        <p14:creationId xmlns:p14="http://schemas.microsoft.com/office/powerpoint/2010/main" val="673810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ea typeface="+mn-ea"/>
                <a:cs typeface="+mn-cs"/>
              </a:rPr>
              <a:t>Από το 1960 και έπειτα στον χώρο του ελληνικού κουκλοθέατρου παρουσιάζονται επαγγελματίες και ερασιτέχνες κουκλοπαίκτες οι οποίοι κινούνται αυτόνομα, προσθέτοντας το δικό τους στίγμα. Το τοπίο του κουκλοθέατρου στην Ελλάδα αλλάζει.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Το διεθνές φεστιβάλ μαριονέτας της Ύδρας, το οποίο ξεκίνησε το 1985</a:t>
            </a:r>
            <a:r>
              <a:rPr lang="en-US" dirty="0" smtClean="0">
                <a:effectLst/>
              </a:rPr>
              <a:t> </a:t>
            </a:r>
          </a:p>
          <a:p>
            <a:endParaRPr lang="en-US" dirty="0" smtClean="0">
              <a:effectLst/>
            </a:endParaRPr>
          </a:p>
          <a:p>
            <a:r>
              <a:rPr lang="el-GR" sz="1200" kern="1200" dirty="0" smtClean="0">
                <a:solidFill>
                  <a:schemeClr val="tx1"/>
                </a:solidFill>
                <a:effectLst/>
                <a:latin typeface="+mn-lt"/>
                <a:ea typeface="+mn-ea"/>
                <a:cs typeface="+mn-cs"/>
              </a:rPr>
              <a:t>Το 1990 ιδρύθηκε το Ελληνικό Κέντρο Κουκλοθέατρου και Καραγκιόζη, παράρτημα της διεθνούς ένωσης </a:t>
            </a:r>
            <a:r>
              <a:rPr lang="el-GR" sz="1200" kern="1200" dirty="0" err="1" smtClean="0">
                <a:solidFill>
                  <a:schemeClr val="tx1"/>
                </a:solidFill>
                <a:effectLst/>
                <a:latin typeface="+mn-lt"/>
                <a:ea typeface="+mn-ea"/>
                <a:cs typeface="+mn-cs"/>
              </a:rPr>
              <a:t>UNIMA</a:t>
            </a:r>
            <a:r>
              <a:rPr lang="el-GR" sz="1200" kern="1200" dirty="0" smtClean="0">
                <a:solidFill>
                  <a:schemeClr val="tx1"/>
                </a:solidFill>
                <a:effectLst/>
                <a:latin typeface="+mn-lt"/>
                <a:ea typeface="+mn-ea"/>
                <a:cs typeface="+mn-cs"/>
              </a:rPr>
              <a:t>. Κυρίαρχος προβληματισμός του ήταν η επιτακτική ανάγκη για ενημέρωση και αναβάθμιση της τέχνης του κουκλοθέατρου στην Ελλάδα.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Ωστόσο οι τάσεις, η πορεία και η εξέλιξη του σύγχρονου κουκλοθέατρου στην Ελλάδα τείνουν να καταλάβουν μια θέση στο χώρο του θεάτρου που αξίζει να μελετηθεί, μετά από κάποιο χρονικό διάστημα, που θα δώσει το περιθώριο για την αξιολόγησή του. </a:t>
            </a:r>
            <a:endParaRPr lang="en-US" dirty="0"/>
          </a:p>
        </p:txBody>
      </p:sp>
      <p:sp>
        <p:nvSpPr>
          <p:cNvPr id="4" name="Slide Number Placeholder 3"/>
          <p:cNvSpPr>
            <a:spLocks noGrp="1"/>
          </p:cNvSpPr>
          <p:nvPr>
            <p:ph type="sldNum" sz="quarter" idx="10"/>
          </p:nvPr>
        </p:nvSpPr>
        <p:spPr/>
        <p:txBody>
          <a:bodyPr/>
          <a:lstStyle/>
          <a:p>
            <a:fld id="{00F3EFF6-5DF0-3B4A-94D5-32650406D991}" type="slidenum">
              <a:rPr lang="en-US" smtClean="0"/>
              <a:t>22</a:t>
            </a:fld>
            <a:endParaRPr lang="en-US"/>
          </a:p>
        </p:txBody>
      </p:sp>
    </p:spTree>
    <p:extLst>
      <p:ext uri="{BB962C8B-B14F-4D97-AF65-F5344CB8AC3E}">
        <p14:creationId xmlns:p14="http://schemas.microsoft.com/office/powerpoint/2010/main" val="99936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Το κουκλοθέατρο, όπως όλες οι μορφές παραστατικών τεχνών, γεννήθηκε από την ανάγκη των λαών να διερευνήσουν το θείο, αυτό που δεν ήξεραν ή δεν μπορούσαν να καταλάβουν, αυτό που τους προκαλούσε τρόμο και δέος, </a:t>
            </a:r>
            <a:r>
              <a:rPr lang="el-GR" sz="1200" kern="1200" dirty="0" smtClean="0">
                <a:solidFill>
                  <a:schemeClr val="tx1"/>
                </a:solidFill>
                <a:effectLst/>
                <a:latin typeface="+mn-lt"/>
                <a:ea typeface="+mn-ea"/>
                <a:cs typeface="+mn-cs"/>
              </a:rPr>
              <a:t>κι </a:t>
            </a:r>
            <a:r>
              <a:rPr lang="en-US" sz="1200" kern="1200" dirty="0" smtClean="0">
                <a:solidFill>
                  <a:schemeClr val="tx1"/>
                </a:solidFill>
                <a:effectLst/>
                <a:latin typeface="+mn-lt"/>
                <a:ea typeface="+mn-ea"/>
                <a:cs typeface="+mn-cs"/>
              </a:rPr>
              <a:t>αυτό στο οποίο αναγνώριζαν δυνάμεις και εξουσίες πέρα από τις ανθρώπινες.</a:t>
            </a:r>
            <a:endParaRPr lang="el-G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Αναπαριστώντας ή ενσωματώνοντας τον άγνωστο, υπερφυσικό και συχνά τρομακτικό θεό, μπορούσαν να του αποδώσουν τιμές, να τον εξιλεώσουν, να τον παρακαλέσουν ή να τον λατρέψουν. Τα ιερά αντικείμενα και ιδιαίτερα οι λατρευτικές κούκλες γίνονταν οι διαμεσολαβητές γι΄ αυτή την επικοινωνία.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F3EFF6-5DF0-3B4A-94D5-32650406D991}" type="slidenum">
              <a:rPr lang="en-US" smtClean="0"/>
              <a:t>2</a:t>
            </a:fld>
            <a:endParaRPr lang="en-US"/>
          </a:p>
        </p:txBody>
      </p:sp>
    </p:spTree>
    <p:extLst>
      <p:ext uri="{BB962C8B-B14F-4D97-AF65-F5344CB8AC3E}">
        <p14:creationId xmlns:p14="http://schemas.microsoft.com/office/powerpoint/2010/main" val="3573224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3694392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6" name="Slide Number Placeholder 5"/>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427270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3433579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4123170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6" name="Slide Number Placeholder 5"/>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1119500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6" name="Slide Number Placeholder 5"/>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3798770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6" name="Slide Number Placeholder 5"/>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1072254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094346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391231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Σ΄ αυτή την </a:t>
            </a:r>
            <a:r>
              <a:rPr lang="en-US" sz="1200" kern="1200" dirty="0" err="1" smtClean="0">
                <a:solidFill>
                  <a:schemeClr val="tx1"/>
                </a:solidFill>
                <a:effectLst/>
                <a:latin typeface="+mn-lt"/>
                <a:ea typeface="+mn-ea"/>
                <a:cs typeface="+mn-cs"/>
              </a:rPr>
              <a:t>ιεροποίηση</a:t>
            </a:r>
            <a:r>
              <a:rPr lang="en-US" sz="1200" kern="1200" dirty="0" smtClean="0">
                <a:solidFill>
                  <a:schemeClr val="tx1"/>
                </a:solidFill>
                <a:effectLst/>
                <a:latin typeface="+mn-lt"/>
                <a:ea typeface="+mn-ea"/>
                <a:cs typeface="+mn-cs"/>
              </a:rPr>
              <a:t> βρίσκονται οι ρίζες της θεατρικής κούκλας. Γιατί ενώ αρχικά το ρόλο των θεών αναλάμβαναν αντικείμενα του φυσικού κόσμου, δέντρα και βράχοι κι αργότερα ζώα, ο άνθρωπος, υπακούοντας στην ανάγκη του να κατανοήσει το θείο και να το προσεγγίσει, άρχισε να δίνει ανθρώπινη μορφή και ανθρώπινο χαρακτήρα στους θεούς του.</a:t>
            </a:r>
            <a:endParaRPr lang="el-G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Ξεκινώντας από την ανάγκη του να τους αναπαραστήσει, να τους αναπλάσει, έφτιαξε τις πρώτες μορφές –</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τα ειδώλια, τα πρωτότυπα της κούκλας</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00F3EFF6-5DF0-3B4A-94D5-32650406D991}" type="slidenum">
              <a:rPr lang="en-US" smtClean="0"/>
              <a:t>3</a:t>
            </a:fld>
            <a:endParaRPr lang="en-US"/>
          </a:p>
        </p:txBody>
      </p:sp>
    </p:spTree>
    <p:extLst>
      <p:ext uri="{BB962C8B-B14F-4D97-AF65-F5344CB8AC3E}">
        <p14:creationId xmlns:p14="http://schemas.microsoft.com/office/powerpoint/2010/main" val="348644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ea typeface="+mn-ea"/>
                <a:cs typeface="+mn-cs"/>
              </a:rPr>
              <a:t>Πήλινη κωδωνόσχημη κούκλα Μουσείο Λούβρου</a:t>
            </a:r>
          </a:p>
          <a:p>
            <a:r>
              <a:rPr lang="el-GR" sz="1200" kern="1200" dirty="0" smtClean="0">
                <a:solidFill>
                  <a:schemeClr val="tx1"/>
                </a:solidFill>
                <a:effectLst/>
                <a:latin typeface="+mn-lt"/>
                <a:ea typeface="+mn-ea"/>
                <a:cs typeface="+mn-cs"/>
              </a:rPr>
              <a:t>Υπερμεγέθη λαιμό που καταλήγει σε μικρό κεφάλι. Τα κάτω άκρα είναι κινητά. Στην κορυφή του κεφαλιού υπάρχει οπή για ανάρτηση</a:t>
            </a:r>
          </a:p>
          <a:p>
            <a:r>
              <a:rPr lang="el-GR" sz="1200" kern="1200" dirty="0" smtClean="0">
                <a:solidFill>
                  <a:schemeClr val="tx1"/>
                </a:solidFill>
                <a:effectLst/>
                <a:latin typeface="+mn-lt"/>
                <a:ea typeface="+mn-ea"/>
                <a:cs typeface="+mn-cs"/>
              </a:rPr>
              <a:t>«Η κούκλα» Μ. </a:t>
            </a:r>
            <a:r>
              <a:rPr lang="el-GR" sz="1200" kern="1200" dirty="0" err="1" smtClean="0">
                <a:solidFill>
                  <a:schemeClr val="tx1"/>
                </a:solidFill>
                <a:effectLst/>
                <a:latin typeface="+mn-lt"/>
                <a:ea typeface="+mn-ea"/>
                <a:cs typeface="+mn-cs"/>
              </a:rPr>
              <a:t>Αργυριαδου</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Μπρατζιώτη</a:t>
            </a:r>
            <a:r>
              <a:rPr lang="el-GR" sz="1200" kern="1200" dirty="0" smtClean="0">
                <a:solidFill>
                  <a:schemeClr val="tx1"/>
                </a:solidFill>
                <a:effectLst/>
                <a:latin typeface="+mn-lt"/>
                <a:ea typeface="+mn-ea"/>
                <a:cs typeface="+mn-cs"/>
              </a:rPr>
              <a:t> 1991</a:t>
            </a:r>
          </a:p>
          <a:p>
            <a:endParaRPr lang="el-GR"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Σ</a:t>
            </a:r>
            <a:r>
              <a:rPr lang="en-US" sz="1200" kern="1200" dirty="0" smtClean="0">
                <a:solidFill>
                  <a:schemeClr val="tx1"/>
                </a:solidFill>
                <a:effectLst/>
                <a:latin typeface="+mn-lt"/>
                <a:ea typeface="+mn-ea"/>
                <a:cs typeface="+mn-cs"/>
              </a:rPr>
              <a:t>την αρχαία Ελλάδα </a:t>
            </a:r>
            <a:r>
              <a:rPr lang="el-GR" sz="1200" kern="1200" dirty="0" smtClean="0">
                <a:solidFill>
                  <a:schemeClr val="tx1"/>
                </a:solidFill>
                <a:effectLst/>
                <a:latin typeface="+mn-lt"/>
                <a:ea typeface="+mn-ea"/>
                <a:cs typeface="+mn-cs"/>
              </a:rPr>
              <a:t>λοιπόν, </a:t>
            </a:r>
            <a:r>
              <a:rPr lang="en-US" sz="1200" kern="1200" dirty="0" smtClean="0">
                <a:solidFill>
                  <a:schemeClr val="tx1"/>
                </a:solidFill>
                <a:effectLst/>
                <a:latin typeface="+mn-lt"/>
                <a:ea typeface="+mn-ea"/>
                <a:cs typeface="+mn-cs"/>
              </a:rPr>
              <a:t>συναντάμε τις πρώτες κινούμενες κούκλες του δυτικού πολιτισμού. Είναι πολύ πιθανό να ήρθαν από την Αίγυπτο, όπου όπως παραδίδει ο Ηρόδοτος χρησιμοποιούνταν κούκλες με κινούμενα μέλη για λατρευτικούς σκοπούς, αλλά και για τη λατρεία των νεκρών. </a:t>
            </a:r>
            <a:endParaRPr lang="en-US" dirty="0"/>
          </a:p>
        </p:txBody>
      </p:sp>
      <p:sp>
        <p:nvSpPr>
          <p:cNvPr id="4" name="Slide Number Placeholder 3"/>
          <p:cNvSpPr>
            <a:spLocks noGrp="1"/>
          </p:cNvSpPr>
          <p:nvPr>
            <p:ph type="sldNum" sz="quarter" idx="10"/>
          </p:nvPr>
        </p:nvSpPr>
        <p:spPr/>
        <p:txBody>
          <a:bodyPr/>
          <a:lstStyle/>
          <a:p>
            <a:fld id="{00F3EFF6-5DF0-3B4A-94D5-32650406D991}" type="slidenum">
              <a:rPr lang="en-US" smtClean="0"/>
              <a:t>4</a:t>
            </a:fld>
            <a:endParaRPr lang="en-US"/>
          </a:p>
        </p:txBody>
      </p:sp>
    </p:spTree>
    <p:extLst>
      <p:ext uri="{BB962C8B-B14F-4D97-AF65-F5344CB8AC3E}">
        <p14:creationId xmlns:p14="http://schemas.microsoft.com/office/powerpoint/2010/main" val="2388342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Η μαριονέτα με τα αρθρωτά μέλη της, που μπορούν να πάρουν ζωή από το χέρι του δημιουργού τους, καθησυχάζει, αφού μπορεί να περνάει από τη ζωή στην ανυπαρξία και πάλι πίσω στη ζωή.</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Έτσι, ο θάνατος δεν είναι για πάντα, και η επιστροφή είναι ένα ζήτημα εμψύχωσης.</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Όλες οι αρχαίες θρησκείες  υποστήριζαν την εκ νέου ενσάρκωση της ψυχής του νεκρού, που θα πήγαινε να κατοικήσει άλλοτε σε ζώα, άλλοτε σε ανθρώπους. </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Οι πρώτες γραπτές μαρτυρίες για τις κούκλες ως είδωλα ανάγονται στο 800 π.Χ.</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Η κούκλα ως είδωλο είχε θρησκευτικό και μαγικό χαρακτήρα. Τα πρώτα πήλινα ειδώλια εμφανίζονται στην Κύπρο.</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Άλλα κέντρα παραγωγής ειδωλίων ήταν η Ρόδος, η Κρήτη, η Σπάρτη, το Άργος, η Αττική και η Βοιωτία. Τα ειδώλια από τερακότα (ψημένη γη, ρωμαϊκή λέξη που προέρχεται από τη σύνθεση του υλικού και του τρόπου κατασκευής τους) θεωρούνταν θεϊκά, μια και τα δύο βασικά τους στοιχεία, φωτιά και χώμα είχαν θεϊκή καταγωγή, είχαν μορφές και συνήθως αντιπροσώπευαν θεές της γονιμότητας της γης. Άλλα πάλι, φτιαγμένα γύρω στον 5</a:t>
            </a:r>
            <a:r>
              <a:rPr lang="en-US" sz="1200" kern="1200" baseline="30000" dirty="0" smtClean="0">
                <a:solidFill>
                  <a:schemeClr val="tx1"/>
                </a:solidFill>
                <a:effectLst/>
                <a:latin typeface="+mn-lt"/>
                <a:ea typeface="+mn-ea"/>
                <a:cs typeface="+mn-cs"/>
              </a:rPr>
              <a:t>ο</a:t>
            </a:r>
            <a:r>
              <a:rPr lang="en-US" sz="1200" kern="1200" dirty="0" smtClean="0">
                <a:solidFill>
                  <a:schemeClr val="tx1"/>
                </a:solidFill>
                <a:effectLst/>
                <a:latin typeface="+mn-lt"/>
                <a:ea typeface="+mn-ea"/>
                <a:cs typeface="+mn-cs"/>
              </a:rPr>
              <a:t> αιώνα, παριστάνουν άνδρες ή γυναίκες σε καθημερινές ασχολίες και κωμικά ζώα. </a:t>
            </a:r>
            <a:r>
              <a:rPr lang="fr-FR" sz="1200" kern="1200" dirty="0" smtClean="0">
                <a:solidFill>
                  <a:schemeClr val="tx1"/>
                </a:solidFill>
                <a:effectLst/>
                <a:latin typeface="+mn-lt"/>
                <a:ea typeface="+mn-ea"/>
                <a:cs typeface="+mn-cs"/>
              </a:rPr>
              <a:t>(</a:t>
            </a:r>
            <a:r>
              <a:rPr lang="fr-FR" sz="1200" kern="1200" dirty="0" err="1" smtClean="0">
                <a:solidFill>
                  <a:schemeClr val="tx1"/>
                </a:solidFill>
                <a:effectLst/>
                <a:latin typeface="+mn-lt"/>
                <a:ea typeface="+mn-ea"/>
                <a:cs typeface="+mn-cs"/>
              </a:rPr>
              <a:t>Encyclopedie</a:t>
            </a:r>
            <a:r>
              <a:rPr lang="fr-FR" sz="1200" kern="1200" dirty="0" smtClean="0">
                <a:solidFill>
                  <a:schemeClr val="tx1"/>
                </a:solidFill>
                <a:effectLst/>
                <a:latin typeface="+mn-lt"/>
                <a:ea typeface="+mn-ea"/>
                <a:cs typeface="+mn-cs"/>
              </a:rPr>
              <a:t> Mondiale Des Arts de la Marionnette 2009) </a:t>
            </a:r>
            <a:endParaRPr lang="el-G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err="1" smtClean="0">
                <a:solidFill>
                  <a:schemeClr val="tx1"/>
                </a:solidFill>
                <a:effectLst/>
                <a:latin typeface="+mn-lt"/>
                <a:ea typeface="+mn-ea"/>
                <a:cs typeface="+mn-cs"/>
              </a:rPr>
              <a:t>Βα</a:t>
            </a:r>
            <a:r>
              <a:rPr lang="en-US" sz="1200" kern="1200" dirty="0" err="1" smtClean="0">
                <a:solidFill>
                  <a:schemeClr val="tx1"/>
                </a:solidFill>
                <a:effectLst/>
                <a:latin typeface="+mn-lt"/>
                <a:ea typeface="+mn-ea"/>
                <a:cs typeface="+mn-cs"/>
              </a:rPr>
              <a:t>θμιαία</a:t>
            </a:r>
            <a:r>
              <a:rPr lang="en-US" sz="1200" kern="1200" dirty="0" smtClean="0">
                <a:solidFill>
                  <a:schemeClr val="tx1"/>
                </a:solidFill>
                <a:effectLst/>
                <a:latin typeface="+mn-lt"/>
                <a:ea typeface="+mn-ea"/>
                <a:cs typeface="+mn-cs"/>
              </a:rPr>
              <a:t>, εμφανίζεται η κούκλα-παιχνίδι, κατασκευασμένη από τερακότα. Αργότερα, η συναρμολογούμενη κούκλα, που οι Έλληνες αποκαλούσαν νευρόσπαστο (κινούμενο άγαλμα) και θεωρείται η πρωταρχική μορφή της μαριονέτας που εμφανίστηκε πολλούς αιώνες αργότερα στην Ευρώπη. Εκείνη την εποχή, σε αντίθεση με το δραματικό θέατρο, η τέχνη των ανδρεικέλων ήταν ήδη περιθωριακό είδος, ταυτιζόταν με κείνη των μίμων, των ταχυδακτυλουργών, των ακροβατών – ενός κόσμου με αμφιλεγόμενη ηθική και ασαφείς σχέσεις με την αρχαία πόλη-κράτος των ελεύθερων ανδρών. Λιγοστές αναφορές βρίσκονται στον Πλάτωνα (Πολιτεία) που μιλάει για τα </a:t>
            </a:r>
            <a:r>
              <a:rPr lang="en-US" sz="1200" kern="1200" dirty="0" err="1" smtClean="0">
                <a:solidFill>
                  <a:schemeClr val="tx1"/>
                </a:solidFill>
                <a:effectLst/>
                <a:latin typeface="+mn-lt"/>
                <a:ea typeface="+mn-ea"/>
                <a:cs typeface="+mn-cs"/>
              </a:rPr>
              <a:t>παραφράγματα</a:t>
            </a:r>
            <a:r>
              <a:rPr lang="en-US" sz="1200" kern="1200" dirty="0" smtClean="0">
                <a:solidFill>
                  <a:schemeClr val="tx1"/>
                </a:solidFill>
                <a:effectLst/>
                <a:latin typeface="+mn-lt"/>
                <a:ea typeface="+mn-ea"/>
                <a:cs typeface="+mn-cs"/>
              </a:rPr>
              <a:t> (είδος πρωτόγονης σκηνής) και τις σκιές των ομοιωμάτων (ανδρεικέλων ή νευρόσπαστων) που προβάλλονται σε έναν τοίχο (στον τοίχο του σπηλαίου), ενώ ο Αριστοτέλης στο «Περί Κόσμου» μας πληροφορεί για την τελειότητα της κίνησης </a:t>
            </a:r>
            <a:endParaRPr lang="en-US" dirty="0" smtClean="0"/>
          </a:p>
          <a:p>
            <a:endParaRPr lang="en-US" dirty="0"/>
          </a:p>
        </p:txBody>
      </p:sp>
      <p:sp>
        <p:nvSpPr>
          <p:cNvPr id="4" name="Slide Number Placeholder 3"/>
          <p:cNvSpPr>
            <a:spLocks noGrp="1"/>
          </p:cNvSpPr>
          <p:nvPr>
            <p:ph type="sldNum" sz="quarter" idx="10"/>
          </p:nvPr>
        </p:nvSpPr>
        <p:spPr/>
        <p:txBody>
          <a:bodyPr/>
          <a:lstStyle/>
          <a:p>
            <a:fld id="{00F3EFF6-5DF0-3B4A-94D5-32650406D991}" type="slidenum">
              <a:rPr lang="en-US" smtClean="0"/>
              <a:t>5</a:t>
            </a:fld>
            <a:endParaRPr lang="en-US"/>
          </a:p>
        </p:txBody>
      </p:sp>
    </p:spTree>
    <p:extLst>
      <p:ext uri="{BB962C8B-B14F-4D97-AF65-F5344CB8AC3E}">
        <p14:creationId xmlns:p14="http://schemas.microsoft.com/office/powerpoint/2010/main" val="3339901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Η παρακμή της τραγωδίας και της κωμωδίας στην ελληνιστική εποχή, καθώς και η απομάκρυνση από τη θρησκευτικότητα, δίνουν την ώθηση για την ανάπτυξη περίτεχνων θεάτρων με πρωταγωνιστές τα αυτόματα.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Στα αυτόματα θέατρα </a:t>
            </a:r>
            <a:r>
              <a:rPr lang="fr-FR" sz="1200" kern="1200" dirty="0" smtClean="0">
                <a:solidFill>
                  <a:schemeClr val="tx1"/>
                </a:solidFill>
                <a:effectLst/>
                <a:latin typeface="+mn-lt"/>
                <a:ea typeface="+mn-ea"/>
                <a:cs typeface="+mn-cs"/>
              </a:rPr>
              <a:t>(</a:t>
            </a:r>
            <a:r>
              <a:rPr lang="fr-FR" sz="1200" kern="1200" dirty="0" err="1" smtClean="0">
                <a:solidFill>
                  <a:schemeClr val="tx1"/>
                </a:solidFill>
                <a:effectLst/>
                <a:latin typeface="+mn-lt"/>
                <a:ea typeface="+mn-ea"/>
                <a:cs typeface="+mn-cs"/>
              </a:rPr>
              <a:t>Encyclopedie</a:t>
            </a:r>
            <a:r>
              <a:rPr lang="fr-FR" sz="1200" kern="1200" dirty="0" smtClean="0">
                <a:solidFill>
                  <a:schemeClr val="tx1"/>
                </a:solidFill>
                <a:effectLst/>
                <a:latin typeface="+mn-lt"/>
                <a:ea typeface="+mn-ea"/>
                <a:cs typeface="+mn-cs"/>
              </a:rPr>
              <a:t> Mondiale Des Arts de la Marionnette 2009</a:t>
            </a:r>
            <a:r>
              <a:rPr lang="en-US" sz="1200" kern="1200" dirty="0" smtClean="0">
                <a:solidFill>
                  <a:schemeClr val="tx1"/>
                </a:solidFill>
                <a:effectLst/>
                <a:latin typeface="+mn-lt"/>
                <a:ea typeface="+mn-ea"/>
                <a:cs typeface="+mn-cs"/>
              </a:rPr>
              <a:t>σ</a:t>
            </a:r>
            <a:r>
              <a:rPr lang="fr-F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77) εμφανίζονταν μορφές που μπορούσαν να κινούνται από μόνες τους «να παράγουν ήχους, να ανάβουν φωτιές, να στολίζονται με λουλούδια» όπως περιγράφει ο </a:t>
            </a:r>
            <a:r>
              <a:rPr lang="en-US" sz="1200" kern="1200" dirty="0" err="1" smtClean="0">
                <a:solidFill>
                  <a:schemeClr val="tx1"/>
                </a:solidFill>
                <a:effectLst/>
                <a:latin typeface="+mn-lt"/>
                <a:ea typeface="+mn-ea"/>
                <a:cs typeface="+mn-cs"/>
              </a:rPr>
              <a:t>Ήρων</a:t>
            </a:r>
            <a:r>
              <a:rPr lang="en-US" sz="1200" kern="1200" dirty="0" smtClean="0">
                <a:solidFill>
                  <a:schemeClr val="tx1"/>
                </a:solidFill>
                <a:effectLst/>
                <a:latin typeface="+mn-lt"/>
                <a:ea typeface="+mn-ea"/>
                <a:cs typeface="+mn-cs"/>
              </a:rPr>
              <a:t> ο Αλεξανδρινός στην «</a:t>
            </a:r>
            <a:r>
              <a:rPr lang="en-US" sz="1200" kern="1200" dirty="0" err="1" smtClean="0">
                <a:solidFill>
                  <a:schemeClr val="tx1"/>
                </a:solidFill>
                <a:effectLst/>
                <a:latin typeface="+mn-lt"/>
                <a:ea typeface="+mn-ea"/>
                <a:cs typeface="+mn-cs"/>
              </a:rPr>
              <a:t>Αυτοματοποιητική</a:t>
            </a:r>
            <a:r>
              <a:rPr lang="en-US" sz="1200" kern="1200" dirty="0" smtClean="0">
                <a:solidFill>
                  <a:schemeClr val="tx1"/>
                </a:solidFill>
                <a:effectLst/>
                <a:latin typeface="+mn-lt"/>
                <a:ea typeface="+mn-ea"/>
                <a:cs typeface="+mn-cs"/>
              </a:rPr>
              <a:t>» του (Δ. </a:t>
            </a:r>
            <a:r>
              <a:rPr lang="en-US" sz="1200" kern="1200" dirty="0" err="1" smtClean="0">
                <a:solidFill>
                  <a:schemeClr val="tx1"/>
                </a:solidFill>
                <a:effectLst/>
                <a:latin typeface="+mn-lt"/>
                <a:ea typeface="+mn-ea"/>
                <a:cs typeface="+mn-cs"/>
              </a:rPr>
              <a:t>Καλλιγερόπουλος</a:t>
            </a:r>
            <a:r>
              <a:rPr lang="en-US" sz="1200" kern="1200" dirty="0" smtClean="0">
                <a:solidFill>
                  <a:schemeClr val="tx1"/>
                </a:solidFill>
                <a:effectLst/>
                <a:latin typeface="+mn-lt"/>
                <a:ea typeface="+mn-ea"/>
                <a:cs typeface="+mn-cs"/>
              </a:rPr>
              <a:t>)</a:t>
            </a:r>
            <a:endParaRPr lang="el-GR" sz="1200" dirty="0" smtClean="0">
              <a:latin typeface="Arial"/>
              <a:cs typeface="Arial"/>
            </a:endParaRPr>
          </a:p>
          <a:p>
            <a:r>
              <a:rPr lang="el-GR" sz="1200" dirty="0" smtClean="0">
                <a:latin typeface="Arial"/>
                <a:cs typeface="Arial"/>
              </a:rPr>
              <a:t>Όλες οι κινήσεις γίνονταν με τη βοήθεια διαφόρων αντίβαρων, σχοινιών τυλιγμένων σε άξονες, τροχαλίες, τροχούς και έμβολα που έπαιρναν κίνηση από τη ροή υγρών ή την πίεση ατμού, αφού προηγουμένως είχαν λυθεί δύο βασικά προβλήματα: του κινητήριου μηχανισμού και του προγραμματισμού των κινήσεων, έτσι ώστε η όλη κατασκευή να είναι αισθητική αλλά και λειτουργική, για να μπορεί να παίξει θεατρικά έργα τα οποία πολλές φορές απαιτούσαν την εναλλαγή πολλών προσώπων με διάφορες κινήσεις, σπονδές, άναμμα φωτιάς, ήχους διαφόρων ζώων, πτηνών και τυμπάνων, βροντές και κεραυνούς και ήχους εργαλείων ανάλογα με τις κινήσεις των μηχανικών μορφών που έπαιρναν τη θέση των ηθοποιών. Σε ορισμένες περιπτώσεις τα έργα αυτά είχαν μέχρι 5 πράξεις. Όλη αυτή η αυτόματη κατασκευή μπορούσε να κινηθεί και να καλύψει κάποια απόσταση πάνω σε κατάλληλες </a:t>
            </a:r>
            <a:r>
              <a:rPr lang="el-GR" sz="1200" dirty="0" err="1" smtClean="0">
                <a:latin typeface="Arial"/>
                <a:cs typeface="Arial"/>
              </a:rPr>
              <a:t>ράγιες</a:t>
            </a:r>
            <a:r>
              <a:rPr lang="el-GR" sz="1200" dirty="0" smtClean="0">
                <a:latin typeface="Arial"/>
                <a:cs typeface="Arial"/>
              </a:rPr>
              <a:t> και τροχούς.</a:t>
            </a:r>
            <a:endParaRPr lang="en-US" sz="1200" dirty="0">
              <a:latin typeface="Arial"/>
              <a:cs typeface="Arial"/>
            </a:endParaRPr>
          </a:p>
        </p:txBody>
      </p:sp>
      <p:sp>
        <p:nvSpPr>
          <p:cNvPr id="4" name="Slide Number Placeholder 3"/>
          <p:cNvSpPr>
            <a:spLocks noGrp="1"/>
          </p:cNvSpPr>
          <p:nvPr>
            <p:ph type="sldNum" sz="quarter" idx="10"/>
          </p:nvPr>
        </p:nvSpPr>
        <p:spPr/>
        <p:txBody>
          <a:bodyPr/>
          <a:lstStyle/>
          <a:p>
            <a:fld id="{00F3EFF6-5DF0-3B4A-94D5-32650406D991}" type="slidenum">
              <a:rPr lang="en-US" smtClean="0"/>
              <a:t>6</a:t>
            </a:fld>
            <a:endParaRPr lang="en-US"/>
          </a:p>
        </p:txBody>
      </p:sp>
    </p:spTree>
    <p:extLst>
      <p:ext uri="{BB962C8B-B14F-4D97-AF65-F5344CB8AC3E}">
        <p14:creationId xmlns:p14="http://schemas.microsoft.com/office/powerpoint/2010/main" val="60912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Ο </a:t>
            </a:r>
            <a:r>
              <a:rPr lang="el-GR" dirty="0" err="1" smtClean="0"/>
              <a:t>Ηρωνας</a:t>
            </a:r>
            <a:r>
              <a:rPr lang="el-GR" dirty="0" smtClean="0"/>
              <a:t> ο Αλεξανδρινός περιγράφει δύο είδη αυτόματων θεάτρων, το ένα με κινητή σκηνή και το άλλο με σταθερή.</a:t>
            </a:r>
          </a:p>
          <a:p>
            <a:endParaRPr lang="el-GR" dirty="0" smtClean="0"/>
          </a:p>
          <a:p>
            <a:r>
              <a:rPr lang="el-GR" dirty="0" smtClean="0"/>
              <a:t>Όπως και τον δραματοποιημένο μύθο που αναπαριστώνται με αυτόματες κινήσεις οι δράσεις των χαρακτήρων</a:t>
            </a:r>
          </a:p>
          <a:p>
            <a:endParaRPr lang="el-G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Η πρόοδος και ιδιαίτερα η κωδικοποίηση της τεχνολογικής ανάπτυξης ωφέλησαν πολύ το θέατρο. Φαίνεται πως την περίοδο εκείνη τα «νευρόσπαστα» εξελίσσονται και αποκτούν αδιαμφισβήτητο θεατρικό χαρακτήρα.</a:t>
            </a:r>
            <a:endParaRPr lang="el-GR" sz="1200"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00F3EFF6-5DF0-3B4A-94D5-32650406D991}" type="slidenum">
              <a:rPr lang="en-US" smtClean="0"/>
              <a:t>7</a:t>
            </a:fld>
            <a:endParaRPr lang="en-US"/>
          </a:p>
        </p:txBody>
      </p:sp>
    </p:spTree>
    <p:extLst>
      <p:ext uri="{BB962C8B-B14F-4D97-AF65-F5344CB8AC3E}">
        <p14:creationId xmlns:p14="http://schemas.microsoft.com/office/powerpoint/2010/main" val="151612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Στο Μεσαίωνα, το θέατρο χάνει τον κοσμικό του χαρακτήρα και γίνεται εργαλείο για την αναπαράσταση του θείου δράματος μέσα στις εκκλησίες. Η καθολική εκκλησία χρησιμοποιεί αγαλματίδια, που κινούνται με απλούς ή πολύπλοκους μηχανισμούς. Το εξελιγμένο είδωλο αποκτά ζωή, ως ομοίωμα του ιερού, και το θείο αποκτά ανθρώπινα χαρακτηριστικά και ζωή. Έτσι, επανέρχεται η αρχαία τάση του ανθρώπου να προσεγγίσει και να κατανοήσει το θείο μέσω της αναπαράστασης και της εμψύχωσής του, μια τάση που ενθαρρύνει η Εκκλησία, εμπλουτίζοντας το ρεπερτόριο με αποσπάσματα από τους βίους των αγίων. Από τον 13</a:t>
            </a:r>
            <a:r>
              <a:rPr lang="en-US" sz="1200" kern="1200" baseline="30000" dirty="0" smtClean="0">
                <a:solidFill>
                  <a:schemeClr val="tx1"/>
                </a:solidFill>
                <a:effectLst/>
                <a:latin typeface="+mn-lt"/>
                <a:ea typeface="+mn-ea"/>
                <a:cs typeface="+mn-cs"/>
              </a:rPr>
              <a:t>ο</a:t>
            </a:r>
            <a:r>
              <a:rPr lang="en-US" sz="1200" kern="1200" dirty="0" smtClean="0">
                <a:solidFill>
                  <a:schemeClr val="tx1"/>
                </a:solidFill>
                <a:effectLst/>
                <a:latin typeface="+mn-lt"/>
                <a:ea typeface="+mn-ea"/>
                <a:cs typeface="+mn-cs"/>
              </a:rPr>
              <a:t> αιώνα και σε όλη την Ευρώπη, βεβαιώνει ο Alain </a:t>
            </a:r>
            <a:r>
              <a:rPr lang="en-US" sz="1200" kern="1200" dirty="0" err="1" smtClean="0">
                <a:solidFill>
                  <a:schemeClr val="tx1"/>
                </a:solidFill>
                <a:effectLst/>
                <a:latin typeface="+mn-lt"/>
                <a:ea typeface="+mn-ea"/>
                <a:cs typeface="+mn-cs"/>
              </a:rPr>
              <a:t>Recoing</a:t>
            </a:r>
            <a:r>
              <a:rPr lang="en-US" sz="1200" kern="1200" dirty="0" smtClean="0">
                <a:solidFill>
                  <a:schemeClr val="tx1"/>
                </a:solidFill>
                <a:effectLst/>
                <a:latin typeface="+mn-lt"/>
                <a:ea typeface="+mn-ea"/>
                <a:cs typeface="+mn-cs"/>
              </a:rPr>
              <a:t>, «μορφοποιούμε με τη βοήθεια του κινητού αγαλματιδίου τις θρησκευτικές γιορτές του χρόνου.</a:t>
            </a:r>
            <a:endParaRPr lang="el-G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Ακόμα και το όνομα της μαριονέτας (μικρή Μαρία) κατά μία παράδοση προέρχεται από αυτά τα αγαλματίδια που αναπαριστούσαν την Παναγία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H. </a:t>
            </a:r>
            <a:r>
              <a:rPr lang="en-US" sz="1200" kern="1200" dirty="0" err="1" smtClean="0">
                <a:solidFill>
                  <a:schemeClr val="tx1"/>
                </a:solidFill>
                <a:effectLst/>
                <a:latin typeface="+mn-lt"/>
                <a:ea typeface="+mn-ea"/>
                <a:cs typeface="+mn-cs"/>
              </a:rPr>
              <a:t>Jurkowski</a:t>
            </a:r>
            <a:r>
              <a:rPr lang="en-US" sz="1200" kern="1200" dirty="0" smtClean="0">
                <a:solidFill>
                  <a:schemeClr val="tx1"/>
                </a:solidFill>
                <a:effectLst/>
                <a:latin typeface="+mn-lt"/>
                <a:ea typeface="+mn-ea"/>
                <a:cs typeface="+mn-cs"/>
              </a:rPr>
              <a:t>, Σύγχρονες τάσεις στην έρευνα του παγκόσμιου κουκλοθέατρου, </a:t>
            </a:r>
            <a:r>
              <a:rPr lang="en-US" sz="1200" kern="1200" dirty="0" err="1" smtClean="0">
                <a:solidFill>
                  <a:schemeClr val="tx1"/>
                </a:solidFill>
                <a:effectLst/>
                <a:latin typeface="+mn-lt"/>
                <a:ea typeface="+mn-ea"/>
                <a:cs typeface="+mn-cs"/>
              </a:rPr>
              <a:t>UNIMA</a:t>
            </a:r>
            <a:r>
              <a:rPr lang="en-US" sz="1200" kern="1200" dirty="0" smtClean="0">
                <a:solidFill>
                  <a:schemeClr val="tx1"/>
                </a:solidFill>
                <a:effectLst/>
                <a:latin typeface="+mn-lt"/>
                <a:ea typeface="+mn-ea"/>
                <a:cs typeface="+mn-cs"/>
              </a:rPr>
              <a:t>- ΕΛΛΑΣ, Αθήνα, 1999, σ.59</a:t>
            </a:r>
          </a:p>
          <a:p>
            <a:endParaRPr lang="en-US" dirty="0"/>
          </a:p>
        </p:txBody>
      </p:sp>
      <p:sp>
        <p:nvSpPr>
          <p:cNvPr id="4" name="Slide Number Placeholder 3"/>
          <p:cNvSpPr>
            <a:spLocks noGrp="1"/>
          </p:cNvSpPr>
          <p:nvPr>
            <p:ph type="sldNum" sz="quarter" idx="10"/>
          </p:nvPr>
        </p:nvSpPr>
        <p:spPr/>
        <p:txBody>
          <a:bodyPr/>
          <a:lstStyle/>
          <a:p>
            <a:fld id="{00F3EFF6-5DF0-3B4A-94D5-32650406D991}" type="slidenum">
              <a:rPr lang="en-US" smtClean="0"/>
              <a:t>8</a:t>
            </a:fld>
            <a:endParaRPr lang="en-US"/>
          </a:p>
        </p:txBody>
      </p:sp>
    </p:spTree>
    <p:extLst>
      <p:ext uri="{BB962C8B-B14F-4D97-AF65-F5344CB8AC3E}">
        <p14:creationId xmlns:p14="http://schemas.microsoft.com/office/powerpoint/2010/main" val="4082650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3EFF6-5DF0-3B4A-94D5-32650406D991}" type="slidenum">
              <a:rPr lang="en-US" smtClean="0"/>
              <a:t>9</a:t>
            </a:fld>
            <a:endParaRPr lang="en-US"/>
          </a:p>
        </p:txBody>
      </p:sp>
    </p:spTree>
    <p:extLst>
      <p:ext uri="{BB962C8B-B14F-4D97-AF65-F5344CB8AC3E}">
        <p14:creationId xmlns:p14="http://schemas.microsoft.com/office/powerpoint/2010/main" val="2548520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l-GR"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1778F24D-EB19-4AE0-B015-2BEA6D5224F2}" type="datetimeFigureOut">
              <a:rPr lang="en-US" smtClean="0"/>
              <a:t>1/25/2016</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2D57B0AA-AC8E-4463-ADAC-E87D09B82E4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a:p>
        </p:txBody>
      </p:sp>
      <p:sp>
        <p:nvSpPr>
          <p:cNvPr id="5" name="Date Placeholder 4"/>
          <p:cNvSpPr>
            <a:spLocks noGrp="1"/>
          </p:cNvSpPr>
          <p:nvPr>
            <p:ph type="dt" sz="half" idx="10"/>
          </p:nvPr>
        </p:nvSpPr>
        <p:spPr/>
        <p:txBody>
          <a:bodyPr/>
          <a:lstStyle/>
          <a:p>
            <a:fld id="{1778F24D-EB19-4AE0-B015-2BEA6D5224F2}"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5" name="Date Placeholder 4"/>
          <p:cNvSpPr>
            <a:spLocks noGrp="1"/>
          </p:cNvSpPr>
          <p:nvPr>
            <p:ph type="dt" sz="half" idx="10"/>
          </p:nvPr>
        </p:nvSpPr>
        <p:spPr/>
        <p:txBody>
          <a:bodyPr/>
          <a:lstStyle/>
          <a:p>
            <a:fld id="{1778F24D-EB19-4AE0-B015-2BEA6D5224F2}"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a:p>
        </p:txBody>
      </p:sp>
      <p:sp>
        <p:nvSpPr>
          <p:cNvPr id="3" name="Date Placeholder 2"/>
          <p:cNvSpPr>
            <a:spLocks noGrp="1"/>
          </p:cNvSpPr>
          <p:nvPr>
            <p:ph type="dt" sz="half" idx="10"/>
          </p:nvPr>
        </p:nvSpPr>
        <p:spPr/>
        <p:txBody>
          <a:bodyPr/>
          <a:lstStyle/>
          <a:p>
            <a:fld id="{1778F24D-EB19-4AE0-B015-2BEA6D5224F2}"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l-GR"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l-GR"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l-GR"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l-GR"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l-GR"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l-GR"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l-GR"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l-GR"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l-GR"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l-GR"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l-GR"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l-GR"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l-GR"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l-GR"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1778F24D-EB19-4AE0-B015-2BEA6D5224F2}" type="datetimeFigureOut">
              <a:rPr lang="en-US" smtClean="0"/>
              <a:t>1/25/2016</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190D9BD3-E57B-4194-A545-2804EB95D97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l-GR"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l-GR" smtClean="0"/>
              <a:t>Click to 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l-GR"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l-GR"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l-GR" dirty="0" smtClean="0"/>
              <a:t>Click to edit Master title style</a:t>
            </a:r>
            <a:endParaRPr dirty="0"/>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l-GR"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5" name="Date Placeholder 4"/>
          <p:cNvSpPr>
            <a:spLocks noGrp="1"/>
          </p:cNvSpPr>
          <p:nvPr>
            <p:ph type="dt" sz="half" idx="10"/>
          </p:nvPr>
        </p:nvSpPr>
        <p:spPr/>
        <p:txBody>
          <a:bodyPr/>
          <a:lstStyle/>
          <a:p>
            <a:fld id="{1778F24D-EB19-4AE0-B015-2BEA6D5224F2}"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7" name="Date Placeholder 6"/>
          <p:cNvSpPr>
            <a:spLocks noGrp="1"/>
          </p:cNvSpPr>
          <p:nvPr>
            <p:ph type="dt" sz="half" idx="10"/>
          </p:nvPr>
        </p:nvSpPr>
        <p:spPr/>
        <p:txBody>
          <a:bodyPr/>
          <a:lstStyle/>
          <a:p>
            <a:fld id="{1778F24D-EB19-4AE0-B015-2BEA6D5224F2}"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5" name="Date Placeholder 4"/>
          <p:cNvSpPr>
            <a:spLocks noGrp="1"/>
          </p:cNvSpPr>
          <p:nvPr>
            <p:ph type="dt" sz="half" idx="10"/>
          </p:nvPr>
        </p:nvSpPr>
        <p:spPr/>
        <p:txBody>
          <a:bodyPr/>
          <a:lstStyle/>
          <a:p>
            <a:fld id="{1778F24D-EB19-4AE0-B015-2BEA6D5224F2}"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l-GR"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1778F24D-EB19-4AE0-B015-2BEA6D5224F2}" type="datetimeFigureOut">
              <a:rPr lang="en-US" smtClean="0"/>
              <a:t>1/25/2016</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190D9BD3-E57B-4194-A545-2804EB95D9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opencourses.uoa.gr/courses/ECD7"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promhtheas.blogspot.gr/2009/12/blog-post_30.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www.vam.ac.uk/__data/assets/image/0011/182549/2006AG7866_ober_ammergau_passion_newspaper_cutting.jpg" TargetMode="External"/><Relationship Id="rId4" Type="http://schemas.openxmlformats.org/officeDocument/2006/relationships/hyperlink" Target="http://www.vam.ac.uk/__data/assets/image/0010/182638/2006AG9476_everyman_morality_play.jp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vam.ac.uk/vamembed/media/uploads/rx_images/image/59001-60000/59356-large.jpg" TargetMode="External"/><Relationship Id="rId7" Type="http://schemas.openxmlformats.org/officeDocument/2006/relationships/hyperlink" Target="http://4.bp.blogspot.com/-ySue368vAWA/UrxLbWBuCrI/AAAAAAAAH6c/kehkPD-Pxgg/s1600/DSC00369.JP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1.bp.blogspot.com/-4QN7QcSTHXQ/UrxLDvGF4VI/AAAAAAAAH6A/FPlG_n62nR8/s1600/DSC00368.JPG" TargetMode="External"/><Relationship Id="rId5" Type="http://schemas.openxmlformats.org/officeDocument/2006/relationships/hyperlink" Target="http://www.palaiobibliopolio.gr/popup_image.php?pID=31497" TargetMode="External"/><Relationship Id="rId4" Type="http://schemas.openxmlformats.org/officeDocument/2006/relationships/hyperlink" Target="http://www.greekencyclopedia.com/static/images/image0000346B.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6" name="Εικόνα 5" descr="Λογότυπο Εθνικόν και Καποδιστριακόν Πανεπιστήμιον Αθηνών"/>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9552" y="506476"/>
            <a:ext cx="4602088" cy="1150522"/>
          </a:xfrm>
          <a:prstGeom prst="rect">
            <a:avLst/>
          </a:prstGeom>
        </p:spPr>
      </p:pic>
      <p:sp>
        <p:nvSpPr>
          <p:cNvPr id="2" name="Τίτλος 1"/>
          <p:cNvSpPr>
            <a:spLocks noGrp="1"/>
          </p:cNvSpPr>
          <p:nvPr>
            <p:ph type="ctrTitle"/>
          </p:nvPr>
        </p:nvSpPr>
        <p:spPr>
          <a:xfrm>
            <a:off x="683568" y="1656997"/>
            <a:ext cx="7772400" cy="895703"/>
          </a:xfrm>
        </p:spPr>
        <p:txBody>
          <a:bodyPr/>
          <a:lstStyle/>
          <a:p>
            <a:r>
              <a:rPr lang="el-GR" dirty="0" smtClean="0">
                <a:latin typeface="Calibri" panose="020F0502020204030204" pitchFamily="34" charset="0"/>
              </a:rPr>
              <a:t>Εισαγωγή στο Κουκλοθέατρο</a:t>
            </a:r>
            <a:endParaRPr lang="el-GR" dirty="0">
              <a:latin typeface="Calibri" panose="020F0502020204030204" pitchFamily="34" charset="0"/>
            </a:endParaRPr>
          </a:p>
        </p:txBody>
      </p:sp>
      <p:sp>
        <p:nvSpPr>
          <p:cNvPr id="3" name="Υπότιτλος 2"/>
          <p:cNvSpPr>
            <a:spLocks noGrp="1"/>
          </p:cNvSpPr>
          <p:nvPr>
            <p:ph type="subTitle" idx="1"/>
          </p:nvPr>
        </p:nvSpPr>
        <p:spPr>
          <a:xfrm>
            <a:off x="751112" y="3064942"/>
            <a:ext cx="7704856" cy="3043758"/>
          </a:xfrm>
        </p:spPr>
        <p:txBody>
          <a:bodyPr>
            <a:normAutofit/>
          </a:bodyPr>
          <a:lstStyle/>
          <a:p>
            <a:pPr lvl="0" algn="ctr"/>
            <a:r>
              <a:rPr lang="el-GR" sz="2800" b="1" dirty="0">
                <a:latin typeface="Calibri" panose="020F0502020204030204" pitchFamily="34" charset="0"/>
              </a:rPr>
              <a:t>Ενότητα </a:t>
            </a:r>
            <a:r>
              <a:rPr lang="en-US" sz="2800" b="1" dirty="0" smtClean="0">
                <a:latin typeface="Calibri" panose="020F0502020204030204" pitchFamily="34" charset="0"/>
              </a:rPr>
              <a:t>1</a:t>
            </a:r>
            <a:r>
              <a:rPr lang="el-GR" sz="2800" b="1" dirty="0" smtClean="0">
                <a:latin typeface="Calibri" panose="020F0502020204030204" pitchFamily="34" charset="0"/>
              </a:rPr>
              <a:t>:</a:t>
            </a:r>
            <a:r>
              <a:rPr lang="en-US" sz="2800" dirty="0" smtClean="0">
                <a:latin typeface="Calibri" panose="020F0502020204030204" pitchFamily="34" charset="0"/>
              </a:rPr>
              <a:t> </a:t>
            </a:r>
            <a:r>
              <a:rPr lang="el-GR" sz="2800" u="sng" dirty="0" smtClean="0">
                <a:latin typeface="Calibri" panose="020F0502020204030204" pitchFamily="34" charset="0"/>
              </a:rPr>
              <a:t>Εισαγωγή στην τέχνη της κούκλας</a:t>
            </a:r>
          </a:p>
          <a:p>
            <a:pPr lvl="0" algn="ctr"/>
            <a:r>
              <a:rPr lang="el-GR" sz="2800" u="sng" dirty="0" smtClean="0">
                <a:latin typeface="Calibri" panose="020F0502020204030204" pitchFamily="34" charset="0"/>
              </a:rPr>
              <a:t>Το κουκλοθέατρο για την ιστορία</a:t>
            </a:r>
          </a:p>
          <a:p>
            <a:pPr lvl="0" algn="ctr"/>
            <a:endParaRPr lang="el-GR" sz="2800" dirty="0" smtClean="0">
              <a:latin typeface="Calibri" panose="020F0502020204030204" pitchFamily="34" charset="0"/>
            </a:endParaRPr>
          </a:p>
          <a:p>
            <a:pPr algn="ctr"/>
            <a:r>
              <a:rPr lang="el-GR" sz="2800" dirty="0" smtClean="0">
                <a:latin typeface="Calibri" panose="020F0502020204030204" pitchFamily="34" charset="0"/>
              </a:rPr>
              <a:t>Αντιγόνη Παρούση</a:t>
            </a:r>
          </a:p>
          <a:p>
            <a:pPr algn="ctr"/>
            <a:r>
              <a:rPr lang="el-GR" sz="2800" dirty="0" smtClean="0">
                <a:latin typeface="Calibri" panose="020F0502020204030204" pitchFamily="34" charset="0"/>
              </a:rPr>
              <a:t>Τμήμα Εκπαίδευσης και Αγωγής στην Προσχολική Ηλικία</a:t>
            </a:r>
          </a:p>
        </p:txBody>
      </p:sp>
    </p:spTree>
    <p:extLst>
      <p:ext uri="{BB962C8B-B14F-4D97-AF65-F5344CB8AC3E}">
        <p14:creationId xmlns:p14="http://schemas.microsoft.com/office/powerpoint/2010/main" val="1854050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Εικόνα, λεπτομέρεια από πίνακα" title="Εικόνα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
            <a:ext cx="4498879" cy="6362700"/>
          </a:xfrm>
          <a:prstGeom prst="rect">
            <a:avLst/>
          </a:prstGeom>
        </p:spPr>
      </p:pic>
      <p:sp>
        <p:nvSpPr>
          <p:cNvPr id="3" name="Rectangle 2"/>
          <p:cNvSpPr/>
          <p:nvPr/>
        </p:nvSpPr>
        <p:spPr>
          <a:xfrm>
            <a:off x="5080244" y="5240415"/>
            <a:ext cx="3810185"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Painting detail showing Punch and Judy, England, about 1810. </a:t>
            </a:r>
            <a:r>
              <a:rPr lang="en-US" dirty="0" smtClean="0">
                <a:latin typeface="Arial" panose="020B0604020202020204" pitchFamily="34" charset="0"/>
                <a:cs typeface="Arial" panose="020B0604020202020204" pitchFamily="34" charset="0"/>
              </a:rPr>
              <a:t>Museum</a:t>
            </a:r>
          </a:p>
          <a:p>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no.</a:t>
            </a:r>
            <a:r>
              <a:rPr lang="en-US" dirty="0">
                <a:latin typeface="Arial" panose="020B0604020202020204" pitchFamily="34" charset="0"/>
                <a:cs typeface="Arial" panose="020B0604020202020204" pitchFamily="34" charset="0"/>
              </a:rPr>
              <a:t> S.823-1991</a:t>
            </a:r>
          </a:p>
        </p:txBody>
      </p:sp>
      <p:sp>
        <p:nvSpPr>
          <p:cNvPr id="4" name="Rectangle 3"/>
          <p:cNvSpPr/>
          <p:nvPr/>
        </p:nvSpPr>
        <p:spPr>
          <a:xfrm>
            <a:off x="2674075" y="6463645"/>
            <a:ext cx="6216354"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http://www.vam.ac.uk/content/articles/e/early-british-theatre/</a:t>
            </a:r>
          </a:p>
        </p:txBody>
      </p:sp>
    </p:spTree>
    <p:extLst>
      <p:ext uri="{BB962C8B-B14F-4D97-AF65-F5344CB8AC3E}">
        <p14:creationId xmlns:p14="http://schemas.microsoft.com/office/powerpoint/2010/main" val="460251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Εικόνα, κούκλες από το Πελοποννησιακό Λαογραφικό Μουσείο" title="Εικόνα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3" name="Rectangle 2"/>
          <p:cNvSpPr/>
          <p:nvPr/>
        </p:nvSpPr>
        <p:spPr>
          <a:xfrm>
            <a:off x="5309562" y="4996069"/>
            <a:ext cx="3834438" cy="646331"/>
          </a:xfrm>
          <a:prstGeom prst="rect">
            <a:avLst/>
          </a:prstGeom>
        </p:spPr>
        <p:txBody>
          <a:bodyPr wrap="square">
            <a:spAutoFit/>
          </a:bodyPr>
          <a:lstStyle/>
          <a:p>
            <a:r>
              <a:rPr lang="el-GR" dirty="0">
                <a:latin typeface="Arial Black"/>
                <a:cs typeface="Arial Black"/>
              </a:rPr>
              <a:t>Πελοποννησιακό Λαογραφικό Μουσείο - </a:t>
            </a:r>
            <a:r>
              <a:rPr lang="el-GR" dirty="0" smtClean="0">
                <a:latin typeface="Arial Black"/>
                <a:cs typeface="Arial Black"/>
              </a:rPr>
              <a:t>Ναύπλιο</a:t>
            </a:r>
            <a:endParaRPr lang="en-US" dirty="0">
              <a:latin typeface="Arial Black"/>
              <a:cs typeface="Arial Black"/>
            </a:endParaRPr>
          </a:p>
        </p:txBody>
      </p:sp>
    </p:spTree>
    <p:extLst>
      <p:ext uri="{BB962C8B-B14F-4D97-AF65-F5344CB8AC3E}">
        <p14:creationId xmlns:p14="http://schemas.microsoft.com/office/powerpoint/2010/main" val="2528200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Εικόνα, κούκλες από το Πελοποννησιακό Λαογραφικό Μουσείο" title="Εικόνα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3" name="Rectangle 2"/>
          <p:cNvSpPr/>
          <p:nvPr/>
        </p:nvSpPr>
        <p:spPr>
          <a:xfrm>
            <a:off x="5450680" y="5769650"/>
            <a:ext cx="3693320" cy="923330"/>
          </a:xfrm>
          <a:prstGeom prst="rect">
            <a:avLst/>
          </a:prstGeom>
        </p:spPr>
        <p:txBody>
          <a:bodyPr wrap="square">
            <a:spAutoFit/>
          </a:bodyPr>
          <a:lstStyle/>
          <a:p>
            <a:r>
              <a:rPr lang="el-GR" dirty="0">
                <a:latin typeface="Arial Black"/>
                <a:cs typeface="Arial Black"/>
              </a:rPr>
              <a:t>Πελοποννησιακό Λαογραφικό Μουσείο - Ναύπλιο</a:t>
            </a:r>
            <a:endParaRPr lang="en-US" dirty="0">
              <a:latin typeface="Arial Black"/>
              <a:cs typeface="Arial Black"/>
            </a:endParaRPr>
          </a:p>
        </p:txBody>
      </p:sp>
    </p:spTree>
    <p:extLst>
      <p:ext uri="{BB962C8B-B14F-4D97-AF65-F5344CB8AC3E}">
        <p14:creationId xmlns:p14="http://schemas.microsoft.com/office/powerpoint/2010/main" val="2551990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Εικόνα, κούκλες από το Πελοποννησιακό Λαογραφικό Μουσείο" title="Εικόνα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3" name="Rectangle 2"/>
          <p:cNvSpPr/>
          <p:nvPr/>
        </p:nvSpPr>
        <p:spPr>
          <a:xfrm>
            <a:off x="6137227" y="5557956"/>
            <a:ext cx="2695022" cy="923330"/>
          </a:xfrm>
          <a:prstGeom prst="rect">
            <a:avLst/>
          </a:prstGeom>
        </p:spPr>
        <p:txBody>
          <a:bodyPr wrap="square">
            <a:spAutoFit/>
          </a:bodyPr>
          <a:lstStyle/>
          <a:p>
            <a:r>
              <a:rPr lang="el-GR" dirty="0">
                <a:latin typeface="Arial Black"/>
                <a:cs typeface="Arial Black"/>
              </a:rPr>
              <a:t>Πελοποννησιακό Λαογραφικό Μουσείο - Ναύπλιο</a:t>
            </a:r>
            <a:endParaRPr lang="en-US" dirty="0">
              <a:latin typeface="Arial Black"/>
              <a:cs typeface="Arial Black"/>
            </a:endParaRPr>
          </a:p>
        </p:txBody>
      </p:sp>
    </p:spTree>
    <p:extLst>
      <p:ext uri="{BB962C8B-B14F-4D97-AF65-F5344CB8AC3E}">
        <p14:creationId xmlns:p14="http://schemas.microsoft.com/office/powerpoint/2010/main" val="1124492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Εικόνα, κούκλες από το Πελοποννησιακό Λαογραφικό Μουσείο" title="Εικόνα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3" name="Rectangle 2"/>
          <p:cNvSpPr/>
          <p:nvPr/>
        </p:nvSpPr>
        <p:spPr>
          <a:xfrm>
            <a:off x="6248400" y="5240049"/>
            <a:ext cx="2691089" cy="923330"/>
          </a:xfrm>
          <a:prstGeom prst="rect">
            <a:avLst/>
          </a:prstGeom>
        </p:spPr>
        <p:txBody>
          <a:bodyPr wrap="square">
            <a:spAutoFit/>
          </a:bodyPr>
          <a:lstStyle/>
          <a:p>
            <a:r>
              <a:rPr lang="el-GR" dirty="0">
                <a:latin typeface="Arial Black"/>
                <a:cs typeface="Arial Black"/>
              </a:rPr>
              <a:t>Πελοποννησιακό Λαογραφικό Μουσείο - Ναύπλιο</a:t>
            </a:r>
            <a:endParaRPr lang="en-US" dirty="0">
              <a:latin typeface="Arial Black"/>
              <a:cs typeface="Arial Black"/>
            </a:endParaRPr>
          </a:p>
        </p:txBody>
      </p:sp>
    </p:spTree>
    <p:extLst>
      <p:ext uri="{BB962C8B-B14F-4D97-AF65-F5344CB8AC3E}">
        <p14:creationId xmlns:p14="http://schemas.microsoft.com/office/powerpoint/2010/main" val="1631762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Εικόνα, κούκλες από το Πελοποννησιακό Λαογραφικό Μουσείο" title="Εικόνα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2300" y="0"/>
            <a:ext cx="5143500" cy="6858000"/>
          </a:xfrm>
          <a:prstGeom prst="rect">
            <a:avLst/>
          </a:prstGeom>
        </p:spPr>
      </p:pic>
      <p:sp>
        <p:nvSpPr>
          <p:cNvPr id="3" name="Rectangle 2"/>
          <p:cNvSpPr/>
          <p:nvPr/>
        </p:nvSpPr>
        <p:spPr>
          <a:xfrm>
            <a:off x="5944592" y="5910779"/>
            <a:ext cx="2994898" cy="923330"/>
          </a:xfrm>
          <a:prstGeom prst="rect">
            <a:avLst/>
          </a:prstGeom>
        </p:spPr>
        <p:txBody>
          <a:bodyPr wrap="square">
            <a:spAutoFit/>
          </a:bodyPr>
          <a:lstStyle/>
          <a:p>
            <a:r>
              <a:rPr lang="el-GR" dirty="0">
                <a:latin typeface="Arial Black"/>
                <a:cs typeface="Arial Black"/>
              </a:rPr>
              <a:t>Πελοποννησιακό Λαογραφικό Μουσείο - Ναύπλιο</a:t>
            </a:r>
            <a:endParaRPr lang="en-US" dirty="0">
              <a:latin typeface="Arial Black"/>
              <a:cs typeface="Arial Black"/>
            </a:endParaRPr>
          </a:p>
        </p:txBody>
      </p:sp>
    </p:spTree>
    <p:extLst>
      <p:ext uri="{BB962C8B-B14F-4D97-AF65-F5344CB8AC3E}">
        <p14:creationId xmlns:p14="http://schemas.microsoft.com/office/powerpoint/2010/main" val="733358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Εικόνα, κούκλες από το Πελοποννησιακό Λαογραφικό Μουσείο" title="Εικόνα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3" name="Rectangle 2"/>
          <p:cNvSpPr/>
          <p:nvPr/>
        </p:nvSpPr>
        <p:spPr>
          <a:xfrm>
            <a:off x="5143500" y="5441850"/>
            <a:ext cx="3831269" cy="646331"/>
          </a:xfrm>
          <a:prstGeom prst="rect">
            <a:avLst/>
          </a:prstGeom>
        </p:spPr>
        <p:txBody>
          <a:bodyPr wrap="square">
            <a:spAutoFit/>
          </a:bodyPr>
          <a:lstStyle/>
          <a:p>
            <a:r>
              <a:rPr lang="el-GR" dirty="0">
                <a:latin typeface="Arial Black"/>
                <a:cs typeface="Arial Black"/>
              </a:rPr>
              <a:t>Πελοποννησιακό Λαογραφικό Μουσείο - Ναύπλιο</a:t>
            </a:r>
            <a:endParaRPr lang="en-US" dirty="0">
              <a:latin typeface="Arial Black"/>
              <a:cs typeface="Arial Black"/>
            </a:endParaRPr>
          </a:p>
        </p:txBody>
      </p:sp>
    </p:spTree>
    <p:extLst>
      <p:ext uri="{BB962C8B-B14F-4D97-AF65-F5344CB8AC3E}">
        <p14:creationId xmlns:p14="http://schemas.microsoft.com/office/powerpoint/2010/main" val="287798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Εικόνα, κούκλες από το Πελοποννησιακό Λαογραφικό Μουσείο" title="Εικόνα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5812" y="0"/>
            <a:ext cx="5143500" cy="6858000"/>
          </a:xfrm>
          <a:prstGeom prst="rect">
            <a:avLst/>
          </a:prstGeom>
        </p:spPr>
      </p:pic>
      <p:sp>
        <p:nvSpPr>
          <p:cNvPr id="3" name="Rectangle 2"/>
          <p:cNvSpPr/>
          <p:nvPr/>
        </p:nvSpPr>
        <p:spPr>
          <a:xfrm>
            <a:off x="5909312" y="5910779"/>
            <a:ext cx="3234687" cy="923330"/>
          </a:xfrm>
          <a:prstGeom prst="rect">
            <a:avLst/>
          </a:prstGeom>
        </p:spPr>
        <p:txBody>
          <a:bodyPr wrap="square">
            <a:spAutoFit/>
          </a:bodyPr>
          <a:lstStyle/>
          <a:p>
            <a:r>
              <a:rPr lang="el-GR" dirty="0">
                <a:latin typeface="Arial Black"/>
                <a:cs typeface="Arial Black"/>
              </a:rPr>
              <a:t>Πελοποννησιακό Λαογραφικό Μουσείο - Ναύπλιο</a:t>
            </a:r>
            <a:endParaRPr lang="en-US" dirty="0">
              <a:latin typeface="Arial Black"/>
              <a:cs typeface="Arial Black"/>
            </a:endParaRPr>
          </a:p>
        </p:txBody>
      </p:sp>
    </p:spTree>
    <p:extLst>
      <p:ext uri="{BB962C8B-B14F-4D97-AF65-F5344CB8AC3E}">
        <p14:creationId xmlns:p14="http://schemas.microsoft.com/office/powerpoint/2010/main" val="3479552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148" y="2371144"/>
            <a:ext cx="4572000" cy="3539431"/>
          </a:xfrm>
          <a:prstGeom prst="rect">
            <a:avLst/>
          </a:prstGeom>
        </p:spPr>
        <p:txBody>
          <a:bodyPr>
            <a:spAutoFit/>
          </a:bodyPr>
          <a:lstStyle/>
          <a:p>
            <a:r>
              <a:rPr lang="el-GR" sz="1400" dirty="0">
                <a:latin typeface="Arial"/>
                <a:cs typeface="Arial"/>
              </a:rPr>
              <a:t>Αν διαβάσουμε προσεκτικά το βιογραφικό του Σωκράτη </a:t>
            </a:r>
            <a:r>
              <a:rPr lang="el-GR" sz="1400" dirty="0" err="1">
                <a:latin typeface="Arial"/>
                <a:cs typeface="Arial"/>
              </a:rPr>
              <a:t>Καραντινού</a:t>
            </a:r>
            <a:r>
              <a:rPr lang="el-GR" sz="1400" dirty="0">
                <a:latin typeface="Arial"/>
                <a:cs typeface="Arial"/>
              </a:rPr>
              <a:t> θα ανακαλύψουμε: ότι ίδρυσε και διηύθυνε τη «Νέα Πειραματική Σκηνή» (1933 - 1937), με συνιδρυτές </a:t>
            </a:r>
            <a:r>
              <a:rPr lang="el-GR" sz="1400" dirty="0" err="1">
                <a:latin typeface="Arial"/>
                <a:cs typeface="Arial"/>
              </a:rPr>
              <a:t>τούς</a:t>
            </a:r>
            <a:r>
              <a:rPr lang="el-GR" sz="1400" dirty="0">
                <a:latin typeface="Arial"/>
                <a:cs typeface="Arial"/>
              </a:rPr>
              <a:t> Ν. Παρασκευά, Γιάννη </a:t>
            </a:r>
            <a:r>
              <a:rPr lang="el-GR" sz="1400" dirty="0" err="1">
                <a:latin typeface="Arial"/>
                <a:cs typeface="Arial"/>
              </a:rPr>
              <a:t>Σιδέρη</a:t>
            </a:r>
            <a:r>
              <a:rPr lang="el-GR" sz="1400" dirty="0">
                <a:latin typeface="Arial"/>
                <a:cs typeface="Arial"/>
              </a:rPr>
              <a:t>, Δημήτρη </a:t>
            </a:r>
            <a:r>
              <a:rPr lang="el-GR" sz="1400" dirty="0" err="1">
                <a:latin typeface="Arial"/>
                <a:cs typeface="Arial"/>
              </a:rPr>
              <a:t>Πικιώνη</a:t>
            </a:r>
            <a:r>
              <a:rPr lang="el-GR" sz="1400" dirty="0">
                <a:latin typeface="Arial"/>
                <a:cs typeface="Arial"/>
              </a:rPr>
              <a:t>, Σπύρο Βασιλείου και Αντώνη </a:t>
            </a:r>
            <a:r>
              <a:rPr lang="el-GR" sz="1400" dirty="0" err="1">
                <a:latin typeface="Arial"/>
                <a:cs typeface="Arial"/>
              </a:rPr>
              <a:t>Γιαννίδη</a:t>
            </a:r>
            <a:r>
              <a:rPr lang="el-GR" sz="1400" dirty="0">
                <a:latin typeface="Arial"/>
                <a:cs typeface="Arial"/>
              </a:rPr>
              <a:t>. Δικό του δημιούργημα ήταν και η «Αττική Σκηνή» (1956-1958). Να μην ξεχάσουμε να αναφέρουμε ότι συμμετείχε στην ιδρυτική ομάδα του πρωτοποριακού περιοδικού «Τρίτο μάτι» με τους Ν. Χατζηκυριάκο - Γκίκα, Δ. </a:t>
            </a:r>
            <a:r>
              <a:rPr lang="el-GR" sz="1400" dirty="0" err="1">
                <a:latin typeface="Arial"/>
                <a:cs typeface="Arial"/>
              </a:rPr>
              <a:t>Πικιώνη</a:t>
            </a:r>
            <a:r>
              <a:rPr lang="el-GR" sz="1400" dirty="0">
                <a:latin typeface="Arial"/>
                <a:cs typeface="Arial"/>
              </a:rPr>
              <a:t>, </a:t>
            </a:r>
            <a:r>
              <a:rPr lang="el-GR" sz="1400" dirty="0" err="1">
                <a:latin typeface="Arial"/>
                <a:cs typeface="Arial"/>
              </a:rPr>
              <a:t>Σπ.</a:t>
            </a:r>
            <a:r>
              <a:rPr lang="el-GR" sz="1400" dirty="0">
                <a:latin typeface="Arial"/>
                <a:cs typeface="Arial"/>
              </a:rPr>
              <a:t> </a:t>
            </a:r>
            <a:r>
              <a:rPr lang="el-GR" sz="1400" dirty="0" err="1">
                <a:latin typeface="Arial"/>
                <a:cs typeface="Arial"/>
              </a:rPr>
              <a:t>Παπαλουκά</a:t>
            </a:r>
            <a:r>
              <a:rPr lang="el-GR" sz="1400" dirty="0">
                <a:latin typeface="Arial"/>
                <a:cs typeface="Arial"/>
              </a:rPr>
              <a:t> και Στρ. Δούκα. Και ορισμένα από τα σημαντικά βιβλία που εξέδωσε: «Στοχασμοί γύρω από το θέατρο», «Το αρχαίο δράμα», «Περί θεάτρου», «Η αρχαία τραγωδία και η σκηνική ερμηνεία της», «Σύστημα αγωγής του προφορικού λόγου», «Σαράντα χρόνια θέατρο» (τρίτομο).</a:t>
            </a:r>
            <a:endParaRPr lang="en-US" sz="1400" dirty="0">
              <a:latin typeface="Arial"/>
              <a:cs typeface="Arial"/>
            </a:endParaRPr>
          </a:p>
        </p:txBody>
      </p:sp>
      <p:pic>
        <p:nvPicPr>
          <p:cNvPr id="3" name="Picture 2" descr="Εικόνα, Σωκράτης Καραντινός" title="Εικόνα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262" y="406884"/>
            <a:ext cx="3670300" cy="5715000"/>
          </a:xfrm>
          <a:prstGeom prst="rect">
            <a:avLst/>
          </a:prstGeom>
        </p:spPr>
      </p:pic>
    </p:spTree>
    <p:extLst>
      <p:ext uri="{BB962C8B-B14F-4D97-AF65-F5344CB8AC3E}">
        <p14:creationId xmlns:p14="http://schemas.microsoft.com/office/powerpoint/2010/main" val="3203480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Εικόνα, εξώφυλλο βιβλίου" title="Εικόνα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132" y="0"/>
            <a:ext cx="4528868" cy="6858000"/>
          </a:xfrm>
          <a:prstGeom prst="rect">
            <a:avLst/>
          </a:prstGeom>
        </p:spPr>
      </p:pic>
    </p:spTree>
    <p:extLst>
      <p:ext uri="{BB962C8B-B14F-4D97-AF65-F5344CB8AC3E}">
        <p14:creationId xmlns:p14="http://schemas.microsoft.com/office/powerpoint/2010/main" val="1108582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latin typeface="Arial"/>
                <a:cs typeface="Arial"/>
              </a:rPr>
              <a:t>ΤΟ ΚΟΥΚΛΟΘΕΑΤΡΟ</a:t>
            </a:r>
            <a:endParaRPr lang="en-US" dirty="0">
              <a:latin typeface="Arial"/>
              <a:cs typeface="Arial"/>
            </a:endParaRPr>
          </a:p>
        </p:txBody>
      </p:sp>
      <p:sp>
        <p:nvSpPr>
          <p:cNvPr id="3" name="Subtitle 2"/>
          <p:cNvSpPr>
            <a:spLocks noGrp="1"/>
          </p:cNvSpPr>
          <p:nvPr>
            <p:ph type="subTitle" idx="1"/>
          </p:nvPr>
        </p:nvSpPr>
        <p:spPr/>
        <p:txBody>
          <a:bodyPr/>
          <a:lstStyle/>
          <a:p>
            <a:r>
              <a:rPr lang="el-GR" dirty="0" smtClean="0">
                <a:latin typeface="Arial" panose="020B0604020202020204" pitchFamily="34" charset="0"/>
                <a:cs typeface="Arial" panose="020B0604020202020204" pitchFamily="34" charset="0"/>
              </a:rPr>
              <a:t>ΓΙΑ ΤΗΝ ΙΣΤΟΡΙΑ</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3030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Εικόνα, Αφίσσα για την παράσταση μαριονετών του Νίκου Ακίλογλου για τα αετόπουλα&#10;" title="Εικόνα 1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54300" y="0"/>
            <a:ext cx="3819049" cy="6858000"/>
          </a:xfrm>
          <a:prstGeom prst="rect">
            <a:avLst/>
          </a:prstGeom>
        </p:spPr>
      </p:pic>
    </p:spTree>
    <p:extLst>
      <p:ext uri="{BB962C8B-B14F-4D97-AF65-F5344CB8AC3E}">
        <p14:creationId xmlns:p14="http://schemas.microsoft.com/office/powerpoint/2010/main" val="101628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Εικόνα, Το κουκλοθέατρο του Νίκου Ακίλογλου" title="Εικόνα 2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6401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Εικόνα, Διεθνές φεστιβάλ μαριονέτας της Υδρας" title="Εικόνα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3898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pPr algn="ctr"/>
            <a:r>
              <a:rPr lang="el-GR" dirty="0" smtClean="0">
                <a:latin typeface="Calibri" panose="020F0502020204030204" pitchFamily="34" charset="0"/>
              </a:rPr>
              <a:t>Τέλος</a:t>
            </a:r>
            <a:endParaRPr lang="el-GR" dirty="0">
              <a:latin typeface="Calibri" panose="020F0502020204030204" pitchFamily="34" charset="0"/>
            </a:endParaRPr>
          </a:p>
        </p:txBody>
      </p:sp>
    </p:spTree>
    <p:extLst>
      <p:ext uri="{BB962C8B-B14F-4D97-AF65-F5344CB8AC3E}">
        <p14:creationId xmlns:p14="http://schemas.microsoft.com/office/powerpoint/2010/main" val="1451391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Calibri" panose="020F0502020204030204" pitchFamily="34" charset="0"/>
              </a:rPr>
              <a:t>Χρηματοδότηση</a:t>
            </a:r>
            <a:endParaRPr lang="el-GR" dirty="0">
              <a:latin typeface="Calibri" panose="020F0502020204030204" pitchFamily="34" charset="0"/>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latin typeface="Calibri" panose="020F0502020204030204" pitchFamily="34" charset="0"/>
              </a:rPr>
              <a:t>Το παρόν εκπαιδευτικό υλικό έχει αναπτυχθεί στο πλαίσιο του εκπαιδευτικού έργου του διδάσκοντα.</a:t>
            </a:r>
            <a:endParaRPr lang="en-US" sz="2000" dirty="0" smtClean="0">
              <a:latin typeface="Calibri" panose="020F0502020204030204" pitchFamily="34" charset="0"/>
            </a:endParaRPr>
          </a:p>
          <a:p>
            <a:r>
              <a:rPr lang="el-GR" sz="2000" dirty="0" smtClean="0">
                <a:latin typeface="Calibri" panose="020F0502020204030204" pitchFamily="34" charset="0"/>
              </a:rPr>
              <a:t>Το έργο «</a:t>
            </a:r>
            <a:r>
              <a:rPr lang="el-GR" sz="2000" b="1" dirty="0" smtClean="0">
                <a:latin typeface="Calibri" panose="020F0502020204030204" pitchFamily="34" charset="0"/>
              </a:rPr>
              <a:t>Ανοικτά Ακαδημαϊκά Μαθήματα στο Πανεπιστήμιο Αθηνών</a:t>
            </a:r>
            <a:r>
              <a:rPr lang="el-GR" sz="2000" dirty="0" smtClean="0">
                <a:latin typeface="Calibri" panose="020F0502020204030204" pitchFamily="34" charset="0"/>
              </a:rPr>
              <a:t>» έχει χρηματοδοτήσει μόνο την αναδιαμόρφωση του εκπαιδευτικού υλικού. </a:t>
            </a:r>
            <a:endParaRPr lang="en-US" sz="2000" dirty="0" smtClean="0">
              <a:latin typeface="Calibri" panose="020F0502020204030204" pitchFamily="34" charset="0"/>
            </a:endParaRPr>
          </a:p>
          <a:p>
            <a:r>
              <a:rPr lang="el-GR" sz="2000" dirty="0" smtClean="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75593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latin typeface="Calibri" panose="020F0502020204030204" pitchFamily="34" charset="0"/>
              </a:rPr>
              <a:t>Σημειώματα</a:t>
            </a:r>
            <a:endParaRPr lang="el-GR" sz="4400" dirty="0">
              <a:latin typeface="Calibri" panose="020F0502020204030204" pitchFamily="34" charset="0"/>
            </a:endParaRPr>
          </a:p>
        </p:txBody>
      </p:sp>
      <p:sp>
        <p:nvSpPr>
          <p:cNvPr id="5" name="Text Placeholder 4"/>
          <p:cNvSpPr>
            <a:spLocks noGrp="1"/>
          </p:cNvSpPr>
          <p:nvPr>
            <p:ph type="body" idx="1"/>
          </p:nvPr>
        </p:nvSpPr>
        <p:spPr/>
        <p:txBody>
          <a:bodyPr/>
          <a:lstStyle/>
          <a:p>
            <a:endParaRPr lang="el-GR">
              <a:latin typeface="Calibri" panose="020F0502020204030204" pitchFamily="34" charset="0"/>
            </a:endParaRPr>
          </a:p>
        </p:txBody>
      </p:sp>
    </p:spTree>
    <p:extLst>
      <p:ext uri="{BB962C8B-B14F-4D97-AF65-F5344CB8AC3E}">
        <p14:creationId xmlns:p14="http://schemas.microsoft.com/office/powerpoint/2010/main" val="3362428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latin typeface="Calibri" panose="020F0502020204030204" pitchFamily="34" charset="0"/>
              </a:rPr>
              <a:t>Σημείωμα Ιστορικού </a:t>
            </a:r>
            <a:r>
              <a:rPr lang="el-GR" dirty="0" smtClean="0">
                <a:latin typeface="Calibri" panose="020F0502020204030204" pitchFamily="34" charset="0"/>
              </a:rPr>
              <a:t>Εκδόσεων</a:t>
            </a:r>
            <a:r>
              <a:rPr lang="en-US" dirty="0" smtClean="0">
                <a:latin typeface="Calibri" panose="020F0502020204030204" pitchFamily="34" charset="0"/>
              </a:rPr>
              <a:t> </a:t>
            </a:r>
            <a:r>
              <a:rPr lang="el-GR" dirty="0" smtClean="0">
                <a:latin typeface="Calibri" panose="020F0502020204030204" pitchFamily="34" charset="0"/>
              </a:rPr>
              <a:t>Έργου</a:t>
            </a:r>
            <a:endParaRPr lang="el-GR" dirty="0">
              <a:latin typeface="Calibri" panose="020F0502020204030204" pitchFamily="34" charset="0"/>
            </a:endParaRP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latin typeface="Calibri" panose="020F0502020204030204" pitchFamily="34" charset="0"/>
              </a:rPr>
              <a:t>Το </a:t>
            </a:r>
            <a:r>
              <a:rPr lang="el-GR" sz="2000" dirty="0">
                <a:latin typeface="Calibri" panose="020F0502020204030204" pitchFamily="34" charset="0"/>
              </a:rPr>
              <a:t>παρόν έργο αποτελεί την έκδοση </a:t>
            </a:r>
            <a:r>
              <a:rPr lang="el-GR" sz="2000" dirty="0" smtClean="0">
                <a:latin typeface="Calibri" panose="020F0502020204030204" pitchFamily="34" charset="0"/>
              </a:rPr>
              <a:t>1.0.  </a:t>
            </a:r>
            <a:endParaRPr lang="el-GR" sz="2000" dirty="0">
              <a:latin typeface="Calibri" panose="020F0502020204030204" pitchFamily="34" charset="0"/>
            </a:endParaRPr>
          </a:p>
        </p:txBody>
      </p:sp>
    </p:spTree>
    <p:extLst>
      <p:ext uri="{BB962C8B-B14F-4D97-AF65-F5344CB8AC3E}">
        <p14:creationId xmlns:p14="http://schemas.microsoft.com/office/powerpoint/2010/main" val="2448726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latin typeface="Calibri" panose="020F0502020204030204" pitchFamily="34" charset="0"/>
              </a:rPr>
              <a:t>Σημείωμα </a:t>
            </a:r>
            <a:r>
              <a:rPr lang="el-GR" dirty="0" smtClean="0">
                <a:latin typeface="Calibri" panose="020F0502020204030204" pitchFamily="34" charset="0"/>
              </a:rPr>
              <a:t>Αναφοράς</a:t>
            </a:r>
            <a:endParaRPr lang="el-GR" dirty="0">
              <a:latin typeface="Calibri" panose="020F0502020204030204" pitchFamily="34" charset="0"/>
            </a:endParaRPr>
          </a:p>
        </p:txBody>
      </p:sp>
      <p:sp>
        <p:nvSpPr>
          <p:cNvPr id="3" name="Content Placeholder 2"/>
          <p:cNvSpPr>
            <a:spLocks noGrp="1"/>
          </p:cNvSpPr>
          <p:nvPr>
            <p:ph idx="1"/>
          </p:nvPr>
        </p:nvSpPr>
        <p:spPr>
          <a:xfrm>
            <a:off x="261257" y="1735138"/>
            <a:ext cx="8606971" cy="4056062"/>
          </a:xfrm>
        </p:spPr>
        <p:txBody>
          <a:bodyPr>
            <a:normAutofit/>
          </a:bodyPr>
          <a:lstStyle/>
          <a:p>
            <a:pPr marL="0" lvl="0" indent="0">
              <a:spcBef>
                <a:spcPts val="0"/>
              </a:spcBef>
              <a:buNone/>
            </a:pPr>
            <a:r>
              <a:rPr lang="el-GR" sz="2000" dirty="0" smtClean="0">
                <a:latin typeface="Calibri" panose="020F0502020204030204" pitchFamily="34" charset="0"/>
              </a:rPr>
              <a:t>Copyright </a:t>
            </a:r>
            <a:r>
              <a:rPr lang="el-GR" sz="2000" dirty="0" err="1" smtClean="0">
                <a:latin typeface="Calibri" panose="020F0502020204030204" pitchFamily="34" charset="0"/>
              </a:rPr>
              <a:t>Εθνικόν</a:t>
            </a:r>
            <a:r>
              <a:rPr lang="el-GR" sz="2000" dirty="0" smtClean="0">
                <a:latin typeface="Calibri" panose="020F0502020204030204" pitchFamily="34" charset="0"/>
              </a:rPr>
              <a:t> και </a:t>
            </a:r>
            <a:r>
              <a:rPr lang="el-GR" sz="2000" dirty="0" err="1" smtClean="0">
                <a:latin typeface="Calibri" panose="020F0502020204030204" pitchFamily="34" charset="0"/>
              </a:rPr>
              <a:t>Καποδιστριακόν</a:t>
            </a:r>
            <a:r>
              <a:rPr lang="el-GR" sz="2000" dirty="0" smtClean="0">
                <a:latin typeface="Calibri" panose="020F0502020204030204" pitchFamily="34" charset="0"/>
              </a:rPr>
              <a:t> </a:t>
            </a:r>
            <a:r>
              <a:rPr lang="el-GR" sz="2000" dirty="0" err="1" smtClean="0">
                <a:latin typeface="Calibri" panose="020F0502020204030204" pitchFamily="34" charset="0"/>
              </a:rPr>
              <a:t>Πανεπιστήμιον</a:t>
            </a:r>
            <a:r>
              <a:rPr lang="el-GR" sz="2000" dirty="0" smtClean="0">
                <a:latin typeface="Calibri" panose="020F0502020204030204" pitchFamily="34" charset="0"/>
              </a:rPr>
              <a:t> Αθηνών</a:t>
            </a:r>
            <a:r>
              <a:rPr lang="en-US" sz="2000" dirty="0" smtClean="0">
                <a:latin typeface="Calibri" panose="020F0502020204030204" pitchFamily="34" charset="0"/>
              </a:rPr>
              <a:t>, </a:t>
            </a:r>
            <a:r>
              <a:rPr lang="el-GR" sz="2000" dirty="0" smtClean="0">
                <a:latin typeface="Calibri" panose="020F0502020204030204" pitchFamily="34" charset="0"/>
              </a:rPr>
              <a:t>Αντιγόνη </a:t>
            </a:r>
            <a:r>
              <a:rPr lang="el-GR" sz="2000" dirty="0" smtClean="0">
                <a:latin typeface="Calibri" panose="020F0502020204030204" pitchFamily="34" charset="0"/>
              </a:rPr>
              <a:t>Παρούση 2015</a:t>
            </a:r>
            <a:r>
              <a:rPr lang="el-GR" sz="2000" dirty="0">
                <a:latin typeface="Calibri" panose="020F0502020204030204" pitchFamily="34" charset="0"/>
              </a:rPr>
              <a:t>. Αντιγόνη </a:t>
            </a:r>
            <a:r>
              <a:rPr lang="el-GR" sz="2000" dirty="0" smtClean="0">
                <a:latin typeface="Calibri" panose="020F0502020204030204" pitchFamily="34" charset="0"/>
              </a:rPr>
              <a:t>Παρούση. «</a:t>
            </a:r>
            <a:r>
              <a:rPr lang="el-GR" sz="2000" dirty="0">
                <a:latin typeface="Calibri" panose="020F0502020204030204" pitchFamily="34" charset="0"/>
              </a:rPr>
              <a:t>Εισαγωγή </a:t>
            </a:r>
            <a:r>
              <a:rPr lang="el-GR" sz="2000" dirty="0" smtClean="0">
                <a:latin typeface="Calibri" panose="020F0502020204030204" pitchFamily="34" charset="0"/>
              </a:rPr>
              <a:t>στο Κουκλοθέατρο</a:t>
            </a:r>
            <a:r>
              <a:rPr lang="en-US" sz="2000" dirty="0" smtClean="0">
                <a:latin typeface="Calibri" panose="020F0502020204030204" pitchFamily="34" charset="0"/>
              </a:rPr>
              <a:t>. </a:t>
            </a:r>
            <a:r>
              <a:rPr lang="el-GR" sz="2000" dirty="0">
                <a:latin typeface="Calibri" panose="020F0502020204030204" pitchFamily="34" charset="0"/>
              </a:rPr>
              <a:t>Ενότητα </a:t>
            </a:r>
            <a:r>
              <a:rPr lang="en-US" sz="2000" dirty="0">
                <a:latin typeface="Calibri" panose="020F0502020204030204" pitchFamily="34" charset="0"/>
              </a:rPr>
              <a:t>1</a:t>
            </a:r>
            <a:r>
              <a:rPr lang="el-GR" sz="2000" dirty="0">
                <a:latin typeface="Calibri" panose="020F0502020204030204" pitchFamily="34" charset="0"/>
              </a:rPr>
              <a:t>:</a:t>
            </a:r>
            <a:r>
              <a:rPr lang="en-US" sz="2000" dirty="0">
                <a:latin typeface="Calibri" panose="020F0502020204030204" pitchFamily="34" charset="0"/>
              </a:rPr>
              <a:t> </a:t>
            </a:r>
            <a:r>
              <a:rPr lang="el-GR" sz="2000" dirty="0" smtClean="0">
                <a:latin typeface="Calibri" panose="020F0502020204030204" pitchFamily="34" charset="0"/>
              </a:rPr>
              <a:t>Εισαγωγή στην τέχνη της κούκλας Το κουκλοθέατρο για την Ιστορία» Έκδοση</a:t>
            </a:r>
            <a:r>
              <a:rPr lang="el-GR" sz="2000" dirty="0">
                <a:latin typeface="Calibri" panose="020F0502020204030204" pitchFamily="34" charset="0"/>
              </a:rPr>
              <a:t>: 1.0. Αθήνα 2015. Διαθέσιμο από τη δικτυακή διεύθυνση: </a:t>
            </a:r>
            <a:r>
              <a:rPr lang="en-GB" sz="2000" dirty="0">
                <a:latin typeface="Calibri" panose="020F0502020204030204" pitchFamily="34" charset="0"/>
                <a:hlinkClick r:id="rId3"/>
              </a:rPr>
              <a:t>http://</a:t>
            </a:r>
            <a:r>
              <a:rPr lang="en-GB" sz="2000" dirty="0" smtClean="0">
                <a:latin typeface="Calibri" panose="020F0502020204030204" pitchFamily="34" charset="0"/>
                <a:hlinkClick r:id="rId3"/>
              </a:rPr>
              <a:t>opencourses.uoa.gr/courses/ECD7</a:t>
            </a:r>
            <a:r>
              <a:rPr lang="el-GR" sz="2000" dirty="0" smtClean="0">
                <a:latin typeface="Calibri" panose="020F0502020204030204" pitchFamily="34" charset="0"/>
              </a:rPr>
              <a:t>. </a:t>
            </a:r>
            <a:endParaRPr lang="el-GR" sz="2000" dirty="0">
              <a:latin typeface="Calibri" panose="020F0502020204030204" pitchFamily="34" charset="0"/>
            </a:endParaRPr>
          </a:p>
        </p:txBody>
      </p:sp>
    </p:spTree>
    <p:extLst>
      <p:ext uri="{BB962C8B-B14F-4D97-AF65-F5344CB8AC3E}">
        <p14:creationId xmlns:p14="http://schemas.microsoft.com/office/powerpoint/2010/main" val="635584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latin typeface="Calibri" panose="020F0502020204030204" pitchFamily="34" charset="0"/>
              </a:rPr>
              <a:t>Σημείωμα </a:t>
            </a:r>
            <a:r>
              <a:rPr lang="el-GR" dirty="0" smtClean="0">
                <a:latin typeface="Calibri" panose="020F0502020204030204" pitchFamily="34" charset="0"/>
              </a:rPr>
              <a:t>Αδειοδότησης</a:t>
            </a:r>
            <a:endParaRPr lang="el-GR" dirty="0">
              <a:latin typeface="Calibri" panose="020F0502020204030204" pitchFamily="34" charset="0"/>
            </a:endParaRPr>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latin typeface="Calibri" panose="020F0502020204030204" pitchFamily="34" charset="0"/>
              </a:rPr>
              <a:t>Το </a:t>
            </a:r>
            <a:r>
              <a:rPr lang="el-GR" sz="2000" dirty="0">
                <a:latin typeface="Calibri" panose="020F0502020204030204" pitchFamily="34" charset="0"/>
              </a:rPr>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latin typeface="Calibri" panose="020F0502020204030204" pitchFamily="34" charset="0"/>
              </a:rPr>
              <a:t>κ.λ.π</a:t>
            </a:r>
            <a:r>
              <a:rPr lang="el-GR" sz="2000" dirty="0">
                <a:latin typeface="Calibri" panose="020F0502020204030204" pitchFamily="34" charset="0"/>
              </a:rPr>
              <a:t>.,  τα οποία εμπεριέχονται σε αυτό και τα οποία αναφέρονται μαζί με τους όρους χρήσης τους στο «Σημείωμα Χρήσης Έργων Τρίτων</a:t>
            </a:r>
            <a:r>
              <a:rPr lang="el-GR" sz="2000" dirty="0" smtClean="0">
                <a:latin typeface="Calibri" panose="020F0502020204030204" pitchFamily="34" charset="0"/>
              </a:rPr>
              <a:t>».                     </a:t>
            </a:r>
          </a:p>
          <a:p>
            <a:pPr marL="0" indent="0">
              <a:buNone/>
            </a:pPr>
            <a:endParaRPr lang="el-GR" sz="2000" dirty="0">
              <a:latin typeface="Calibri" panose="020F0502020204030204" pitchFamily="34" charset="0"/>
            </a:endParaRP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latin typeface="Calibri" panose="020F0502020204030204" pitchFamily="34" charset="0"/>
              </a:rPr>
              <a:t>[1] http://creativecommons.org/licenses/by-nc-sa/4.0/ </a:t>
            </a:r>
            <a:endParaRPr lang="en-US" dirty="0" smtClean="0">
              <a:latin typeface="Calibri" panose="020F0502020204030204" pitchFamily="34" charset="0"/>
            </a:endParaRPr>
          </a:p>
          <a:p>
            <a:endParaRPr lang="el-GR" dirty="0">
              <a:latin typeface="Calibri" panose="020F0502020204030204" pitchFamily="34" charset="0"/>
            </a:endParaRPr>
          </a:p>
          <a:p>
            <a:r>
              <a:rPr lang="el-GR" dirty="0">
                <a:latin typeface="Calibri" panose="020F0502020204030204" pitchFamily="34" charset="0"/>
              </a:rPr>
              <a:t>Ως </a:t>
            </a:r>
            <a:r>
              <a:rPr lang="el-GR" b="1" dirty="0">
                <a:latin typeface="Calibri" panose="020F0502020204030204" pitchFamily="34" charset="0"/>
              </a:rPr>
              <a:t>Μη Εμπορική</a:t>
            </a:r>
            <a:r>
              <a:rPr lang="el-GR" dirty="0">
                <a:latin typeface="Calibri" panose="020F0502020204030204" pitchFamily="34" charset="0"/>
              </a:rPr>
              <a:t> ορίζεται η χρήση:</a:t>
            </a:r>
          </a:p>
          <a:p>
            <a:pPr marL="342900" lvl="0" indent="-342900">
              <a:buFont typeface="Arial" panose="020B0604020202020204" pitchFamily="34" charset="0"/>
              <a:buChar char="•"/>
            </a:pPr>
            <a:r>
              <a:rPr lang="el-GR" dirty="0">
                <a:latin typeface="Calibri" panose="020F0502020204030204" pitchFamily="34" charset="0"/>
              </a:rPr>
              <a:t>που δεν περιλαμβάνει άμεσο ή έμμεσο οικονομικό όφελος από την χρήση του έργου, για το διανομέα του έργου και </a:t>
            </a:r>
            <a:r>
              <a:rPr lang="el-GR" dirty="0" err="1">
                <a:latin typeface="Calibri" panose="020F0502020204030204" pitchFamily="34" charset="0"/>
              </a:rPr>
              <a:t>αδειοδόχο</a:t>
            </a:r>
            <a:endParaRPr lang="el-GR" dirty="0">
              <a:latin typeface="Calibri" panose="020F0502020204030204" pitchFamily="34" charset="0"/>
            </a:endParaRPr>
          </a:p>
          <a:p>
            <a:pPr marL="342900" lvl="0" indent="-342900">
              <a:buFont typeface="Arial" panose="020B0604020202020204" pitchFamily="34" charset="0"/>
              <a:buChar char="•"/>
            </a:pPr>
            <a:r>
              <a:rPr lang="el-GR" dirty="0">
                <a:latin typeface="Calibri" panose="020F0502020204030204" pitchFamily="34" charset="0"/>
              </a:rPr>
              <a:t>που</a:t>
            </a:r>
            <a:r>
              <a:rPr lang="en-GB" dirty="0">
                <a:latin typeface="Calibri" panose="020F0502020204030204" pitchFamily="34" charset="0"/>
              </a:rPr>
              <a:t> </a:t>
            </a:r>
            <a:r>
              <a:rPr lang="el-GR" dirty="0">
                <a:latin typeface="Calibri" panose="020F0502020204030204" pitchFamily="34" charset="0"/>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Calibri" panose="020F0502020204030204" pitchFamily="34" charset="0"/>
              </a:rPr>
              <a:t>που</a:t>
            </a:r>
            <a:r>
              <a:rPr lang="en-GB" dirty="0">
                <a:latin typeface="Calibri" panose="020F0502020204030204" pitchFamily="34" charset="0"/>
              </a:rPr>
              <a:t> </a:t>
            </a:r>
            <a:r>
              <a:rPr lang="el-GR" dirty="0">
                <a:latin typeface="Calibri" panose="020F0502020204030204" pitchFamily="34" charset="0"/>
              </a:rPr>
              <a:t>δεν προσπορίζει στο διανομέα του έργου και</a:t>
            </a:r>
            <a:r>
              <a:rPr lang="en-GB" dirty="0">
                <a:latin typeface="Calibri" panose="020F0502020204030204" pitchFamily="34" charset="0"/>
              </a:rPr>
              <a:t> </a:t>
            </a:r>
            <a:r>
              <a:rPr lang="el-GR" dirty="0" err="1">
                <a:latin typeface="Calibri" panose="020F0502020204030204" pitchFamily="34" charset="0"/>
              </a:rPr>
              <a:t>αδειοδόχο</a:t>
            </a:r>
            <a:r>
              <a:rPr lang="en-GB" dirty="0">
                <a:latin typeface="Calibri" panose="020F0502020204030204" pitchFamily="34" charset="0"/>
              </a:rPr>
              <a:t> </a:t>
            </a:r>
            <a:r>
              <a:rPr lang="el-GR" dirty="0">
                <a:latin typeface="Calibri" panose="020F0502020204030204" pitchFamily="34" charset="0"/>
              </a:rPr>
              <a:t>έμμεσο οικονομικό όφελος (π.χ. διαφημίσεις) από την προβολή του έργου σε διαδικτυακό </a:t>
            </a:r>
            <a:r>
              <a:rPr lang="el-GR" dirty="0" smtClean="0">
                <a:latin typeface="Calibri" panose="020F0502020204030204" pitchFamily="34" charset="0"/>
              </a:rPr>
              <a:t>τόπο</a:t>
            </a:r>
            <a:endParaRPr lang="en-US" dirty="0" smtClean="0">
              <a:latin typeface="Calibri" panose="020F0502020204030204" pitchFamily="34" charset="0"/>
            </a:endParaRPr>
          </a:p>
          <a:p>
            <a:pPr marL="342900" lvl="0" indent="-342900">
              <a:buFont typeface="Arial" panose="020B0604020202020204" pitchFamily="34" charset="0"/>
              <a:buChar char="•"/>
            </a:pPr>
            <a:endParaRPr lang="el-GR" dirty="0">
              <a:latin typeface="Calibri" panose="020F0502020204030204" pitchFamily="34" charset="0"/>
            </a:endParaRPr>
          </a:p>
          <a:p>
            <a:r>
              <a:rPr lang="el-GR" dirty="0" smtClean="0">
                <a:latin typeface="Calibri" panose="020F0502020204030204" pitchFamily="34" charset="0"/>
              </a:rPr>
              <a:t>Ο </a:t>
            </a:r>
            <a:r>
              <a:rPr lang="el-GR" dirty="0">
                <a:latin typeface="Calibri" panose="020F0502020204030204" pitchFamily="34" charset="0"/>
              </a:rPr>
              <a:t>δικαιούχος μπορεί να παρέχει στον </a:t>
            </a:r>
            <a:r>
              <a:rPr lang="el-GR" dirty="0" err="1">
                <a:latin typeface="Calibri" panose="020F0502020204030204" pitchFamily="34" charset="0"/>
              </a:rPr>
              <a:t>αδειοδόχο</a:t>
            </a:r>
            <a:r>
              <a:rPr lang="el-GR" dirty="0">
                <a:latin typeface="Calibri" panose="020F0502020204030204" pitchFamily="34" charset="0"/>
              </a:rPr>
              <a:t> ξεχωριστή άδεια να χρησιμοποιεί το έργο για εμπορική χρήση, εφόσον αυτό του ζητηθεί</a:t>
            </a:r>
            <a:r>
              <a:rPr lang="el-GR" dirty="0" smtClean="0">
                <a:latin typeface="Calibri" panose="020F0502020204030204" pitchFamily="34" charset="0"/>
              </a:rPr>
              <a:t>.</a:t>
            </a:r>
            <a:endParaRPr lang="el-GR" dirty="0">
              <a:latin typeface="Calibri" panose="020F0502020204030204" pitchFamily="34" charset="0"/>
            </a:endParaRPr>
          </a:p>
        </p:txBody>
      </p:sp>
    </p:spTree>
    <p:extLst>
      <p:ext uri="{BB962C8B-B14F-4D97-AF65-F5344CB8AC3E}">
        <p14:creationId xmlns:p14="http://schemas.microsoft.com/office/powerpoint/2010/main" val="1323408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latin typeface="Calibri" panose="020F0502020204030204" pitchFamily="34" charset="0"/>
              </a:rPr>
              <a:t>Διατήρηση </a:t>
            </a:r>
            <a:r>
              <a:rPr lang="el-GR" dirty="0" smtClean="0">
                <a:latin typeface="Calibri" panose="020F0502020204030204" pitchFamily="34" charset="0"/>
              </a:rPr>
              <a:t>Σημειωμάτων</a:t>
            </a:r>
            <a:endParaRPr lang="el-GR" dirty="0">
              <a:latin typeface="Calibri" panose="020F0502020204030204" pitchFamily="34" charset="0"/>
            </a:endParaRPr>
          </a:p>
        </p:txBody>
      </p:sp>
      <p:sp>
        <p:nvSpPr>
          <p:cNvPr id="3" name="Content Placeholder 2"/>
          <p:cNvSpPr>
            <a:spLocks noGrp="1"/>
          </p:cNvSpPr>
          <p:nvPr>
            <p:ph idx="1"/>
          </p:nvPr>
        </p:nvSpPr>
        <p:spPr>
          <a:xfrm>
            <a:off x="377371" y="1735138"/>
            <a:ext cx="8403771" cy="4056062"/>
          </a:xfrm>
        </p:spPr>
        <p:txBody>
          <a:bodyPr>
            <a:normAutofit/>
          </a:bodyPr>
          <a:lstStyle/>
          <a:p>
            <a:pPr marL="0" indent="0">
              <a:buNone/>
            </a:pPr>
            <a:r>
              <a:rPr lang="el-GR" sz="2400" dirty="0" smtClean="0">
                <a:latin typeface="Calibri" panose="020F0502020204030204" pitchFamily="34" charset="0"/>
              </a:rPr>
              <a:t>Οποιαδήποτε </a:t>
            </a:r>
            <a:r>
              <a:rPr lang="el-GR" sz="2400" dirty="0">
                <a:latin typeface="Calibri" panose="020F0502020204030204" pitchFamily="34" charset="0"/>
              </a:rPr>
              <a:t>αναπαραγωγή ή διασκευή του υλικού θα πρέπει να συμπεριλαμβάνει:</a:t>
            </a:r>
          </a:p>
          <a:p>
            <a:pPr lvl="1">
              <a:buFont typeface="Wingdings" panose="05000000000000000000" pitchFamily="2" charset="2"/>
              <a:buChar char="§"/>
            </a:pPr>
            <a:r>
              <a:rPr lang="el-GR" sz="2000" dirty="0" err="1">
                <a:latin typeface="Calibri" panose="020F0502020204030204" pitchFamily="34" charset="0"/>
              </a:rPr>
              <a:t>τ</a:t>
            </a:r>
            <a:r>
              <a:rPr lang="en-US" sz="2000" dirty="0" smtClean="0">
                <a:latin typeface="Calibri" panose="020F0502020204030204" pitchFamily="34" charset="0"/>
              </a:rPr>
              <a:t>ο </a:t>
            </a:r>
            <a:r>
              <a:rPr lang="en-US" sz="2000" dirty="0" err="1">
                <a:latin typeface="Calibri" panose="020F0502020204030204" pitchFamily="34" charset="0"/>
              </a:rPr>
              <a:t>Σημείωμ</a:t>
            </a:r>
            <a:r>
              <a:rPr lang="en-US" sz="2000" dirty="0">
                <a:latin typeface="Calibri" panose="020F0502020204030204" pitchFamily="34" charset="0"/>
              </a:rPr>
              <a:t>α Αναφοράς</a:t>
            </a:r>
            <a:endParaRPr lang="el-GR" sz="2000" dirty="0">
              <a:latin typeface="Calibri" panose="020F0502020204030204" pitchFamily="34" charset="0"/>
            </a:endParaRPr>
          </a:p>
          <a:p>
            <a:pPr lvl="1">
              <a:buFont typeface="Wingdings" panose="05000000000000000000" pitchFamily="2" charset="2"/>
              <a:buChar char="§"/>
            </a:pPr>
            <a:r>
              <a:rPr lang="el-GR" sz="2000" dirty="0" err="1">
                <a:latin typeface="Calibri" panose="020F0502020204030204" pitchFamily="34" charset="0"/>
              </a:rPr>
              <a:t>τ</a:t>
            </a:r>
            <a:r>
              <a:rPr lang="en-US" sz="2000" dirty="0" smtClean="0">
                <a:latin typeface="Calibri" panose="020F0502020204030204" pitchFamily="34" charset="0"/>
              </a:rPr>
              <a:t>ο </a:t>
            </a:r>
            <a:r>
              <a:rPr lang="en-US" sz="2000" dirty="0" err="1">
                <a:latin typeface="Calibri" panose="020F0502020204030204" pitchFamily="34" charset="0"/>
              </a:rPr>
              <a:t>Σημείωμ</a:t>
            </a:r>
            <a:r>
              <a:rPr lang="en-US" sz="2000" dirty="0">
                <a:latin typeface="Calibri" panose="020F0502020204030204" pitchFamily="34" charset="0"/>
              </a:rPr>
              <a:t>α Αδειοδότησης</a:t>
            </a:r>
            <a:endParaRPr lang="el-GR" sz="2000" dirty="0">
              <a:latin typeface="Calibri" panose="020F0502020204030204" pitchFamily="34" charset="0"/>
            </a:endParaRPr>
          </a:p>
          <a:p>
            <a:pPr lvl="1">
              <a:buFont typeface="Wingdings" panose="05000000000000000000" pitchFamily="2" charset="2"/>
              <a:buChar char="§"/>
            </a:pPr>
            <a:r>
              <a:rPr lang="el-GR" sz="2000" dirty="0" err="1">
                <a:latin typeface="Calibri" panose="020F0502020204030204" pitchFamily="34" charset="0"/>
              </a:rPr>
              <a:t>τ</a:t>
            </a:r>
            <a:r>
              <a:rPr lang="en-US" sz="2000" dirty="0" smtClean="0">
                <a:latin typeface="Calibri" panose="020F0502020204030204" pitchFamily="34" charset="0"/>
              </a:rPr>
              <a:t>η </a:t>
            </a:r>
            <a:r>
              <a:rPr lang="en-US" sz="2000" dirty="0" err="1">
                <a:latin typeface="Calibri" panose="020F0502020204030204" pitchFamily="34" charset="0"/>
              </a:rPr>
              <a:t>δήλωση</a:t>
            </a:r>
            <a:r>
              <a:rPr lang="en-US" sz="2000" dirty="0">
                <a:latin typeface="Calibri" panose="020F0502020204030204" pitchFamily="34" charset="0"/>
              </a:rPr>
              <a:t> </a:t>
            </a:r>
            <a:r>
              <a:rPr lang="el-GR" sz="2000" dirty="0" err="1">
                <a:latin typeface="Calibri" panose="020F0502020204030204" pitchFamily="34" charset="0"/>
              </a:rPr>
              <a:t>Δ</a:t>
            </a:r>
            <a:r>
              <a:rPr lang="en-US" sz="2000" dirty="0" smtClean="0">
                <a:latin typeface="Calibri" panose="020F0502020204030204" pitchFamily="34" charset="0"/>
              </a:rPr>
              <a:t>ια</a:t>
            </a:r>
            <a:r>
              <a:rPr lang="en-US" sz="2000" dirty="0" err="1" smtClean="0">
                <a:latin typeface="Calibri" panose="020F0502020204030204" pitchFamily="34" charset="0"/>
              </a:rPr>
              <a:t>τήρησης</a:t>
            </a:r>
            <a:r>
              <a:rPr lang="en-US" sz="2000" dirty="0" smtClean="0">
                <a:latin typeface="Calibri" panose="020F0502020204030204" pitchFamily="34" charset="0"/>
              </a:rPr>
              <a:t> </a:t>
            </a:r>
            <a:r>
              <a:rPr lang="en-US" sz="2000" dirty="0">
                <a:latin typeface="Calibri" panose="020F0502020204030204" pitchFamily="34" charset="0"/>
              </a:rPr>
              <a:t>Σημειωμάτων</a:t>
            </a:r>
            <a:endParaRPr lang="el-GR" sz="2000" dirty="0">
              <a:latin typeface="Calibri" panose="020F0502020204030204" pitchFamily="34" charset="0"/>
            </a:endParaRPr>
          </a:p>
          <a:p>
            <a:pPr lvl="1">
              <a:buFont typeface="Wingdings" panose="05000000000000000000" pitchFamily="2" charset="2"/>
              <a:buChar char="§"/>
            </a:pPr>
            <a:r>
              <a:rPr lang="el-GR" sz="2000" dirty="0">
                <a:latin typeface="Calibri" panose="020F0502020204030204" pitchFamily="34" charset="0"/>
              </a:rPr>
              <a:t>τ</a:t>
            </a:r>
            <a:r>
              <a:rPr lang="el-GR" sz="2000" dirty="0" smtClean="0">
                <a:latin typeface="Calibri" panose="020F0502020204030204" pitchFamily="34" charset="0"/>
              </a:rPr>
              <a:t>ο Σημείωμα Χρήσης Έργων Τρίτων </a:t>
            </a:r>
            <a:r>
              <a:rPr lang="el-GR" sz="2000" dirty="0">
                <a:latin typeface="Calibri" panose="020F0502020204030204" pitchFamily="34" charset="0"/>
              </a:rPr>
              <a:t>(εφόσον υπάρχει)</a:t>
            </a:r>
          </a:p>
          <a:p>
            <a:pPr marL="0" indent="0">
              <a:buNone/>
            </a:pPr>
            <a:r>
              <a:rPr lang="el-GR" sz="2400" dirty="0">
                <a:latin typeface="Calibri" panose="020F0502020204030204" pitchFamily="34" charset="0"/>
              </a:rPr>
              <a:t>μαζί με τους συνοδευόμενους </a:t>
            </a:r>
            <a:r>
              <a:rPr lang="el-GR" sz="2400" dirty="0" err="1">
                <a:latin typeface="Calibri" panose="020F0502020204030204" pitchFamily="34" charset="0"/>
              </a:rPr>
              <a:t>υπερσυνδέσμους</a:t>
            </a:r>
            <a:r>
              <a:rPr lang="el-GR" sz="2400" dirty="0">
                <a:latin typeface="Calibri" panose="020F0502020204030204" pitchFamily="34" charset="0"/>
              </a:rPr>
              <a:t>.</a:t>
            </a:r>
          </a:p>
          <a:p>
            <a:endParaRPr lang="el-GR" sz="2000" dirty="0">
              <a:latin typeface="Calibri" panose="020F0502020204030204" pitchFamily="34" charset="0"/>
            </a:endParaRPr>
          </a:p>
        </p:txBody>
      </p:sp>
    </p:spTree>
    <p:extLst>
      <p:ext uri="{BB962C8B-B14F-4D97-AF65-F5344CB8AC3E}">
        <p14:creationId xmlns:p14="http://schemas.microsoft.com/office/powerpoint/2010/main" val="2730042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Εικόνα, ειδώλιο 5ου αιώνα" title="Εικόνα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57500" y="0"/>
            <a:ext cx="3406291" cy="6858000"/>
          </a:xfrm>
          <a:prstGeom prst="rect">
            <a:avLst/>
          </a:prstGeom>
        </p:spPr>
      </p:pic>
      <p:sp>
        <p:nvSpPr>
          <p:cNvPr id="2" name="TextBox 1"/>
          <p:cNvSpPr txBox="1"/>
          <p:nvPr/>
        </p:nvSpPr>
        <p:spPr>
          <a:xfrm>
            <a:off x="6491946" y="5367949"/>
            <a:ext cx="2165113" cy="923330"/>
          </a:xfrm>
          <a:prstGeom prst="rect">
            <a:avLst/>
          </a:prstGeom>
          <a:noFill/>
        </p:spPr>
        <p:txBody>
          <a:bodyPr wrap="none" rtlCol="0">
            <a:spAutoFit/>
          </a:bodyPr>
          <a:lstStyle/>
          <a:p>
            <a:r>
              <a:rPr lang="el-GR" dirty="0" smtClean="0">
                <a:solidFill>
                  <a:schemeClr val="bg1"/>
                </a:solidFill>
                <a:latin typeface="Arial Black"/>
                <a:cs typeface="Arial Black"/>
              </a:rPr>
              <a:t>5ος αιώνας Π.Χ.</a:t>
            </a:r>
          </a:p>
          <a:p>
            <a:endParaRPr lang="el-GR" dirty="0">
              <a:solidFill>
                <a:schemeClr val="bg1"/>
              </a:solidFill>
              <a:latin typeface="Arial Black"/>
              <a:cs typeface="Arial Black"/>
            </a:endParaRPr>
          </a:p>
          <a:p>
            <a:endParaRPr lang="en-US" dirty="0">
              <a:solidFill>
                <a:schemeClr val="bg1"/>
              </a:solidFill>
              <a:latin typeface="Arial Black"/>
              <a:cs typeface="Arial Black"/>
            </a:endParaRPr>
          </a:p>
        </p:txBody>
      </p:sp>
    </p:spTree>
    <p:extLst>
      <p:ext uri="{BB962C8B-B14F-4D97-AF65-F5344CB8AC3E}">
        <p14:creationId xmlns:p14="http://schemas.microsoft.com/office/powerpoint/2010/main" val="3581540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82706"/>
            <a:ext cx="6858000" cy="857250"/>
          </a:xfrm>
        </p:spPr>
        <p:txBody>
          <a:bodyPr>
            <a:noAutofit/>
          </a:bodyPr>
          <a:lstStyle/>
          <a:p>
            <a:r>
              <a:rPr lang="el-GR" sz="3600" dirty="0">
                <a:latin typeface="Calibri" panose="020F0502020204030204" pitchFamily="34" charset="0"/>
              </a:rPr>
              <a:t>Σημείωμα Χρήσης Έργων </a:t>
            </a:r>
            <a:r>
              <a:rPr lang="el-GR" sz="3600" dirty="0" smtClean="0">
                <a:latin typeface="Calibri" panose="020F0502020204030204" pitchFamily="34" charset="0"/>
              </a:rPr>
              <a:t>Τρίτων</a:t>
            </a:r>
            <a:r>
              <a:rPr lang="en-US" sz="3600" dirty="0" smtClean="0">
                <a:latin typeface="Calibri" panose="020F0502020204030204" pitchFamily="34" charset="0"/>
              </a:rPr>
              <a:t> (</a:t>
            </a:r>
            <a:r>
              <a:rPr lang="en-US" sz="3600" dirty="0" smtClean="0">
                <a:latin typeface="Calibri" panose="020F0502020204030204" pitchFamily="34" charset="0"/>
              </a:rPr>
              <a:t>1/2)</a:t>
            </a:r>
            <a:endParaRPr lang="el-GR" sz="3600" dirty="0">
              <a:latin typeface="Calibri" panose="020F0502020204030204" pitchFamily="34" charset="0"/>
            </a:endParaRPr>
          </a:p>
        </p:txBody>
      </p:sp>
      <p:sp>
        <p:nvSpPr>
          <p:cNvPr id="3" name="Content Placeholder 2"/>
          <p:cNvSpPr>
            <a:spLocks noGrp="1"/>
          </p:cNvSpPr>
          <p:nvPr>
            <p:ph idx="1"/>
          </p:nvPr>
        </p:nvSpPr>
        <p:spPr>
          <a:xfrm>
            <a:off x="246743" y="1827808"/>
            <a:ext cx="8577942" cy="4816106"/>
          </a:xfrm>
        </p:spPr>
        <p:txBody>
          <a:bodyPr>
            <a:noAutofit/>
          </a:bodyPr>
          <a:lstStyle/>
          <a:p>
            <a:pPr marL="0" indent="0">
              <a:buNone/>
            </a:pPr>
            <a:r>
              <a:rPr lang="el-GR" sz="1700" dirty="0">
                <a:latin typeface="Calibri" panose="020F0502020204030204" pitchFamily="34" charset="0"/>
              </a:rPr>
              <a:t>Το Έργο αυτό κάνει χρήση των ακόλουθων </a:t>
            </a:r>
            <a:r>
              <a:rPr lang="el-GR" sz="1700" dirty="0" smtClean="0">
                <a:latin typeface="Calibri" panose="020F0502020204030204" pitchFamily="34" charset="0"/>
              </a:rPr>
              <a:t>έργων: </a:t>
            </a:r>
            <a:r>
              <a:rPr lang="el-GR" sz="1700" b="1" dirty="0" smtClean="0">
                <a:latin typeface="Calibri" panose="020F0502020204030204" pitchFamily="34" charset="0"/>
              </a:rPr>
              <a:t>Εικόνες/Σχήματα/Διαγράμματα</a:t>
            </a:r>
            <a:r>
              <a:rPr lang="en-US" sz="1700" b="1" dirty="0">
                <a:latin typeface="Calibri" panose="020F0502020204030204" pitchFamily="34" charset="0"/>
              </a:rPr>
              <a:t>/</a:t>
            </a:r>
            <a:r>
              <a:rPr lang="el-GR" sz="1700" b="1" dirty="0">
                <a:latin typeface="Calibri" panose="020F0502020204030204" pitchFamily="34" charset="0"/>
              </a:rPr>
              <a:t>Φωτογραφίες</a:t>
            </a:r>
          </a:p>
          <a:p>
            <a:pPr marL="0" indent="0">
              <a:buNone/>
            </a:pPr>
            <a:r>
              <a:rPr lang="el-GR" sz="1700" b="1" dirty="0" smtClean="0">
                <a:latin typeface="Calibri" panose="020F0502020204030204" pitchFamily="34" charset="0"/>
              </a:rPr>
              <a:t>Εικόνες </a:t>
            </a:r>
            <a:r>
              <a:rPr lang="el-GR" sz="1700" b="1" dirty="0">
                <a:latin typeface="Calibri" panose="020F0502020204030204" pitchFamily="34" charset="0"/>
              </a:rPr>
              <a:t>5</a:t>
            </a:r>
            <a:r>
              <a:rPr lang="en-US" sz="1700" b="1" dirty="0">
                <a:latin typeface="Calibri" panose="020F0502020204030204" pitchFamily="34" charset="0"/>
              </a:rPr>
              <a:t>: </a:t>
            </a:r>
            <a:r>
              <a:rPr lang="el-GR" sz="1700" b="1" dirty="0">
                <a:latin typeface="Calibri" panose="020F0502020204030204" pitchFamily="34" charset="0"/>
              </a:rPr>
              <a:t>Αυτόματο του Ήρωνα του Αλεξανδρινού. </a:t>
            </a:r>
            <a:r>
              <a:rPr lang="en-US" sz="1700" b="1" dirty="0">
                <a:latin typeface="Calibri" panose="020F0502020204030204" pitchFamily="34" charset="0"/>
              </a:rPr>
              <a:t>http://www.nea-acropoli.gr/politismos/index.php/component/content/article?id=18</a:t>
            </a:r>
            <a:r>
              <a:rPr lang="el-GR" sz="1700" b="1" dirty="0">
                <a:latin typeface="Calibri" panose="020F0502020204030204" pitchFamily="34" charset="0"/>
              </a:rPr>
              <a:t>.</a:t>
            </a:r>
            <a:r>
              <a:rPr lang="en-US" sz="1700" b="1" dirty="0">
                <a:latin typeface="Calibri" panose="020F0502020204030204" pitchFamily="34" charset="0"/>
              </a:rPr>
              <a:t> Copyrighted</a:t>
            </a:r>
          </a:p>
          <a:p>
            <a:pPr marL="0" indent="0">
              <a:buNone/>
            </a:pPr>
            <a:r>
              <a:rPr lang="el-GR" sz="1700" b="1" dirty="0">
                <a:latin typeface="Calibri" panose="020F0502020204030204" pitchFamily="34" charset="0"/>
              </a:rPr>
              <a:t>Εικόνα 6: Εσωτερική διάταξη μηχανισμών του αυτόματου θεάτρου του Ήρωνα. </a:t>
            </a:r>
            <a:r>
              <a:rPr lang="en-US" sz="1700" b="1" dirty="0">
                <a:latin typeface="Calibri" panose="020F0502020204030204" pitchFamily="34" charset="0"/>
                <a:hlinkClick r:id="rId3"/>
              </a:rPr>
              <a:t>http://promhtheas.blogspot.gr/2009/12/blog-post_30.html</a:t>
            </a:r>
            <a:r>
              <a:rPr lang="el-GR" sz="1700" b="1" dirty="0">
                <a:latin typeface="Calibri" panose="020F0502020204030204" pitchFamily="34" charset="0"/>
              </a:rPr>
              <a:t>. </a:t>
            </a:r>
            <a:r>
              <a:rPr lang="en-US" sz="1700" b="1" dirty="0">
                <a:latin typeface="Calibri" panose="020F0502020204030204" pitchFamily="34" charset="0"/>
              </a:rPr>
              <a:t>Copyrighted</a:t>
            </a:r>
          </a:p>
          <a:p>
            <a:pPr marL="0" indent="0">
              <a:buNone/>
            </a:pPr>
            <a:r>
              <a:rPr lang="el-GR" sz="1700" b="1" dirty="0">
                <a:latin typeface="Calibri" panose="020F0502020204030204" pitchFamily="34" charset="0"/>
              </a:rPr>
              <a:t>Εικόνα 7: Θεατρικό έργο </a:t>
            </a:r>
            <a:r>
              <a:rPr lang="en-US" sz="1700" b="1" dirty="0">
                <a:latin typeface="Calibri" panose="020F0502020204030204" pitchFamily="34" charset="0"/>
              </a:rPr>
              <a:t>Everyman. </a:t>
            </a:r>
            <a:r>
              <a:rPr lang="en-US" sz="1700" b="1" dirty="0">
                <a:latin typeface="Calibri" panose="020F0502020204030204" pitchFamily="34" charset="0"/>
                <a:hlinkClick r:id="rId4"/>
              </a:rPr>
              <a:t>http://www.vam.ac.uk/__data/assets/image/0010/182638/2006AG9476_everyman_morality_play.jpg</a:t>
            </a:r>
            <a:r>
              <a:rPr lang="en-US" sz="1700" b="1" dirty="0">
                <a:latin typeface="Calibri" panose="020F0502020204030204" pitchFamily="34" charset="0"/>
              </a:rPr>
              <a:t>. </a:t>
            </a:r>
            <a:r>
              <a:rPr lang="en-US" sz="1700" b="1" dirty="0" smtClean="0">
                <a:latin typeface="Calibri" panose="020F0502020204030204" pitchFamily="34" charset="0"/>
              </a:rPr>
              <a:t>Copyrighted</a:t>
            </a:r>
          </a:p>
          <a:p>
            <a:pPr marL="0" indent="0">
              <a:buNone/>
            </a:pPr>
            <a:r>
              <a:rPr lang="el-GR" sz="1700" b="1" dirty="0">
                <a:latin typeface="Calibri" panose="020F0502020204030204" pitchFamily="34" charset="0"/>
              </a:rPr>
              <a:t>Εικόνα 8: Απόκομμα εφημερίδας για θεατρικό έργο στο </a:t>
            </a:r>
            <a:r>
              <a:rPr lang="en-US" sz="1700" b="1" dirty="0">
                <a:latin typeface="Calibri" panose="020F0502020204030204" pitchFamily="34" charset="0"/>
              </a:rPr>
              <a:t>The Ober-</a:t>
            </a:r>
            <a:r>
              <a:rPr lang="en-US" sz="1700" b="1" dirty="0" err="1">
                <a:latin typeface="Calibri" panose="020F0502020204030204" pitchFamily="34" charset="0"/>
              </a:rPr>
              <a:t>Ammergau</a:t>
            </a:r>
            <a:r>
              <a:rPr lang="el-GR" sz="1700" b="1" dirty="0">
                <a:latin typeface="Calibri" panose="020F0502020204030204" pitchFamily="34" charset="0"/>
              </a:rPr>
              <a:t>. </a:t>
            </a:r>
            <a:r>
              <a:rPr lang="en-US" sz="1700" b="1" dirty="0">
                <a:latin typeface="Calibri" panose="020F0502020204030204" pitchFamily="34" charset="0"/>
                <a:hlinkClick r:id="rId5"/>
              </a:rPr>
              <a:t>http://www.vam.ac.uk/__data/assets/image/0011/182549/2006AG7866_ober_ammergau_passion_newspaper_cutting.jpg</a:t>
            </a:r>
            <a:r>
              <a:rPr lang="el-GR" sz="1700" b="1" dirty="0">
                <a:latin typeface="Calibri" panose="020F0502020204030204" pitchFamily="34" charset="0"/>
              </a:rPr>
              <a:t>. </a:t>
            </a:r>
            <a:r>
              <a:rPr lang="en-US" sz="1700" b="1" dirty="0" smtClean="0">
                <a:latin typeface="Calibri" panose="020F0502020204030204" pitchFamily="34" charset="0"/>
              </a:rPr>
              <a:t>Copyrighted</a:t>
            </a:r>
            <a:endParaRPr lang="el-GR" sz="1700" b="1" dirty="0">
              <a:latin typeface="Calibri" panose="020F0502020204030204" pitchFamily="34" charset="0"/>
            </a:endParaRPr>
          </a:p>
        </p:txBody>
      </p:sp>
    </p:spTree>
    <p:extLst>
      <p:ext uri="{BB962C8B-B14F-4D97-AF65-F5344CB8AC3E}">
        <p14:creationId xmlns:p14="http://schemas.microsoft.com/office/powerpoint/2010/main" val="303244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82706"/>
            <a:ext cx="6858000" cy="857250"/>
          </a:xfrm>
        </p:spPr>
        <p:txBody>
          <a:bodyPr>
            <a:noAutofit/>
          </a:bodyPr>
          <a:lstStyle/>
          <a:p>
            <a:r>
              <a:rPr lang="el-GR" sz="3600" dirty="0">
                <a:latin typeface="Calibri" panose="020F0502020204030204" pitchFamily="34" charset="0"/>
              </a:rPr>
              <a:t>Σημείωμα Χρήσης Έργων </a:t>
            </a:r>
            <a:r>
              <a:rPr lang="el-GR" sz="3600" dirty="0" smtClean="0">
                <a:latin typeface="Calibri" panose="020F0502020204030204" pitchFamily="34" charset="0"/>
              </a:rPr>
              <a:t>Τρίτων</a:t>
            </a:r>
            <a:r>
              <a:rPr lang="en-US" sz="3600" dirty="0" smtClean="0">
                <a:latin typeface="Calibri" panose="020F0502020204030204" pitchFamily="34" charset="0"/>
              </a:rPr>
              <a:t> (</a:t>
            </a:r>
            <a:r>
              <a:rPr lang="en-US" sz="3600" dirty="0" smtClean="0">
                <a:latin typeface="Calibri" panose="020F0502020204030204" pitchFamily="34" charset="0"/>
              </a:rPr>
              <a:t>2/2)</a:t>
            </a:r>
            <a:r>
              <a:rPr lang="el-GR" sz="3600" dirty="0" smtClean="0">
                <a:latin typeface="Calibri" panose="020F0502020204030204" pitchFamily="34" charset="0"/>
              </a:rPr>
              <a:t> </a:t>
            </a:r>
            <a:endParaRPr lang="el-GR" sz="3600" dirty="0">
              <a:latin typeface="Calibri" panose="020F0502020204030204" pitchFamily="34" charset="0"/>
            </a:endParaRPr>
          </a:p>
        </p:txBody>
      </p:sp>
      <p:sp>
        <p:nvSpPr>
          <p:cNvPr id="3" name="Content Placeholder 2"/>
          <p:cNvSpPr>
            <a:spLocks noGrp="1"/>
          </p:cNvSpPr>
          <p:nvPr>
            <p:ph idx="1"/>
          </p:nvPr>
        </p:nvSpPr>
        <p:spPr>
          <a:xfrm>
            <a:off x="290286" y="1827807"/>
            <a:ext cx="8519885" cy="4961249"/>
          </a:xfrm>
        </p:spPr>
        <p:txBody>
          <a:bodyPr>
            <a:normAutofit fontScale="92500" lnSpcReduction="10000"/>
          </a:bodyPr>
          <a:lstStyle/>
          <a:p>
            <a:pPr marL="0" indent="0">
              <a:buNone/>
            </a:pPr>
            <a:r>
              <a:rPr lang="el-GR" sz="1800" b="1" dirty="0" smtClean="0">
                <a:latin typeface="Calibri" panose="020F0502020204030204" pitchFamily="34" charset="0"/>
              </a:rPr>
              <a:t>Εικόνα </a:t>
            </a:r>
            <a:r>
              <a:rPr lang="el-GR" sz="1800" b="1" dirty="0">
                <a:latin typeface="Calibri" panose="020F0502020204030204" pitchFamily="34" charset="0"/>
              </a:rPr>
              <a:t>9: Λεπτομέρεια από πίνακα. </a:t>
            </a:r>
            <a:r>
              <a:rPr lang="en-US" sz="1800" b="1" dirty="0">
                <a:latin typeface="Calibri" panose="020F0502020204030204" pitchFamily="34" charset="0"/>
                <a:hlinkClick r:id="rId3"/>
              </a:rPr>
              <a:t>http://www.vam.ac.uk/vamembed/media/uploads/rx_images/image/59001-60000/59356-large.jpg</a:t>
            </a:r>
            <a:r>
              <a:rPr lang="el-GR" sz="1800" b="1" dirty="0">
                <a:latin typeface="Calibri" panose="020F0502020204030204" pitchFamily="34" charset="0"/>
              </a:rPr>
              <a:t>. </a:t>
            </a:r>
            <a:r>
              <a:rPr lang="en-US" sz="1800" b="1" dirty="0">
                <a:latin typeface="Calibri" panose="020F0502020204030204" pitchFamily="34" charset="0"/>
              </a:rPr>
              <a:t>Copyrighted</a:t>
            </a:r>
          </a:p>
          <a:p>
            <a:pPr marL="0" indent="0">
              <a:buNone/>
            </a:pPr>
            <a:r>
              <a:rPr lang="el-GR" sz="1800" b="1" dirty="0" smtClean="0">
                <a:latin typeface="Calibri" panose="020F0502020204030204" pitchFamily="34" charset="0"/>
              </a:rPr>
              <a:t>Εικόνα </a:t>
            </a:r>
            <a:r>
              <a:rPr lang="el-GR" sz="1800" b="1" dirty="0">
                <a:latin typeface="Calibri" panose="020F0502020204030204" pitchFamily="34" charset="0"/>
              </a:rPr>
              <a:t>17: Ανδρέας Καραντώνης. </a:t>
            </a:r>
            <a:r>
              <a:rPr lang="en-US" sz="1800" b="1" dirty="0">
                <a:latin typeface="Calibri" panose="020F0502020204030204" pitchFamily="34" charset="0"/>
                <a:hlinkClick r:id="rId4"/>
              </a:rPr>
              <a:t>http://www.greekencyclopedia.com/static/images/image0000346B.jpg</a:t>
            </a:r>
            <a:r>
              <a:rPr lang="el-GR" sz="1800" b="1" dirty="0">
                <a:latin typeface="Calibri" panose="020F0502020204030204" pitchFamily="34" charset="0"/>
              </a:rPr>
              <a:t>. </a:t>
            </a:r>
            <a:r>
              <a:rPr lang="en-US" sz="1800" b="1" dirty="0">
                <a:latin typeface="Calibri" panose="020F0502020204030204" pitchFamily="34" charset="0"/>
              </a:rPr>
              <a:t>Copyrighted</a:t>
            </a:r>
          </a:p>
          <a:p>
            <a:pPr marL="0" indent="0">
              <a:buNone/>
            </a:pPr>
            <a:r>
              <a:rPr lang="el-GR" sz="1800" b="1" dirty="0">
                <a:latin typeface="Calibri" panose="020F0502020204030204" pitchFamily="34" charset="0"/>
              </a:rPr>
              <a:t>Εικόνα 18: Εξώφυλλο από το βιβλίο Άπαντα τα Λογοτεχνικά, της Ευφροσύνης </a:t>
            </a:r>
            <a:r>
              <a:rPr lang="el-GR" sz="1800" b="1" dirty="0" err="1">
                <a:latin typeface="Calibri" panose="020F0502020204030204" pitchFamily="34" charset="0"/>
              </a:rPr>
              <a:t>Λόντου</a:t>
            </a:r>
            <a:r>
              <a:rPr lang="el-GR" sz="1800" b="1" dirty="0">
                <a:latin typeface="Calibri" panose="020F0502020204030204" pitchFamily="34" charset="0"/>
              </a:rPr>
              <a:t>-Δημητρακοπούλου. </a:t>
            </a:r>
            <a:r>
              <a:rPr lang="en-US" sz="1800" b="1" dirty="0">
                <a:latin typeface="Calibri" panose="020F0502020204030204" pitchFamily="34" charset="0"/>
                <a:hlinkClick r:id="rId5"/>
              </a:rPr>
              <a:t>http://www.palaiobibliopolio.gr/popup_image.php?pID=31497</a:t>
            </a:r>
            <a:r>
              <a:rPr lang="el-GR" sz="1800" b="1" dirty="0">
                <a:latin typeface="Calibri" panose="020F0502020204030204" pitchFamily="34" charset="0"/>
              </a:rPr>
              <a:t>. </a:t>
            </a:r>
            <a:r>
              <a:rPr lang="en-US" sz="1800" b="1" dirty="0" smtClean="0">
                <a:latin typeface="Calibri" panose="020F0502020204030204" pitchFamily="34" charset="0"/>
              </a:rPr>
              <a:t>Copyrighted</a:t>
            </a:r>
          </a:p>
          <a:p>
            <a:pPr marL="0" indent="0">
              <a:buNone/>
            </a:pPr>
            <a:r>
              <a:rPr lang="el-GR" sz="1800" b="1" dirty="0">
                <a:latin typeface="Calibri" panose="020F0502020204030204" pitchFamily="34" charset="0"/>
              </a:rPr>
              <a:t>Εικόνα 19: Αφίσα για την παράσταση μαριονετών του Νίκου </a:t>
            </a:r>
            <a:r>
              <a:rPr lang="el-GR" sz="1800" b="1" dirty="0" err="1">
                <a:latin typeface="Calibri" panose="020F0502020204030204" pitchFamily="34" charset="0"/>
              </a:rPr>
              <a:t>Ακίλογλου</a:t>
            </a:r>
            <a:r>
              <a:rPr lang="el-GR" sz="1800" b="1" dirty="0">
                <a:latin typeface="Calibri" panose="020F0502020204030204" pitchFamily="34" charset="0"/>
              </a:rPr>
              <a:t> για τα αετόπουλα. </a:t>
            </a:r>
            <a:r>
              <a:rPr lang="en-US" sz="1800" b="1" dirty="0">
                <a:latin typeface="Calibri" panose="020F0502020204030204" pitchFamily="34" charset="0"/>
                <a:hlinkClick r:id="rId6"/>
              </a:rPr>
              <a:t>http://1.bp.blogspot.com/-4QN7QcSTHXQ/UrxLDvGF4VI/AAAAAAAAH6A/FPlG_n62nR8/s1600/DSC00368.JPG</a:t>
            </a:r>
            <a:r>
              <a:rPr lang="el-GR" sz="1800" b="1" dirty="0">
                <a:latin typeface="Calibri" panose="020F0502020204030204" pitchFamily="34" charset="0"/>
              </a:rPr>
              <a:t>. </a:t>
            </a:r>
            <a:r>
              <a:rPr lang="en-US" sz="1800" b="1" dirty="0">
                <a:latin typeface="Calibri" panose="020F0502020204030204" pitchFamily="34" charset="0"/>
              </a:rPr>
              <a:t>Copyrighted</a:t>
            </a:r>
          </a:p>
          <a:p>
            <a:pPr marL="0" indent="0">
              <a:buNone/>
            </a:pPr>
            <a:r>
              <a:rPr lang="el-GR" sz="1800" b="1" dirty="0">
                <a:latin typeface="Calibri" panose="020F0502020204030204" pitchFamily="34" charset="0"/>
              </a:rPr>
              <a:t>Εικόνα 20: Το κουκλοθέατρο του Νίκου </a:t>
            </a:r>
            <a:r>
              <a:rPr lang="el-GR" sz="1800" b="1" dirty="0" err="1">
                <a:latin typeface="Calibri" panose="020F0502020204030204" pitchFamily="34" charset="0"/>
              </a:rPr>
              <a:t>Ακίλογλου</a:t>
            </a:r>
            <a:r>
              <a:rPr lang="el-GR" sz="1800" b="1" dirty="0">
                <a:latin typeface="Calibri" panose="020F0502020204030204" pitchFamily="34" charset="0"/>
              </a:rPr>
              <a:t>. </a:t>
            </a:r>
            <a:r>
              <a:rPr lang="en-US" sz="1800" b="1" dirty="0">
                <a:latin typeface="Calibri" panose="020F0502020204030204" pitchFamily="34" charset="0"/>
                <a:hlinkClick r:id="rId7"/>
              </a:rPr>
              <a:t>http://4.bp.blogspot.com/-ySue368vAWA/UrxLbWBuCrI/AAAAAAAAH6c/kehkPD-Pxgg/s1600/DSC00369.JPG</a:t>
            </a:r>
            <a:r>
              <a:rPr lang="el-GR" sz="1800" b="1" dirty="0">
                <a:latin typeface="Calibri" panose="020F0502020204030204" pitchFamily="34" charset="0"/>
              </a:rPr>
              <a:t>. </a:t>
            </a:r>
            <a:r>
              <a:rPr lang="en-US" sz="1800" b="1" dirty="0" smtClean="0">
                <a:latin typeface="Calibri" panose="020F0502020204030204" pitchFamily="34" charset="0"/>
              </a:rPr>
              <a:t>Copyrighted</a:t>
            </a:r>
            <a:endParaRPr lang="el-GR" sz="1800" b="1" dirty="0">
              <a:latin typeface="Calibri" panose="020F0502020204030204" pitchFamily="34" charset="0"/>
            </a:endParaRPr>
          </a:p>
        </p:txBody>
      </p:sp>
    </p:spTree>
    <p:extLst>
      <p:ext uri="{BB962C8B-B14F-4D97-AF65-F5344CB8AC3E}">
        <p14:creationId xmlns:p14="http://schemas.microsoft.com/office/powerpoint/2010/main" val="1472669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Εικόνα, πήλινη κωδωνόσχημη κούκλα" titl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4454"/>
            <a:ext cx="4633545" cy="4633545"/>
          </a:xfrm>
          <a:prstGeom prst="rect">
            <a:avLst/>
          </a:prstGeom>
        </p:spPr>
      </p:pic>
      <p:pic>
        <p:nvPicPr>
          <p:cNvPr id="4" name="Picture 3" descr="Κούκλα από πηλό που έγινε περίπου το 700 π.Χ. και βρέθηκε στη Θήβα..jpg" title="Εικόνα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51009" y="0"/>
            <a:ext cx="5392992" cy="6857999"/>
          </a:xfrm>
          <a:prstGeom prst="rect">
            <a:avLst/>
          </a:prstGeom>
        </p:spPr>
      </p:pic>
      <p:sp>
        <p:nvSpPr>
          <p:cNvPr id="2" name="TextBox 1"/>
          <p:cNvSpPr txBox="1"/>
          <p:nvPr/>
        </p:nvSpPr>
        <p:spPr>
          <a:xfrm>
            <a:off x="940862" y="834463"/>
            <a:ext cx="3198929" cy="923330"/>
          </a:xfrm>
          <a:prstGeom prst="rect">
            <a:avLst/>
          </a:prstGeom>
          <a:noFill/>
        </p:spPr>
        <p:txBody>
          <a:bodyPr wrap="square" rtlCol="0">
            <a:spAutoFit/>
          </a:bodyPr>
          <a:lstStyle/>
          <a:p>
            <a:r>
              <a:rPr lang="el-GR" dirty="0" smtClean="0">
                <a:solidFill>
                  <a:srgbClr val="FFFFFF"/>
                </a:solidFill>
                <a:latin typeface="Arial Black"/>
                <a:cs typeface="Arial Black"/>
              </a:rPr>
              <a:t>Πήλινες κωδωνόσχημες κούκλες </a:t>
            </a:r>
          </a:p>
          <a:p>
            <a:r>
              <a:rPr lang="el-GR" dirty="0" smtClean="0">
                <a:solidFill>
                  <a:srgbClr val="FFFFFF"/>
                </a:solidFill>
                <a:latin typeface="Arial Black"/>
                <a:cs typeface="Arial Black"/>
              </a:rPr>
              <a:t>Βοιωτία 700Π.Χ. </a:t>
            </a:r>
            <a:endParaRPr lang="en-US" dirty="0">
              <a:solidFill>
                <a:srgbClr val="FFFFFF"/>
              </a:solidFill>
              <a:latin typeface="Arial Black"/>
              <a:cs typeface="Arial Black"/>
            </a:endParaRPr>
          </a:p>
        </p:txBody>
      </p:sp>
    </p:spTree>
    <p:extLst>
      <p:ext uri="{BB962C8B-B14F-4D97-AF65-F5344CB8AC3E}">
        <p14:creationId xmlns:p14="http://schemas.microsoft.com/office/powerpoint/2010/main" val="2359891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Εικόνα, πήλινες κορινθιακές πλαγγόνες" titl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441" y="1256852"/>
            <a:ext cx="5932097" cy="5849992"/>
          </a:xfrm>
          <a:prstGeom prst="rect">
            <a:avLst/>
          </a:prstGeom>
        </p:spPr>
      </p:pic>
      <p:sp>
        <p:nvSpPr>
          <p:cNvPr id="2" name="Rectangle 1"/>
          <p:cNvSpPr/>
          <p:nvPr/>
        </p:nvSpPr>
        <p:spPr>
          <a:xfrm>
            <a:off x="410306" y="5588000"/>
            <a:ext cx="4397620" cy="553998"/>
          </a:xfrm>
          <a:prstGeom prst="rect">
            <a:avLst/>
          </a:prstGeom>
        </p:spPr>
        <p:txBody>
          <a:bodyPr wrap="square">
            <a:spAutoFit/>
          </a:bodyPr>
          <a:lstStyle/>
          <a:p>
            <a:r>
              <a:rPr lang="el-GR" sz="1600" b="1" dirty="0">
                <a:solidFill>
                  <a:schemeClr val="bg1"/>
                </a:solidFill>
                <a:latin typeface="Arial"/>
                <a:cs typeface="Arial"/>
              </a:rPr>
              <a:t>Πήλινες Κορινθιακές πλαγγόνες, 5</a:t>
            </a:r>
            <a:r>
              <a:rPr lang="el-GR" sz="1600" b="1" baseline="30000" dirty="0">
                <a:solidFill>
                  <a:schemeClr val="bg1"/>
                </a:solidFill>
                <a:latin typeface="Arial"/>
                <a:cs typeface="Arial"/>
              </a:rPr>
              <a:t>ος</a:t>
            </a:r>
            <a:r>
              <a:rPr lang="el-GR" sz="1600" b="1" dirty="0">
                <a:solidFill>
                  <a:schemeClr val="bg1"/>
                </a:solidFill>
                <a:latin typeface="Arial"/>
                <a:cs typeface="Arial"/>
              </a:rPr>
              <a:t> αι. π.Χ.</a:t>
            </a:r>
            <a:endParaRPr lang="el-GR" sz="1600" dirty="0">
              <a:solidFill>
                <a:schemeClr val="bg1"/>
              </a:solidFill>
              <a:latin typeface="Arial"/>
              <a:cs typeface="Arial"/>
            </a:endParaRPr>
          </a:p>
          <a:p>
            <a:endParaRPr lang="el-GR" sz="1400" dirty="0">
              <a:solidFill>
                <a:schemeClr val="bg1"/>
              </a:solidFill>
              <a:latin typeface="Arial"/>
              <a:cs typeface="Arial"/>
            </a:endParaRPr>
          </a:p>
        </p:txBody>
      </p:sp>
      <p:sp>
        <p:nvSpPr>
          <p:cNvPr id="4" name="Rectangle 3"/>
          <p:cNvSpPr/>
          <p:nvPr/>
        </p:nvSpPr>
        <p:spPr>
          <a:xfrm>
            <a:off x="410306" y="409528"/>
            <a:ext cx="3282463" cy="2554545"/>
          </a:xfrm>
          <a:prstGeom prst="rect">
            <a:avLst/>
          </a:prstGeom>
        </p:spPr>
        <p:txBody>
          <a:bodyPr wrap="square">
            <a:spAutoFit/>
          </a:bodyPr>
          <a:lstStyle/>
          <a:p>
            <a:r>
              <a:rPr lang="el-GR" sz="2000" dirty="0" smtClean="0">
                <a:solidFill>
                  <a:schemeClr val="bg1"/>
                </a:solidFill>
                <a:latin typeface="Arial"/>
                <a:cs typeface="Arial"/>
              </a:rPr>
              <a:t>Νευρόσπαστα / </a:t>
            </a:r>
            <a:r>
              <a:rPr lang="el-GR" sz="2000" dirty="0">
                <a:solidFill>
                  <a:schemeClr val="bg1"/>
                </a:solidFill>
                <a:latin typeface="Arial"/>
                <a:cs typeface="Arial"/>
              </a:rPr>
              <a:t>Α</a:t>
            </a:r>
            <a:r>
              <a:rPr lang="el-GR" sz="2000" dirty="0" smtClean="0">
                <a:solidFill>
                  <a:schemeClr val="bg1"/>
                </a:solidFill>
                <a:latin typeface="Arial"/>
                <a:cs typeface="Arial"/>
              </a:rPr>
              <a:t>ρθρωτές κούκλες / </a:t>
            </a:r>
            <a:r>
              <a:rPr lang="el-GR" sz="2000" dirty="0">
                <a:solidFill>
                  <a:schemeClr val="bg1"/>
                </a:solidFill>
                <a:latin typeface="Arial"/>
                <a:cs typeface="Arial"/>
              </a:rPr>
              <a:t>νευρόσπαστα </a:t>
            </a:r>
            <a:r>
              <a:rPr lang="el-GR" sz="2000" dirty="0" smtClean="0">
                <a:solidFill>
                  <a:schemeClr val="bg1"/>
                </a:solidFill>
                <a:latin typeface="Arial"/>
                <a:cs typeface="Arial"/>
              </a:rPr>
              <a:t>αγάλματα</a:t>
            </a:r>
          </a:p>
          <a:p>
            <a:endParaRPr lang="el-GR" sz="2000" dirty="0">
              <a:solidFill>
                <a:schemeClr val="bg1"/>
              </a:solidFill>
              <a:latin typeface="Arial"/>
              <a:cs typeface="Arial"/>
            </a:endParaRPr>
          </a:p>
          <a:p>
            <a:r>
              <a:rPr lang="el-GR" sz="2000" dirty="0">
                <a:solidFill>
                  <a:schemeClr val="bg1"/>
                </a:solidFill>
                <a:latin typeface="Arial"/>
                <a:cs typeface="Arial"/>
              </a:rPr>
              <a:t>Α</a:t>
            </a:r>
            <a:r>
              <a:rPr lang="el-GR" sz="2000" dirty="0" smtClean="0">
                <a:solidFill>
                  <a:schemeClr val="bg1"/>
                </a:solidFill>
                <a:latin typeface="Arial"/>
                <a:cs typeface="Arial"/>
              </a:rPr>
              <a:t>υτή </a:t>
            </a:r>
            <a:r>
              <a:rPr lang="el-GR" sz="2000" dirty="0">
                <a:solidFill>
                  <a:schemeClr val="bg1"/>
                </a:solidFill>
                <a:latin typeface="Arial"/>
                <a:cs typeface="Arial"/>
              </a:rPr>
              <a:t>η μορφή κούκλας καθόρισε την εξέλιξή της από είδωλο (ειδώλιο) σε παιδικό παιχνίδι </a:t>
            </a:r>
            <a:r>
              <a:rPr lang="el-GR" sz="2000" dirty="0" smtClean="0">
                <a:solidFill>
                  <a:schemeClr val="bg1"/>
                </a:solidFill>
                <a:latin typeface="Arial"/>
                <a:cs typeface="Arial"/>
              </a:rPr>
              <a:t> </a:t>
            </a:r>
            <a:endParaRPr lang="en-US" sz="2000" dirty="0"/>
          </a:p>
        </p:txBody>
      </p:sp>
    </p:spTree>
    <p:extLst>
      <p:ext uri="{BB962C8B-B14F-4D97-AF65-F5344CB8AC3E}">
        <p14:creationId xmlns:p14="http://schemas.microsoft.com/office/powerpoint/2010/main" val="2180983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Εικόνα, μηχανισμός Ήρωνα του Αλεξανδρινού" title="Εικόνα 5"/>
          <p:cNvSpPr/>
          <p:nvPr/>
        </p:nvSpPr>
        <p:spPr>
          <a:xfrm>
            <a:off x="371231" y="5724494"/>
            <a:ext cx="8245231" cy="1015663"/>
          </a:xfrm>
          <a:prstGeom prst="rect">
            <a:avLst/>
          </a:prstGeom>
        </p:spPr>
        <p:txBody>
          <a:bodyPr wrap="square">
            <a:spAutoFit/>
          </a:bodyPr>
          <a:lstStyle/>
          <a:p>
            <a:r>
              <a:rPr lang="el-GR" sz="1200" dirty="0" smtClean="0">
                <a:latin typeface="Arial"/>
                <a:cs typeface="Arial"/>
              </a:rPr>
              <a:t>Ο Ήρωνας ο Αλεξανδρινός, 1</a:t>
            </a:r>
            <a:r>
              <a:rPr lang="el-GR" sz="1200" baseline="30000" dirty="0" smtClean="0">
                <a:latin typeface="Arial"/>
                <a:cs typeface="Arial"/>
              </a:rPr>
              <a:t>ος</a:t>
            </a:r>
            <a:r>
              <a:rPr lang="el-GR" sz="1200" dirty="0" smtClean="0">
                <a:latin typeface="Arial"/>
                <a:cs typeface="Arial"/>
              </a:rPr>
              <a:t> αιώνας πχ στο βιβλίο του «Η </a:t>
            </a:r>
            <a:r>
              <a:rPr lang="el-GR" sz="1200" dirty="0" err="1" smtClean="0">
                <a:latin typeface="Arial"/>
                <a:cs typeface="Arial"/>
              </a:rPr>
              <a:t>Αυτοματοποιητική</a:t>
            </a:r>
            <a:r>
              <a:rPr lang="el-GR" sz="1200" dirty="0" smtClean="0">
                <a:latin typeface="Arial"/>
                <a:cs typeface="Arial"/>
              </a:rPr>
              <a:t>», </a:t>
            </a:r>
            <a:r>
              <a:rPr lang="el-GR" sz="1200" dirty="0">
                <a:latin typeface="Arial"/>
                <a:cs typeface="Arial"/>
              </a:rPr>
              <a:t>το αρχαιότερο κείμενο στο οποίο περιγράφονται αυτόματα μηχανικά συστήματα τα οποία μπορούν να εκτελέσουν προγραμματισμένες κινήσεις. </a:t>
            </a:r>
            <a:r>
              <a:rPr lang="el-GR" sz="1200" dirty="0" smtClean="0">
                <a:latin typeface="Arial"/>
                <a:cs typeface="Arial"/>
              </a:rPr>
              <a:t> </a:t>
            </a:r>
            <a:r>
              <a:rPr lang="el-GR" sz="1200" dirty="0" err="1" smtClean="0">
                <a:latin typeface="Arial"/>
                <a:cs typeface="Arial"/>
              </a:rPr>
              <a:t>περιγράφει</a:t>
            </a:r>
            <a:r>
              <a:rPr lang="el-GR" sz="1200" dirty="0" smtClean="0">
                <a:latin typeface="Arial"/>
                <a:cs typeface="Arial"/>
              </a:rPr>
              <a:t> δύο είδη αυτόματων θεάτρων για κούκλες Σε </a:t>
            </a:r>
            <a:r>
              <a:rPr lang="el-GR" sz="1200" dirty="0">
                <a:latin typeface="Arial"/>
                <a:cs typeface="Arial"/>
              </a:rPr>
              <a:t>αυτό το έργο, ο </a:t>
            </a:r>
            <a:r>
              <a:rPr lang="el-GR" sz="1200" dirty="0" err="1">
                <a:latin typeface="Arial"/>
                <a:cs typeface="Arial"/>
              </a:rPr>
              <a:t>Ήρωνας</a:t>
            </a:r>
            <a:r>
              <a:rPr lang="el-GR" sz="1200" dirty="0">
                <a:latin typeface="Arial"/>
                <a:cs typeface="Arial"/>
              </a:rPr>
              <a:t> περιγράφει τα μορφικά στοιχεία και αναλύει διεξοδικά τον τρόπο και την τέχνη κατασκευής αυτόματων θεάτρων, τα οποία χωρίζει σε 2 κατηγορίες: το σταθερό (</a:t>
            </a:r>
            <a:r>
              <a:rPr lang="el-GR" sz="1200" dirty="0" err="1">
                <a:latin typeface="Arial"/>
                <a:cs typeface="Arial"/>
              </a:rPr>
              <a:t>στατόν</a:t>
            </a:r>
            <a:r>
              <a:rPr lang="el-GR" sz="1200" dirty="0">
                <a:latin typeface="Arial"/>
                <a:cs typeface="Arial"/>
              </a:rPr>
              <a:t> ) και το κινητό (</a:t>
            </a:r>
            <a:r>
              <a:rPr lang="el-GR" sz="1200" dirty="0" err="1">
                <a:latin typeface="Arial"/>
                <a:cs typeface="Arial"/>
              </a:rPr>
              <a:t>υπάγον</a:t>
            </a:r>
            <a:r>
              <a:rPr lang="el-GR" sz="1200" dirty="0">
                <a:latin typeface="Arial"/>
                <a:cs typeface="Arial"/>
              </a:rPr>
              <a:t>).</a:t>
            </a:r>
            <a:endParaRPr lang="en-US" sz="1200" dirty="0">
              <a:latin typeface="Arial"/>
              <a:cs typeface="Arial"/>
            </a:endParaRPr>
          </a:p>
        </p:txBody>
      </p:sp>
      <p:pic>
        <p:nvPicPr>
          <p:cNvPr id="4" name="Picture 3" descr="iron2.gif" title="Εικόνα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03823"/>
            <a:ext cx="9144000" cy="5135971"/>
          </a:xfrm>
          <a:prstGeom prst="rect">
            <a:avLst/>
          </a:prstGeom>
        </p:spPr>
      </p:pic>
    </p:spTree>
    <p:extLst>
      <p:ext uri="{BB962C8B-B14F-4D97-AF65-F5344CB8AC3E}">
        <p14:creationId xmlns:p14="http://schemas.microsoft.com/office/powerpoint/2010/main" val="1670221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Εικόνα, αυτόματα" titl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300" y="939800"/>
            <a:ext cx="4851400" cy="4965700"/>
          </a:xfrm>
          <a:prstGeom prst="rect">
            <a:avLst/>
          </a:prstGeom>
        </p:spPr>
      </p:pic>
    </p:spTree>
    <p:extLst>
      <p:ext uri="{BB962C8B-B14F-4D97-AF65-F5344CB8AC3E}">
        <p14:creationId xmlns:p14="http://schemas.microsoft.com/office/powerpoint/2010/main" val="1084711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Εικόνα, Θεατρικό έργο Everyman" title="Εικόνα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509" y="0"/>
            <a:ext cx="9107491" cy="5803900"/>
          </a:xfrm>
          <a:prstGeom prst="rect">
            <a:avLst/>
          </a:prstGeom>
        </p:spPr>
      </p:pic>
      <p:sp>
        <p:nvSpPr>
          <p:cNvPr id="3" name="Rectangle 2"/>
          <p:cNvSpPr/>
          <p:nvPr/>
        </p:nvSpPr>
        <p:spPr>
          <a:xfrm>
            <a:off x="0" y="5934670"/>
            <a:ext cx="914400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Everyman, 15th century morality play, black and white photograph, Elizabethan Stage Society, 20th century</a:t>
            </a:r>
          </a:p>
        </p:txBody>
      </p:sp>
      <p:sp>
        <p:nvSpPr>
          <p:cNvPr id="4" name="Rectangle 3"/>
          <p:cNvSpPr/>
          <p:nvPr/>
        </p:nvSpPr>
        <p:spPr>
          <a:xfrm>
            <a:off x="2286000" y="195044"/>
            <a:ext cx="6657348" cy="369332"/>
          </a:xfrm>
          <a:prstGeom prst="rect">
            <a:avLst/>
          </a:prstGeom>
        </p:spPr>
        <p:txBody>
          <a:bodyPr wrap="square">
            <a:spAutoFit/>
          </a:bodyPr>
          <a:lstStyle/>
          <a:p>
            <a:r>
              <a:rPr lang="en-US" dirty="0">
                <a:solidFill>
                  <a:srgbClr val="FFFFFF"/>
                </a:solidFill>
                <a:latin typeface="Arial" panose="020B0604020202020204" pitchFamily="34" charset="0"/>
                <a:cs typeface="Arial" panose="020B0604020202020204" pitchFamily="34" charset="0"/>
              </a:rPr>
              <a:t>http://www.vam.ac.uk/content/articles/e/early-british-theatre/</a:t>
            </a:r>
          </a:p>
        </p:txBody>
      </p:sp>
    </p:spTree>
    <p:extLst>
      <p:ext uri="{BB962C8B-B14F-4D97-AF65-F5344CB8AC3E}">
        <p14:creationId xmlns:p14="http://schemas.microsoft.com/office/powerpoint/2010/main" val="809109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Εικόνα, απόκομμα εφημερίδας για θεατρικό έργο  στο The Ober-Ammergau " title="Εικόνα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5900" y="0"/>
            <a:ext cx="8674100" cy="5724906"/>
          </a:xfrm>
          <a:prstGeom prst="rect">
            <a:avLst/>
          </a:prstGeom>
        </p:spPr>
      </p:pic>
      <p:sp>
        <p:nvSpPr>
          <p:cNvPr id="3" name="Rectangle 2"/>
          <p:cNvSpPr/>
          <p:nvPr/>
        </p:nvSpPr>
        <p:spPr>
          <a:xfrm>
            <a:off x="0" y="5733345"/>
            <a:ext cx="9020522"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Newspaper cutting from Illustrated London News, The Ober-</a:t>
            </a:r>
            <a:r>
              <a:rPr lang="en-US" dirty="0" err="1">
                <a:latin typeface="Arial" panose="020B0604020202020204" pitchFamily="34" charset="0"/>
                <a:cs typeface="Arial" panose="020B0604020202020204" pitchFamily="34" charset="0"/>
              </a:rPr>
              <a:t>Ammergau</a:t>
            </a:r>
            <a:r>
              <a:rPr lang="en-US" dirty="0">
                <a:latin typeface="Arial" panose="020B0604020202020204" pitchFamily="34" charset="0"/>
                <a:cs typeface="Arial" panose="020B0604020202020204" pitchFamily="34" charset="0"/>
              </a:rPr>
              <a:t> Passion Play, 7 June 1890. Museum </a:t>
            </a:r>
            <a:r>
              <a:rPr lang="en-US" dirty="0" err="1">
                <a:latin typeface="Arial" panose="020B0604020202020204" pitchFamily="34" charset="0"/>
                <a:cs typeface="Arial" panose="020B0604020202020204" pitchFamily="34" charset="0"/>
              </a:rPr>
              <a:t>no.</a:t>
            </a:r>
            <a:r>
              <a:rPr lang="en-US" dirty="0">
                <a:latin typeface="Arial" panose="020B0604020202020204" pitchFamily="34" charset="0"/>
                <a:cs typeface="Arial" panose="020B0604020202020204" pitchFamily="34" charset="0"/>
              </a:rPr>
              <a:t> S.1187-</a:t>
            </a:r>
            <a:r>
              <a:rPr lang="en-US" dirty="0" smtClean="0">
                <a:latin typeface="Arial" panose="020B0604020202020204" pitchFamily="34" charset="0"/>
                <a:cs typeface="Arial" panose="020B0604020202020204" pitchFamily="34" charset="0"/>
              </a:rPr>
              <a:t>2009     </a:t>
            </a:r>
          </a:p>
          <a:p>
            <a:r>
              <a:rPr lang="en-US" dirty="0" err="1" smtClean="0">
                <a:latin typeface="Arial" panose="020B0604020202020204" pitchFamily="34" charset="0"/>
                <a:cs typeface="Arial" panose="020B0604020202020204" pitchFamily="34" charset="0"/>
              </a:rPr>
              <a:t>http</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www.vam.ac.uk/content/articles/e/early</a:t>
            </a:r>
            <a:r>
              <a:rPr lang="en-US" dirty="0">
                <a:latin typeface="Arial" panose="020B0604020202020204" pitchFamily="34" charset="0"/>
                <a:cs typeface="Arial" panose="020B0604020202020204" pitchFamily="34" charset="0"/>
              </a:rPr>
              <a:t>-british-theatre/</a:t>
            </a:r>
          </a:p>
          <a:p>
            <a:endParaRPr lang="en-US" dirty="0"/>
          </a:p>
        </p:txBody>
      </p:sp>
    </p:spTree>
    <p:extLst>
      <p:ext uri="{BB962C8B-B14F-4D97-AF65-F5344CB8AC3E}">
        <p14:creationId xmlns:p14="http://schemas.microsoft.com/office/powerpoint/2010/main" val="34761071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809</TotalTime>
  <Words>2894</Words>
  <Application>Microsoft Office PowerPoint</Application>
  <PresentationFormat>On-screen Show (4:3)</PresentationFormat>
  <Paragraphs>181</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Black</vt:lpstr>
      <vt:lpstr>Calibri</vt:lpstr>
      <vt:lpstr>Goudy Old Style</vt:lpstr>
      <vt:lpstr>Impact</vt:lpstr>
      <vt:lpstr>Rockwell</vt:lpstr>
      <vt:lpstr>Wingdings</vt:lpstr>
      <vt:lpstr>Inkwell</vt:lpstr>
      <vt:lpstr>Εισαγωγή στο Κουκλοθέατρο</vt:lpstr>
      <vt:lpstr>ΤΟ ΚΟΥΚΛΟΘΕΑΤΡΟ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ΚΟΥΚΛΟΘΕΑΤΡΟ</dc:title>
  <dc:creator>user</dc:creator>
  <cp:lastModifiedBy>Uoa</cp:lastModifiedBy>
  <cp:revision>48</cp:revision>
  <dcterms:created xsi:type="dcterms:W3CDTF">2014-03-06T10:06:45Z</dcterms:created>
  <dcterms:modified xsi:type="dcterms:W3CDTF">2016-01-25T12:21:13Z</dcterms:modified>
</cp:coreProperties>
</file>