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0"/>
  </p:notesMasterIdLst>
  <p:sldIdLst>
    <p:sldId id="456" r:id="rId2"/>
    <p:sldId id="495" r:id="rId3"/>
    <p:sldId id="496" r:id="rId4"/>
    <p:sldId id="497" r:id="rId5"/>
    <p:sldId id="498" r:id="rId6"/>
    <p:sldId id="499" r:id="rId7"/>
    <p:sldId id="500" r:id="rId8"/>
    <p:sldId id="501" r:id="rId9"/>
    <p:sldId id="502" r:id="rId10"/>
    <p:sldId id="503" r:id="rId11"/>
    <p:sldId id="463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514" r:id="rId22"/>
    <p:sldId id="515" r:id="rId23"/>
    <p:sldId id="516" r:id="rId24"/>
    <p:sldId id="517" r:id="rId25"/>
    <p:sldId id="518" r:id="rId26"/>
    <p:sldId id="519" r:id="rId27"/>
    <p:sldId id="520" r:id="rId28"/>
    <p:sldId id="521" r:id="rId29"/>
    <p:sldId id="522" r:id="rId30"/>
    <p:sldId id="523" r:id="rId31"/>
    <p:sldId id="524" r:id="rId32"/>
    <p:sldId id="525" r:id="rId33"/>
    <p:sldId id="526" r:id="rId34"/>
    <p:sldId id="527" r:id="rId35"/>
    <p:sldId id="528" r:id="rId36"/>
    <p:sldId id="529" r:id="rId37"/>
    <p:sldId id="530" r:id="rId38"/>
    <p:sldId id="538" r:id="rId39"/>
    <p:sldId id="531" r:id="rId40"/>
    <p:sldId id="532" r:id="rId41"/>
    <p:sldId id="533" r:id="rId42"/>
    <p:sldId id="534" r:id="rId43"/>
    <p:sldId id="535" r:id="rId44"/>
    <p:sldId id="536" r:id="rId45"/>
    <p:sldId id="537" r:id="rId46"/>
    <p:sldId id="410" r:id="rId47"/>
    <p:sldId id="411" r:id="rId48"/>
    <p:sldId id="412" r:id="rId49"/>
    <p:sldId id="544" r:id="rId50"/>
    <p:sldId id="545" r:id="rId51"/>
    <p:sldId id="414" r:id="rId52"/>
    <p:sldId id="415" r:id="rId53"/>
    <p:sldId id="416" r:id="rId54"/>
    <p:sldId id="539" r:id="rId55"/>
    <p:sldId id="540" r:id="rId56"/>
    <p:sldId id="541" r:id="rId57"/>
    <p:sldId id="542" r:id="rId58"/>
    <p:sldId id="54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535" autoAdjust="0"/>
    <p:restoredTop sz="76343" autoAdjust="0"/>
  </p:normalViewPr>
  <p:slideViewPr>
    <p:cSldViewPr snapToGrid="0">
      <p:cViewPr varScale="1">
        <p:scale>
          <a:sx n="57" d="100"/>
          <a:sy n="57" d="100"/>
        </p:scale>
        <p:origin x="11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76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3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6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4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92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10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28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81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90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3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67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1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25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01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52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87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20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02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22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82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9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9177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4190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707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49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4000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583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2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89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91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1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8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Z</a:t>
            </a:r>
            <a:r>
              <a:rPr lang="el-GR" sz="4400" dirty="0" err="1"/>
              <a:t>ωολογία</a:t>
            </a:r>
            <a:r>
              <a:rPr lang="el-GR" sz="4400" dirty="0"/>
              <a:t>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3</a:t>
            </a:r>
            <a:r>
              <a:rPr lang="el-GR" sz="2800" baseline="30000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. Ανοσία  (Διάλεξη 2</a:t>
            </a:r>
            <a:r>
              <a:rPr lang="el-GR" sz="2800" baseline="30000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sz="2800" dirty="0"/>
          </a:p>
          <a:p>
            <a:r>
              <a:rPr lang="el-GR" sz="2600" dirty="0" smtClean="0"/>
              <a:t>Σκαρλάτος Ντέντος, Επίκουρος Καθηγητής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</a:t>
            </a:r>
            <a:br>
              <a:rPr lang="el-GR" sz="4000" dirty="0" smtClean="0"/>
            </a:br>
            <a:r>
              <a:rPr lang="el-GR" sz="4000" dirty="0" smtClean="0"/>
              <a:t>Αντισώματα 2/</a:t>
            </a:r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5270"/>
            <a:ext cx="8075220" cy="4941853"/>
          </a:xfrm>
        </p:spPr>
        <p:txBody>
          <a:bodyPr>
            <a:normAutofit lnSpcReduction="10000"/>
          </a:bodyPr>
          <a:lstStyle/>
          <a:p>
            <a:pPr marL="182880" indent="-182880">
              <a:lnSpc>
                <a:spcPct val="110000"/>
              </a:lnSpc>
              <a:buNone/>
            </a:pPr>
            <a:r>
              <a:rPr lang="el-GR" altLang="en-US" sz="2200" dirty="0">
                <a:cs typeface="Times New Roman" panose="02020603050405020304" pitchFamily="18" charset="0"/>
              </a:rPr>
              <a:t>Οι 5 τάξεις είναι:</a:t>
            </a:r>
          </a:p>
          <a:p>
            <a:pPr marL="182880" indent="-182880">
              <a:lnSpc>
                <a:spcPct val="110000"/>
              </a:lnSpc>
              <a:buNone/>
            </a:pPr>
            <a:r>
              <a:rPr lang="en-GB" altLang="en-US" sz="2200" b="1" dirty="0">
                <a:cs typeface="Times New Roman" panose="02020603050405020304" pitchFamily="18" charset="0"/>
              </a:rPr>
              <a:t>IgM</a:t>
            </a:r>
            <a:r>
              <a:rPr lang="en-GB" altLang="en-US" sz="2200" dirty="0">
                <a:cs typeface="Times New Roman" panose="02020603050405020304" pitchFamily="18" charset="0"/>
              </a:rPr>
              <a:t>:</a:t>
            </a:r>
            <a:r>
              <a:rPr lang="el-GR" altLang="en-US" sz="2200" dirty="0">
                <a:cs typeface="Times New Roman" panose="02020603050405020304" pitchFamily="18" charset="0"/>
              </a:rPr>
              <a:t> Βρίσκεται στην κυτταρική μεμβράνη Β κυττάρων </a:t>
            </a:r>
            <a:r>
              <a:rPr lang="el-GR" altLang="en-US" sz="2200" b="1" dirty="0">
                <a:cs typeface="Times New Roman" panose="02020603050405020304" pitchFamily="18" charset="0"/>
              </a:rPr>
              <a:t>που δεν έχουν εκτεθεί σε αντιγόνα </a:t>
            </a:r>
            <a:r>
              <a:rPr lang="el-GR" altLang="en-US" sz="2200" dirty="0">
                <a:cs typeface="Times New Roman" panose="02020603050405020304" pitchFamily="18" charset="0"/>
              </a:rPr>
              <a:t>αλλά υπάρχει και σε εκκρινόμενη μορφή. Απομακρύνει παθογόνα στα </a:t>
            </a:r>
            <a:r>
              <a:rPr lang="el-GR" altLang="en-US" sz="2200" b="1" dirty="0">
                <a:cs typeface="Times New Roman" panose="02020603050405020304" pitchFamily="18" charset="0"/>
              </a:rPr>
              <a:t>πρώτα στάδια της ανοσολογικής αντίδρασης </a:t>
            </a:r>
            <a:r>
              <a:rPr lang="el-GR" altLang="en-US" sz="2200" dirty="0">
                <a:cs typeface="Times New Roman" panose="02020603050405020304" pitchFamily="18" charset="0"/>
              </a:rPr>
              <a:t>πριν παραχθούν μόρια </a:t>
            </a:r>
            <a:r>
              <a:rPr lang="en-GB" altLang="en-US" sz="2200" dirty="0">
                <a:cs typeface="Times New Roman" panose="02020603050405020304" pitchFamily="18" charset="0"/>
              </a:rPr>
              <a:t>IgG </a:t>
            </a:r>
            <a:r>
              <a:rPr lang="el-GR" altLang="en-US" sz="2200" dirty="0">
                <a:cs typeface="Times New Roman" panose="02020603050405020304" pitchFamily="18" charset="0"/>
              </a:rPr>
              <a:t>από ενεργοποιημένα Β </a:t>
            </a:r>
            <a:r>
              <a:rPr lang="el-GR" altLang="en-US" sz="2200" dirty="0" err="1">
                <a:cs typeface="Times New Roman" panose="02020603050405020304" pitchFamily="18" charset="0"/>
              </a:rPr>
              <a:t>πλασμοκύτταρα</a:t>
            </a:r>
            <a:r>
              <a:rPr lang="el-GR" altLang="en-US" sz="2200" dirty="0">
                <a:cs typeface="Times New Roman" panose="02020603050405020304" pitchFamily="18" charset="0"/>
              </a:rPr>
              <a:t> (βλέπε παρακάτω).</a:t>
            </a:r>
            <a:r>
              <a:rPr lang="en-GB" altLang="en-US" sz="2200" dirty="0">
                <a:cs typeface="Times New Roman" panose="02020603050405020304" pitchFamily="18" charset="0"/>
              </a:rPr>
              <a:t> </a:t>
            </a:r>
            <a:r>
              <a:rPr lang="el-GR" altLang="en-US" sz="2200" dirty="0">
                <a:cs typeface="Times New Roman" panose="02020603050405020304" pitchFamily="18" charset="0"/>
              </a:rPr>
              <a:t>Έχει 5μερή δομή.</a:t>
            </a:r>
          </a:p>
          <a:p>
            <a:pPr marL="182880" indent="-182880">
              <a:lnSpc>
                <a:spcPct val="110000"/>
              </a:lnSpc>
              <a:buNone/>
            </a:pPr>
            <a:r>
              <a:rPr lang="en-GB" altLang="en-US" sz="2200" b="1" dirty="0" err="1">
                <a:cs typeface="Times New Roman" panose="02020603050405020304" pitchFamily="18" charset="0"/>
              </a:rPr>
              <a:t>IgD</a:t>
            </a:r>
            <a:r>
              <a:rPr lang="en-GB" altLang="en-US" sz="2200" b="1" dirty="0">
                <a:cs typeface="Times New Roman" panose="02020603050405020304" pitchFamily="18" charset="0"/>
              </a:rPr>
              <a:t>: </a:t>
            </a:r>
            <a:r>
              <a:rPr lang="el-GR" altLang="en-US" sz="2200" dirty="0">
                <a:cs typeface="Times New Roman" panose="02020603050405020304" pitchFamily="18" charset="0"/>
              </a:rPr>
              <a:t>Λειτουργεί ως υποδοχέας αντιγόνου στα Β κύτταρα </a:t>
            </a:r>
            <a:r>
              <a:rPr lang="el-GR" altLang="en-US" sz="2200" b="1" dirty="0">
                <a:cs typeface="Times New Roman" panose="02020603050405020304" pitchFamily="18" charset="0"/>
              </a:rPr>
              <a:t>κατά τη διάρκεια της διαφοροποίησής τους</a:t>
            </a:r>
            <a:r>
              <a:rPr lang="el-GR" altLang="en-US" sz="2200" dirty="0">
                <a:cs typeface="Times New Roman" panose="02020603050405020304" pitchFamily="18" charset="0"/>
              </a:rPr>
              <a:t> σε </a:t>
            </a:r>
            <a:r>
              <a:rPr lang="el-GR" altLang="en-US" sz="2200" dirty="0" err="1">
                <a:cs typeface="Times New Roman" panose="02020603050405020304" pitchFamily="18" charset="0"/>
              </a:rPr>
              <a:t>πλασμοκύτταρα</a:t>
            </a:r>
            <a:r>
              <a:rPr lang="el-GR" altLang="en-US" sz="2200" dirty="0">
                <a:cs typeface="Times New Roman" panose="02020603050405020304" pitchFamily="18" charset="0"/>
              </a:rPr>
              <a:t>. Είναι μονομερές.</a:t>
            </a:r>
          </a:p>
          <a:p>
            <a:pPr marL="182880" indent="-182880">
              <a:lnSpc>
                <a:spcPct val="110000"/>
              </a:lnSpc>
              <a:buNone/>
            </a:pPr>
            <a:r>
              <a:rPr lang="en-GB" altLang="en-US" sz="2200" b="1" dirty="0">
                <a:cs typeface="Times New Roman" panose="02020603050405020304" pitchFamily="18" charset="0"/>
              </a:rPr>
              <a:t>IgA: </a:t>
            </a:r>
            <a:r>
              <a:rPr lang="el-GR" altLang="en-US" sz="2200" dirty="0">
                <a:cs typeface="Times New Roman" panose="02020603050405020304" pitchFamily="18" charset="0"/>
              </a:rPr>
              <a:t>Βρίσκεται </a:t>
            </a:r>
            <a:r>
              <a:rPr lang="el-GR" altLang="en-US" sz="2200" b="1" dirty="0">
                <a:cs typeface="Times New Roman" panose="02020603050405020304" pitchFamily="18" charset="0"/>
              </a:rPr>
              <a:t>στις βλεννώδεις εκκρίσεις </a:t>
            </a:r>
            <a:r>
              <a:rPr lang="el-GR" altLang="en-US" sz="2200" dirty="0">
                <a:cs typeface="Times New Roman" panose="02020603050405020304" pitchFamily="18" charset="0"/>
              </a:rPr>
              <a:t>του εντερικού επιθηλίου, στις αναπνευστικές οδούς αλλά και στα εκκρίματα του σιελογόνου αδένα</a:t>
            </a:r>
            <a:r>
              <a:rPr lang="en-GB" altLang="en-US" sz="2200" dirty="0">
                <a:cs typeface="Times New Roman" panose="02020603050405020304" pitchFamily="18" charset="0"/>
              </a:rPr>
              <a:t>,</a:t>
            </a:r>
            <a:r>
              <a:rPr lang="el-GR" altLang="en-US" sz="2200" dirty="0">
                <a:cs typeface="Times New Roman" panose="02020603050405020304" pitchFamily="18" charset="0"/>
              </a:rPr>
              <a:t> του </a:t>
            </a:r>
            <a:r>
              <a:rPr lang="el-GR" altLang="en-US" sz="2200" dirty="0" err="1">
                <a:cs typeface="Times New Roman" panose="02020603050405020304" pitchFamily="18" charset="0"/>
              </a:rPr>
              <a:t>δακρυικού</a:t>
            </a:r>
            <a:r>
              <a:rPr lang="el-GR" altLang="en-US" sz="2200" dirty="0">
                <a:cs typeface="Times New Roman" panose="02020603050405020304" pitchFamily="18" charset="0"/>
              </a:rPr>
              <a:t> αδένα και του μαστικού αδένα. Έχει 2μερή δομή.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61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Επίκτητη Ανοσία</a:t>
            </a:r>
            <a:br>
              <a:rPr lang="el-GR" sz="4000" dirty="0"/>
            </a:br>
            <a:r>
              <a:rPr lang="el-GR" sz="4000" dirty="0" smtClean="0"/>
              <a:t>Υποδοχείς Τ κυττάρων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761" y="1690688"/>
            <a:ext cx="4004211" cy="4486274"/>
          </a:xfrm>
        </p:spPr>
        <p:txBody>
          <a:bodyPr>
            <a:normAutofit/>
          </a:bodyPr>
          <a:lstStyle/>
          <a:p>
            <a:r>
              <a:rPr lang="el-GR" altLang="en-US" sz="2000" dirty="0" err="1">
                <a:cs typeface="Times New Roman" panose="02020603050405020304" pitchFamily="18" charset="0"/>
              </a:rPr>
              <a:t>Σύμπλοκο</a:t>
            </a:r>
            <a:r>
              <a:rPr lang="el-GR" altLang="en-US" sz="2000" dirty="0">
                <a:cs typeface="Times New Roman" panose="02020603050405020304" pitchFamily="18" charset="0"/>
              </a:rPr>
              <a:t> πρωτεϊνών που βρίσκεται στην κυτταρική μεμβράνη των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Τα κυττάρων </a:t>
            </a:r>
            <a:r>
              <a:rPr lang="el-GR" altLang="en-US" sz="2000" dirty="0">
                <a:cs typeface="Times New Roman" panose="02020603050405020304" pitchFamily="18" charset="0"/>
              </a:rPr>
              <a:t>και εξειδικεύεται στην αναγνώριση του αντιγόνου που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φέρει το </a:t>
            </a:r>
            <a:r>
              <a:rPr lang="el-GR" altLang="en-US" sz="2000" b="1" dirty="0">
                <a:cs typeface="Times New Roman" panose="02020603050405020304" pitchFamily="18" charset="0"/>
              </a:rPr>
              <a:t>μείζον σύμπλεγμα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ιστοσυμβατότητας</a:t>
            </a:r>
            <a:r>
              <a:rPr lang="el-GR" altLang="en-US" sz="2000" b="1" dirty="0">
                <a:cs typeface="Times New Roman" panose="02020603050405020304" pitchFamily="18" charset="0"/>
              </a:rPr>
              <a:t> (</a:t>
            </a:r>
            <a:r>
              <a:rPr lang="en-GB" altLang="en-US" sz="2000" b="1" dirty="0">
                <a:cs typeface="Times New Roman" panose="02020603050405020304" pitchFamily="18" charset="0"/>
              </a:rPr>
              <a:t>MHC</a:t>
            </a:r>
            <a:r>
              <a:rPr lang="el-GR" altLang="en-US" sz="2000" b="1" dirty="0">
                <a:cs typeface="Times New Roman" panose="02020603050405020304" pitchFamily="18" charset="0"/>
              </a:rPr>
              <a:t>). </a:t>
            </a:r>
            <a:endParaRPr lang="en-GB" altLang="en-US" sz="2000" b="1" dirty="0">
              <a:cs typeface="Times New Roman" panose="02020603050405020304" pitchFamily="18" charset="0"/>
            </a:endParaRPr>
          </a:p>
          <a:p>
            <a:r>
              <a:rPr lang="el-GR" altLang="en-US" sz="2000" dirty="0">
                <a:cs typeface="Times New Roman" panose="02020603050405020304" pitchFamily="18" charset="0"/>
              </a:rPr>
              <a:t>Έχουν και αυτοί μια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σταθερή περιοχή στο κυτταρόπλασμα και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μια μεταβλητή </a:t>
            </a:r>
            <a:r>
              <a:rPr lang="el-GR" altLang="en-US" sz="2000" dirty="0">
                <a:cs typeface="Times New Roman" panose="02020603050405020304" pitchFamily="18" charset="0"/>
              </a:rPr>
              <a:t>περιοχή και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βοηθητικά μόρια (συν-υποδοχείς) που είναι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τα </a:t>
            </a:r>
            <a:r>
              <a:rPr lang="en-GB" altLang="en-US" sz="2000" b="1" dirty="0" smtClean="0">
                <a:cs typeface="Times New Roman" panose="02020603050405020304" pitchFamily="18" charset="0"/>
              </a:rPr>
              <a:t>CD </a:t>
            </a:r>
            <a:r>
              <a:rPr lang="en-GB" altLang="en-US" sz="2000" dirty="0">
                <a:cs typeface="Times New Roman" panose="02020603050405020304" pitchFamily="18" charset="0"/>
              </a:rPr>
              <a:t>(</a:t>
            </a:r>
            <a:r>
              <a:rPr lang="en-GB" altLang="en-US" sz="2000" u="sng" dirty="0">
                <a:cs typeface="Times New Roman" panose="02020603050405020304" pitchFamily="18" charset="0"/>
              </a:rPr>
              <a:t>C</a:t>
            </a:r>
            <a:r>
              <a:rPr lang="en-GB" altLang="en-US" sz="2000" dirty="0">
                <a:cs typeface="Times New Roman" panose="02020603050405020304" pitchFamily="18" charset="0"/>
              </a:rPr>
              <a:t>luster of </a:t>
            </a:r>
            <a:r>
              <a:rPr lang="en-GB" altLang="en-US" sz="2000" u="sng" dirty="0">
                <a:cs typeface="Times New Roman" panose="02020603050405020304" pitchFamily="18" charset="0"/>
              </a:rPr>
              <a:t>D</a:t>
            </a:r>
            <a:r>
              <a:rPr lang="en-GB" altLang="en-US" sz="2000" dirty="0">
                <a:cs typeface="Times New Roman" panose="02020603050405020304" pitchFamily="18" charset="0"/>
              </a:rPr>
              <a:t>ifferentiation)</a:t>
            </a:r>
            <a:r>
              <a:rPr lang="en-GB" altLang="en-US" sz="2000" b="1" dirty="0">
                <a:cs typeface="Times New Roman" panose="02020603050405020304" pitchFamily="18" charset="0"/>
              </a:rPr>
              <a:t>4</a:t>
            </a:r>
            <a:r>
              <a:rPr lang="el-GR" altLang="en-US" sz="2000" b="1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ή </a:t>
            </a:r>
            <a:r>
              <a:rPr lang="en-GB" altLang="en-US" sz="2000" b="1" dirty="0">
                <a:cs typeface="Times New Roman" panose="02020603050405020304" pitchFamily="18" charset="0"/>
              </a:rPr>
              <a:t>CD8</a:t>
            </a:r>
            <a:r>
              <a:rPr lang="en-GB" altLang="en-US" sz="2000" dirty="0">
                <a:cs typeface="Times New Roman" panose="02020603050405020304" pitchFamily="18" charset="0"/>
              </a:rPr>
              <a:t>.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Η εξειδίκευση επιτυγχάνεται μέσω του </a:t>
            </a:r>
            <a:r>
              <a:rPr lang="en-GB" altLang="en-US" sz="2000" b="1" dirty="0">
                <a:cs typeface="Times New Roman" panose="02020603050405020304" pitchFamily="18" charset="0"/>
              </a:rPr>
              <a:t>V(D)J </a:t>
            </a:r>
            <a:r>
              <a:rPr lang="el-GR" altLang="en-US" sz="2000" b="1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ανασυνδυασμού</a:t>
            </a:r>
            <a:r>
              <a:rPr lang="en-GB" altLang="en-US" sz="2000" dirty="0">
                <a:cs typeface="Times New Roman" panose="02020603050405020304" pitchFamily="18" charset="0"/>
              </a:rPr>
              <a:t>.</a:t>
            </a:r>
            <a:endParaRPr lang="el-GR" alt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289093"/>
            <a:ext cx="3449707" cy="328946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93050" y="53015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endParaRPr lang="el-GR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88" y="351609"/>
            <a:ext cx="8313469" cy="1325563"/>
          </a:xfrm>
        </p:spPr>
        <p:txBody>
          <a:bodyPr>
            <a:normAutofit fontScale="90000"/>
          </a:bodyPr>
          <a:lstStyle/>
          <a:p>
            <a:r>
              <a:rPr lang="el-GR" altLang="en-US" dirty="0">
                <a:cs typeface="Times New Roman" panose="02020603050405020304" pitchFamily="18" charset="0"/>
              </a:rPr>
              <a:t>Επίκτητη Ανοσία</a:t>
            </a:r>
            <a:br>
              <a:rPr lang="el-GR" altLang="en-US" dirty="0">
                <a:cs typeface="Times New Roman" panose="02020603050405020304" pitchFamily="18" charset="0"/>
              </a:rPr>
            </a:br>
            <a:r>
              <a:rPr lang="el-GR" altLang="en-US" sz="3600" dirty="0">
                <a:cs typeface="Times New Roman" panose="02020603050405020304" pitchFamily="18" charset="0"/>
              </a:rPr>
              <a:t>Δομή Αντισωμάτων και Υποδοχέων Τ 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κυττάρων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58" y="1825625"/>
            <a:ext cx="6606483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2027" y="59741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776085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88" y="351609"/>
            <a:ext cx="8313469" cy="1325563"/>
          </a:xfrm>
        </p:spPr>
        <p:txBody>
          <a:bodyPr>
            <a:normAutofit fontScale="90000"/>
          </a:bodyPr>
          <a:lstStyle/>
          <a:p>
            <a:r>
              <a:rPr lang="el-GR" altLang="en-US" dirty="0">
                <a:cs typeface="Times New Roman" panose="02020603050405020304" pitchFamily="18" charset="0"/>
              </a:rPr>
              <a:t>Επίκτητη Ανοσία</a:t>
            </a:r>
            <a:br>
              <a:rPr lang="el-GR" altLang="en-US" dirty="0">
                <a:cs typeface="Times New Roman" panose="02020603050405020304" pitchFamily="18" charset="0"/>
              </a:rPr>
            </a:br>
            <a:r>
              <a:rPr lang="el-GR" altLang="en-US" sz="3600" dirty="0" smtClean="0">
                <a:cs typeface="Times New Roman" panose="02020603050405020304" pitchFamily="18" charset="0"/>
              </a:rPr>
              <a:t>Μείζον </a:t>
            </a:r>
            <a:r>
              <a:rPr lang="el-GR" altLang="en-US" sz="3600" dirty="0">
                <a:cs typeface="Times New Roman" panose="02020603050405020304" pitchFamily="18" charset="0"/>
              </a:rPr>
              <a:t>Σύμπλεγμα </a:t>
            </a:r>
            <a:r>
              <a:rPr lang="el-GR" altLang="en-US" sz="3600" dirty="0" err="1">
                <a:cs typeface="Times New Roman" panose="02020603050405020304" pitchFamily="18" charset="0"/>
              </a:rPr>
              <a:t>Ιστοσυμβατότητας</a:t>
            </a:r>
            <a:r>
              <a:rPr lang="el-GR" altLang="en-US" sz="3600" dirty="0">
                <a:cs typeface="Times New Roman" panose="02020603050405020304" pitchFamily="18" charset="0"/>
              </a:rPr>
              <a:t> (</a:t>
            </a:r>
            <a:r>
              <a:rPr lang="en-GB" altLang="en-US" sz="3600" dirty="0">
                <a:cs typeface="Times New Roman" panose="02020603050405020304" pitchFamily="18" charset="0"/>
              </a:rPr>
              <a:t>MHC</a:t>
            </a:r>
            <a:r>
              <a:rPr lang="en-GB" altLang="en-US" sz="3600" dirty="0" smtClean="0">
                <a:cs typeface="Times New Roman" panose="02020603050405020304" pitchFamily="18" charset="0"/>
              </a:rPr>
              <a:t>)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 1/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2</a:t>
            </a:r>
            <a:endParaRPr lang="el-GR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88" y="1985942"/>
            <a:ext cx="8585256" cy="4872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Βάση διάκρισης μεταξύ σωματίων του ίδιου (</a:t>
            </a:r>
            <a:r>
              <a:rPr lang="en-GB" altLang="en-US" sz="2000" b="1" dirty="0">
                <a:cs typeface="Times New Roman" panose="02020603050405020304" pitchFamily="18" charset="0"/>
              </a:rPr>
              <a:t>self)</a:t>
            </a:r>
            <a:r>
              <a:rPr lang="el-GR" altLang="en-US" sz="2000" b="1" dirty="0">
                <a:cs typeface="Times New Roman" panose="02020603050405020304" pitchFamily="18" charset="0"/>
              </a:rPr>
              <a:t> ή ξένου οργανισμού</a:t>
            </a:r>
            <a:r>
              <a:rPr lang="en-GB" altLang="en-US" sz="2000" b="1" dirty="0">
                <a:cs typeface="Times New Roman" panose="02020603050405020304" pitchFamily="18" charset="0"/>
              </a:rPr>
              <a:t> (</a:t>
            </a:r>
            <a:r>
              <a:rPr lang="en-GB" altLang="en-US" sz="2000" b="1" dirty="0" err="1">
                <a:cs typeface="Times New Roman" panose="02020603050405020304" pitchFamily="18" charset="0"/>
              </a:rPr>
              <a:t>nonself</a:t>
            </a:r>
            <a:r>
              <a:rPr lang="en-GB" altLang="en-US" sz="2000" b="1" dirty="0"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Μεγάλη ομάδα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διαμεμβρανικών</a:t>
            </a:r>
            <a:r>
              <a:rPr lang="el-GR" altLang="en-US" sz="2000" b="1" dirty="0">
                <a:cs typeface="Times New Roman" panose="02020603050405020304" pitchFamily="18" charset="0"/>
              </a:rPr>
              <a:t> υποδοχέων </a:t>
            </a:r>
            <a:r>
              <a:rPr lang="el-GR" altLang="en-US" sz="2000" dirty="0">
                <a:cs typeface="Times New Roman" panose="02020603050405020304" pitchFamily="18" charset="0"/>
              </a:rPr>
              <a:t>που εκφράζονται στα </a:t>
            </a:r>
            <a:r>
              <a:rPr lang="el-GR" altLang="en-US" sz="2000" dirty="0" err="1">
                <a:cs typeface="Times New Roman" panose="02020603050405020304" pitchFamily="18" charset="0"/>
              </a:rPr>
              <a:t>Γναθόστομα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 err="1">
                <a:cs typeface="Times New Roman" panose="02020603050405020304" pitchFamily="18" charset="0"/>
              </a:rPr>
              <a:t>Σπονδυλόζωα</a:t>
            </a:r>
            <a:r>
              <a:rPr lang="el-GR" altLang="en-US" sz="2000" dirty="0">
                <a:cs typeface="Times New Roman" panose="02020603050405020304" pitchFamily="18" charset="0"/>
              </a:rPr>
              <a:t> και εξειδικεύονται στο να </a:t>
            </a:r>
            <a:r>
              <a:rPr lang="el-GR" altLang="en-US" sz="2000" b="1" dirty="0">
                <a:cs typeface="Times New Roman" panose="02020603050405020304" pitchFamily="18" charset="0"/>
              </a:rPr>
              <a:t>παρουσιάζουν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cs typeface="Times New Roman" panose="02020603050405020304" pitchFamily="18" charset="0"/>
              </a:rPr>
              <a:t>τμήματα αντιγόνων </a:t>
            </a:r>
            <a:r>
              <a:rPr lang="el-GR" altLang="en-US" sz="2000" dirty="0">
                <a:cs typeface="Times New Roman" panose="02020603050405020304" pitchFamily="18" charset="0"/>
              </a:rPr>
              <a:t>στα Τ κύτταρα.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Οι πρωτεΐνες </a:t>
            </a:r>
            <a:r>
              <a:rPr lang="en-GB" altLang="en-US" sz="2000" dirty="0">
                <a:cs typeface="Times New Roman" panose="02020603050405020304" pitchFamily="18" charset="0"/>
              </a:rPr>
              <a:t>MHC </a:t>
            </a:r>
            <a:r>
              <a:rPr lang="el-GR" altLang="en-US" sz="2000" b="1" dirty="0">
                <a:cs typeface="Times New Roman" panose="02020603050405020304" pitchFamily="18" charset="0"/>
              </a:rPr>
              <a:t>διακρίνονται σε δύο τάξεις (Ι και ΙΙ) </a:t>
            </a:r>
            <a:r>
              <a:rPr lang="el-GR" altLang="en-US" sz="2000" dirty="0">
                <a:cs typeface="Times New Roman" panose="02020603050405020304" pitchFamily="18" charset="0"/>
              </a:rPr>
              <a:t>και προσδένουν (παρουσιάζουν) στην επιφάνειά τους αντιγόνα που είναι μικρά πεπτίδια μεγέθους 8-10 αμινοξέα (τάξη Ι) ή περίπου 25 αμινοξέα (τάξη ΙΙ).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415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88" y="351609"/>
            <a:ext cx="8313469" cy="1325563"/>
          </a:xfrm>
        </p:spPr>
        <p:txBody>
          <a:bodyPr>
            <a:normAutofit fontScale="90000"/>
          </a:bodyPr>
          <a:lstStyle/>
          <a:p>
            <a:r>
              <a:rPr lang="el-GR" altLang="en-US" dirty="0">
                <a:cs typeface="Times New Roman" panose="02020603050405020304" pitchFamily="18" charset="0"/>
              </a:rPr>
              <a:t>Επίκτητη Ανοσία</a:t>
            </a:r>
            <a:br>
              <a:rPr lang="el-GR" altLang="en-US" dirty="0">
                <a:cs typeface="Times New Roman" panose="02020603050405020304" pitchFamily="18" charset="0"/>
              </a:rPr>
            </a:br>
            <a:r>
              <a:rPr lang="el-GR" altLang="en-US" sz="3600" dirty="0" smtClean="0">
                <a:cs typeface="Times New Roman" panose="02020603050405020304" pitchFamily="18" charset="0"/>
              </a:rPr>
              <a:t>Μείζον </a:t>
            </a:r>
            <a:r>
              <a:rPr lang="el-GR" altLang="en-US" sz="3600" dirty="0">
                <a:cs typeface="Times New Roman" panose="02020603050405020304" pitchFamily="18" charset="0"/>
              </a:rPr>
              <a:t>Σύμπλεγμα </a:t>
            </a:r>
            <a:r>
              <a:rPr lang="el-GR" altLang="en-US" sz="3600" dirty="0" err="1">
                <a:cs typeface="Times New Roman" panose="02020603050405020304" pitchFamily="18" charset="0"/>
              </a:rPr>
              <a:t>Ιστοσυμβατότητας</a:t>
            </a:r>
            <a:r>
              <a:rPr lang="el-GR" altLang="en-US" sz="3600" dirty="0">
                <a:cs typeface="Times New Roman" panose="02020603050405020304" pitchFamily="18" charset="0"/>
              </a:rPr>
              <a:t> (</a:t>
            </a:r>
            <a:r>
              <a:rPr lang="en-GB" altLang="en-US" sz="3600" dirty="0">
                <a:cs typeface="Times New Roman" panose="02020603050405020304" pitchFamily="18" charset="0"/>
              </a:rPr>
              <a:t>MHC</a:t>
            </a:r>
            <a:r>
              <a:rPr lang="en-GB" altLang="en-US" sz="3600" dirty="0" smtClean="0">
                <a:cs typeface="Times New Roman" panose="02020603050405020304" pitchFamily="18" charset="0"/>
              </a:rPr>
              <a:t>)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 2/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2</a:t>
            </a:r>
            <a:endParaRPr lang="el-GR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88" y="1985942"/>
            <a:ext cx="8585256" cy="4872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Οι πρωτεΐνες αυτές εκφράζονται σε κύτταρα που ονομάζονται </a:t>
            </a:r>
            <a:r>
              <a:rPr lang="el-GR" altLang="en-US" sz="2000" b="1" dirty="0">
                <a:cs typeface="Times New Roman" panose="02020603050405020304" pitchFamily="18" charset="0"/>
              </a:rPr>
              <a:t>κύτταρα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cs typeface="Times New Roman" panose="02020603050405020304" pitchFamily="18" charset="0"/>
              </a:rPr>
              <a:t>που εκθέτουν αντιγόνο (</a:t>
            </a:r>
            <a:r>
              <a:rPr lang="en-GB" altLang="en-US" sz="2000" b="1" dirty="0">
                <a:cs typeface="Times New Roman" panose="02020603050405020304" pitchFamily="18" charset="0"/>
              </a:rPr>
              <a:t>APC) </a:t>
            </a:r>
            <a:r>
              <a:rPr lang="el-GR" altLang="en-US" sz="2000" dirty="0">
                <a:cs typeface="Times New Roman" panose="02020603050405020304" pitchFamily="18" charset="0"/>
              </a:rPr>
              <a:t>και είναι κυρίως τα </a:t>
            </a:r>
            <a:r>
              <a:rPr lang="el-GR" altLang="en-US" sz="2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2000" dirty="0">
                <a:cs typeface="Times New Roman" panose="02020603050405020304" pitchFamily="18" charset="0"/>
              </a:rPr>
              <a:t> κύτταρα, τα Β κύτταρα και τα </a:t>
            </a:r>
            <a:r>
              <a:rPr lang="el-GR" altLang="en-US" sz="2000" dirty="0" err="1">
                <a:cs typeface="Times New Roman" panose="02020603050405020304" pitchFamily="18" charset="0"/>
              </a:rPr>
              <a:t>μακροφάγα</a:t>
            </a:r>
            <a:r>
              <a:rPr lang="el-GR" altLang="en-US" sz="2000" dirty="0">
                <a:cs typeface="Times New Roman" panose="02020603050405020304" pitchFamily="18" charset="0"/>
              </a:rPr>
              <a:t> αλλά και άλλα κύτταρα.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Ενεργοποιούν μετά από πρόσδεσή τους τα ανώριμα Τ κύτταρα και τα μετατρέπουν σε ώριμα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κυτταροτοξικά</a:t>
            </a:r>
            <a:r>
              <a:rPr lang="el-GR" altLang="en-US" sz="2000" b="1" dirty="0">
                <a:cs typeface="Times New Roman" panose="02020603050405020304" pitchFamily="18" charset="0"/>
              </a:rPr>
              <a:t> Τ λεμφοκύτταρα (</a:t>
            </a:r>
            <a:r>
              <a:rPr lang="en-GB" altLang="en-US" sz="2000" b="1" dirty="0">
                <a:cs typeface="Times New Roman" panose="02020603050405020304" pitchFamily="18" charset="0"/>
              </a:rPr>
              <a:t>CTL</a:t>
            </a:r>
            <a:r>
              <a:rPr lang="el-GR" altLang="en-US" sz="2000" b="1" dirty="0">
                <a:cs typeface="Times New Roman" panose="02020603050405020304" pitchFamily="18" charset="0"/>
              </a:rPr>
              <a:t> </a:t>
            </a:r>
            <a:r>
              <a:rPr lang="en-GB" altLang="en-US" sz="2000" b="1" dirty="0">
                <a:cs typeface="Times New Roman" panose="02020603050405020304" pitchFamily="18" charset="0"/>
              </a:rPr>
              <a:t>CD8</a:t>
            </a:r>
            <a:r>
              <a:rPr lang="en-GB" altLang="en-US" sz="2000" b="1" baseline="30000" dirty="0">
                <a:cs typeface="Times New Roman" panose="02020603050405020304" pitchFamily="18" charset="0"/>
              </a:rPr>
              <a:t>+</a:t>
            </a:r>
            <a:r>
              <a:rPr lang="en-GB" altLang="en-US" sz="2000" b="1" dirty="0">
                <a:cs typeface="Times New Roman" panose="02020603050405020304" pitchFamily="18" charset="0"/>
              </a:rPr>
              <a:t>) </a:t>
            </a:r>
            <a:r>
              <a:rPr lang="el-GR" altLang="en-US" sz="2000" dirty="0">
                <a:cs typeface="Times New Roman" panose="02020603050405020304" pitchFamily="18" charset="0"/>
              </a:rPr>
              <a:t>ή σε ώριμα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cs typeface="Times New Roman" panose="02020603050405020304" pitchFamily="18" charset="0"/>
              </a:rPr>
              <a:t>βοηθητικά Τ κύτταρα (Τ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2000" b="1" dirty="0">
                <a:cs typeface="Times New Roman" panose="02020603050405020304" pitchFamily="18" charset="0"/>
              </a:rPr>
              <a:t> CD4</a:t>
            </a:r>
            <a:r>
              <a:rPr lang="en-GB" altLang="en-US" sz="2000" b="1" baseline="30000" dirty="0">
                <a:cs typeface="Times New Roman" panose="02020603050405020304" pitchFamily="18" charset="0"/>
              </a:rPr>
              <a:t>+</a:t>
            </a:r>
            <a:r>
              <a:rPr lang="en-GB" altLang="en-US" sz="2000" b="1" dirty="0">
                <a:cs typeface="Times New Roman" panose="02020603050405020304" pitchFamily="18" charset="0"/>
              </a:rPr>
              <a:t>)</a:t>
            </a:r>
            <a:r>
              <a:rPr lang="el-GR" altLang="en-US" sz="2000" b="1" dirty="0">
                <a:cs typeface="Times New Roman" panose="02020603050405020304" pitchFamily="18" charset="0"/>
              </a:rPr>
              <a:t>.</a:t>
            </a:r>
            <a:r>
              <a:rPr lang="en-GB" altLang="en-US" sz="2000" b="1" dirty="0">
                <a:cs typeface="Times New Roman" panose="02020603050405020304" pitchFamily="18" charset="0"/>
              </a:rPr>
              <a:t> (</a:t>
            </a:r>
            <a:r>
              <a:rPr lang="el-GR" altLang="en-US" sz="2000" b="1" dirty="0">
                <a:cs typeface="Times New Roman" panose="02020603050405020304" pitchFamily="18" charset="0"/>
              </a:rPr>
              <a:t>Ας δούμε 2 Βίντεο*). </a:t>
            </a:r>
            <a:endParaRPr lang="en-GB" altLang="en-US" sz="20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Τα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κυτταροτοξικά</a:t>
            </a:r>
            <a:r>
              <a:rPr lang="el-GR" altLang="en-US" sz="2000" b="1" dirty="0">
                <a:cs typeface="Times New Roman" panose="02020603050405020304" pitchFamily="18" charset="0"/>
              </a:rPr>
              <a:t> Τ λεμφοκύτταρα </a:t>
            </a:r>
            <a:r>
              <a:rPr lang="el-GR" altLang="en-US" sz="2000" dirty="0">
                <a:cs typeface="Times New Roman" panose="02020603050405020304" pitchFamily="18" charset="0"/>
              </a:rPr>
              <a:t>σκοτώνουν άλλα κύτταρα (που φέρουν αντιγόνα) εκκρίνοντας πρωτεΐνες όπως η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περφορίνη</a:t>
            </a:r>
            <a:r>
              <a:rPr lang="el-GR" altLang="en-US" sz="2000" dirty="0">
                <a:cs typeface="Times New Roman" panose="02020603050405020304" pitchFamily="18" charset="0"/>
              </a:rPr>
              <a:t> και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γκρανουλυσίνη</a:t>
            </a:r>
            <a:r>
              <a:rPr lang="el-GR" altLang="en-US" sz="2000" dirty="0">
                <a:cs typeface="Times New Roman" panose="02020603050405020304" pitchFamily="18" charset="0"/>
              </a:rPr>
              <a:t> που δημιουργούν πόρους στα κύτταρα αυτά.</a:t>
            </a:r>
          </a:p>
        </p:txBody>
      </p:sp>
    </p:spTree>
    <p:extLst>
      <p:ext uri="{BB962C8B-B14F-4D97-AF65-F5344CB8AC3E}">
        <p14:creationId xmlns:p14="http://schemas.microsoft.com/office/powerpoint/2010/main" val="117064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Επίκτητη Ανοσία 1/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28649" y="1386238"/>
            <a:ext cx="8269165" cy="1099054"/>
          </a:xfrm>
        </p:spPr>
        <p:txBody>
          <a:bodyPr>
            <a:normAutofit/>
          </a:bodyPr>
          <a:lstStyle/>
          <a:p>
            <a:r>
              <a:rPr lang="el-GR" altLang="en-US" sz="2000" dirty="0">
                <a:cs typeface="Times New Roman" panose="02020603050405020304" pitchFamily="18" charset="0"/>
              </a:rPr>
              <a:t>Τα </a:t>
            </a:r>
            <a:r>
              <a:rPr lang="el-GR" altLang="en-US" sz="2000" b="1" dirty="0">
                <a:cs typeface="Times New Roman" panose="02020603050405020304" pitchFamily="18" charset="0"/>
              </a:rPr>
              <a:t>βοηθητικά Τ κύτταρα (Τ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2000" b="1" dirty="0">
                <a:cs typeface="Times New Roman" panose="02020603050405020304" pitchFamily="18" charset="0"/>
              </a:rPr>
              <a:t> CD4</a:t>
            </a:r>
            <a:r>
              <a:rPr lang="en-GB" altLang="en-US" sz="2000" b="1" baseline="30000" dirty="0">
                <a:cs typeface="Times New Roman" panose="02020603050405020304" pitchFamily="18" charset="0"/>
              </a:rPr>
              <a:t>+</a:t>
            </a:r>
            <a:r>
              <a:rPr lang="en-GB" altLang="en-US" sz="2000" b="1" dirty="0">
                <a:cs typeface="Times New Roman" panose="02020603050405020304" pitchFamily="18" charset="0"/>
              </a:rPr>
              <a:t>) </a:t>
            </a:r>
            <a:r>
              <a:rPr lang="el-GR" altLang="en-US" sz="2000" dirty="0">
                <a:cs typeface="Times New Roman" panose="02020603050405020304" pitchFamily="18" charset="0"/>
              </a:rPr>
              <a:t>ανάλογα με το μηχανισμό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μετατρέπονται σε </a:t>
            </a:r>
            <a:r>
              <a:rPr lang="el-GR" altLang="en-US" sz="2000" b="1" dirty="0">
                <a:cs typeface="Times New Roman" panose="02020603050405020304" pitchFamily="18" charset="0"/>
              </a:rPr>
              <a:t>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2000" b="1" dirty="0">
                <a:cs typeface="Times New Roman" panose="02020603050405020304" pitchFamily="18" charset="0"/>
              </a:rPr>
              <a:t>1 CD4</a:t>
            </a:r>
            <a:r>
              <a:rPr lang="en-GB" altLang="en-US" sz="2000" b="1" baseline="30000" dirty="0">
                <a:cs typeface="Times New Roman" panose="02020603050405020304" pitchFamily="18" charset="0"/>
              </a:rPr>
              <a:t>+ </a:t>
            </a:r>
            <a:r>
              <a:rPr lang="el-GR" altLang="en-US" sz="2000" dirty="0">
                <a:cs typeface="Times New Roman" panose="02020603050405020304" pitchFamily="18" charset="0"/>
              </a:rPr>
              <a:t>ή σε </a:t>
            </a:r>
            <a:r>
              <a:rPr lang="el-GR" altLang="en-US" sz="2000" b="1" dirty="0">
                <a:cs typeface="Times New Roman" panose="02020603050405020304" pitchFamily="18" charset="0"/>
              </a:rPr>
              <a:t>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l-GR" altLang="en-US" sz="2000" b="1" dirty="0">
                <a:cs typeface="Times New Roman" panose="02020603050405020304" pitchFamily="18" charset="0"/>
              </a:rPr>
              <a:t>2</a:t>
            </a:r>
            <a:r>
              <a:rPr lang="en-GB" altLang="en-US" sz="2000" b="1" dirty="0">
                <a:cs typeface="Times New Roman" panose="02020603050405020304" pitchFamily="18" charset="0"/>
              </a:rPr>
              <a:t> CD4</a:t>
            </a:r>
            <a:r>
              <a:rPr lang="en-GB" altLang="en-US" sz="2000" b="1" baseline="30000" dirty="0">
                <a:cs typeface="Times New Roman" panose="02020603050405020304" pitchFamily="18" charset="0"/>
              </a:rPr>
              <a:t>+ </a:t>
            </a:r>
            <a:r>
              <a:rPr lang="el-GR" altLang="en-US" sz="2000" b="1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κύτταρα, εκκρίνουν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κυτοκίνες</a:t>
            </a:r>
            <a:r>
              <a:rPr lang="el-GR" altLang="en-US" sz="2000" dirty="0">
                <a:cs typeface="Times New Roman" panose="02020603050405020304" pitchFamily="18" charset="0"/>
              </a:rPr>
              <a:t> και ενεργοποιούν άλλα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κύτταρα.</a:t>
            </a:r>
            <a:r>
              <a:rPr lang="el-GR" altLang="en-US" sz="20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  <a:endParaRPr lang="el-GR" altLang="en-US" sz="200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96" y="2278529"/>
            <a:ext cx="6830668" cy="392699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06850" y="592852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17215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Επίκτητη Ανοσία 2/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l-GR" altLang="en-US" sz="2000" b="1" dirty="0" err="1">
                <a:cs typeface="Times New Roman" panose="02020603050405020304" pitchFamily="18" charset="0"/>
              </a:rPr>
              <a:t>Κυτταροτοξικά</a:t>
            </a:r>
            <a:r>
              <a:rPr lang="el-GR" altLang="en-US" sz="2000" b="1" dirty="0">
                <a:cs typeface="Times New Roman" panose="02020603050405020304" pitchFamily="18" charset="0"/>
              </a:rPr>
              <a:t> κύτταρα Τ (</a:t>
            </a:r>
            <a:r>
              <a:rPr lang="en-GB" altLang="en-US" sz="2000" b="1" dirty="0">
                <a:cs typeface="Times New Roman" panose="02020603050405020304" pitchFamily="18" charset="0"/>
              </a:rPr>
              <a:t>CTL)</a:t>
            </a:r>
            <a:r>
              <a:rPr lang="el-GR" altLang="en-US" sz="2000" b="1" dirty="0">
                <a:cs typeface="Times New Roman" panose="02020603050405020304" pitchFamily="18" charset="0"/>
              </a:rPr>
              <a:t>, βοηθητικά Τ κύτταρα (Τ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2000" b="1" dirty="0">
                <a:cs typeface="Times New Roman" panose="02020603050405020304" pitchFamily="18" charset="0"/>
              </a:rPr>
              <a:t> CD4</a:t>
            </a:r>
            <a:r>
              <a:rPr lang="en-GB" altLang="en-US" sz="2000" b="1" baseline="30000" dirty="0">
                <a:cs typeface="Times New Roman" panose="02020603050405020304" pitchFamily="18" charset="0"/>
              </a:rPr>
              <a:t>+</a:t>
            </a:r>
            <a:r>
              <a:rPr lang="en-GB" altLang="en-US" sz="2000" b="1" dirty="0">
                <a:cs typeface="Times New Roman" panose="02020603050405020304" pitchFamily="18" charset="0"/>
              </a:rPr>
              <a:t>) </a:t>
            </a:r>
            <a:r>
              <a:rPr lang="el-GR" altLang="en-US" sz="2000" dirty="0">
                <a:cs typeface="Times New Roman" panose="02020603050405020304" pitchFamily="18" charset="0"/>
              </a:rPr>
              <a:t>και βοηθητικά </a:t>
            </a:r>
            <a:r>
              <a:rPr lang="el-GR" altLang="en-US" sz="2000" b="1" dirty="0">
                <a:cs typeface="Times New Roman" panose="02020603050405020304" pitchFamily="18" charset="0"/>
              </a:rPr>
              <a:t>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2000" b="1" dirty="0">
                <a:cs typeface="Times New Roman" panose="02020603050405020304" pitchFamily="18" charset="0"/>
              </a:rPr>
              <a:t>1 CD4</a:t>
            </a:r>
            <a:r>
              <a:rPr lang="en-GB" altLang="en-US" sz="2000" b="1" baseline="30000" dirty="0">
                <a:cs typeface="Times New Roman" panose="02020603050405020304" pitchFamily="18" charset="0"/>
              </a:rPr>
              <a:t>+ </a:t>
            </a:r>
            <a:r>
              <a:rPr lang="el-GR" altLang="en-US" sz="2000" dirty="0">
                <a:cs typeface="Times New Roman" panose="02020603050405020304" pitchFamily="18" charset="0"/>
              </a:rPr>
              <a:t>κύτταρα</a:t>
            </a:r>
            <a:r>
              <a:rPr lang="en-GB" altLang="en-US" sz="2000" dirty="0">
                <a:cs typeface="Times New Roman" panose="02020603050405020304" pitchFamily="18" charset="0"/>
              </a:rPr>
              <a:t> (</a:t>
            </a:r>
            <a:r>
              <a:rPr lang="el-GR" altLang="en-US" sz="2000" dirty="0" err="1">
                <a:cs typeface="Times New Roman" panose="02020603050405020304" pitchFamily="18" charset="0"/>
              </a:rPr>
              <a:t>κυτταρομεσολαβητική</a:t>
            </a:r>
            <a:r>
              <a:rPr lang="el-GR" altLang="en-US" sz="2000" dirty="0">
                <a:cs typeface="Times New Roman" panose="02020603050405020304" pitchFamily="18" charset="0"/>
              </a:rPr>
              <a:t> απόκριση).</a:t>
            </a:r>
            <a:endParaRPr lang="en-GB" altLang="en-US" sz="20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2" y="3805239"/>
            <a:ext cx="6581775" cy="235743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9" y="1618537"/>
            <a:ext cx="3052763" cy="2186702"/>
          </a:xfrm>
        </p:spPr>
      </p:pic>
    </p:spTree>
    <p:extLst>
      <p:ext uri="{BB962C8B-B14F-4D97-AF65-F5344CB8AC3E}">
        <p14:creationId xmlns:p14="http://schemas.microsoft.com/office/powerpoint/2010/main" val="3731822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Επίκτητη Ανοσία </a:t>
            </a:r>
            <a:br>
              <a:rPr lang="el-GR" dirty="0" smtClean="0"/>
            </a:br>
            <a:r>
              <a:rPr lang="el-GR" sz="3600" dirty="0" err="1" smtClean="0"/>
              <a:t>Κυτοκίνες</a:t>
            </a:r>
            <a:r>
              <a:rPr lang="el-GR" sz="3600" dirty="0" smtClean="0"/>
              <a:t> 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92851" y="1786483"/>
            <a:ext cx="7886700" cy="1182661"/>
          </a:xfrm>
        </p:spPr>
        <p:txBody>
          <a:bodyPr>
            <a:normAutofit/>
          </a:bodyPr>
          <a:lstStyle/>
          <a:p>
            <a:r>
              <a:rPr lang="el-GR" altLang="en-US" sz="2000" dirty="0">
                <a:cs typeface="Times New Roman" panose="02020603050405020304" pitchFamily="18" charset="0"/>
              </a:rPr>
              <a:t>Μια μεγάλη κατηγορία πρωτεϊνών που </a:t>
            </a:r>
            <a:r>
              <a:rPr lang="el-GR" altLang="en-US" sz="2000" dirty="0" err="1">
                <a:cs typeface="Times New Roman" panose="02020603050405020304" pitchFamily="18" charset="0"/>
              </a:rPr>
              <a:t>δρούν</a:t>
            </a:r>
            <a:r>
              <a:rPr lang="el-GR" altLang="en-US" sz="2000" dirty="0">
                <a:cs typeface="Times New Roman" panose="02020603050405020304" pitchFamily="18" charset="0"/>
              </a:rPr>
              <a:t> ως </a:t>
            </a:r>
            <a:r>
              <a:rPr lang="el-GR" altLang="en-US" sz="2000" b="1" dirty="0">
                <a:cs typeface="Times New Roman" panose="02020603050405020304" pitchFamily="18" charset="0"/>
              </a:rPr>
              <a:t>σηματοδότες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cs typeface="Times New Roman" panose="02020603050405020304" pitchFamily="18" charset="0"/>
              </a:rPr>
              <a:t>ενεργοποίησης</a:t>
            </a:r>
            <a:r>
              <a:rPr lang="el-GR" altLang="en-US" sz="2000" dirty="0">
                <a:cs typeface="Times New Roman" panose="02020603050405020304" pitchFamily="18" charset="0"/>
              </a:rPr>
              <a:t> άλλων κυττάρων του ανοσοποιητικού συστήματος.</a:t>
            </a:r>
          </a:p>
          <a:p>
            <a:r>
              <a:rPr lang="el-GR" altLang="en-US" sz="2000" dirty="0" err="1">
                <a:cs typeface="Times New Roman" panose="02020603050405020304" pitchFamily="18" charset="0"/>
              </a:rPr>
              <a:t>Δρούν</a:t>
            </a:r>
            <a:r>
              <a:rPr lang="el-GR" altLang="en-US" sz="2000" dirty="0">
                <a:cs typeface="Times New Roman" panose="02020603050405020304" pitchFamily="18" charset="0"/>
              </a:rPr>
              <a:t> με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αυτοκρινικό</a:t>
            </a:r>
            <a:r>
              <a:rPr lang="el-GR" altLang="en-US" sz="2000" b="1" dirty="0">
                <a:cs typeface="Times New Roman" panose="02020603050405020304" pitchFamily="18" charset="0"/>
              </a:rPr>
              <a:t>,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παρακρινικό</a:t>
            </a:r>
            <a:r>
              <a:rPr lang="el-GR" altLang="en-US" sz="2000" b="1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και </a:t>
            </a:r>
            <a:r>
              <a:rPr lang="el-GR" altLang="en-US" sz="2000" b="1" dirty="0">
                <a:cs typeface="Times New Roman" panose="02020603050405020304" pitchFamily="18" charset="0"/>
              </a:rPr>
              <a:t>ενδοκρινικό </a:t>
            </a:r>
            <a:r>
              <a:rPr lang="el-GR" altLang="en-US" sz="2000" dirty="0">
                <a:cs typeface="Times New Roman" panose="02020603050405020304" pitchFamily="18" charset="0"/>
              </a:rPr>
              <a:t>τρόπο. 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63" y="2925158"/>
            <a:ext cx="6379276" cy="33044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62625" y="604841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810457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Επίκτητη Ανοσία </a:t>
            </a:r>
            <a:br>
              <a:rPr lang="el-GR" dirty="0" smtClean="0"/>
            </a:br>
            <a:r>
              <a:rPr lang="el-GR" sz="3600" dirty="0" smtClean="0"/>
              <a:t>Υποδοχείς Σταθερής θερμοκρασίας 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46785" y="1563726"/>
            <a:ext cx="5857132" cy="5294274"/>
          </a:xfrm>
        </p:spPr>
        <p:txBody>
          <a:bodyPr>
            <a:normAutofit/>
          </a:bodyPr>
          <a:lstStyle/>
          <a:p>
            <a:pPr marL="274320">
              <a:lnSpc>
                <a:spcPct val="100000"/>
              </a:lnSpc>
            </a:pPr>
            <a:r>
              <a:rPr lang="el-GR" altLang="en-US" sz="2000" dirty="0">
                <a:cs typeface="Times New Roman" panose="02020603050405020304" pitchFamily="18" charset="0"/>
              </a:rPr>
              <a:t>Οικογένεια πρωτεϊνών που βρίσκονται στην </a:t>
            </a:r>
            <a:r>
              <a:rPr lang="el-GR" altLang="en-US" sz="2000" b="1" dirty="0">
                <a:cs typeface="Times New Roman" panose="02020603050405020304" pitchFamily="18" charset="0"/>
              </a:rPr>
              <a:t>κυτταρική μεμβράνη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των </a:t>
            </a:r>
            <a:r>
              <a:rPr lang="el-GR" altLang="en-US" sz="2000" b="1" dirty="0" err="1" smtClean="0">
                <a:cs typeface="Times New Roman" panose="02020603050405020304" pitchFamily="18" charset="0"/>
              </a:rPr>
              <a:t>μακροφάγων</a:t>
            </a:r>
            <a:r>
              <a:rPr lang="el-GR" altLang="en-US" sz="2000" dirty="0">
                <a:cs typeface="Times New Roman" panose="02020603050405020304" pitchFamily="18" charset="0"/>
              </a:rPr>
              <a:t>, των </a:t>
            </a:r>
            <a:r>
              <a:rPr lang="el-GR" altLang="en-US" sz="2000" b="1" dirty="0">
                <a:cs typeface="Times New Roman" panose="02020603050405020304" pitchFamily="18" charset="0"/>
              </a:rPr>
              <a:t>ουδετερόφιλων,</a:t>
            </a:r>
            <a:r>
              <a:rPr lang="el-GR" altLang="en-US" sz="2000" dirty="0">
                <a:cs typeface="Times New Roman" panose="02020603050405020304" pitchFamily="18" charset="0"/>
              </a:rPr>
              <a:t> των </a:t>
            </a:r>
            <a:r>
              <a:rPr lang="el-GR" altLang="en-US" sz="2000" b="1" dirty="0">
                <a:cs typeface="Times New Roman" panose="02020603050405020304" pitchFamily="18" charset="0"/>
              </a:rPr>
              <a:t>φυσικών φονικών κυττάρων,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των </a:t>
            </a:r>
            <a:r>
              <a:rPr lang="el-GR" altLang="en-US" sz="2000" dirty="0" err="1" smtClean="0">
                <a:cs typeface="Times New Roman" panose="02020603050405020304" pitchFamily="18" charset="0"/>
              </a:rPr>
              <a:t>βασεόφιλων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και των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ηωσινόφιλων</a:t>
            </a:r>
            <a:r>
              <a:rPr lang="el-GR" altLang="en-US" sz="2000" b="1" dirty="0">
                <a:cs typeface="Times New Roman" panose="02020603050405020304" pitchFamily="18" charset="0"/>
              </a:rPr>
              <a:t>.</a:t>
            </a:r>
            <a:r>
              <a:rPr lang="el-GR" altLang="en-US" sz="2000" dirty="0">
                <a:cs typeface="Times New Roman" panose="02020603050405020304" pitchFamily="18" charset="0"/>
              </a:rPr>
              <a:t> Παίρνουν το όνομα τους από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την ικανότητα </a:t>
            </a:r>
            <a:r>
              <a:rPr lang="el-GR" altLang="en-US" sz="2000" dirty="0">
                <a:cs typeface="Times New Roman" panose="02020603050405020304" pitchFamily="18" charset="0"/>
              </a:rPr>
              <a:t>πρόσδεσης στην περιοχή </a:t>
            </a:r>
            <a:r>
              <a:rPr lang="en-GB" altLang="en-US" sz="2000" dirty="0">
                <a:cs typeface="Times New Roman" panose="02020603050405020304" pitchFamily="18" charset="0"/>
              </a:rPr>
              <a:t>Fc </a:t>
            </a:r>
            <a:r>
              <a:rPr lang="el-GR" altLang="en-US" sz="2000" dirty="0">
                <a:cs typeface="Times New Roman" panose="02020603050405020304" pitchFamily="18" charset="0"/>
              </a:rPr>
              <a:t>των </a:t>
            </a:r>
            <a:r>
              <a:rPr lang="el-GR" altLang="en-US" sz="2000" dirty="0" err="1">
                <a:cs typeface="Times New Roman" panose="02020603050405020304" pitchFamily="18" charset="0"/>
              </a:rPr>
              <a:t>ανοσοσφαιρινών</a:t>
            </a:r>
            <a:r>
              <a:rPr lang="el-GR" altLang="en-US" sz="2000" dirty="0">
                <a:cs typeface="Times New Roman" panose="02020603050405020304" pitchFamily="18" charset="0"/>
              </a:rPr>
              <a:t>.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</a:p>
          <a:p>
            <a:pPr marL="274320">
              <a:lnSpc>
                <a:spcPct val="100000"/>
              </a:lnSpc>
            </a:pPr>
            <a:r>
              <a:rPr lang="el-GR" altLang="en-US" sz="2000" dirty="0">
                <a:cs typeface="Times New Roman" panose="02020603050405020304" pitchFamily="18" charset="0"/>
              </a:rPr>
              <a:t>Προκαλούν θανάτωση ενός εισβολέα μέσω:</a:t>
            </a:r>
          </a:p>
          <a:p>
            <a:pPr marL="274320">
              <a:lnSpc>
                <a:spcPct val="100000"/>
              </a:lnSpc>
              <a:buFontTx/>
              <a:buAutoNum type="arabicParenR"/>
            </a:pPr>
            <a:r>
              <a:rPr lang="en-US" altLang="en-US" sz="2000" b="1" dirty="0">
                <a:cs typeface="Times New Roman" panose="02020603050405020304" pitchFamily="18" charset="0"/>
              </a:rPr>
              <a:t>Ε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ξαρτώμενης</a:t>
            </a:r>
            <a:r>
              <a:rPr lang="el-GR" altLang="en-US" sz="2000" b="1" dirty="0">
                <a:cs typeface="Times New Roman" panose="02020603050405020304" pitchFamily="18" charset="0"/>
              </a:rPr>
              <a:t> από αντίσωμα φαγοκυττάρωσης και</a:t>
            </a:r>
          </a:p>
          <a:p>
            <a:pPr marL="274320">
              <a:lnSpc>
                <a:spcPct val="100000"/>
              </a:lnSpc>
              <a:buFontTx/>
              <a:buAutoNum type="arabicParenR"/>
            </a:pPr>
            <a:r>
              <a:rPr lang="el-GR" altLang="en-US" sz="2000" b="1" dirty="0">
                <a:cs typeface="Times New Roman" panose="02020603050405020304" pitchFamily="18" charset="0"/>
              </a:rPr>
              <a:t>Εξαρτώμενης από αντίσωμα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κυτταρομεσολαβητικής</a:t>
            </a:r>
            <a:r>
              <a:rPr lang="el-GR" altLang="en-US" sz="2000" b="1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κυτταροτοξικότητας</a:t>
            </a:r>
            <a:r>
              <a:rPr lang="el-GR" altLang="en-US" sz="2000" dirty="0">
                <a:cs typeface="Times New Roman" panose="02020603050405020304" pitchFamily="18" charset="0"/>
              </a:rPr>
              <a:t> (</a:t>
            </a:r>
            <a:r>
              <a:rPr lang="en-GB" altLang="en-US" sz="2000" dirty="0">
                <a:cs typeface="Times New Roman" panose="02020603050405020304" pitchFamily="18" charset="0"/>
              </a:rPr>
              <a:t>ADCC)</a:t>
            </a:r>
            <a:r>
              <a:rPr lang="el-GR" altLang="en-US" sz="2000" dirty="0">
                <a:cs typeface="Times New Roman" panose="02020603050405020304" pitchFamily="18" charset="0"/>
              </a:rPr>
              <a:t> μέσω των φυσικών φονικών (ΝΚ) </a:t>
            </a:r>
            <a:r>
              <a:rPr lang="el-GR" altLang="en-US" sz="2000" dirty="0" err="1">
                <a:cs typeface="Times New Roman" panose="02020603050405020304" pitchFamily="18" charset="0"/>
              </a:rPr>
              <a:t>κυττάρων.Και</a:t>
            </a:r>
            <a:r>
              <a:rPr lang="el-GR" altLang="en-US" sz="2000" dirty="0">
                <a:cs typeface="Times New Roman" panose="02020603050405020304" pitchFamily="18" charset="0"/>
              </a:rPr>
              <a:t> εδώ έχουμε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δράση των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κυτοκινών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.</a:t>
            </a:r>
            <a:endParaRPr lang="el-GR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94" y="4407917"/>
            <a:ext cx="2570856" cy="1717277"/>
          </a:xfrm>
        </p:spPr>
      </p:pic>
      <p:sp>
        <p:nvSpPr>
          <p:cNvPr id="3" name="TextBox 2"/>
          <p:cNvSpPr txBox="1"/>
          <p:nvPr/>
        </p:nvSpPr>
        <p:spPr>
          <a:xfrm>
            <a:off x="8515350" y="58098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25056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Επίκτητη Ανοσία </a:t>
            </a:r>
            <a:br>
              <a:rPr lang="el-GR" dirty="0" smtClean="0"/>
            </a:br>
            <a:r>
              <a:rPr lang="el-GR" altLang="en-US" sz="4000" dirty="0">
                <a:cs typeface="Times New Roman" panose="02020603050405020304" pitchFamily="18" charset="0"/>
              </a:rPr>
              <a:t>Κυτταρική απόκριση (Τ</a:t>
            </a:r>
            <a:r>
              <a:rPr lang="en-GB" altLang="en-US" sz="4000" baseline="-25000" dirty="0">
                <a:cs typeface="Times New Roman" panose="02020603050405020304" pitchFamily="18" charset="0"/>
              </a:rPr>
              <a:t>H</a:t>
            </a:r>
            <a:r>
              <a:rPr lang="el-GR" altLang="en-US" sz="4000" dirty="0">
                <a:cs typeface="Times New Roman" panose="02020603050405020304" pitchFamily="18" charset="0"/>
              </a:rPr>
              <a:t>1</a:t>
            </a:r>
            <a:r>
              <a:rPr lang="en-GB" altLang="en-US" sz="4000" dirty="0">
                <a:cs typeface="Times New Roman" panose="02020603050405020304" pitchFamily="18" charset="0"/>
              </a:rPr>
              <a:t> </a:t>
            </a:r>
            <a:r>
              <a:rPr lang="el-GR" altLang="en-US" sz="4000" dirty="0">
                <a:cs typeface="Times New Roman" panose="02020603050405020304" pitchFamily="18" charset="0"/>
              </a:rPr>
              <a:t>Κλάδος)</a:t>
            </a:r>
            <a:br>
              <a:rPr lang="el-GR" altLang="en-US" sz="4000" dirty="0">
                <a:cs typeface="Times New Roman" panose="02020603050405020304" pitchFamily="18" charset="0"/>
              </a:rPr>
            </a:b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64956" y="1460410"/>
            <a:ext cx="8814088" cy="3310835"/>
          </a:xfrm>
        </p:spPr>
        <p:txBody>
          <a:bodyPr>
            <a:normAutofit lnSpcReduction="10000"/>
          </a:bodyPr>
          <a:lstStyle/>
          <a:p>
            <a:r>
              <a:rPr lang="el-GR" altLang="en-US" sz="2000" dirty="0">
                <a:cs typeface="Times New Roman" panose="02020603050405020304" pitchFamily="18" charset="0"/>
              </a:rPr>
              <a:t>Πολλές </a:t>
            </a:r>
            <a:r>
              <a:rPr lang="el-GR" altLang="en-US" sz="2000" dirty="0" err="1">
                <a:cs typeface="Times New Roman" panose="02020603050405020304" pitchFamily="18" charset="0"/>
              </a:rPr>
              <a:t>ανοσοαποκρίσεις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cs typeface="Times New Roman" panose="02020603050405020304" pitchFamily="18" charset="0"/>
              </a:rPr>
              <a:t>δεν εξαρτώνται από αντισώματα </a:t>
            </a:r>
            <a:r>
              <a:rPr lang="el-GR" altLang="en-US" sz="2000" dirty="0">
                <a:cs typeface="Times New Roman" panose="02020603050405020304" pitchFamily="18" charset="0"/>
              </a:rPr>
              <a:t>αλλά </a:t>
            </a:r>
            <a:r>
              <a:rPr lang="el-GR" altLang="en-US" sz="2000" b="1" dirty="0">
                <a:cs typeface="Times New Roman" panose="02020603050405020304" pitchFamily="18" charset="0"/>
              </a:rPr>
              <a:t>μόνο από κύτταρα.</a:t>
            </a:r>
            <a:r>
              <a:rPr lang="el-GR" altLang="en-US" sz="2000" dirty="0">
                <a:cs typeface="Times New Roman" panose="02020603050405020304" pitchFamily="18" charset="0"/>
              </a:rPr>
              <a:t> Και σε αυτή την περίπτωση έχουμε έκθεση επιτόπου του αντιγόνου από κύτταρο που εκθέτει αντιγόνο (</a:t>
            </a:r>
            <a:r>
              <a:rPr lang="en-GB" altLang="en-US" sz="2000" dirty="0">
                <a:cs typeface="Times New Roman" panose="02020603050405020304" pitchFamily="18" charset="0"/>
              </a:rPr>
              <a:t>APC)</a:t>
            </a:r>
            <a:r>
              <a:rPr lang="el-GR" altLang="en-US" sz="2000" dirty="0">
                <a:cs typeface="Times New Roman" panose="02020603050405020304" pitchFamily="18" charset="0"/>
              </a:rPr>
              <a:t> αλλά </a:t>
            </a:r>
            <a:r>
              <a:rPr lang="el-GR" altLang="en-US" sz="2000" b="1" dirty="0">
                <a:cs typeface="Times New Roman" panose="02020603050405020304" pitchFamily="18" charset="0"/>
              </a:rPr>
              <a:t>μόνο ο 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l-GR" altLang="en-US" sz="2000" b="1" dirty="0">
                <a:cs typeface="Times New Roman" panose="02020603050405020304" pitchFamily="18" charset="0"/>
              </a:rPr>
              <a:t>1</a:t>
            </a:r>
            <a:r>
              <a:rPr lang="en-GB" altLang="en-US" sz="2000" b="1" dirty="0"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cs typeface="Times New Roman" panose="02020603050405020304" pitchFamily="18" charset="0"/>
              </a:rPr>
              <a:t>κλάδος ενεργοποιείται. 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Τα  Τ</a:t>
            </a:r>
            <a:r>
              <a:rPr lang="en-GB" altLang="en-US" sz="2000" baseline="-25000" dirty="0">
                <a:cs typeface="Times New Roman" panose="02020603050405020304" pitchFamily="18" charset="0"/>
              </a:rPr>
              <a:t>H</a:t>
            </a:r>
            <a:r>
              <a:rPr lang="el-GR" altLang="en-US" sz="2000" dirty="0">
                <a:cs typeface="Times New Roman" panose="02020603050405020304" pitchFamily="18" charset="0"/>
              </a:rPr>
              <a:t>1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κύτταρα αναγνωρίζουν το </a:t>
            </a:r>
            <a:r>
              <a:rPr lang="el-GR" altLang="en-US" sz="2000" dirty="0" err="1">
                <a:cs typeface="Times New Roman" panose="02020603050405020304" pitchFamily="18" charset="0"/>
              </a:rPr>
              <a:t>σύμπλοκο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 err="1">
                <a:cs typeface="Times New Roman" panose="02020603050405020304" pitchFamily="18" charset="0"/>
              </a:rPr>
              <a:t>επίτοπος</a:t>
            </a:r>
            <a:r>
              <a:rPr lang="el-GR" altLang="en-US" sz="2000" dirty="0">
                <a:cs typeface="Times New Roman" panose="02020603050405020304" pitchFamily="18" charset="0"/>
              </a:rPr>
              <a:t>-</a:t>
            </a:r>
            <a:r>
              <a:rPr lang="en-GB" altLang="en-US" sz="2000" dirty="0">
                <a:cs typeface="Times New Roman" panose="02020603050405020304" pitchFamily="18" charset="0"/>
              </a:rPr>
              <a:t>MHC II</a:t>
            </a:r>
            <a:r>
              <a:rPr lang="el-GR" altLang="en-US" sz="2000" dirty="0">
                <a:cs typeface="Times New Roman" panose="02020603050405020304" pitchFamily="18" charset="0"/>
              </a:rPr>
              <a:t> και εκκρίνουν </a:t>
            </a:r>
            <a:r>
              <a:rPr lang="en-GB" altLang="en-US" sz="2000" b="1" dirty="0">
                <a:cs typeface="Times New Roman" panose="02020603050405020304" pitchFamily="18" charset="0"/>
              </a:rPr>
              <a:t>IL-2</a:t>
            </a:r>
            <a:r>
              <a:rPr lang="en-GB" altLang="en-US" sz="2000" dirty="0">
                <a:cs typeface="Times New Roman" panose="02020603050405020304" pitchFamily="18" charset="0"/>
              </a:rPr>
              <a:t>,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n-GB" altLang="en-US" sz="2000" b="1" dirty="0">
                <a:cs typeface="Times New Roman" panose="02020603050405020304" pitchFamily="18" charset="0"/>
              </a:rPr>
              <a:t>TNF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και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n-GB" altLang="en-US" sz="2000" b="1" dirty="0">
                <a:cs typeface="Times New Roman" panose="02020603050405020304" pitchFamily="18" charset="0"/>
              </a:rPr>
              <a:t>INF-</a:t>
            </a:r>
            <a:r>
              <a:rPr lang="el-GR" altLang="en-US" sz="2000" b="1" dirty="0">
                <a:cs typeface="Times New Roman" panose="02020603050405020304" pitchFamily="18" charset="0"/>
              </a:rPr>
              <a:t>γ</a:t>
            </a:r>
            <a:r>
              <a:rPr lang="el-GR" altLang="en-US" sz="2000" dirty="0">
                <a:cs typeface="Times New Roman" panose="02020603050405020304" pitchFamily="18" charset="0"/>
              </a:rPr>
              <a:t>. 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Η </a:t>
            </a:r>
            <a:r>
              <a:rPr lang="en-GB" altLang="en-US" sz="2000" dirty="0">
                <a:cs typeface="Times New Roman" panose="02020603050405020304" pitchFamily="18" charset="0"/>
              </a:rPr>
              <a:t> IL-2</a:t>
            </a:r>
            <a:r>
              <a:rPr lang="el-GR" altLang="en-US" sz="2000" dirty="0">
                <a:cs typeface="Times New Roman" panose="02020603050405020304" pitchFamily="18" charset="0"/>
              </a:rPr>
              <a:t> ενεργοποιεί τα φυσικά φονικά (ΝΚ) κύτταρα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Η </a:t>
            </a:r>
            <a:r>
              <a:rPr lang="en-GB" altLang="en-US" sz="2000" dirty="0">
                <a:cs typeface="Times New Roman" panose="02020603050405020304" pitchFamily="18" charset="0"/>
              </a:rPr>
              <a:t>INF-</a:t>
            </a:r>
            <a:r>
              <a:rPr lang="el-GR" altLang="en-US" sz="2000" dirty="0">
                <a:cs typeface="Times New Roman" panose="02020603050405020304" pitchFamily="18" charset="0"/>
              </a:rPr>
              <a:t>γ ενεργοποιεί τα </a:t>
            </a:r>
            <a:r>
              <a:rPr lang="el-GR" altLang="en-US" sz="2000" dirty="0" err="1">
                <a:cs typeface="Times New Roman" panose="02020603050405020304" pitchFamily="18" charset="0"/>
              </a:rPr>
              <a:t>μακροφάγα</a:t>
            </a:r>
            <a:r>
              <a:rPr lang="el-GR" altLang="en-US" sz="2000" dirty="0">
                <a:cs typeface="Times New Roman" panose="02020603050405020304" pitchFamily="18" charset="0"/>
              </a:rPr>
              <a:t>, προκαλεί διαφοροποίηση των Β και Τ κυττάρων και προκαλεί φλεγμονή.</a:t>
            </a:r>
            <a:endParaRPr lang="en-GB" altLang="en-US" sz="2000" dirty="0">
              <a:cs typeface="Times New Roman" panose="02020603050405020304" pitchFamily="18" charset="0"/>
            </a:endParaRPr>
          </a:p>
          <a:p>
            <a:r>
              <a:rPr lang="en-GB" altLang="en-US" sz="2000" dirty="0">
                <a:cs typeface="Times New Roman" panose="02020603050405020304" pitchFamily="18" charset="0"/>
              </a:rPr>
              <a:t>H TNF </a:t>
            </a:r>
            <a:r>
              <a:rPr lang="el-GR" altLang="en-US" sz="2000" dirty="0">
                <a:cs typeface="Times New Roman" panose="02020603050405020304" pitchFamily="18" charset="0"/>
              </a:rPr>
              <a:t>ενεργοποιεί τα κοκκιοκύτταρα και τα </a:t>
            </a:r>
            <a:r>
              <a:rPr lang="el-GR" altLang="en-US" sz="2000" dirty="0" err="1">
                <a:cs typeface="Times New Roman" panose="02020603050405020304" pitchFamily="18" charset="0"/>
              </a:rPr>
              <a:t>μακροφάγα</a:t>
            </a:r>
            <a:r>
              <a:rPr lang="el-GR" altLang="en-US" sz="20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94" y="4540966"/>
            <a:ext cx="5748399" cy="1674699"/>
          </a:xfrm>
        </p:spPr>
      </p:pic>
      <p:sp>
        <p:nvSpPr>
          <p:cNvPr id="3" name="TextBox 2"/>
          <p:cNvSpPr txBox="1"/>
          <p:nvPr/>
        </p:nvSpPr>
        <p:spPr>
          <a:xfrm>
            <a:off x="7339693" y="585504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65951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Ανοσία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7752"/>
            <a:ext cx="78867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Θα αναπτυχθούν τα εξής θέματα:</a:t>
            </a:r>
            <a:endParaRPr lang="en-GB" altLang="en-US" sz="2000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 algn="ctr"/>
            <a:r>
              <a:rPr lang="el-GR" altLang="en-US" sz="2000" dirty="0">
                <a:cs typeface="Times New Roman" panose="02020603050405020304" pitchFamily="18" charset="0"/>
              </a:rPr>
              <a:t>Επίκτητη Ανοσία</a:t>
            </a:r>
            <a:endParaRPr lang="en-GB" altLang="en-US" sz="2000" dirty="0">
              <a:cs typeface="Times New Roman" panose="02020603050405020304" pitchFamily="18" charset="0"/>
            </a:endParaRPr>
          </a:p>
          <a:p>
            <a:pPr algn="ctr"/>
            <a:endParaRPr lang="el-GR" altLang="en-US" sz="2000" dirty="0">
              <a:cs typeface="Times New Roman" panose="02020603050405020304" pitchFamily="18" charset="0"/>
            </a:endParaRPr>
          </a:p>
          <a:p>
            <a:pPr algn="ctr"/>
            <a:r>
              <a:rPr lang="el-GR" altLang="en-US" sz="2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2000" dirty="0">
                <a:cs typeface="Times New Roman" panose="02020603050405020304" pitchFamily="18" charset="0"/>
              </a:rPr>
              <a:t> κύτταρα</a:t>
            </a:r>
            <a:endParaRPr lang="en-GB" altLang="en-US" sz="2000" dirty="0">
              <a:cs typeface="Times New Roman" panose="02020603050405020304" pitchFamily="18" charset="0"/>
            </a:endParaRPr>
          </a:p>
          <a:p>
            <a:pPr algn="ctr"/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altLang="en-US" sz="2000" dirty="0">
                <a:cs typeface="Times New Roman" panose="02020603050405020304" pitchFamily="18" charset="0"/>
              </a:rPr>
              <a:t>Toll-like </a:t>
            </a:r>
            <a:r>
              <a:rPr lang="el-GR" altLang="en-US" sz="2000" dirty="0">
                <a:cs typeface="Times New Roman" panose="02020603050405020304" pitchFamily="18" charset="0"/>
              </a:rPr>
              <a:t>Υποδοχείς</a:t>
            </a:r>
          </a:p>
          <a:p>
            <a:pPr algn="ctr"/>
            <a:endParaRPr lang="en-GB" altLang="en-US" sz="2000" dirty="0" smtClean="0">
              <a:cs typeface="Times New Roman" panose="02020603050405020304" pitchFamily="18" charset="0"/>
            </a:endParaRPr>
          </a:p>
          <a:p>
            <a:pPr algn="ctr"/>
            <a:endParaRPr lang="en-GB" altLang="en-US" sz="2000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 Σκαρλάτος </a:t>
            </a:r>
            <a:r>
              <a:rPr lang="el-GR" altLang="en-US" sz="2000" dirty="0" err="1" smtClean="0">
                <a:cs typeface="Times New Roman" panose="02020603050405020304" pitchFamily="18" charset="0"/>
              </a:rPr>
              <a:t>Ντέντος</a:t>
            </a:r>
            <a:endParaRPr lang="el-GR" altLang="en-US" sz="2000" dirty="0" smtClean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altLang="en-US" sz="2000" dirty="0" smtClean="0">
                <a:cs typeface="Times New Roman" panose="02020603050405020304" pitchFamily="18" charset="0"/>
              </a:rPr>
              <a:t>(</a:t>
            </a:r>
            <a:r>
              <a:rPr lang="sk-SK" altLang="en-US" sz="2000" dirty="0" smtClean="0">
                <a:cs typeface="Times New Roman" panose="02020603050405020304" pitchFamily="18" charset="0"/>
              </a:rPr>
              <a:t>sdedos2biol.uoa.gr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)</a:t>
            </a:r>
            <a:endParaRPr lang="el-GR" altLang="en-US" sz="2000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71146" y="5989090"/>
            <a:ext cx="8929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1400" dirty="0" smtClean="0">
                <a:cs typeface="Times New Roman" panose="02020603050405020304" pitchFamily="18" charset="0"/>
              </a:rPr>
              <a:t>Καμία </a:t>
            </a:r>
            <a:r>
              <a:rPr lang="el-GR" altLang="en-US" sz="1400" dirty="0">
                <a:cs typeface="Times New Roman" panose="02020603050405020304" pitchFamily="18" charset="0"/>
              </a:rPr>
              <a:t>από τις εικόνες ή σχήματα που παρουσιάζονται δεν παραβιάζει πνευματικά δικαιώματα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1609"/>
            <a:ext cx="8991600" cy="1325563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Επίκτητη Ανοσία - Τρόποι Ενεργοποίησης</a:t>
            </a:r>
            <a:br>
              <a:rPr lang="el-GR" dirty="0" smtClean="0"/>
            </a:br>
            <a:r>
              <a:rPr lang="el-GR" altLang="en-US" sz="3600" dirty="0">
                <a:cs typeface="Times New Roman" panose="02020603050405020304" pitchFamily="18" charset="0"/>
              </a:rPr>
              <a:t>Γένεση </a:t>
            </a:r>
            <a:r>
              <a:rPr lang="el-GR" altLang="en-US" sz="3600" dirty="0" err="1">
                <a:cs typeface="Times New Roman" panose="02020603050405020304" pitchFamily="18" charset="0"/>
              </a:rPr>
              <a:t>Χυμικής</a:t>
            </a:r>
            <a:r>
              <a:rPr lang="el-GR" altLang="en-US" sz="3600" dirty="0">
                <a:cs typeface="Times New Roman" panose="02020603050405020304" pitchFamily="18" charset="0"/>
              </a:rPr>
              <a:t> Απόκρισης (Τ</a:t>
            </a:r>
            <a:r>
              <a:rPr lang="en-GB" altLang="en-US" sz="3600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3600" dirty="0">
                <a:cs typeface="Times New Roman" panose="02020603050405020304" pitchFamily="18" charset="0"/>
              </a:rPr>
              <a:t>2 </a:t>
            </a:r>
            <a:r>
              <a:rPr lang="el-GR" altLang="en-US" sz="3600" dirty="0">
                <a:cs typeface="Times New Roman" panose="02020603050405020304" pitchFamily="18" charset="0"/>
              </a:rPr>
              <a:t>Κλάδος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) 1/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000" dirty="0">
                <a:cs typeface="Times New Roman" panose="02020603050405020304" pitchFamily="18" charset="0"/>
              </a:rPr>
              <a:t>Όταν ένα ξένο σωμάτιο </a:t>
            </a:r>
            <a:r>
              <a:rPr lang="el-GR" altLang="en-US" sz="2000" dirty="0" err="1">
                <a:cs typeface="Times New Roman" panose="02020603050405020304" pitchFamily="18" charset="0"/>
              </a:rPr>
              <a:t>μπεί</a:t>
            </a:r>
            <a:r>
              <a:rPr lang="el-GR" altLang="en-US" sz="2000" dirty="0">
                <a:cs typeface="Times New Roman" panose="02020603050405020304" pitchFamily="18" charset="0"/>
              </a:rPr>
              <a:t> στο σώμα του ξενιστή τότε θα προσδεθεί σε ένα αντίσωμα στην επιφάνεια ενός Β κυττάρου αλλά ίσως να μην ενεργοποιήσει το Β κύτταρο.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Κατόπιν, το ξένο σωμάτιο (</a:t>
            </a:r>
            <a:r>
              <a:rPr lang="el-GR" altLang="en-US" sz="2000" b="1" dirty="0">
                <a:cs typeface="Times New Roman" panose="02020603050405020304" pitchFamily="18" charset="0"/>
              </a:rPr>
              <a:t>αντιγόνο</a:t>
            </a:r>
            <a:r>
              <a:rPr lang="el-GR" altLang="en-US" sz="2000" dirty="0">
                <a:cs typeface="Times New Roman" panose="02020603050405020304" pitchFamily="18" charset="0"/>
              </a:rPr>
              <a:t>) προσλαμβάνεται από το </a:t>
            </a:r>
            <a:r>
              <a:rPr lang="en-GB" altLang="en-US" sz="2000" b="1" dirty="0">
                <a:cs typeface="Times New Roman" panose="02020603050405020304" pitchFamily="18" charset="0"/>
              </a:rPr>
              <a:t>APC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και η έκθεση του αντιγόνου γίνεται προσδένοντάς το στη </a:t>
            </a:r>
            <a:r>
              <a:rPr lang="el-GR" altLang="en-US" sz="2000" b="1" dirty="0">
                <a:cs typeface="Times New Roman" panose="02020603050405020304" pitchFamily="18" charset="0"/>
              </a:rPr>
              <a:t>σχισμή της </a:t>
            </a:r>
            <a:r>
              <a:rPr lang="en-GB" altLang="en-US" sz="2000" b="1" dirty="0">
                <a:cs typeface="Times New Roman" panose="02020603050405020304" pitchFamily="18" charset="0"/>
              </a:rPr>
              <a:t>MHC II </a:t>
            </a:r>
            <a:r>
              <a:rPr lang="el-GR" altLang="en-US" sz="2000" dirty="0">
                <a:cs typeface="Times New Roman" panose="02020603050405020304" pitchFamily="18" charset="0"/>
              </a:rPr>
              <a:t>πρωτεΐνης. Αυτό το τμήμα του αντιγόνου ονομάζεται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επίτοπος</a:t>
            </a:r>
            <a:r>
              <a:rPr lang="el-GR" altLang="en-US" sz="2000" dirty="0">
                <a:cs typeface="Times New Roman" panose="02020603050405020304" pitchFamily="18" charset="0"/>
              </a:rPr>
              <a:t> και είναι αυτό για το οποίο θα γίνουν </a:t>
            </a:r>
            <a:r>
              <a:rPr lang="el-GR" altLang="en-US" sz="2000" b="1" dirty="0">
                <a:cs typeface="Times New Roman" panose="02020603050405020304" pitchFamily="18" charset="0"/>
              </a:rPr>
              <a:t>αντισώματα (αν δεν υπάρχουν ήδη</a:t>
            </a:r>
            <a:r>
              <a:rPr lang="el-GR" altLang="en-US" sz="2000" dirty="0">
                <a:cs typeface="Times New Roman" panose="02020603050405020304" pitchFamily="18" charset="0"/>
              </a:rPr>
              <a:t>).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Κατόπιν, το </a:t>
            </a:r>
            <a:r>
              <a:rPr lang="el-GR" altLang="en-US" sz="2000" dirty="0" err="1">
                <a:cs typeface="Times New Roman" panose="02020603050405020304" pitchFamily="18" charset="0"/>
              </a:rPr>
              <a:t>σύμπλοκο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n-GB" altLang="en-US" sz="2000" dirty="0">
                <a:cs typeface="Times New Roman" panose="02020603050405020304" pitchFamily="18" charset="0"/>
              </a:rPr>
              <a:t>MHC II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πρωτεΐνη-</a:t>
            </a:r>
            <a:r>
              <a:rPr lang="el-GR" altLang="en-US" sz="2000" dirty="0" err="1" smtClean="0">
                <a:cs typeface="Times New Roman" panose="02020603050405020304" pitchFamily="18" charset="0"/>
              </a:rPr>
              <a:t>επίτοπος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αναγνωρίζεται από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Τ</a:t>
            </a:r>
            <a:r>
              <a:rPr lang="en-GB" altLang="en-US" sz="2000" b="1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2000" b="1" dirty="0">
                <a:cs typeface="Times New Roman" panose="02020603050405020304" pitchFamily="18" charset="0"/>
              </a:rPr>
              <a:t>2</a:t>
            </a:r>
            <a:r>
              <a:rPr lang="el-GR" altLang="en-US" sz="2000" b="1" dirty="0">
                <a:cs typeface="Times New Roman" panose="02020603050405020304" pitchFamily="18" charset="0"/>
              </a:rPr>
              <a:t> κύτταρα</a:t>
            </a:r>
            <a:r>
              <a:rPr lang="el-GR" altLang="en-US" sz="2000" dirty="0">
                <a:cs typeface="Times New Roman" panose="02020603050405020304" pitchFamily="18" charset="0"/>
              </a:rPr>
              <a:t> που φέρουν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συγκεκριμένο υποδοχέα </a:t>
            </a:r>
            <a:r>
              <a:rPr lang="el-GR" altLang="en-US" sz="2000" dirty="0">
                <a:cs typeface="Times New Roman" panose="02020603050405020304" pitchFamily="18" charset="0"/>
              </a:rPr>
              <a:t>για το </a:t>
            </a:r>
            <a:r>
              <a:rPr lang="el-GR" altLang="en-US" sz="2000" dirty="0" err="1">
                <a:cs typeface="Times New Roman" panose="02020603050405020304" pitchFamily="18" charset="0"/>
              </a:rPr>
              <a:t>σύμπλοκο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(</a:t>
            </a:r>
            <a:r>
              <a:rPr lang="el-GR" altLang="en-US" sz="2000" dirty="0">
                <a:cs typeface="Times New Roman" panose="02020603050405020304" pitchFamily="18" charset="0"/>
              </a:rPr>
              <a:t>δηλαδή τον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επίτοπο</a:t>
            </a:r>
            <a:r>
              <a:rPr lang="el-GR" altLang="en-US" sz="2000" dirty="0">
                <a:cs typeface="Times New Roman" panose="02020603050405020304" pitchFamily="18" charset="0"/>
              </a:rPr>
              <a:t>). 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Αυτό υποβοηθείται από την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πρόσδεση του </a:t>
            </a:r>
            <a:r>
              <a:rPr lang="el-GR" altLang="en-US" sz="2000" dirty="0">
                <a:cs typeface="Times New Roman" panose="02020603050405020304" pitchFamily="18" charset="0"/>
              </a:rPr>
              <a:t>συν-υποδοχέα </a:t>
            </a:r>
            <a:r>
              <a:rPr lang="en-GB" altLang="en-US" sz="2000" b="1" dirty="0">
                <a:cs typeface="Times New Roman" panose="02020603050405020304" pitchFamily="18" charset="0"/>
              </a:rPr>
              <a:t>CD4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που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προσδένεται </a:t>
            </a:r>
            <a:r>
              <a:rPr lang="el-GR" altLang="en-US" sz="2000" dirty="0">
                <a:cs typeface="Times New Roman" panose="02020603050405020304" pitchFamily="18" charset="0"/>
              </a:rPr>
              <a:t>στην σταθερή περιοχή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της </a:t>
            </a:r>
            <a:r>
              <a:rPr lang="el-GR" altLang="en-US" sz="2000" dirty="0">
                <a:cs typeface="Times New Roman" panose="02020603050405020304" pitchFamily="18" charset="0"/>
              </a:rPr>
              <a:t>πρωτεΐνης </a:t>
            </a:r>
            <a:r>
              <a:rPr lang="en-GB" altLang="en-US" sz="2000" dirty="0">
                <a:cs typeface="Times New Roman" panose="02020603050405020304" pitchFamily="18" charset="0"/>
              </a:rPr>
              <a:t>MHC II </a:t>
            </a:r>
            <a:r>
              <a:rPr lang="el-GR" altLang="en-US" sz="2000" dirty="0">
                <a:cs typeface="Times New Roman" panose="02020603050405020304" pitchFamily="18" charset="0"/>
              </a:rPr>
              <a:t>αλλά και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από </a:t>
            </a:r>
            <a:r>
              <a:rPr lang="el-GR" altLang="en-US" sz="2000" dirty="0">
                <a:cs typeface="Times New Roman" panose="02020603050405020304" pitchFamily="18" charset="0"/>
              </a:rPr>
              <a:t>άλλες πρωτεΐνες (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π.χ. </a:t>
            </a:r>
            <a:r>
              <a:rPr lang="en-GB" altLang="en-US" sz="2000" dirty="0">
                <a:cs typeface="Times New Roman" panose="02020603050405020304" pitchFamily="18" charset="0"/>
              </a:rPr>
              <a:t>CD40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).</a:t>
            </a:r>
            <a:endParaRPr lang="el-GR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6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5126"/>
            <a:ext cx="9113520" cy="1325563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Επίκτητη Ανοσία - Τρόποι Ενεργοποίησης</a:t>
            </a:r>
            <a:br>
              <a:rPr lang="el-GR" dirty="0" smtClean="0"/>
            </a:br>
            <a:r>
              <a:rPr lang="el-GR" altLang="en-US" sz="3600" dirty="0">
                <a:cs typeface="Times New Roman" panose="02020603050405020304" pitchFamily="18" charset="0"/>
              </a:rPr>
              <a:t>Γένεση </a:t>
            </a:r>
            <a:r>
              <a:rPr lang="el-GR" altLang="en-US" sz="3600" dirty="0" err="1">
                <a:cs typeface="Times New Roman" panose="02020603050405020304" pitchFamily="18" charset="0"/>
              </a:rPr>
              <a:t>Χυμικής</a:t>
            </a:r>
            <a:r>
              <a:rPr lang="el-GR" altLang="en-US" sz="3600" dirty="0">
                <a:cs typeface="Times New Roman" panose="02020603050405020304" pitchFamily="18" charset="0"/>
              </a:rPr>
              <a:t> Απόκρισης (Τ</a:t>
            </a:r>
            <a:r>
              <a:rPr lang="en-GB" altLang="en-US" sz="3600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3600" dirty="0">
                <a:cs typeface="Times New Roman" panose="02020603050405020304" pitchFamily="18" charset="0"/>
              </a:rPr>
              <a:t>2 </a:t>
            </a:r>
            <a:r>
              <a:rPr lang="el-GR" altLang="en-US" sz="3600" dirty="0">
                <a:cs typeface="Times New Roman" panose="02020603050405020304" pitchFamily="18" charset="0"/>
              </a:rPr>
              <a:t>Κλάδος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) 2/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91" y="1854860"/>
            <a:ext cx="5998464" cy="4306384"/>
          </a:xfrm>
        </p:spPr>
      </p:pic>
      <p:sp>
        <p:nvSpPr>
          <p:cNvPr id="3" name="TextBox 2"/>
          <p:cNvSpPr txBox="1"/>
          <p:nvPr/>
        </p:nvSpPr>
        <p:spPr>
          <a:xfrm>
            <a:off x="7285241" y="596633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12254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317" y="365126"/>
            <a:ext cx="9403080" cy="1325563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Επίκτητη Ανοσία - Τρόποι Ενεργοποίησης</a:t>
            </a:r>
            <a:br>
              <a:rPr lang="el-GR" dirty="0" smtClean="0"/>
            </a:br>
            <a:r>
              <a:rPr lang="el-GR" altLang="en-US" sz="3600" dirty="0">
                <a:cs typeface="Times New Roman" panose="02020603050405020304" pitchFamily="18" charset="0"/>
              </a:rPr>
              <a:t>Γένεση </a:t>
            </a:r>
            <a:r>
              <a:rPr lang="el-GR" altLang="en-US" sz="3600" dirty="0" err="1">
                <a:cs typeface="Times New Roman" panose="02020603050405020304" pitchFamily="18" charset="0"/>
              </a:rPr>
              <a:t>Χυμικής</a:t>
            </a:r>
            <a:r>
              <a:rPr lang="el-GR" altLang="en-US" sz="3600" dirty="0">
                <a:cs typeface="Times New Roman" panose="02020603050405020304" pitchFamily="18" charset="0"/>
              </a:rPr>
              <a:t> Απόκρισης (Τ</a:t>
            </a:r>
            <a:r>
              <a:rPr lang="en-GB" altLang="en-US" sz="3600" baseline="-25000" dirty="0">
                <a:cs typeface="Times New Roman" panose="02020603050405020304" pitchFamily="18" charset="0"/>
              </a:rPr>
              <a:t>H</a:t>
            </a:r>
            <a:r>
              <a:rPr lang="en-GB" altLang="en-US" sz="3600" dirty="0">
                <a:cs typeface="Times New Roman" panose="02020603050405020304" pitchFamily="18" charset="0"/>
              </a:rPr>
              <a:t>2 </a:t>
            </a:r>
            <a:r>
              <a:rPr lang="el-GR" altLang="en-US" sz="3600" dirty="0">
                <a:cs typeface="Times New Roman" panose="02020603050405020304" pitchFamily="18" charset="0"/>
              </a:rPr>
              <a:t>Κλάδος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) 3/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93" y="1574437"/>
            <a:ext cx="4598548" cy="200946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93" y="3583897"/>
            <a:ext cx="4598548" cy="2625267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09783" y="1690689"/>
            <a:ext cx="4056698" cy="430924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dirty="0">
                <a:cs typeface="Times New Roman" panose="02020603050405020304" pitchFamily="18" charset="0"/>
              </a:rPr>
              <a:t>Κατόπιν, τα ενεργοποιημένα Τ</a:t>
            </a:r>
            <a:r>
              <a:rPr lang="en-GB" altLang="en-US" baseline="-25000" dirty="0">
                <a:cs typeface="Times New Roman" panose="02020603050405020304" pitchFamily="18" charset="0"/>
              </a:rPr>
              <a:t>H</a:t>
            </a:r>
            <a:r>
              <a:rPr lang="en-GB" altLang="en-US" dirty="0">
                <a:cs typeface="Times New Roman" panose="02020603050405020304" pitchFamily="18" charset="0"/>
              </a:rPr>
              <a:t>2</a:t>
            </a:r>
            <a:r>
              <a:rPr lang="el-GR" altLang="en-US" dirty="0">
                <a:cs typeface="Times New Roman" panose="02020603050405020304" pitchFamily="18" charset="0"/>
              </a:rPr>
              <a:t> κύτταρα εκκρίνουν τις </a:t>
            </a:r>
            <a:r>
              <a:rPr lang="el-GR" altLang="en-US" dirty="0" err="1">
                <a:cs typeface="Times New Roman" panose="02020603050405020304" pitchFamily="18" charset="0"/>
              </a:rPr>
              <a:t>κυτοκίνες</a:t>
            </a:r>
            <a:r>
              <a:rPr lang="el-GR" altLang="en-US" dirty="0"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cs typeface="Times New Roman" panose="02020603050405020304" pitchFamily="18" charset="0"/>
              </a:rPr>
              <a:t>IL-4, IL-5, IL-6, IL-10</a:t>
            </a:r>
            <a:r>
              <a:rPr lang="el-GR" altLang="en-US" dirty="0">
                <a:cs typeface="Times New Roman" panose="02020603050405020304" pitchFamily="18" charset="0"/>
              </a:rPr>
              <a:t> που ενεργοποιούν το Β κύτταρο που φέρει τον </a:t>
            </a:r>
            <a:r>
              <a:rPr lang="el-GR" altLang="en-US" dirty="0" err="1">
                <a:cs typeface="Times New Roman" panose="02020603050405020304" pitchFamily="18" charset="0"/>
              </a:rPr>
              <a:t>επίτοπο</a:t>
            </a:r>
            <a:r>
              <a:rPr lang="el-GR" altLang="en-US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altLang="en-US" dirty="0">
                <a:cs typeface="Times New Roman" panose="02020603050405020304" pitchFamily="18" charset="0"/>
              </a:rPr>
              <a:t>Αυτό κάνει το συγκεκριμένο Β κύτταρο να πολλαπλασιαστεί γρήγορα και να δώσει </a:t>
            </a:r>
            <a:r>
              <a:rPr lang="el-GR" altLang="en-US" b="1" dirty="0" err="1">
                <a:cs typeface="Times New Roman" panose="02020603050405020304" pitchFamily="18" charset="0"/>
              </a:rPr>
              <a:t>πλασμοκύτταρα</a:t>
            </a:r>
            <a:r>
              <a:rPr lang="el-GR" altLang="en-US" dirty="0">
                <a:cs typeface="Times New Roman" panose="02020603050405020304" pitchFamily="18" charset="0"/>
              </a:rPr>
              <a:t> που </a:t>
            </a:r>
            <a:r>
              <a:rPr lang="el-GR" altLang="en-US" b="1" dirty="0">
                <a:cs typeface="Times New Roman" panose="02020603050405020304" pitchFamily="18" charset="0"/>
              </a:rPr>
              <a:t>εκκρίνουν</a:t>
            </a:r>
            <a:r>
              <a:rPr lang="el-GR" altLang="en-US" dirty="0">
                <a:cs typeface="Times New Roman" panose="02020603050405020304" pitchFamily="18" charset="0"/>
              </a:rPr>
              <a:t> μεγάλες ποσότητες </a:t>
            </a:r>
            <a:r>
              <a:rPr lang="el-GR" altLang="en-US" b="1" dirty="0">
                <a:cs typeface="Times New Roman" panose="02020603050405020304" pitchFamily="18" charset="0"/>
              </a:rPr>
              <a:t>αντισωμάτων</a:t>
            </a:r>
            <a:r>
              <a:rPr lang="el-GR" altLang="en-US" dirty="0">
                <a:cs typeface="Times New Roman" panose="02020603050405020304" pitchFamily="18" charset="0"/>
              </a:rPr>
              <a:t> για το </a:t>
            </a:r>
            <a:r>
              <a:rPr lang="el-GR" altLang="en-US" b="1" dirty="0">
                <a:cs typeface="Times New Roman" panose="02020603050405020304" pitchFamily="18" charset="0"/>
              </a:rPr>
              <a:t>συγκεκριμένο</a:t>
            </a:r>
            <a:r>
              <a:rPr lang="el-GR" altLang="en-US" dirty="0">
                <a:cs typeface="Times New Roman" panose="02020603050405020304" pitchFamily="18" charset="0"/>
              </a:rPr>
              <a:t> </a:t>
            </a:r>
            <a:r>
              <a:rPr lang="el-GR" altLang="en-US" dirty="0" err="1">
                <a:cs typeface="Times New Roman" panose="02020603050405020304" pitchFamily="18" charset="0"/>
              </a:rPr>
              <a:t>επίτοπο</a:t>
            </a:r>
            <a:r>
              <a:rPr lang="el-GR" altLang="en-US" dirty="0">
                <a:cs typeface="Times New Roman" panose="02020603050405020304" pitchFamily="18" charset="0"/>
              </a:rPr>
              <a:t>.  </a:t>
            </a:r>
            <a:r>
              <a:rPr lang="en-GB" altLang="en-US" dirty="0">
                <a:cs typeface="Times New Roman" panose="02020603050405020304" pitchFamily="18" charset="0"/>
              </a:rPr>
              <a:t> </a:t>
            </a:r>
            <a:r>
              <a:rPr lang="el-GR" altLang="en-US" dirty="0"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GB" altLang="en-US" b="1" dirty="0">
              <a:solidFill>
                <a:srgbClr val="FF6600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51812" y="342981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10</a:t>
            </a:r>
            <a:endParaRPr lang="el-G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802240" y="593216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11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310226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Επίκτητη Ανοσία </a:t>
            </a:r>
            <a:br>
              <a:rPr lang="el-GR" dirty="0" smtClean="0"/>
            </a:br>
            <a:r>
              <a:rPr lang="el-GR" dirty="0" smtClean="0"/>
              <a:t>Πρωτογενής απόκριση Β κυττάρων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6011" y="2028393"/>
            <a:ext cx="388620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1) Λανθάνουσα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περίοδος.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20000"/>
              </a:spcBef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Επιλογή κλώνου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2) Περίοδος Λογαριθμικής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αύξησης.</a:t>
            </a:r>
            <a:endParaRPr lang="el-GR" altLang="en-US" sz="2000" b="1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       </a:t>
            </a:r>
            <a:r>
              <a:rPr lang="en-US" altLang="en-US" sz="2000" dirty="0" err="1" smtClean="0">
                <a:cs typeface="Times New Roman" panose="02020603050405020304" pitchFamily="18" charset="0"/>
              </a:rPr>
              <a:t>IgM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20000"/>
              </a:spcBef>
              <a:buNone/>
            </a:pPr>
            <a:r>
              <a:rPr lang="el-GR" altLang="en-US" sz="2000" dirty="0" smtClean="0">
                <a:cs typeface="Times New Roman" panose="02020603050405020304" pitchFamily="18" charset="0"/>
              </a:rPr>
              <a:t>Αλλαγή </a:t>
            </a:r>
            <a:r>
              <a:rPr lang="el-GR" altLang="en-US" sz="2000" dirty="0">
                <a:cs typeface="Times New Roman" panose="02020603050405020304" pitchFamily="18" charset="0"/>
              </a:rPr>
              <a:t>τάξης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3) Στάσιμη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περίοδος.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4) Περίοδος 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μείωσης.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5) Περίοδος παρουσίας κυττάρων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   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μνήμης.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algn="ctr"/>
            <a:endParaRPr lang="en-GB" altLang="en-US" b="1" dirty="0">
              <a:solidFill>
                <a:srgbClr val="FF6600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225572" y="2698245"/>
            <a:ext cx="5332413" cy="2680928"/>
            <a:chOff x="1152" y="912"/>
            <a:chExt cx="3359" cy="1932"/>
          </a:xfrm>
        </p:grpSpPr>
        <p:sp>
          <p:nvSpPr>
            <p:cNvPr id="17" name="Oval 6"/>
            <p:cNvSpPr>
              <a:spLocks noChangeAspect="1" noChangeArrowheads="1"/>
            </p:cNvSpPr>
            <p:nvPr/>
          </p:nvSpPr>
          <p:spPr bwMode="auto">
            <a:xfrm>
              <a:off x="1330" y="1629"/>
              <a:ext cx="188" cy="142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7"/>
            <p:cNvSpPr>
              <a:spLocks noChangeAspect="1" noChangeArrowheads="1"/>
            </p:cNvSpPr>
            <p:nvPr/>
          </p:nvSpPr>
          <p:spPr bwMode="auto">
            <a:xfrm>
              <a:off x="1404" y="1657"/>
              <a:ext cx="81" cy="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/>
            <p:cNvGrpSpPr>
              <a:grpSpLocks noChangeAspect="1"/>
            </p:cNvGrpSpPr>
            <p:nvPr/>
          </p:nvGrpSpPr>
          <p:grpSpPr bwMode="auto">
            <a:xfrm>
              <a:off x="2147" y="1883"/>
              <a:ext cx="207" cy="141"/>
              <a:chOff x="912" y="1104"/>
              <a:chExt cx="370" cy="240"/>
            </a:xfrm>
          </p:grpSpPr>
          <p:sp>
            <p:nvSpPr>
              <p:cNvPr id="87" name="Oval 9"/>
              <p:cNvSpPr>
                <a:spLocks noChangeAspect="1" noChangeArrowheads="1"/>
              </p:cNvSpPr>
              <p:nvPr/>
            </p:nvSpPr>
            <p:spPr bwMode="auto">
              <a:xfrm>
                <a:off x="946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Oval 10"/>
              <p:cNvSpPr>
                <a:spLocks noChangeAspect="1" noChangeArrowheads="1"/>
              </p:cNvSpPr>
              <p:nvPr/>
            </p:nvSpPr>
            <p:spPr bwMode="auto">
              <a:xfrm>
                <a:off x="912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Oval 11"/>
            <p:cNvSpPr>
              <a:spLocks noChangeAspect="1" noChangeArrowheads="1"/>
            </p:cNvSpPr>
            <p:nvPr/>
          </p:nvSpPr>
          <p:spPr bwMode="auto">
            <a:xfrm>
              <a:off x="2980" y="2532"/>
              <a:ext cx="189" cy="142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12"/>
            <p:cNvSpPr>
              <a:spLocks noChangeAspect="1" noChangeArrowheads="1"/>
            </p:cNvSpPr>
            <p:nvPr/>
          </p:nvSpPr>
          <p:spPr bwMode="auto">
            <a:xfrm>
              <a:off x="2962" y="2560"/>
              <a:ext cx="82" cy="86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13"/>
            <p:cNvGrpSpPr>
              <a:grpSpLocks noChangeAspect="1"/>
            </p:cNvGrpSpPr>
            <p:nvPr/>
          </p:nvGrpSpPr>
          <p:grpSpPr bwMode="auto">
            <a:xfrm>
              <a:off x="2147" y="2137"/>
              <a:ext cx="207" cy="141"/>
              <a:chOff x="912" y="1104"/>
              <a:chExt cx="370" cy="240"/>
            </a:xfrm>
          </p:grpSpPr>
          <p:sp>
            <p:nvSpPr>
              <p:cNvPr id="85" name="Oval 14"/>
              <p:cNvSpPr>
                <a:spLocks noChangeAspect="1" noChangeArrowheads="1"/>
              </p:cNvSpPr>
              <p:nvPr/>
            </p:nvSpPr>
            <p:spPr bwMode="auto">
              <a:xfrm>
                <a:off x="946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Oval 15"/>
              <p:cNvSpPr>
                <a:spLocks noChangeAspect="1" noChangeArrowheads="1"/>
              </p:cNvSpPr>
              <p:nvPr/>
            </p:nvSpPr>
            <p:spPr bwMode="auto">
              <a:xfrm>
                <a:off x="912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16"/>
            <p:cNvGrpSpPr>
              <a:grpSpLocks noChangeAspect="1"/>
            </p:cNvGrpSpPr>
            <p:nvPr/>
          </p:nvGrpSpPr>
          <p:grpSpPr bwMode="auto">
            <a:xfrm>
              <a:off x="2558" y="1512"/>
              <a:ext cx="188" cy="140"/>
              <a:chOff x="864" y="1104"/>
              <a:chExt cx="336" cy="240"/>
            </a:xfrm>
          </p:grpSpPr>
          <p:sp>
            <p:nvSpPr>
              <p:cNvPr id="83" name="Oval 17"/>
              <p:cNvSpPr>
                <a:spLocks noChangeAspect="1" noChangeArrowheads="1"/>
              </p:cNvSpPr>
              <p:nvPr/>
            </p:nvSpPr>
            <p:spPr bwMode="auto">
              <a:xfrm>
                <a:off x="864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Oval 18"/>
              <p:cNvSpPr>
                <a:spLocks noChangeAspect="1" noChangeArrowheads="1"/>
              </p:cNvSpPr>
              <p:nvPr/>
            </p:nvSpPr>
            <p:spPr bwMode="auto">
              <a:xfrm>
                <a:off x="994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Oval 19"/>
            <p:cNvSpPr>
              <a:spLocks noChangeAspect="1" noChangeArrowheads="1"/>
            </p:cNvSpPr>
            <p:nvPr/>
          </p:nvSpPr>
          <p:spPr bwMode="auto">
            <a:xfrm>
              <a:off x="1748" y="2006"/>
              <a:ext cx="188" cy="141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0"/>
            <p:cNvSpPr>
              <a:spLocks noChangeAspect="1" noChangeArrowheads="1"/>
            </p:cNvSpPr>
            <p:nvPr/>
          </p:nvSpPr>
          <p:spPr bwMode="auto">
            <a:xfrm>
              <a:off x="1730" y="2033"/>
              <a:ext cx="81" cy="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1"/>
            <p:cNvGrpSpPr>
              <a:grpSpLocks noChangeAspect="1"/>
            </p:cNvGrpSpPr>
            <p:nvPr/>
          </p:nvGrpSpPr>
          <p:grpSpPr bwMode="auto">
            <a:xfrm>
              <a:off x="2147" y="1120"/>
              <a:ext cx="207" cy="142"/>
              <a:chOff x="912" y="1104"/>
              <a:chExt cx="370" cy="240"/>
            </a:xfrm>
          </p:grpSpPr>
          <p:sp>
            <p:nvSpPr>
              <p:cNvPr id="81" name="Oval 22"/>
              <p:cNvSpPr>
                <a:spLocks noChangeAspect="1" noChangeArrowheads="1"/>
              </p:cNvSpPr>
              <p:nvPr/>
            </p:nvSpPr>
            <p:spPr bwMode="auto">
              <a:xfrm>
                <a:off x="946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Oval 23"/>
              <p:cNvSpPr>
                <a:spLocks noChangeAspect="1" noChangeArrowheads="1"/>
              </p:cNvSpPr>
              <p:nvPr/>
            </p:nvSpPr>
            <p:spPr bwMode="auto">
              <a:xfrm>
                <a:off x="912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24"/>
            <p:cNvGrpSpPr>
              <a:grpSpLocks noChangeAspect="1"/>
            </p:cNvGrpSpPr>
            <p:nvPr/>
          </p:nvGrpSpPr>
          <p:grpSpPr bwMode="auto">
            <a:xfrm>
              <a:off x="2558" y="1177"/>
              <a:ext cx="188" cy="142"/>
              <a:chOff x="864" y="1104"/>
              <a:chExt cx="336" cy="240"/>
            </a:xfrm>
          </p:grpSpPr>
          <p:sp>
            <p:nvSpPr>
              <p:cNvPr id="79" name="Oval 25"/>
              <p:cNvSpPr>
                <a:spLocks noChangeAspect="1" noChangeArrowheads="1"/>
              </p:cNvSpPr>
              <p:nvPr/>
            </p:nvSpPr>
            <p:spPr bwMode="auto">
              <a:xfrm>
                <a:off x="864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Oval 26"/>
              <p:cNvSpPr>
                <a:spLocks noChangeAspect="1" noChangeArrowheads="1"/>
              </p:cNvSpPr>
              <p:nvPr/>
            </p:nvSpPr>
            <p:spPr bwMode="auto">
              <a:xfrm>
                <a:off x="994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 bwMode="auto">
            <a:xfrm>
              <a:off x="2558" y="1013"/>
              <a:ext cx="188" cy="141"/>
              <a:chOff x="864" y="1104"/>
              <a:chExt cx="336" cy="240"/>
            </a:xfrm>
          </p:grpSpPr>
          <p:sp>
            <p:nvSpPr>
              <p:cNvPr id="77" name="Oval 28"/>
              <p:cNvSpPr>
                <a:spLocks noChangeAspect="1" noChangeArrowheads="1"/>
              </p:cNvSpPr>
              <p:nvPr/>
            </p:nvSpPr>
            <p:spPr bwMode="auto">
              <a:xfrm>
                <a:off x="864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Oval 29"/>
              <p:cNvSpPr>
                <a:spLocks noChangeAspect="1" noChangeArrowheads="1"/>
              </p:cNvSpPr>
              <p:nvPr/>
            </p:nvSpPr>
            <p:spPr bwMode="auto">
              <a:xfrm>
                <a:off x="994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Oval 30"/>
            <p:cNvSpPr>
              <a:spLocks noChangeAspect="1" noChangeArrowheads="1"/>
            </p:cNvSpPr>
            <p:nvPr/>
          </p:nvSpPr>
          <p:spPr bwMode="auto">
            <a:xfrm>
              <a:off x="1752" y="1295"/>
              <a:ext cx="189" cy="141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31"/>
            <p:cNvSpPr>
              <a:spLocks noChangeAspect="1" noChangeArrowheads="1"/>
            </p:cNvSpPr>
            <p:nvPr/>
          </p:nvSpPr>
          <p:spPr bwMode="auto">
            <a:xfrm>
              <a:off x="1735" y="1324"/>
              <a:ext cx="81" cy="8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2"/>
            <p:cNvGrpSpPr>
              <a:grpSpLocks noChangeAspect="1"/>
            </p:cNvGrpSpPr>
            <p:nvPr/>
          </p:nvGrpSpPr>
          <p:grpSpPr bwMode="auto">
            <a:xfrm>
              <a:off x="2558" y="1346"/>
              <a:ext cx="188" cy="142"/>
              <a:chOff x="864" y="1104"/>
              <a:chExt cx="336" cy="240"/>
            </a:xfrm>
          </p:grpSpPr>
          <p:sp>
            <p:nvSpPr>
              <p:cNvPr id="75" name="Oval 33"/>
              <p:cNvSpPr>
                <a:spLocks noChangeAspect="1" noChangeArrowheads="1"/>
              </p:cNvSpPr>
              <p:nvPr/>
            </p:nvSpPr>
            <p:spPr bwMode="auto">
              <a:xfrm>
                <a:off x="864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Oval 34"/>
              <p:cNvSpPr>
                <a:spLocks noChangeAspect="1" noChangeArrowheads="1"/>
              </p:cNvSpPr>
              <p:nvPr/>
            </p:nvSpPr>
            <p:spPr bwMode="auto">
              <a:xfrm>
                <a:off x="994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roup 35"/>
            <p:cNvGrpSpPr>
              <a:grpSpLocks noChangeAspect="1"/>
            </p:cNvGrpSpPr>
            <p:nvPr/>
          </p:nvGrpSpPr>
          <p:grpSpPr bwMode="auto">
            <a:xfrm>
              <a:off x="2147" y="1403"/>
              <a:ext cx="207" cy="142"/>
              <a:chOff x="912" y="1104"/>
              <a:chExt cx="370" cy="240"/>
            </a:xfrm>
          </p:grpSpPr>
          <p:sp>
            <p:nvSpPr>
              <p:cNvPr id="73" name="Oval 36"/>
              <p:cNvSpPr>
                <a:spLocks noChangeAspect="1" noChangeArrowheads="1"/>
              </p:cNvSpPr>
              <p:nvPr/>
            </p:nvSpPr>
            <p:spPr bwMode="auto">
              <a:xfrm>
                <a:off x="946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37"/>
              <p:cNvSpPr>
                <a:spLocks noChangeAspect="1" noChangeArrowheads="1"/>
              </p:cNvSpPr>
              <p:nvPr/>
            </p:nvSpPr>
            <p:spPr bwMode="auto">
              <a:xfrm>
                <a:off x="912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Line 40"/>
            <p:cNvSpPr>
              <a:spLocks noChangeAspect="1" noChangeShapeType="1"/>
            </p:cNvSpPr>
            <p:nvPr/>
          </p:nvSpPr>
          <p:spPr bwMode="auto">
            <a:xfrm rot="-1800000">
              <a:off x="1930" y="2092"/>
              <a:ext cx="162" cy="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41"/>
            <p:cNvSpPr>
              <a:spLocks noChangeAspect="1" noChangeShapeType="1"/>
            </p:cNvSpPr>
            <p:nvPr/>
          </p:nvSpPr>
          <p:spPr bwMode="auto">
            <a:xfrm flipV="1">
              <a:off x="1528" y="1431"/>
              <a:ext cx="188" cy="226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42"/>
            <p:cNvSpPr>
              <a:spLocks noChangeAspect="1" noChangeShapeType="1"/>
            </p:cNvSpPr>
            <p:nvPr/>
          </p:nvSpPr>
          <p:spPr bwMode="auto">
            <a:xfrm>
              <a:off x="1528" y="1742"/>
              <a:ext cx="188" cy="254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46"/>
            <p:cNvSpPr>
              <a:spLocks noChangeAspect="1" noChangeShapeType="1"/>
            </p:cNvSpPr>
            <p:nvPr/>
          </p:nvSpPr>
          <p:spPr bwMode="auto">
            <a:xfrm rot="900000">
              <a:off x="2351" y="1240"/>
              <a:ext cx="160" cy="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47"/>
            <p:cNvSpPr>
              <a:spLocks noChangeAspect="1" noChangeShapeType="1"/>
            </p:cNvSpPr>
            <p:nvPr/>
          </p:nvSpPr>
          <p:spPr bwMode="auto">
            <a:xfrm rot="-900000">
              <a:off x="2356" y="1153"/>
              <a:ext cx="159" cy="1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" name="Group 48"/>
            <p:cNvGrpSpPr>
              <a:grpSpLocks noChangeAspect="1"/>
            </p:cNvGrpSpPr>
            <p:nvPr/>
          </p:nvGrpSpPr>
          <p:grpSpPr bwMode="auto">
            <a:xfrm>
              <a:off x="2341" y="2122"/>
              <a:ext cx="167" cy="160"/>
              <a:chOff x="1960" y="1688"/>
              <a:chExt cx="296" cy="160"/>
            </a:xfrm>
          </p:grpSpPr>
          <p:sp>
            <p:nvSpPr>
              <p:cNvPr id="71" name="Line 49"/>
              <p:cNvSpPr>
                <a:spLocks noChangeAspect="1" noChangeShapeType="1"/>
              </p:cNvSpPr>
              <p:nvPr/>
            </p:nvSpPr>
            <p:spPr bwMode="auto">
              <a:xfrm rot="900000">
                <a:off x="1960" y="184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Line 50"/>
              <p:cNvSpPr>
                <a:spLocks noChangeAspect="1" noChangeShapeType="1"/>
              </p:cNvSpPr>
              <p:nvPr/>
            </p:nvSpPr>
            <p:spPr bwMode="auto">
              <a:xfrm rot="-900000">
                <a:off x="1968" y="168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" name="AutoShape 51"/>
            <p:cNvSpPr>
              <a:spLocks noChangeAspect="1"/>
            </p:cNvSpPr>
            <p:nvPr/>
          </p:nvSpPr>
          <p:spPr bwMode="auto">
            <a:xfrm>
              <a:off x="2798" y="1008"/>
              <a:ext cx="118" cy="1072"/>
            </a:xfrm>
            <a:prstGeom prst="rightBrace">
              <a:avLst>
                <a:gd name="adj1" fmla="val 178667"/>
                <a:gd name="adj2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 Box 52"/>
            <p:cNvSpPr txBox="1">
              <a:spLocks noChangeAspect="1" noChangeArrowheads="1"/>
            </p:cNvSpPr>
            <p:nvPr/>
          </p:nvSpPr>
          <p:spPr bwMode="auto">
            <a:xfrm>
              <a:off x="2898" y="1460"/>
              <a:ext cx="391" cy="20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IgM</a:t>
              </a:r>
              <a:endPara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53"/>
            <p:cNvSpPr>
              <a:spLocks noChangeAspect="1" noChangeArrowheads="1"/>
            </p:cNvSpPr>
            <p:nvPr/>
          </p:nvSpPr>
          <p:spPr bwMode="auto">
            <a:xfrm>
              <a:off x="2548" y="2278"/>
              <a:ext cx="188" cy="142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54"/>
            <p:cNvSpPr>
              <a:spLocks noChangeAspect="1" noChangeArrowheads="1"/>
            </p:cNvSpPr>
            <p:nvPr/>
          </p:nvSpPr>
          <p:spPr bwMode="auto">
            <a:xfrm>
              <a:off x="2618" y="2306"/>
              <a:ext cx="81" cy="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55"/>
            <p:cNvGrpSpPr>
              <a:grpSpLocks noChangeAspect="1"/>
            </p:cNvGrpSpPr>
            <p:nvPr/>
          </p:nvGrpSpPr>
          <p:grpSpPr bwMode="auto">
            <a:xfrm>
              <a:off x="2558" y="1968"/>
              <a:ext cx="188" cy="141"/>
              <a:chOff x="864" y="1104"/>
              <a:chExt cx="336" cy="240"/>
            </a:xfrm>
          </p:grpSpPr>
          <p:sp>
            <p:nvSpPr>
              <p:cNvPr id="69" name="Oval 56"/>
              <p:cNvSpPr>
                <a:spLocks noChangeAspect="1" noChangeArrowheads="1"/>
              </p:cNvSpPr>
              <p:nvPr/>
            </p:nvSpPr>
            <p:spPr bwMode="auto">
              <a:xfrm>
                <a:off x="864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57"/>
              <p:cNvSpPr>
                <a:spLocks noChangeAspect="1" noChangeArrowheads="1"/>
              </p:cNvSpPr>
              <p:nvPr/>
            </p:nvSpPr>
            <p:spPr bwMode="auto">
              <a:xfrm>
                <a:off x="994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Oval 58"/>
            <p:cNvSpPr>
              <a:spLocks noChangeAspect="1" noChangeArrowheads="1"/>
            </p:cNvSpPr>
            <p:nvPr/>
          </p:nvSpPr>
          <p:spPr bwMode="auto">
            <a:xfrm>
              <a:off x="3371" y="2052"/>
              <a:ext cx="189" cy="142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59"/>
            <p:cNvSpPr>
              <a:spLocks noChangeAspect="1" noChangeArrowheads="1"/>
            </p:cNvSpPr>
            <p:nvPr/>
          </p:nvSpPr>
          <p:spPr bwMode="auto">
            <a:xfrm>
              <a:off x="3446" y="2080"/>
              <a:ext cx="81" cy="86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6" name="Group 60"/>
            <p:cNvGrpSpPr>
              <a:grpSpLocks noChangeAspect="1"/>
            </p:cNvGrpSpPr>
            <p:nvPr/>
          </p:nvGrpSpPr>
          <p:grpSpPr bwMode="auto">
            <a:xfrm>
              <a:off x="2585" y="1798"/>
              <a:ext cx="207" cy="142"/>
              <a:chOff x="912" y="1104"/>
              <a:chExt cx="370" cy="240"/>
            </a:xfrm>
          </p:grpSpPr>
          <p:sp>
            <p:nvSpPr>
              <p:cNvPr id="67" name="Oval 61"/>
              <p:cNvSpPr>
                <a:spLocks noChangeAspect="1" noChangeArrowheads="1"/>
              </p:cNvSpPr>
              <p:nvPr/>
            </p:nvSpPr>
            <p:spPr bwMode="auto">
              <a:xfrm>
                <a:off x="946" y="1104"/>
                <a:ext cx="336" cy="240"/>
              </a:xfrm>
              <a:prstGeom prst="ellipse">
                <a:avLst/>
              </a:prstGeom>
              <a:solidFill>
                <a:srgbClr val="00CCFF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/>
              <p:cNvSpPr>
                <a:spLocks noChangeAspect="1" noChangeArrowheads="1"/>
              </p:cNvSpPr>
              <p:nvPr/>
            </p:nvSpPr>
            <p:spPr bwMode="auto">
              <a:xfrm>
                <a:off x="912" y="1152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Oval 63"/>
            <p:cNvSpPr>
              <a:spLocks noChangeAspect="1" noChangeArrowheads="1"/>
            </p:cNvSpPr>
            <p:nvPr/>
          </p:nvSpPr>
          <p:spPr bwMode="auto">
            <a:xfrm>
              <a:off x="2985" y="2147"/>
              <a:ext cx="189" cy="14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64"/>
            <p:cNvSpPr>
              <a:spLocks noChangeAspect="1" noChangeArrowheads="1"/>
            </p:cNvSpPr>
            <p:nvPr/>
          </p:nvSpPr>
          <p:spPr bwMode="auto">
            <a:xfrm>
              <a:off x="2967" y="2175"/>
              <a:ext cx="81" cy="8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Group 65"/>
            <p:cNvGrpSpPr>
              <a:grpSpLocks noChangeAspect="1"/>
            </p:cNvGrpSpPr>
            <p:nvPr/>
          </p:nvGrpSpPr>
          <p:grpSpPr bwMode="auto">
            <a:xfrm>
              <a:off x="3371" y="2250"/>
              <a:ext cx="189" cy="141"/>
              <a:chOff x="3792" y="3072"/>
              <a:chExt cx="336" cy="240"/>
            </a:xfrm>
          </p:grpSpPr>
          <p:sp>
            <p:nvSpPr>
              <p:cNvPr id="65" name="Oval 66"/>
              <p:cNvSpPr>
                <a:spLocks noChangeAspect="1" noChangeArrowheads="1"/>
              </p:cNvSpPr>
              <p:nvPr/>
            </p:nvSpPr>
            <p:spPr bwMode="auto">
              <a:xfrm>
                <a:off x="3792" y="3072"/>
                <a:ext cx="336" cy="240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7"/>
              <p:cNvSpPr>
                <a:spLocks noChangeAspect="1" noChangeArrowheads="1"/>
              </p:cNvSpPr>
              <p:nvPr/>
            </p:nvSpPr>
            <p:spPr bwMode="auto">
              <a:xfrm>
                <a:off x="3922" y="312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Oval 68"/>
            <p:cNvSpPr>
              <a:spLocks noChangeAspect="1" noChangeArrowheads="1"/>
            </p:cNvSpPr>
            <p:nvPr/>
          </p:nvSpPr>
          <p:spPr bwMode="auto">
            <a:xfrm>
              <a:off x="3386" y="2480"/>
              <a:ext cx="189" cy="142"/>
            </a:xfrm>
            <a:prstGeom prst="ellipse">
              <a:avLst/>
            </a:prstGeom>
            <a:solidFill>
              <a:srgbClr val="800080">
                <a:alpha val="50195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69"/>
            <p:cNvSpPr>
              <a:spLocks noChangeAspect="1" noChangeArrowheads="1"/>
            </p:cNvSpPr>
            <p:nvPr/>
          </p:nvSpPr>
          <p:spPr bwMode="auto">
            <a:xfrm>
              <a:off x="3460" y="2509"/>
              <a:ext cx="81" cy="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70"/>
            <p:cNvSpPr>
              <a:spLocks noChangeAspect="1" noChangeArrowheads="1"/>
            </p:cNvSpPr>
            <p:nvPr/>
          </p:nvSpPr>
          <p:spPr bwMode="auto">
            <a:xfrm>
              <a:off x="3427" y="2674"/>
              <a:ext cx="189" cy="141"/>
            </a:xfrm>
            <a:prstGeom prst="ellipse">
              <a:avLst/>
            </a:prstGeom>
            <a:solidFill>
              <a:srgbClr val="800080">
                <a:alpha val="50195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71"/>
            <p:cNvSpPr>
              <a:spLocks noChangeAspect="1" noChangeArrowheads="1"/>
            </p:cNvSpPr>
            <p:nvPr/>
          </p:nvSpPr>
          <p:spPr bwMode="auto">
            <a:xfrm>
              <a:off x="3409" y="2701"/>
              <a:ext cx="81" cy="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Line 75"/>
            <p:cNvSpPr>
              <a:spLocks noChangeAspect="1" noChangeShapeType="1"/>
            </p:cNvSpPr>
            <p:nvPr/>
          </p:nvSpPr>
          <p:spPr bwMode="auto">
            <a:xfrm rot="1658430">
              <a:off x="2338" y="2284"/>
              <a:ext cx="163" cy="1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76"/>
            <p:cNvSpPr>
              <a:spLocks noChangeAspect="1" noChangeShapeType="1"/>
            </p:cNvSpPr>
            <p:nvPr/>
          </p:nvSpPr>
          <p:spPr bwMode="auto">
            <a:xfrm rot="2100000">
              <a:off x="2753" y="2467"/>
              <a:ext cx="165" cy="1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77"/>
            <p:cNvSpPr>
              <a:spLocks noChangeAspect="1" noChangeShapeType="1"/>
            </p:cNvSpPr>
            <p:nvPr/>
          </p:nvSpPr>
          <p:spPr bwMode="auto">
            <a:xfrm rot="-1800000">
              <a:off x="2763" y="2267"/>
              <a:ext cx="164" cy="1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81"/>
            <p:cNvSpPr>
              <a:spLocks noChangeAspect="1" noChangeShapeType="1"/>
            </p:cNvSpPr>
            <p:nvPr/>
          </p:nvSpPr>
          <p:spPr bwMode="auto">
            <a:xfrm rot="1065111">
              <a:off x="3135" y="2675"/>
              <a:ext cx="161" cy="1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82"/>
            <p:cNvSpPr>
              <a:spLocks noChangeAspect="1" noChangeShapeType="1"/>
            </p:cNvSpPr>
            <p:nvPr/>
          </p:nvSpPr>
          <p:spPr bwMode="auto">
            <a:xfrm rot="14238">
              <a:off x="3156" y="2560"/>
              <a:ext cx="160" cy="1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83"/>
            <p:cNvSpPr txBox="1">
              <a:spLocks noChangeAspect="1" noChangeArrowheads="1"/>
            </p:cNvSpPr>
            <p:nvPr/>
          </p:nvSpPr>
          <p:spPr bwMode="auto">
            <a:xfrm>
              <a:off x="3696" y="2496"/>
              <a:ext cx="815" cy="34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l-GR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Κύτταρα Μνήμης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AutoShape 84"/>
            <p:cNvSpPr>
              <a:spLocks noChangeAspect="1"/>
            </p:cNvSpPr>
            <p:nvPr/>
          </p:nvSpPr>
          <p:spPr bwMode="auto">
            <a:xfrm>
              <a:off x="3640" y="2062"/>
              <a:ext cx="54" cy="339"/>
            </a:xfrm>
            <a:prstGeom prst="rightBrace">
              <a:avLst>
                <a:gd name="adj1" fmla="val 52315"/>
                <a:gd name="adj2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 Box 85"/>
            <p:cNvSpPr txBox="1">
              <a:spLocks noChangeAspect="1" noChangeArrowheads="1"/>
            </p:cNvSpPr>
            <p:nvPr/>
          </p:nvSpPr>
          <p:spPr bwMode="auto">
            <a:xfrm>
              <a:off x="3758" y="2112"/>
              <a:ext cx="481" cy="20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IgG</a:t>
              </a:r>
              <a:endPara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86"/>
            <p:cNvSpPr txBox="1">
              <a:spLocks noChangeAspect="1" noChangeArrowheads="1"/>
            </p:cNvSpPr>
            <p:nvPr/>
          </p:nvSpPr>
          <p:spPr bwMode="auto">
            <a:xfrm>
              <a:off x="1152" y="912"/>
              <a:ext cx="559" cy="34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Αντιγόνο</a:t>
              </a:r>
              <a:endPara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87"/>
            <p:cNvSpPr>
              <a:spLocks noChangeAspect="1" noChangeShapeType="1"/>
            </p:cNvSpPr>
            <p:nvPr/>
          </p:nvSpPr>
          <p:spPr bwMode="auto">
            <a:xfrm>
              <a:off x="1419" y="1403"/>
              <a:ext cx="1" cy="16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AutoShape 88"/>
            <p:cNvSpPr>
              <a:spLocks noChangeAspect="1"/>
            </p:cNvSpPr>
            <p:nvPr/>
          </p:nvSpPr>
          <p:spPr bwMode="auto">
            <a:xfrm>
              <a:off x="3616" y="2504"/>
              <a:ext cx="54" cy="339"/>
            </a:xfrm>
            <a:prstGeom prst="rightBrace">
              <a:avLst>
                <a:gd name="adj1" fmla="val 52315"/>
                <a:gd name="adj2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838985" y="1719921"/>
            <a:ext cx="3941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(αντιγόνο εξαρτώμενο από Τ κύτταρα)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5305" y="56129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352246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85" y="365126"/>
            <a:ext cx="8089265" cy="1325563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Επίκτητη Ανοσία </a:t>
            </a:r>
            <a:br>
              <a:rPr lang="el-GR" dirty="0" smtClean="0"/>
            </a:br>
            <a:r>
              <a:rPr lang="el-GR" dirty="0" smtClean="0"/>
              <a:t>Δευτερογενής απόκριση Β κυττάρων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6011" y="2028393"/>
            <a:ext cx="3886200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FontTx/>
              <a:buAutoNum type="arabicParenR"/>
            </a:pPr>
            <a:r>
              <a:rPr lang="el-GR" altLang="en-US" sz="2000" b="1" dirty="0">
                <a:cs typeface="Times New Roman" panose="02020603050405020304" pitchFamily="18" charset="0"/>
              </a:rPr>
              <a:t>Λανθάνουσα περίοδος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</a:pPr>
            <a:r>
              <a:rPr lang="el-GR" altLang="en-US" sz="2000" dirty="0">
                <a:cs typeface="Times New Roman" panose="02020603050405020304" pitchFamily="18" charset="0"/>
              </a:rPr>
              <a:t>παρθένα Β κύτταρα</a:t>
            </a:r>
          </a:p>
          <a:p>
            <a:pPr lvl="1">
              <a:spcBef>
                <a:spcPct val="20000"/>
              </a:spcBef>
            </a:pPr>
            <a:r>
              <a:rPr lang="el-GR" altLang="en-US" sz="2000" dirty="0">
                <a:cs typeface="Times New Roman" panose="02020603050405020304" pitchFamily="18" charset="0"/>
              </a:rPr>
              <a:t>κύτταρα μνήμης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2) Περίοδος Λογαριθμικής αύξησης</a:t>
            </a:r>
          </a:p>
          <a:p>
            <a:pPr marL="684000">
              <a:spcBef>
                <a:spcPct val="20000"/>
              </a:spcBef>
            </a:pPr>
            <a:r>
              <a:rPr lang="en-US" altLang="en-US" sz="2000" dirty="0" smtClean="0">
                <a:cs typeface="Times New Roman" panose="02020603050405020304" pitchFamily="18" charset="0"/>
              </a:rPr>
              <a:t>Ig</a:t>
            </a:r>
            <a:r>
              <a:rPr lang="en-GB" altLang="en-US" sz="2000" dirty="0">
                <a:cs typeface="Times New Roman" panose="02020603050405020304" pitchFamily="18" charset="0"/>
              </a:rPr>
              <a:t>G, </a:t>
            </a:r>
            <a:r>
              <a:rPr lang="en-US" altLang="en-US" sz="2000" dirty="0">
                <a:cs typeface="Times New Roman" panose="02020603050405020304" pitchFamily="18" charset="0"/>
              </a:rPr>
              <a:t>IgA, </a:t>
            </a:r>
            <a:r>
              <a:rPr lang="en-US" altLang="en-US" sz="2000" dirty="0" err="1">
                <a:cs typeface="Times New Roman" panose="02020603050405020304" pitchFamily="18" charset="0"/>
              </a:rPr>
              <a:t>IgE</a:t>
            </a:r>
            <a:r>
              <a:rPr lang="el-GR" altLang="en-US" sz="2000" dirty="0">
                <a:cs typeface="Times New Roman" panose="02020603050405020304" pitchFamily="18" charset="0"/>
              </a:rPr>
              <a:t> 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lvl="1">
              <a:spcBef>
                <a:spcPct val="20000"/>
              </a:spcBef>
            </a:pPr>
            <a:r>
              <a:rPr lang="el-GR" altLang="en-US" sz="2000" dirty="0">
                <a:cs typeface="Times New Roman" panose="02020603050405020304" pitchFamily="18" charset="0"/>
              </a:rPr>
              <a:t> Αλλαγή τάξης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3) Στάσιμη περίοδος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4) Περίοδος  μείωσης</a:t>
            </a:r>
            <a:endParaRPr lang="en-US" altLang="en-US" sz="2000" b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altLang="en-US" b="1" dirty="0">
              <a:solidFill>
                <a:srgbClr val="FF6600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838985" y="1719921"/>
            <a:ext cx="3941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(αντιγόνο εξαρτώμενο από Τ κύτταρα)</a:t>
            </a:r>
          </a:p>
        </p:txBody>
      </p:sp>
      <p:grpSp>
        <p:nvGrpSpPr>
          <p:cNvPr id="90" name="Group 5"/>
          <p:cNvGrpSpPr>
            <a:grpSpLocks/>
          </p:cNvGrpSpPr>
          <p:nvPr/>
        </p:nvGrpSpPr>
        <p:grpSpPr bwMode="auto">
          <a:xfrm>
            <a:off x="618327" y="2172177"/>
            <a:ext cx="4162122" cy="3991100"/>
            <a:chOff x="566" y="528"/>
            <a:chExt cx="3281" cy="3234"/>
          </a:xfrm>
        </p:grpSpPr>
        <p:grpSp>
          <p:nvGrpSpPr>
            <p:cNvPr id="91" name="Group 6"/>
            <p:cNvGrpSpPr>
              <a:grpSpLocks noChangeAspect="1"/>
            </p:cNvGrpSpPr>
            <p:nvPr/>
          </p:nvGrpSpPr>
          <p:grpSpPr bwMode="auto">
            <a:xfrm>
              <a:off x="1484" y="530"/>
              <a:ext cx="912" cy="561"/>
              <a:chOff x="1706" y="1013"/>
              <a:chExt cx="1040" cy="639"/>
            </a:xfrm>
          </p:grpSpPr>
          <p:grpSp>
            <p:nvGrpSpPr>
              <p:cNvPr id="233" name="Group 7"/>
              <p:cNvGrpSpPr>
                <a:grpSpLocks noChangeAspect="1"/>
              </p:cNvGrpSpPr>
              <p:nvPr/>
            </p:nvGrpSpPr>
            <p:grpSpPr bwMode="auto">
              <a:xfrm>
                <a:off x="2558" y="1512"/>
                <a:ext cx="188" cy="140"/>
                <a:chOff x="864" y="1104"/>
                <a:chExt cx="336" cy="240"/>
              </a:xfrm>
            </p:grpSpPr>
            <p:sp>
              <p:nvSpPr>
                <p:cNvPr id="25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1104"/>
                  <a:ext cx="336" cy="240"/>
                </a:xfrm>
                <a:prstGeom prst="ellipse">
                  <a:avLst/>
                </a:prstGeom>
                <a:solidFill>
                  <a:srgbClr val="00CCFF">
                    <a:alpha val="50195"/>
                  </a:srgbClr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4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1152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34" name="Group 10"/>
              <p:cNvGrpSpPr>
                <a:grpSpLocks noChangeAspect="1"/>
              </p:cNvGrpSpPr>
              <p:nvPr/>
            </p:nvGrpSpPr>
            <p:grpSpPr bwMode="auto">
              <a:xfrm>
                <a:off x="2120" y="1120"/>
                <a:ext cx="188" cy="142"/>
                <a:chOff x="864" y="1104"/>
                <a:chExt cx="336" cy="240"/>
              </a:xfrm>
            </p:grpSpPr>
            <p:sp>
              <p:nvSpPr>
                <p:cNvPr id="25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1104"/>
                  <a:ext cx="336" cy="240"/>
                </a:xfrm>
                <a:prstGeom prst="ellipse">
                  <a:avLst/>
                </a:prstGeom>
                <a:solidFill>
                  <a:srgbClr val="00CCFF">
                    <a:alpha val="50195"/>
                  </a:srgbClr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1152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35" name="Group 13"/>
              <p:cNvGrpSpPr>
                <a:grpSpLocks noChangeAspect="1"/>
              </p:cNvGrpSpPr>
              <p:nvPr/>
            </p:nvGrpSpPr>
            <p:grpSpPr bwMode="auto">
              <a:xfrm>
                <a:off x="2558" y="1177"/>
                <a:ext cx="188" cy="142"/>
                <a:chOff x="864" y="1104"/>
                <a:chExt cx="336" cy="240"/>
              </a:xfrm>
            </p:grpSpPr>
            <p:sp>
              <p:nvSpPr>
                <p:cNvPr id="249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1104"/>
                  <a:ext cx="336" cy="240"/>
                </a:xfrm>
                <a:prstGeom prst="ellipse">
                  <a:avLst/>
                </a:prstGeom>
                <a:solidFill>
                  <a:srgbClr val="00CCFF">
                    <a:alpha val="50195"/>
                  </a:srgbClr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0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1152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36" name="Group 16"/>
              <p:cNvGrpSpPr>
                <a:grpSpLocks noChangeAspect="1"/>
              </p:cNvGrpSpPr>
              <p:nvPr/>
            </p:nvGrpSpPr>
            <p:grpSpPr bwMode="auto">
              <a:xfrm>
                <a:off x="2558" y="1013"/>
                <a:ext cx="188" cy="141"/>
                <a:chOff x="864" y="1104"/>
                <a:chExt cx="336" cy="240"/>
              </a:xfrm>
            </p:grpSpPr>
            <p:sp>
              <p:nvSpPr>
                <p:cNvPr id="247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1104"/>
                  <a:ext cx="336" cy="240"/>
                </a:xfrm>
                <a:prstGeom prst="ellipse">
                  <a:avLst/>
                </a:prstGeom>
                <a:solidFill>
                  <a:srgbClr val="00CCFF">
                    <a:alpha val="50195"/>
                  </a:srgbClr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8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1152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7" name="Oval 19"/>
              <p:cNvSpPr>
                <a:spLocks noChangeAspect="1" noChangeArrowheads="1"/>
              </p:cNvSpPr>
              <p:nvPr/>
            </p:nvSpPr>
            <p:spPr bwMode="auto">
              <a:xfrm>
                <a:off x="1706" y="1295"/>
                <a:ext cx="189" cy="141"/>
              </a:xfrm>
              <a:prstGeom prst="ellipse">
                <a:avLst/>
              </a:prstGeom>
              <a:solidFill>
                <a:srgbClr val="C0C0C0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8" name="Oval 20"/>
              <p:cNvSpPr>
                <a:spLocks noChangeAspect="1" noChangeArrowheads="1"/>
              </p:cNvSpPr>
              <p:nvPr/>
            </p:nvSpPr>
            <p:spPr bwMode="auto">
              <a:xfrm>
                <a:off x="1735" y="1324"/>
                <a:ext cx="81" cy="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39" name="Group 21"/>
              <p:cNvGrpSpPr>
                <a:grpSpLocks noChangeAspect="1"/>
              </p:cNvGrpSpPr>
              <p:nvPr/>
            </p:nvGrpSpPr>
            <p:grpSpPr bwMode="auto">
              <a:xfrm>
                <a:off x="2558" y="1346"/>
                <a:ext cx="188" cy="142"/>
                <a:chOff x="864" y="1104"/>
                <a:chExt cx="336" cy="240"/>
              </a:xfrm>
            </p:grpSpPr>
            <p:sp>
              <p:nvSpPr>
                <p:cNvPr id="245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1104"/>
                  <a:ext cx="336" cy="240"/>
                </a:xfrm>
                <a:prstGeom prst="ellipse">
                  <a:avLst/>
                </a:prstGeom>
                <a:solidFill>
                  <a:srgbClr val="00CCFF">
                    <a:alpha val="50195"/>
                  </a:srgbClr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1152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0" name="Group 24"/>
              <p:cNvGrpSpPr>
                <a:grpSpLocks noChangeAspect="1"/>
              </p:cNvGrpSpPr>
              <p:nvPr/>
            </p:nvGrpSpPr>
            <p:grpSpPr bwMode="auto">
              <a:xfrm>
                <a:off x="2120" y="1403"/>
                <a:ext cx="188" cy="142"/>
                <a:chOff x="864" y="1104"/>
                <a:chExt cx="336" cy="240"/>
              </a:xfrm>
            </p:grpSpPr>
            <p:sp>
              <p:nvSpPr>
                <p:cNvPr id="24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1104"/>
                  <a:ext cx="336" cy="240"/>
                </a:xfrm>
                <a:prstGeom prst="ellipse">
                  <a:avLst/>
                </a:prstGeom>
                <a:solidFill>
                  <a:srgbClr val="00CCFF">
                    <a:alpha val="50195"/>
                  </a:srgbClr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1152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1" name="Line 30"/>
              <p:cNvSpPr>
                <a:spLocks noChangeAspect="1" noChangeShapeType="1"/>
              </p:cNvSpPr>
              <p:nvPr/>
            </p:nvSpPr>
            <p:spPr bwMode="auto">
              <a:xfrm rot="900000">
                <a:off x="2351" y="1240"/>
                <a:ext cx="160" cy="1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" name="Line 31"/>
              <p:cNvSpPr>
                <a:spLocks noChangeAspect="1" noChangeShapeType="1"/>
              </p:cNvSpPr>
              <p:nvPr/>
            </p:nvSpPr>
            <p:spPr bwMode="auto">
              <a:xfrm rot="-900000">
                <a:off x="2356" y="1153"/>
                <a:ext cx="159" cy="1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" name="AutoShape 35"/>
            <p:cNvSpPr>
              <a:spLocks noChangeAspect="1"/>
            </p:cNvSpPr>
            <p:nvPr/>
          </p:nvSpPr>
          <p:spPr bwMode="auto">
            <a:xfrm>
              <a:off x="2440" y="528"/>
              <a:ext cx="79" cy="561"/>
            </a:xfrm>
            <a:prstGeom prst="rightBrace">
              <a:avLst>
                <a:gd name="adj1" fmla="val 59177"/>
                <a:gd name="adj2" fmla="val 50000"/>
              </a:avLst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Text Box 36"/>
            <p:cNvSpPr txBox="1">
              <a:spLocks noChangeAspect="1" noChangeArrowheads="1"/>
            </p:cNvSpPr>
            <p:nvPr/>
          </p:nvSpPr>
          <p:spPr bwMode="auto">
            <a:xfrm>
              <a:off x="2582" y="714"/>
              <a:ext cx="343" cy="194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IgM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37"/>
            <p:cNvSpPr txBox="1">
              <a:spLocks noChangeAspect="1" noChangeArrowheads="1"/>
            </p:cNvSpPr>
            <p:nvPr/>
          </p:nvSpPr>
          <p:spPr bwMode="auto">
            <a:xfrm>
              <a:off x="3104" y="2114"/>
              <a:ext cx="715" cy="33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l-GR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Κύτταρα μνήμης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AutoShape 38"/>
            <p:cNvSpPr>
              <a:spLocks noChangeAspect="1"/>
            </p:cNvSpPr>
            <p:nvPr/>
          </p:nvSpPr>
          <p:spPr bwMode="auto">
            <a:xfrm>
              <a:off x="2915" y="1068"/>
              <a:ext cx="154" cy="968"/>
            </a:xfrm>
            <a:prstGeom prst="rightBrace">
              <a:avLst>
                <a:gd name="adj1" fmla="val 52381"/>
                <a:gd name="adj2" fmla="val 50000"/>
              </a:avLst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Text Box 39"/>
            <p:cNvSpPr txBox="1">
              <a:spLocks noChangeAspect="1" noChangeArrowheads="1"/>
            </p:cNvSpPr>
            <p:nvPr/>
          </p:nvSpPr>
          <p:spPr bwMode="auto">
            <a:xfrm>
              <a:off x="3125" y="1461"/>
              <a:ext cx="422" cy="19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IgG</a:t>
              </a:r>
              <a:endPara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7" name="Group 40"/>
            <p:cNvGrpSpPr>
              <a:grpSpLocks noChangeAspect="1"/>
            </p:cNvGrpSpPr>
            <p:nvPr/>
          </p:nvGrpSpPr>
          <p:grpSpPr bwMode="auto">
            <a:xfrm>
              <a:off x="1484" y="1666"/>
              <a:ext cx="166" cy="125"/>
              <a:chOff x="336" y="2018"/>
              <a:chExt cx="189" cy="142"/>
            </a:xfrm>
          </p:grpSpPr>
          <p:sp>
            <p:nvSpPr>
              <p:cNvPr id="231" name="Oval 41"/>
              <p:cNvSpPr>
                <a:spLocks noChangeAspect="1" noChangeArrowheads="1"/>
              </p:cNvSpPr>
              <p:nvPr/>
            </p:nvSpPr>
            <p:spPr bwMode="auto">
              <a:xfrm>
                <a:off x="336" y="2018"/>
                <a:ext cx="189" cy="142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2" name="Oval 42"/>
              <p:cNvSpPr>
                <a:spLocks noChangeAspect="1" noChangeArrowheads="1"/>
              </p:cNvSpPr>
              <p:nvPr/>
            </p:nvSpPr>
            <p:spPr bwMode="auto">
              <a:xfrm>
                <a:off x="364" y="2047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8" name="Group 43"/>
            <p:cNvGrpSpPr>
              <a:grpSpLocks noChangeAspect="1"/>
            </p:cNvGrpSpPr>
            <p:nvPr/>
          </p:nvGrpSpPr>
          <p:grpSpPr bwMode="auto">
            <a:xfrm>
              <a:off x="1888" y="1321"/>
              <a:ext cx="166" cy="124"/>
              <a:chOff x="1252" y="2965"/>
              <a:chExt cx="189" cy="142"/>
            </a:xfrm>
          </p:grpSpPr>
          <p:sp>
            <p:nvSpPr>
              <p:cNvPr id="229" name="Oval 44"/>
              <p:cNvSpPr>
                <a:spLocks noChangeAspect="1" noChangeArrowheads="1"/>
              </p:cNvSpPr>
              <p:nvPr/>
            </p:nvSpPr>
            <p:spPr bwMode="auto">
              <a:xfrm>
                <a:off x="1252" y="2965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0" name="Oval 45"/>
              <p:cNvSpPr>
                <a:spLocks noChangeAspect="1" noChangeArrowheads="1"/>
              </p:cNvSpPr>
              <p:nvPr/>
            </p:nvSpPr>
            <p:spPr bwMode="auto">
              <a:xfrm>
                <a:off x="1281" y="2993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9" name="Group 46"/>
            <p:cNvGrpSpPr>
              <a:grpSpLocks noChangeAspect="1"/>
            </p:cNvGrpSpPr>
            <p:nvPr/>
          </p:nvGrpSpPr>
          <p:grpSpPr bwMode="auto">
            <a:xfrm>
              <a:off x="1891" y="2013"/>
              <a:ext cx="165" cy="124"/>
              <a:chOff x="1242" y="3357"/>
              <a:chExt cx="189" cy="142"/>
            </a:xfrm>
          </p:grpSpPr>
          <p:sp>
            <p:nvSpPr>
              <p:cNvPr id="227" name="Oval 47"/>
              <p:cNvSpPr>
                <a:spLocks noChangeAspect="1" noChangeArrowheads="1"/>
              </p:cNvSpPr>
              <p:nvPr/>
            </p:nvSpPr>
            <p:spPr bwMode="auto">
              <a:xfrm>
                <a:off x="1242" y="3357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Oval 48"/>
              <p:cNvSpPr>
                <a:spLocks noChangeAspect="1" noChangeArrowheads="1"/>
              </p:cNvSpPr>
              <p:nvPr/>
            </p:nvSpPr>
            <p:spPr bwMode="auto">
              <a:xfrm>
                <a:off x="1271" y="3385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0" name="Group 49"/>
            <p:cNvGrpSpPr>
              <a:grpSpLocks noChangeAspect="1"/>
            </p:cNvGrpSpPr>
            <p:nvPr/>
          </p:nvGrpSpPr>
          <p:grpSpPr bwMode="auto">
            <a:xfrm>
              <a:off x="2295" y="1180"/>
              <a:ext cx="165" cy="125"/>
              <a:chOff x="4036" y="1798"/>
              <a:chExt cx="188" cy="142"/>
            </a:xfrm>
          </p:grpSpPr>
          <p:sp>
            <p:nvSpPr>
              <p:cNvPr id="225" name="Oval 50"/>
              <p:cNvSpPr>
                <a:spLocks noChangeAspect="1" noChangeArrowheads="1"/>
              </p:cNvSpPr>
              <p:nvPr/>
            </p:nvSpPr>
            <p:spPr bwMode="auto">
              <a:xfrm>
                <a:off x="4036" y="1798"/>
                <a:ext cx="188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Oval 51"/>
              <p:cNvSpPr>
                <a:spLocks noChangeAspect="1" noChangeArrowheads="1"/>
              </p:cNvSpPr>
              <p:nvPr/>
            </p:nvSpPr>
            <p:spPr bwMode="auto">
              <a:xfrm>
                <a:off x="4060" y="1826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1" name="Group 52"/>
            <p:cNvGrpSpPr>
              <a:grpSpLocks noChangeAspect="1"/>
            </p:cNvGrpSpPr>
            <p:nvPr/>
          </p:nvGrpSpPr>
          <p:grpSpPr bwMode="auto">
            <a:xfrm>
              <a:off x="2302" y="1512"/>
              <a:ext cx="165" cy="124"/>
              <a:chOff x="4036" y="1798"/>
              <a:chExt cx="188" cy="142"/>
            </a:xfrm>
          </p:grpSpPr>
          <p:sp>
            <p:nvSpPr>
              <p:cNvPr id="223" name="Oval 53"/>
              <p:cNvSpPr>
                <a:spLocks noChangeAspect="1" noChangeArrowheads="1"/>
              </p:cNvSpPr>
              <p:nvPr/>
            </p:nvSpPr>
            <p:spPr bwMode="auto">
              <a:xfrm>
                <a:off x="4036" y="1798"/>
                <a:ext cx="188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Oval 54"/>
              <p:cNvSpPr>
                <a:spLocks noChangeAspect="1" noChangeArrowheads="1"/>
              </p:cNvSpPr>
              <p:nvPr/>
            </p:nvSpPr>
            <p:spPr bwMode="auto">
              <a:xfrm>
                <a:off x="4060" y="1826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2" name="Group 55"/>
            <p:cNvGrpSpPr>
              <a:grpSpLocks noChangeAspect="1"/>
            </p:cNvGrpSpPr>
            <p:nvPr/>
          </p:nvGrpSpPr>
          <p:grpSpPr bwMode="auto">
            <a:xfrm>
              <a:off x="2697" y="1096"/>
              <a:ext cx="165" cy="125"/>
              <a:chOff x="2194" y="2448"/>
              <a:chExt cx="189" cy="142"/>
            </a:xfrm>
          </p:grpSpPr>
          <p:sp>
            <p:nvSpPr>
              <p:cNvPr id="221" name="Oval 56"/>
              <p:cNvSpPr>
                <a:spLocks noChangeAspect="1" noChangeArrowheads="1"/>
              </p:cNvSpPr>
              <p:nvPr/>
            </p:nvSpPr>
            <p:spPr bwMode="auto">
              <a:xfrm>
                <a:off x="2194" y="2448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Oval 57"/>
              <p:cNvSpPr>
                <a:spLocks noChangeAspect="1" noChangeArrowheads="1"/>
              </p:cNvSpPr>
              <p:nvPr/>
            </p:nvSpPr>
            <p:spPr bwMode="auto">
              <a:xfrm>
                <a:off x="2223" y="2476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3" name="Group 58"/>
            <p:cNvGrpSpPr>
              <a:grpSpLocks noChangeAspect="1"/>
            </p:cNvGrpSpPr>
            <p:nvPr/>
          </p:nvGrpSpPr>
          <p:grpSpPr bwMode="auto">
            <a:xfrm>
              <a:off x="2697" y="1263"/>
              <a:ext cx="165" cy="124"/>
              <a:chOff x="3792" y="3072"/>
              <a:chExt cx="336" cy="240"/>
            </a:xfrm>
          </p:grpSpPr>
          <p:sp>
            <p:nvSpPr>
              <p:cNvPr id="219" name="Oval 59"/>
              <p:cNvSpPr>
                <a:spLocks noChangeAspect="1" noChangeArrowheads="1"/>
              </p:cNvSpPr>
              <p:nvPr/>
            </p:nvSpPr>
            <p:spPr bwMode="auto">
              <a:xfrm>
                <a:off x="3792" y="3072"/>
                <a:ext cx="336" cy="240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Oval 60"/>
              <p:cNvSpPr>
                <a:spLocks noChangeAspect="1" noChangeArrowheads="1"/>
              </p:cNvSpPr>
              <p:nvPr/>
            </p:nvSpPr>
            <p:spPr bwMode="auto">
              <a:xfrm>
                <a:off x="3840" y="312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4" name="Group 61"/>
            <p:cNvGrpSpPr>
              <a:grpSpLocks noChangeAspect="1"/>
            </p:cNvGrpSpPr>
            <p:nvPr/>
          </p:nvGrpSpPr>
          <p:grpSpPr bwMode="auto">
            <a:xfrm>
              <a:off x="2697" y="1430"/>
              <a:ext cx="165" cy="125"/>
              <a:chOff x="2162" y="2821"/>
              <a:chExt cx="189" cy="142"/>
            </a:xfrm>
          </p:grpSpPr>
          <p:sp>
            <p:nvSpPr>
              <p:cNvPr id="217" name="Oval 62"/>
              <p:cNvSpPr>
                <a:spLocks noChangeAspect="1" noChangeArrowheads="1"/>
              </p:cNvSpPr>
              <p:nvPr/>
            </p:nvSpPr>
            <p:spPr bwMode="auto">
              <a:xfrm>
                <a:off x="2162" y="2821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Oval 63"/>
              <p:cNvSpPr>
                <a:spLocks noChangeAspect="1" noChangeArrowheads="1"/>
              </p:cNvSpPr>
              <p:nvPr/>
            </p:nvSpPr>
            <p:spPr bwMode="auto">
              <a:xfrm>
                <a:off x="2191" y="2849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5" name="Group 64"/>
            <p:cNvGrpSpPr>
              <a:grpSpLocks noChangeAspect="1"/>
            </p:cNvGrpSpPr>
            <p:nvPr/>
          </p:nvGrpSpPr>
          <p:grpSpPr bwMode="auto">
            <a:xfrm>
              <a:off x="2697" y="1597"/>
              <a:ext cx="165" cy="124"/>
              <a:chOff x="3792" y="3072"/>
              <a:chExt cx="336" cy="240"/>
            </a:xfrm>
          </p:grpSpPr>
          <p:sp>
            <p:nvSpPr>
              <p:cNvPr id="215" name="Oval 65"/>
              <p:cNvSpPr>
                <a:spLocks noChangeAspect="1" noChangeArrowheads="1"/>
              </p:cNvSpPr>
              <p:nvPr/>
            </p:nvSpPr>
            <p:spPr bwMode="auto">
              <a:xfrm>
                <a:off x="3792" y="3072"/>
                <a:ext cx="336" cy="240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6" name="Oval 66"/>
              <p:cNvSpPr>
                <a:spLocks noChangeAspect="1" noChangeArrowheads="1"/>
              </p:cNvSpPr>
              <p:nvPr/>
            </p:nvSpPr>
            <p:spPr bwMode="auto">
              <a:xfrm>
                <a:off x="3840" y="312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6" name="Group 67"/>
            <p:cNvGrpSpPr>
              <a:grpSpLocks noChangeAspect="1"/>
            </p:cNvGrpSpPr>
            <p:nvPr/>
          </p:nvGrpSpPr>
          <p:grpSpPr bwMode="auto">
            <a:xfrm>
              <a:off x="2302" y="1833"/>
              <a:ext cx="165" cy="124"/>
              <a:chOff x="4036" y="1798"/>
              <a:chExt cx="188" cy="142"/>
            </a:xfrm>
          </p:grpSpPr>
          <p:sp>
            <p:nvSpPr>
              <p:cNvPr id="213" name="Oval 68"/>
              <p:cNvSpPr>
                <a:spLocks noChangeAspect="1" noChangeArrowheads="1"/>
              </p:cNvSpPr>
              <p:nvPr/>
            </p:nvSpPr>
            <p:spPr bwMode="auto">
              <a:xfrm>
                <a:off x="4036" y="1798"/>
                <a:ext cx="188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4" name="Oval 69"/>
              <p:cNvSpPr>
                <a:spLocks noChangeAspect="1" noChangeArrowheads="1"/>
              </p:cNvSpPr>
              <p:nvPr/>
            </p:nvSpPr>
            <p:spPr bwMode="auto">
              <a:xfrm>
                <a:off x="4060" y="1826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7" name="Group 70"/>
            <p:cNvGrpSpPr>
              <a:grpSpLocks noChangeAspect="1"/>
            </p:cNvGrpSpPr>
            <p:nvPr/>
          </p:nvGrpSpPr>
          <p:grpSpPr bwMode="auto">
            <a:xfrm>
              <a:off x="2302" y="2156"/>
              <a:ext cx="165" cy="124"/>
              <a:chOff x="1269" y="2576"/>
              <a:chExt cx="188" cy="142"/>
            </a:xfrm>
          </p:grpSpPr>
          <p:sp>
            <p:nvSpPr>
              <p:cNvPr id="211" name="Oval 71"/>
              <p:cNvSpPr>
                <a:spLocks noChangeAspect="1" noChangeArrowheads="1"/>
              </p:cNvSpPr>
              <p:nvPr/>
            </p:nvSpPr>
            <p:spPr bwMode="auto">
              <a:xfrm>
                <a:off x="1269" y="2576"/>
                <a:ext cx="188" cy="142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Oval 72"/>
              <p:cNvSpPr>
                <a:spLocks noChangeAspect="1" noChangeArrowheads="1"/>
              </p:cNvSpPr>
              <p:nvPr/>
            </p:nvSpPr>
            <p:spPr bwMode="auto">
              <a:xfrm>
                <a:off x="1293" y="2604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8" name="Group 73"/>
            <p:cNvGrpSpPr>
              <a:grpSpLocks noChangeAspect="1"/>
            </p:cNvGrpSpPr>
            <p:nvPr/>
          </p:nvGrpSpPr>
          <p:grpSpPr bwMode="auto">
            <a:xfrm>
              <a:off x="2697" y="1756"/>
              <a:ext cx="165" cy="124"/>
              <a:chOff x="2170" y="3216"/>
              <a:chExt cx="189" cy="142"/>
            </a:xfrm>
          </p:grpSpPr>
          <p:sp>
            <p:nvSpPr>
              <p:cNvPr id="209" name="Oval 74"/>
              <p:cNvSpPr>
                <a:spLocks noChangeAspect="1" noChangeArrowheads="1"/>
              </p:cNvSpPr>
              <p:nvPr/>
            </p:nvSpPr>
            <p:spPr bwMode="auto">
              <a:xfrm>
                <a:off x="2170" y="3216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Oval 75"/>
              <p:cNvSpPr>
                <a:spLocks noChangeAspect="1" noChangeArrowheads="1"/>
              </p:cNvSpPr>
              <p:nvPr/>
            </p:nvSpPr>
            <p:spPr bwMode="auto">
              <a:xfrm>
                <a:off x="2199" y="3244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9" name="Group 76"/>
            <p:cNvGrpSpPr>
              <a:grpSpLocks noChangeAspect="1"/>
            </p:cNvGrpSpPr>
            <p:nvPr/>
          </p:nvGrpSpPr>
          <p:grpSpPr bwMode="auto">
            <a:xfrm>
              <a:off x="2697" y="1922"/>
              <a:ext cx="165" cy="124"/>
              <a:chOff x="3792" y="3072"/>
              <a:chExt cx="336" cy="240"/>
            </a:xfrm>
          </p:grpSpPr>
          <p:sp>
            <p:nvSpPr>
              <p:cNvPr id="207" name="Oval 77"/>
              <p:cNvSpPr>
                <a:spLocks noChangeAspect="1" noChangeArrowheads="1"/>
              </p:cNvSpPr>
              <p:nvPr/>
            </p:nvSpPr>
            <p:spPr bwMode="auto">
              <a:xfrm>
                <a:off x="3792" y="3072"/>
                <a:ext cx="336" cy="240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Oval 78"/>
              <p:cNvSpPr>
                <a:spLocks noChangeAspect="1" noChangeArrowheads="1"/>
              </p:cNvSpPr>
              <p:nvPr/>
            </p:nvSpPr>
            <p:spPr bwMode="auto">
              <a:xfrm>
                <a:off x="3840" y="312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79"/>
            <p:cNvGrpSpPr>
              <a:grpSpLocks noChangeAspect="1"/>
            </p:cNvGrpSpPr>
            <p:nvPr/>
          </p:nvGrpSpPr>
          <p:grpSpPr bwMode="auto">
            <a:xfrm>
              <a:off x="2697" y="2083"/>
              <a:ext cx="165" cy="124"/>
              <a:chOff x="1719" y="2493"/>
              <a:chExt cx="189" cy="142"/>
            </a:xfrm>
          </p:grpSpPr>
          <p:sp>
            <p:nvSpPr>
              <p:cNvPr id="205" name="Oval 80"/>
              <p:cNvSpPr>
                <a:spLocks noChangeAspect="1" noChangeArrowheads="1"/>
              </p:cNvSpPr>
              <p:nvPr/>
            </p:nvSpPr>
            <p:spPr bwMode="auto">
              <a:xfrm>
                <a:off x="1719" y="2493"/>
                <a:ext cx="189" cy="142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Oval 81"/>
              <p:cNvSpPr>
                <a:spLocks noChangeAspect="1" noChangeArrowheads="1"/>
              </p:cNvSpPr>
              <p:nvPr/>
            </p:nvSpPr>
            <p:spPr bwMode="auto">
              <a:xfrm>
                <a:off x="1748" y="2521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1" name="Group 82"/>
            <p:cNvGrpSpPr>
              <a:grpSpLocks noChangeAspect="1"/>
            </p:cNvGrpSpPr>
            <p:nvPr/>
          </p:nvGrpSpPr>
          <p:grpSpPr bwMode="auto">
            <a:xfrm>
              <a:off x="2697" y="2235"/>
              <a:ext cx="165" cy="124"/>
              <a:chOff x="1719" y="2667"/>
              <a:chExt cx="189" cy="141"/>
            </a:xfrm>
          </p:grpSpPr>
          <p:sp>
            <p:nvSpPr>
              <p:cNvPr id="203" name="Oval 83"/>
              <p:cNvSpPr>
                <a:spLocks noChangeAspect="1" noChangeArrowheads="1"/>
              </p:cNvSpPr>
              <p:nvPr/>
            </p:nvSpPr>
            <p:spPr bwMode="auto">
              <a:xfrm>
                <a:off x="1719" y="2667"/>
                <a:ext cx="189" cy="141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Oval 84"/>
              <p:cNvSpPr>
                <a:spLocks noChangeAspect="1" noChangeArrowheads="1"/>
              </p:cNvSpPr>
              <p:nvPr/>
            </p:nvSpPr>
            <p:spPr bwMode="auto">
              <a:xfrm>
                <a:off x="1746" y="2695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2" name="Line 85"/>
            <p:cNvSpPr>
              <a:spLocks noChangeAspect="1" noChangeShapeType="1"/>
            </p:cNvSpPr>
            <p:nvPr/>
          </p:nvSpPr>
          <p:spPr bwMode="auto">
            <a:xfrm flipV="1">
              <a:off x="1657" y="1440"/>
              <a:ext cx="210" cy="21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Line 86"/>
            <p:cNvSpPr>
              <a:spLocks noChangeAspect="1" noChangeShapeType="1"/>
            </p:cNvSpPr>
            <p:nvPr/>
          </p:nvSpPr>
          <p:spPr bwMode="auto">
            <a:xfrm>
              <a:off x="1657" y="1777"/>
              <a:ext cx="210" cy="21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87"/>
            <p:cNvSpPr>
              <a:spLocks noChangeAspect="1" noChangeShapeType="1"/>
            </p:cNvSpPr>
            <p:nvPr/>
          </p:nvSpPr>
          <p:spPr bwMode="auto">
            <a:xfrm flipV="1">
              <a:off x="2078" y="1272"/>
              <a:ext cx="168" cy="42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88"/>
            <p:cNvSpPr>
              <a:spLocks noChangeAspect="1" noChangeShapeType="1"/>
            </p:cNvSpPr>
            <p:nvPr/>
          </p:nvSpPr>
          <p:spPr bwMode="auto">
            <a:xfrm>
              <a:off x="2078" y="1440"/>
              <a:ext cx="168" cy="84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89"/>
            <p:cNvSpPr>
              <a:spLocks noChangeAspect="1" noChangeShapeType="1"/>
            </p:cNvSpPr>
            <p:nvPr/>
          </p:nvSpPr>
          <p:spPr bwMode="auto">
            <a:xfrm flipV="1">
              <a:off x="2078" y="1945"/>
              <a:ext cx="168" cy="84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90"/>
            <p:cNvSpPr>
              <a:spLocks noChangeAspect="1" noChangeShapeType="1"/>
            </p:cNvSpPr>
            <p:nvPr/>
          </p:nvSpPr>
          <p:spPr bwMode="auto">
            <a:xfrm>
              <a:off x="2078" y="2128"/>
              <a:ext cx="166" cy="84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8" name="Group 91"/>
            <p:cNvGrpSpPr>
              <a:grpSpLocks noChangeAspect="1"/>
            </p:cNvGrpSpPr>
            <p:nvPr/>
          </p:nvGrpSpPr>
          <p:grpSpPr bwMode="auto">
            <a:xfrm>
              <a:off x="2491" y="1153"/>
              <a:ext cx="178" cy="168"/>
              <a:chOff x="1960" y="2520"/>
              <a:chExt cx="202" cy="192"/>
            </a:xfrm>
          </p:grpSpPr>
          <p:sp>
            <p:nvSpPr>
              <p:cNvPr id="201" name="Line 92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" name="Line 93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9" name="Group 94"/>
            <p:cNvGrpSpPr>
              <a:grpSpLocks noChangeAspect="1"/>
            </p:cNvGrpSpPr>
            <p:nvPr/>
          </p:nvGrpSpPr>
          <p:grpSpPr bwMode="auto">
            <a:xfrm>
              <a:off x="2498" y="1497"/>
              <a:ext cx="178" cy="168"/>
              <a:chOff x="1960" y="2520"/>
              <a:chExt cx="202" cy="192"/>
            </a:xfrm>
          </p:grpSpPr>
          <p:sp>
            <p:nvSpPr>
              <p:cNvPr id="199" name="Line 95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Line 96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0" name="Group 97"/>
            <p:cNvGrpSpPr>
              <a:grpSpLocks noChangeAspect="1"/>
            </p:cNvGrpSpPr>
            <p:nvPr/>
          </p:nvGrpSpPr>
          <p:grpSpPr bwMode="auto">
            <a:xfrm>
              <a:off x="2498" y="1826"/>
              <a:ext cx="178" cy="168"/>
              <a:chOff x="1960" y="2520"/>
              <a:chExt cx="202" cy="192"/>
            </a:xfrm>
          </p:grpSpPr>
          <p:sp>
            <p:nvSpPr>
              <p:cNvPr id="197" name="Line 98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Line 99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1" name="Group 100"/>
            <p:cNvGrpSpPr>
              <a:grpSpLocks noChangeAspect="1"/>
            </p:cNvGrpSpPr>
            <p:nvPr/>
          </p:nvGrpSpPr>
          <p:grpSpPr bwMode="auto">
            <a:xfrm>
              <a:off x="2491" y="2156"/>
              <a:ext cx="178" cy="168"/>
              <a:chOff x="1960" y="2520"/>
              <a:chExt cx="202" cy="192"/>
            </a:xfrm>
          </p:grpSpPr>
          <p:sp>
            <p:nvSpPr>
              <p:cNvPr id="195" name="Line 101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Line 102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2" name="Group 103"/>
            <p:cNvGrpSpPr>
              <a:grpSpLocks noChangeAspect="1"/>
            </p:cNvGrpSpPr>
            <p:nvPr/>
          </p:nvGrpSpPr>
          <p:grpSpPr bwMode="auto">
            <a:xfrm>
              <a:off x="1477" y="2957"/>
              <a:ext cx="166" cy="125"/>
              <a:chOff x="437" y="2640"/>
              <a:chExt cx="189" cy="142"/>
            </a:xfrm>
          </p:grpSpPr>
          <p:sp>
            <p:nvSpPr>
              <p:cNvPr id="193" name="Oval 104"/>
              <p:cNvSpPr>
                <a:spLocks noChangeAspect="1" noChangeArrowheads="1"/>
              </p:cNvSpPr>
              <p:nvPr/>
            </p:nvSpPr>
            <p:spPr bwMode="auto">
              <a:xfrm>
                <a:off x="437" y="2640"/>
                <a:ext cx="189" cy="142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Oval 105"/>
              <p:cNvSpPr>
                <a:spLocks noChangeAspect="1" noChangeArrowheads="1"/>
              </p:cNvSpPr>
              <p:nvPr/>
            </p:nvSpPr>
            <p:spPr bwMode="auto">
              <a:xfrm>
                <a:off x="465" y="2669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3" name="Group 106"/>
            <p:cNvGrpSpPr>
              <a:grpSpLocks noChangeAspect="1"/>
            </p:cNvGrpSpPr>
            <p:nvPr/>
          </p:nvGrpSpPr>
          <p:grpSpPr bwMode="auto">
            <a:xfrm>
              <a:off x="1881" y="2612"/>
              <a:ext cx="166" cy="124"/>
              <a:chOff x="1252" y="2965"/>
              <a:chExt cx="189" cy="142"/>
            </a:xfrm>
          </p:grpSpPr>
          <p:sp>
            <p:nvSpPr>
              <p:cNvPr id="191" name="Oval 107"/>
              <p:cNvSpPr>
                <a:spLocks noChangeAspect="1" noChangeArrowheads="1"/>
              </p:cNvSpPr>
              <p:nvPr/>
            </p:nvSpPr>
            <p:spPr bwMode="auto">
              <a:xfrm>
                <a:off x="1252" y="2965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Oval 108"/>
              <p:cNvSpPr>
                <a:spLocks noChangeAspect="1" noChangeArrowheads="1"/>
              </p:cNvSpPr>
              <p:nvPr/>
            </p:nvSpPr>
            <p:spPr bwMode="auto">
              <a:xfrm>
                <a:off x="1281" y="2993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4" name="Group 109"/>
            <p:cNvGrpSpPr>
              <a:grpSpLocks noChangeAspect="1"/>
            </p:cNvGrpSpPr>
            <p:nvPr/>
          </p:nvGrpSpPr>
          <p:grpSpPr bwMode="auto">
            <a:xfrm>
              <a:off x="1884" y="3303"/>
              <a:ext cx="165" cy="125"/>
              <a:chOff x="1242" y="3357"/>
              <a:chExt cx="189" cy="142"/>
            </a:xfrm>
          </p:grpSpPr>
          <p:sp>
            <p:nvSpPr>
              <p:cNvPr id="189" name="Oval 110"/>
              <p:cNvSpPr>
                <a:spLocks noChangeAspect="1" noChangeArrowheads="1"/>
              </p:cNvSpPr>
              <p:nvPr/>
            </p:nvSpPr>
            <p:spPr bwMode="auto">
              <a:xfrm>
                <a:off x="1242" y="3357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11"/>
              <p:cNvSpPr>
                <a:spLocks noChangeAspect="1" noChangeArrowheads="1"/>
              </p:cNvSpPr>
              <p:nvPr/>
            </p:nvSpPr>
            <p:spPr bwMode="auto">
              <a:xfrm>
                <a:off x="1271" y="3385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5" name="Group 112"/>
            <p:cNvGrpSpPr>
              <a:grpSpLocks noChangeAspect="1"/>
            </p:cNvGrpSpPr>
            <p:nvPr/>
          </p:nvGrpSpPr>
          <p:grpSpPr bwMode="auto">
            <a:xfrm>
              <a:off x="2288" y="2471"/>
              <a:ext cx="165" cy="125"/>
              <a:chOff x="4036" y="1798"/>
              <a:chExt cx="188" cy="142"/>
            </a:xfrm>
          </p:grpSpPr>
          <p:sp>
            <p:nvSpPr>
              <p:cNvPr id="187" name="Oval 113"/>
              <p:cNvSpPr>
                <a:spLocks noChangeAspect="1" noChangeArrowheads="1"/>
              </p:cNvSpPr>
              <p:nvPr/>
            </p:nvSpPr>
            <p:spPr bwMode="auto">
              <a:xfrm>
                <a:off x="4036" y="1798"/>
                <a:ext cx="188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Oval 114"/>
              <p:cNvSpPr>
                <a:spLocks noChangeAspect="1" noChangeArrowheads="1"/>
              </p:cNvSpPr>
              <p:nvPr/>
            </p:nvSpPr>
            <p:spPr bwMode="auto">
              <a:xfrm>
                <a:off x="4060" y="1826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6" name="Group 115"/>
            <p:cNvGrpSpPr>
              <a:grpSpLocks noChangeAspect="1"/>
            </p:cNvGrpSpPr>
            <p:nvPr/>
          </p:nvGrpSpPr>
          <p:grpSpPr bwMode="auto">
            <a:xfrm>
              <a:off x="2295" y="2803"/>
              <a:ext cx="165" cy="124"/>
              <a:chOff x="4036" y="1798"/>
              <a:chExt cx="188" cy="142"/>
            </a:xfrm>
          </p:grpSpPr>
          <p:sp>
            <p:nvSpPr>
              <p:cNvPr id="185" name="Oval 116"/>
              <p:cNvSpPr>
                <a:spLocks noChangeAspect="1" noChangeArrowheads="1"/>
              </p:cNvSpPr>
              <p:nvPr/>
            </p:nvSpPr>
            <p:spPr bwMode="auto">
              <a:xfrm>
                <a:off x="4036" y="1798"/>
                <a:ext cx="188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Oval 117"/>
              <p:cNvSpPr>
                <a:spLocks noChangeAspect="1" noChangeArrowheads="1"/>
              </p:cNvSpPr>
              <p:nvPr/>
            </p:nvSpPr>
            <p:spPr bwMode="auto">
              <a:xfrm>
                <a:off x="4060" y="1826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7" name="Group 118"/>
            <p:cNvGrpSpPr>
              <a:grpSpLocks noChangeAspect="1"/>
            </p:cNvGrpSpPr>
            <p:nvPr/>
          </p:nvGrpSpPr>
          <p:grpSpPr bwMode="auto">
            <a:xfrm>
              <a:off x="2690" y="2387"/>
              <a:ext cx="165" cy="125"/>
              <a:chOff x="2194" y="2448"/>
              <a:chExt cx="189" cy="142"/>
            </a:xfrm>
          </p:grpSpPr>
          <p:sp>
            <p:nvSpPr>
              <p:cNvPr id="183" name="Oval 119"/>
              <p:cNvSpPr>
                <a:spLocks noChangeAspect="1" noChangeArrowheads="1"/>
              </p:cNvSpPr>
              <p:nvPr/>
            </p:nvSpPr>
            <p:spPr bwMode="auto">
              <a:xfrm>
                <a:off x="2194" y="2448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20"/>
              <p:cNvSpPr>
                <a:spLocks noChangeAspect="1" noChangeArrowheads="1"/>
              </p:cNvSpPr>
              <p:nvPr/>
            </p:nvSpPr>
            <p:spPr bwMode="auto">
              <a:xfrm>
                <a:off x="2223" y="2476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8" name="Group 121"/>
            <p:cNvGrpSpPr>
              <a:grpSpLocks noChangeAspect="1"/>
            </p:cNvGrpSpPr>
            <p:nvPr/>
          </p:nvGrpSpPr>
          <p:grpSpPr bwMode="auto">
            <a:xfrm>
              <a:off x="2690" y="2554"/>
              <a:ext cx="165" cy="123"/>
              <a:chOff x="3792" y="3072"/>
              <a:chExt cx="336" cy="240"/>
            </a:xfrm>
          </p:grpSpPr>
          <p:sp>
            <p:nvSpPr>
              <p:cNvPr id="181" name="Oval 122"/>
              <p:cNvSpPr>
                <a:spLocks noChangeAspect="1" noChangeArrowheads="1"/>
              </p:cNvSpPr>
              <p:nvPr/>
            </p:nvSpPr>
            <p:spPr bwMode="auto">
              <a:xfrm>
                <a:off x="3792" y="3072"/>
                <a:ext cx="336" cy="240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Oval 123"/>
              <p:cNvSpPr>
                <a:spLocks noChangeAspect="1" noChangeArrowheads="1"/>
              </p:cNvSpPr>
              <p:nvPr/>
            </p:nvSpPr>
            <p:spPr bwMode="auto">
              <a:xfrm>
                <a:off x="3840" y="312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9" name="Group 124"/>
            <p:cNvGrpSpPr>
              <a:grpSpLocks noChangeAspect="1"/>
            </p:cNvGrpSpPr>
            <p:nvPr/>
          </p:nvGrpSpPr>
          <p:grpSpPr bwMode="auto">
            <a:xfrm>
              <a:off x="2690" y="2721"/>
              <a:ext cx="165" cy="125"/>
              <a:chOff x="2162" y="2821"/>
              <a:chExt cx="189" cy="142"/>
            </a:xfrm>
          </p:grpSpPr>
          <p:sp>
            <p:nvSpPr>
              <p:cNvPr id="179" name="Oval 125"/>
              <p:cNvSpPr>
                <a:spLocks noChangeAspect="1" noChangeArrowheads="1"/>
              </p:cNvSpPr>
              <p:nvPr/>
            </p:nvSpPr>
            <p:spPr bwMode="auto">
              <a:xfrm>
                <a:off x="2162" y="2821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Oval 126"/>
              <p:cNvSpPr>
                <a:spLocks noChangeAspect="1" noChangeArrowheads="1"/>
              </p:cNvSpPr>
              <p:nvPr/>
            </p:nvSpPr>
            <p:spPr bwMode="auto">
              <a:xfrm>
                <a:off x="2191" y="2849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0" name="Group 127"/>
            <p:cNvGrpSpPr>
              <a:grpSpLocks noChangeAspect="1"/>
            </p:cNvGrpSpPr>
            <p:nvPr/>
          </p:nvGrpSpPr>
          <p:grpSpPr bwMode="auto">
            <a:xfrm>
              <a:off x="2690" y="2888"/>
              <a:ext cx="165" cy="123"/>
              <a:chOff x="3792" y="3072"/>
              <a:chExt cx="336" cy="240"/>
            </a:xfrm>
          </p:grpSpPr>
          <p:sp>
            <p:nvSpPr>
              <p:cNvPr id="177" name="Oval 128"/>
              <p:cNvSpPr>
                <a:spLocks noChangeAspect="1" noChangeArrowheads="1"/>
              </p:cNvSpPr>
              <p:nvPr/>
            </p:nvSpPr>
            <p:spPr bwMode="auto">
              <a:xfrm>
                <a:off x="3792" y="3072"/>
                <a:ext cx="336" cy="240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29"/>
              <p:cNvSpPr>
                <a:spLocks noChangeAspect="1" noChangeArrowheads="1"/>
              </p:cNvSpPr>
              <p:nvPr/>
            </p:nvSpPr>
            <p:spPr bwMode="auto">
              <a:xfrm>
                <a:off x="3840" y="312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1" name="Group 130"/>
            <p:cNvGrpSpPr>
              <a:grpSpLocks noChangeAspect="1"/>
            </p:cNvGrpSpPr>
            <p:nvPr/>
          </p:nvGrpSpPr>
          <p:grpSpPr bwMode="auto">
            <a:xfrm>
              <a:off x="2295" y="3124"/>
              <a:ext cx="165" cy="124"/>
              <a:chOff x="4036" y="1798"/>
              <a:chExt cx="188" cy="142"/>
            </a:xfrm>
          </p:grpSpPr>
          <p:sp>
            <p:nvSpPr>
              <p:cNvPr id="175" name="Oval 131"/>
              <p:cNvSpPr>
                <a:spLocks noChangeAspect="1" noChangeArrowheads="1"/>
              </p:cNvSpPr>
              <p:nvPr/>
            </p:nvSpPr>
            <p:spPr bwMode="auto">
              <a:xfrm>
                <a:off x="4036" y="1798"/>
                <a:ext cx="188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Oval 132"/>
              <p:cNvSpPr>
                <a:spLocks noChangeAspect="1" noChangeArrowheads="1"/>
              </p:cNvSpPr>
              <p:nvPr/>
            </p:nvSpPr>
            <p:spPr bwMode="auto">
              <a:xfrm>
                <a:off x="4060" y="1826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2" name="Group 133"/>
            <p:cNvGrpSpPr>
              <a:grpSpLocks noChangeAspect="1"/>
            </p:cNvGrpSpPr>
            <p:nvPr/>
          </p:nvGrpSpPr>
          <p:grpSpPr bwMode="auto">
            <a:xfrm>
              <a:off x="2690" y="3047"/>
              <a:ext cx="165" cy="124"/>
              <a:chOff x="2170" y="3216"/>
              <a:chExt cx="189" cy="142"/>
            </a:xfrm>
          </p:grpSpPr>
          <p:sp>
            <p:nvSpPr>
              <p:cNvPr id="173" name="Oval 134"/>
              <p:cNvSpPr>
                <a:spLocks noChangeAspect="1" noChangeArrowheads="1"/>
              </p:cNvSpPr>
              <p:nvPr/>
            </p:nvSpPr>
            <p:spPr bwMode="auto">
              <a:xfrm>
                <a:off x="2170" y="3216"/>
                <a:ext cx="189" cy="142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Oval 135"/>
              <p:cNvSpPr>
                <a:spLocks noChangeAspect="1" noChangeArrowheads="1"/>
              </p:cNvSpPr>
              <p:nvPr/>
            </p:nvSpPr>
            <p:spPr bwMode="auto">
              <a:xfrm>
                <a:off x="2199" y="3244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3" name="Group 136"/>
            <p:cNvGrpSpPr>
              <a:grpSpLocks noChangeAspect="1"/>
            </p:cNvGrpSpPr>
            <p:nvPr/>
          </p:nvGrpSpPr>
          <p:grpSpPr bwMode="auto">
            <a:xfrm>
              <a:off x="2690" y="3213"/>
              <a:ext cx="165" cy="124"/>
              <a:chOff x="3792" y="3072"/>
              <a:chExt cx="336" cy="240"/>
            </a:xfrm>
          </p:grpSpPr>
          <p:sp>
            <p:nvSpPr>
              <p:cNvPr id="171" name="Oval 137"/>
              <p:cNvSpPr>
                <a:spLocks noChangeAspect="1" noChangeArrowheads="1"/>
              </p:cNvSpPr>
              <p:nvPr/>
            </p:nvSpPr>
            <p:spPr bwMode="auto">
              <a:xfrm>
                <a:off x="3792" y="3072"/>
                <a:ext cx="336" cy="240"/>
              </a:xfrm>
              <a:prstGeom prst="ellipse">
                <a:avLst/>
              </a:prstGeom>
              <a:solidFill>
                <a:srgbClr val="FF330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38"/>
              <p:cNvSpPr>
                <a:spLocks noChangeAspect="1" noChangeArrowheads="1"/>
              </p:cNvSpPr>
              <p:nvPr/>
            </p:nvSpPr>
            <p:spPr bwMode="auto">
              <a:xfrm>
                <a:off x="3840" y="312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4" name="Group 139"/>
            <p:cNvGrpSpPr>
              <a:grpSpLocks noChangeAspect="1"/>
            </p:cNvGrpSpPr>
            <p:nvPr/>
          </p:nvGrpSpPr>
          <p:grpSpPr bwMode="auto">
            <a:xfrm>
              <a:off x="2297" y="3356"/>
              <a:ext cx="561" cy="196"/>
              <a:chOff x="1261" y="3965"/>
              <a:chExt cx="639" cy="225"/>
            </a:xfrm>
          </p:grpSpPr>
          <p:grpSp>
            <p:nvGrpSpPr>
              <p:cNvPr id="166" name="Group 140"/>
              <p:cNvGrpSpPr>
                <a:grpSpLocks noChangeAspect="1"/>
              </p:cNvGrpSpPr>
              <p:nvPr/>
            </p:nvGrpSpPr>
            <p:grpSpPr bwMode="auto">
              <a:xfrm>
                <a:off x="1261" y="4048"/>
                <a:ext cx="188" cy="142"/>
                <a:chOff x="1261" y="4048"/>
                <a:chExt cx="188" cy="142"/>
              </a:xfrm>
            </p:grpSpPr>
            <p:sp>
              <p:nvSpPr>
                <p:cNvPr id="169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1261" y="4048"/>
                  <a:ext cx="188" cy="142"/>
                </a:xfrm>
                <a:prstGeom prst="ellipse">
                  <a:avLst/>
                </a:prstGeom>
                <a:solidFill>
                  <a:srgbClr val="800080">
                    <a:alpha val="50195"/>
                  </a:srgbClr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0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1285" y="4076"/>
                  <a:ext cx="81" cy="8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7" name="Oval 143"/>
              <p:cNvSpPr>
                <a:spLocks noChangeAspect="1" noChangeArrowheads="1"/>
              </p:cNvSpPr>
              <p:nvPr/>
            </p:nvSpPr>
            <p:spPr bwMode="auto">
              <a:xfrm>
                <a:off x="1711" y="3965"/>
                <a:ext cx="189" cy="142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Oval 144"/>
              <p:cNvSpPr>
                <a:spLocks noChangeAspect="1" noChangeArrowheads="1"/>
              </p:cNvSpPr>
              <p:nvPr/>
            </p:nvSpPr>
            <p:spPr bwMode="auto">
              <a:xfrm>
                <a:off x="1740" y="3993"/>
                <a:ext cx="81" cy="8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5" name="Group 145"/>
            <p:cNvGrpSpPr>
              <a:grpSpLocks noChangeAspect="1"/>
            </p:cNvGrpSpPr>
            <p:nvPr/>
          </p:nvGrpSpPr>
          <p:grpSpPr bwMode="auto">
            <a:xfrm>
              <a:off x="2690" y="3526"/>
              <a:ext cx="165" cy="124"/>
              <a:chOff x="1711" y="4139"/>
              <a:chExt cx="189" cy="141"/>
            </a:xfrm>
          </p:grpSpPr>
          <p:sp>
            <p:nvSpPr>
              <p:cNvPr id="164" name="Oval 146"/>
              <p:cNvSpPr>
                <a:spLocks noChangeAspect="1" noChangeArrowheads="1"/>
              </p:cNvSpPr>
              <p:nvPr/>
            </p:nvSpPr>
            <p:spPr bwMode="auto">
              <a:xfrm>
                <a:off x="1711" y="4139"/>
                <a:ext cx="189" cy="141"/>
              </a:xfrm>
              <a:prstGeom prst="ellipse">
                <a:avLst/>
              </a:prstGeom>
              <a:solidFill>
                <a:srgbClr val="800080">
                  <a:alpha val="50195"/>
                </a:srgb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Oval 147"/>
              <p:cNvSpPr>
                <a:spLocks noChangeAspect="1" noChangeArrowheads="1"/>
              </p:cNvSpPr>
              <p:nvPr/>
            </p:nvSpPr>
            <p:spPr bwMode="auto">
              <a:xfrm>
                <a:off x="1738" y="4167"/>
                <a:ext cx="81" cy="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Line 148"/>
            <p:cNvSpPr>
              <a:spLocks noChangeAspect="1" noChangeShapeType="1"/>
            </p:cNvSpPr>
            <p:nvPr/>
          </p:nvSpPr>
          <p:spPr bwMode="auto">
            <a:xfrm flipV="1">
              <a:off x="1650" y="2731"/>
              <a:ext cx="210" cy="21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Line 149"/>
            <p:cNvSpPr>
              <a:spLocks noChangeAspect="1" noChangeShapeType="1"/>
            </p:cNvSpPr>
            <p:nvPr/>
          </p:nvSpPr>
          <p:spPr bwMode="auto">
            <a:xfrm>
              <a:off x="1650" y="3068"/>
              <a:ext cx="210" cy="210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150"/>
            <p:cNvSpPr>
              <a:spLocks noChangeAspect="1" noChangeShapeType="1"/>
            </p:cNvSpPr>
            <p:nvPr/>
          </p:nvSpPr>
          <p:spPr bwMode="auto">
            <a:xfrm flipV="1">
              <a:off x="2070" y="2562"/>
              <a:ext cx="169" cy="43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151"/>
            <p:cNvSpPr>
              <a:spLocks noChangeAspect="1" noChangeShapeType="1"/>
            </p:cNvSpPr>
            <p:nvPr/>
          </p:nvSpPr>
          <p:spPr bwMode="auto">
            <a:xfrm>
              <a:off x="2070" y="2731"/>
              <a:ext cx="169" cy="8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152"/>
            <p:cNvSpPr>
              <a:spLocks noChangeAspect="1" noChangeShapeType="1"/>
            </p:cNvSpPr>
            <p:nvPr/>
          </p:nvSpPr>
          <p:spPr bwMode="auto">
            <a:xfrm flipV="1">
              <a:off x="2070" y="3236"/>
              <a:ext cx="169" cy="8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153"/>
            <p:cNvSpPr>
              <a:spLocks noChangeAspect="1" noChangeShapeType="1"/>
            </p:cNvSpPr>
            <p:nvPr/>
          </p:nvSpPr>
          <p:spPr bwMode="auto">
            <a:xfrm>
              <a:off x="2070" y="3418"/>
              <a:ext cx="167" cy="85"/>
            </a:xfrm>
            <a:prstGeom prst="line">
              <a:avLst/>
            </a:prstGeom>
            <a:ln>
              <a:headEnd/>
              <a:tailEnd type="triangl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" name="Group 154"/>
            <p:cNvGrpSpPr>
              <a:grpSpLocks noChangeAspect="1"/>
            </p:cNvGrpSpPr>
            <p:nvPr/>
          </p:nvGrpSpPr>
          <p:grpSpPr bwMode="auto">
            <a:xfrm>
              <a:off x="2484" y="2444"/>
              <a:ext cx="177" cy="168"/>
              <a:chOff x="1960" y="2520"/>
              <a:chExt cx="202" cy="192"/>
            </a:xfrm>
          </p:grpSpPr>
          <p:sp>
            <p:nvSpPr>
              <p:cNvPr id="162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Line 156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" name="Group 157"/>
            <p:cNvGrpSpPr>
              <a:grpSpLocks noChangeAspect="1"/>
            </p:cNvGrpSpPr>
            <p:nvPr/>
          </p:nvGrpSpPr>
          <p:grpSpPr bwMode="auto">
            <a:xfrm>
              <a:off x="2491" y="2801"/>
              <a:ext cx="178" cy="168"/>
              <a:chOff x="1960" y="2520"/>
              <a:chExt cx="202" cy="192"/>
            </a:xfrm>
          </p:grpSpPr>
          <p:sp>
            <p:nvSpPr>
              <p:cNvPr id="160" name="Line 158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" name="Line 159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" name="Group 160"/>
            <p:cNvGrpSpPr>
              <a:grpSpLocks noChangeAspect="1"/>
            </p:cNvGrpSpPr>
            <p:nvPr/>
          </p:nvGrpSpPr>
          <p:grpSpPr bwMode="auto">
            <a:xfrm>
              <a:off x="2491" y="3117"/>
              <a:ext cx="178" cy="168"/>
              <a:chOff x="1960" y="2520"/>
              <a:chExt cx="202" cy="192"/>
            </a:xfrm>
          </p:grpSpPr>
          <p:sp>
            <p:nvSpPr>
              <p:cNvPr id="158" name="Line 161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Line 162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" name="Group 163"/>
            <p:cNvGrpSpPr>
              <a:grpSpLocks noChangeAspect="1"/>
            </p:cNvGrpSpPr>
            <p:nvPr/>
          </p:nvGrpSpPr>
          <p:grpSpPr bwMode="auto">
            <a:xfrm>
              <a:off x="2484" y="3433"/>
              <a:ext cx="177" cy="168"/>
              <a:chOff x="1960" y="2520"/>
              <a:chExt cx="202" cy="192"/>
            </a:xfrm>
          </p:grpSpPr>
          <p:sp>
            <p:nvSpPr>
              <p:cNvPr id="156" name="Line 164"/>
              <p:cNvSpPr>
                <a:spLocks noChangeAspect="1" noChangeShapeType="1"/>
              </p:cNvSpPr>
              <p:nvPr/>
            </p:nvSpPr>
            <p:spPr bwMode="auto">
              <a:xfrm flipV="1">
                <a:off x="1960" y="2520"/>
                <a:ext cx="202" cy="48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" name="Line 165"/>
              <p:cNvSpPr>
                <a:spLocks noChangeAspect="1" noChangeShapeType="1"/>
              </p:cNvSpPr>
              <p:nvPr/>
            </p:nvSpPr>
            <p:spPr bwMode="auto">
              <a:xfrm rot="-555717">
                <a:off x="1960" y="2616"/>
                <a:ext cx="202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6" name="AutoShape 166"/>
            <p:cNvSpPr>
              <a:spLocks noChangeAspect="1"/>
            </p:cNvSpPr>
            <p:nvPr/>
          </p:nvSpPr>
          <p:spPr bwMode="auto">
            <a:xfrm>
              <a:off x="2908" y="2380"/>
              <a:ext cx="193" cy="968"/>
            </a:xfrm>
            <a:prstGeom prst="rightBrace">
              <a:avLst>
                <a:gd name="adj1" fmla="val 52381"/>
                <a:gd name="adj2" fmla="val 50000"/>
              </a:avLst>
            </a:prstGeom>
            <a:noFill/>
            <a:ln w="19050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Text Box 167"/>
            <p:cNvSpPr txBox="1">
              <a:spLocks noChangeAspect="1" noChangeArrowheads="1"/>
            </p:cNvSpPr>
            <p:nvPr/>
          </p:nvSpPr>
          <p:spPr bwMode="auto">
            <a:xfrm>
              <a:off x="3118" y="2773"/>
              <a:ext cx="422" cy="19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IgG</a:t>
              </a:r>
            </a:p>
          </p:txBody>
        </p:sp>
        <p:sp>
          <p:nvSpPr>
            <p:cNvPr id="148" name="AutoShape 168"/>
            <p:cNvSpPr>
              <a:spLocks noChangeAspect="1"/>
            </p:cNvSpPr>
            <p:nvPr/>
          </p:nvSpPr>
          <p:spPr bwMode="auto">
            <a:xfrm>
              <a:off x="2889" y="2036"/>
              <a:ext cx="169" cy="337"/>
            </a:xfrm>
            <a:prstGeom prst="rightBrace">
              <a:avLst>
                <a:gd name="adj1" fmla="val 16617"/>
                <a:gd name="adj2" fmla="val 50000"/>
              </a:avLst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AutoShape 169"/>
            <p:cNvSpPr>
              <a:spLocks noChangeAspect="1"/>
            </p:cNvSpPr>
            <p:nvPr/>
          </p:nvSpPr>
          <p:spPr bwMode="auto">
            <a:xfrm>
              <a:off x="2915" y="3348"/>
              <a:ext cx="169" cy="337"/>
            </a:xfrm>
            <a:prstGeom prst="rightBrace">
              <a:avLst>
                <a:gd name="adj1" fmla="val 16617"/>
                <a:gd name="adj2" fmla="val 50000"/>
              </a:avLst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Text Box 170"/>
            <p:cNvSpPr txBox="1">
              <a:spLocks noChangeAspect="1" noChangeArrowheads="1"/>
            </p:cNvSpPr>
            <p:nvPr/>
          </p:nvSpPr>
          <p:spPr bwMode="auto">
            <a:xfrm>
              <a:off x="3132" y="3432"/>
              <a:ext cx="715" cy="33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l-GR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Κύτταρα μνήμης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AutoShape 171"/>
            <p:cNvSpPr>
              <a:spLocks noChangeAspect="1"/>
            </p:cNvSpPr>
            <p:nvPr/>
          </p:nvSpPr>
          <p:spPr bwMode="auto">
            <a:xfrm>
              <a:off x="1329" y="1622"/>
              <a:ext cx="126" cy="1516"/>
            </a:xfrm>
            <a:prstGeom prst="leftBrace">
              <a:avLst>
                <a:gd name="adj1" fmla="val 100265"/>
                <a:gd name="adj2" fmla="val 50000"/>
              </a:avLst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Text Box 172"/>
            <p:cNvSpPr txBox="1">
              <a:spLocks noChangeAspect="1" noChangeArrowheads="1"/>
            </p:cNvSpPr>
            <p:nvPr/>
          </p:nvSpPr>
          <p:spPr bwMode="auto">
            <a:xfrm>
              <a:off x="566" y="2184"/>
              <a:ext cx="737" cy="33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l-GR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Κύτταρα μνήμης</a:t>
              </a:r>
              <a:endPara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3" name="Group 173"/>
            <p:cNvGrpSpPr>
              <a:grpSpLocks noChangeAspect="1"/>
            </p:cNvGrpSpPr>
            <p:nvPr/>
          </p:nvGrpSpPr>
          <p:grpSpPr bwMode="auto">
            <a:xfrm>
              <a:off x="566" y="648"/>
              <a:ext cx="897" cy="686"/>
              <a:chOff x="428" y="646"/>
              <a:chExt cx="964" cy="783"/>
            </a:xfrm>
          </p:grpSpPr>
          <p:sp>
            <p:nvSpPr>
              <p:cNvPr id="154" name="Text Box 174"/>
              <p:cNvSpPr txBox="1">
                <a:spLocks noChangeAspect="1" noChangeArrowheads="1"/>
              </p:cNvSpPr>
              <p:nvPr/>
            </p:nvSpPr>
            <p:spPr bwMode="auto">
              <a:xfrm>
                <a:off x="428" y="646"/>
                <a:ext cx="746" cy="783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l-GR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παρθένο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l-GR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κύτταρο</a:t>
                </a:r>
                <a:endPara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Line 175"/>
              <p:cNvSpPr>
                <a:spLocks noChangeAspect="1" noChangeShapeType="1"/>
              </p:cNvSpPr>
              <p:nvPr/>
            </p:nvSpPr>
            <p:spPr bwMode="auto">
              <a:xfrm>
                <a:off x="1152" y="864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797111" y="59946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997598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9" y="331281"/>
            <a:ext cx="8270418" cy="1325563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Επίκτητη Ανοσία </a:t>
            </a:r>
            <a:br>
              <a:rPr lang="el-GR" dirty="0" smtClean="0"/>
            </a:br>
            <a:r>
              <a:rPr lang="el-GR" sz="3600" dirty="0" smtClean="0"/>
              <a:t>Δευτερογενής απόκριση – Τίτλος αντισωμάτων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8" y="2736022"/>
            <a:ext cx="3759105" cy="3199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39" y="1842490"/>
            <a:ext cx="8180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n-US" sz="2000" dirty="0">
                <a:cs typeface="Times New Roman" panose="02020603050405020304" pitchFamily="18" charset="0"/>
              </a:rPr>
              <a:t>Έχει μεγάλη πρακτική αξία γιατί αποτελεί τη βάση των εμβολιασμών </a:t>
            </a:r>
          </a:p>
          <a:p>
            <a:pPr algn="ctr"/>
            <a:r>
              <a:rPr lang="el-GR" altLang="en-US" sz="2000" dirty="0">
                <a:cs typeface="Times New Roman" panose="02020603050405020304" pitchFamily="18" charset="0"/>
              </a:rPr>
              <a:t>και τον τρόπο παραγωγής </a:t>
            </a:r>
            <a:r>
              <a:rPr lang="el-GR" altLang="en-US" sz="2000" dirty="0" err="1">
                <a:cs typeface="Times New Roman" panose="02020603050405020304" pitchFamily="18" charset="0"/>
              </a:rPr>
              <a:t>πολυκλωνικών</a:t>
            </a:r>
            <a:r>
              <a:rPr lang="el-GR" altLang="en-US" sz="2000" dirty="0">
                <a:cs typeface="Times New Roman" panose="02020603050405020304" pitchFamily="18" charset="0"/>
              </a:rPr>
              <a:t> αντισωμάτων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1077" y="58533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l-GR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324897" y="5926920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l-GR" sz="1200" dirty="0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21" y="2849150"/>
            <a:ext cx="4278536" cy="2972953"/>
          </a:xfrm>
        </p:spPr>
      </p:pic>
    </p:spTree>
    <p:extLst>
      <p:ext uri="{BB962C8B-B14F-4D97-AF65-F5344CB8AC3E}">
        <p14:creationId xmlns:p14="http://schemas.microsoft.com/office/powerpoint/2010/main" val="3419595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 </a:t>
            </a:r>
            <a:br>
              <a:rPr lang="el-GR" sz="4000" dirty="0" smtClean="0"/>
            </a:br>
            <a:r>
              <a:rPr lang="el-GR" sz="4000" dirty="0" smtClean="0"/>
              <a:t>Θεωρία Επιλογής Κλώνου 1/</a:t>
            </a:r>
            <a:r>
              <a:rPr lang="en-US" sz="4000" dirty="0" smtClean="0"/>
              <a:t>2</a:t>
            </a:r>
            <a:r>
              <a:rPr lang="el-GR" sz="4000" dirty="0" smtClean="0"/>
              <a:t> 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96290" y="1709512"/>
            <a:ext cx="78867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n-US" sz="4200" b="1" dirty="0">
                <a:cs typeface="Times New Roman" panose="02020603050405020304" pitchFamily="18" charset="0"/>
              </a:rPr>
              <a:t>Η Θεωρία αυτή καθορίζει ότι:</a:t>
            </a:r>
          </a:p>
          <a:p>
            <a:pPr>
              <a:lnSpc>
                <a:spcPct val="110000"/>
              </a:lnSpc>
              <a:buFontTx/>
              <a:buAutoNum type="arabicParenR"/>
            </a:pPr>
            <a:r>
              <a:rPr lang="el-GR" altLang="en-US" sz="4200" dirty="0">
                <a:cs typeface="Times New Roman" panose="02020603050405020304" pitchFamily="18" charset="0"/>
              </a:rPr>
              <a:t>Κάθε </a:t>
            </a:r>
            <a:r>
              <a:rPr lang="el-GR" altLang="en-US" sz="4200" b="1" dirty="0">
                <a:cs typeface="Times New Roman" panose="02020603050405020304" pitchFamily="18" charset="0"/>
              </a:rPr>
              <a:t>λεμφοκύτταρο έχει ένα μοναδικό είδος υποδοχέα με συγκεκριμένη εξειδίκευση για ένα συνδεόμενο </a:t>
            </a:r>
            <a:r>
              <a:rPr lang="el-GR" altLang="en-US" sz="4200" b="1" dirty="0" smtClean="0">
                <a:cs typeface="Times New Roman" panose="02020603050405020304" pitchFamily="18" charset="0"/>
              </a:rPr>
              <a:t>μόριο.</a:t>
            </a:r>
            <a:endParaRPr lang="el-GR" altLang="en-US" sz="42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Tx/>
              <a:buAutoNum type="arabicParenR"/>
            </a:pPr>
            <a:r>
              <a:rPr lang="el-GR" altLang="en-US" sz="4200" dirty="0">
                <a:cs typeface="Times New Roman" panose="02020603050405020304" pitchFamily="18" charset="0"/>
              </a:rPr>
              <a:t>Ισχυρή πρόσδεση του συνδεόμενου μορίου (από ξένο σώμα) με τον μοναδικό υποδοχέα με υψηλή εξειδίκευση </a:t>
            </a:r>
            <a:r>
              <a:rPr lang="el-GR" altLang="en-US" sz="4200" b="1" dirty="0">
                <a:cs typeface="Times New Roman" panose="02020603050405020304" pitchFamily="18" charset="0"/>
              </a:rPr>
              <a:t>οδηγεί σε ενεργοποίηση του </a:t>
            </a:r>
            <a:r>
              <a:rPr lang="el-GR" altLang="en-US" sz="4200" b="1" dirty="0" smtClean="0">
                <a:cs typeface="Times New Roman" panose="02020603050405020304" pitchFamily="18" charset="0"/>
              </a:rPr>
              <a:t>λεμφοκυττάρου.</a:t>
            </a:r>
            <a:endParaRPr lang="el-GR" altLang="en-US" sz="42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Tx/>
              <a:buAutoNum type="arabicParenR"/>
            </a:pPr>
            <a:r>
              <a:rPr lang="el-GR" altLang="en-US" sz="4200" dirty="0">
                <a:cs typeface="Times New Roman" panose="02020603050405020304" pitchFamily="18" charset="0"/>
              </a:rPr>
              <a:t>Τα </a:t>
            </a:r>
            <a:r>
              <a:rPr lang="el-GR" altLang="en-US" sz="4200" b="1" dirty="0">
                <a:cs typeface="Times New Roman" panose="02020603050405020304" pitchFamily="18" charset="0"/>
              </a:rPr>
              <a:t>διαφοροποιημένα βοηθητικά κύτταρα </a:t>
            </a:r>
            <a:r>
              <a:rPr lang="el-GR" altLang="en-US" sz="4200" dirty="0">
                <a:cs typeface="Times New Roman" panose="02020603050405020304" pitchFamily="18" charset="0"/>
              </a:rPr>
              <a:t>που προκύπτουν από το ενεργοποιημένο λεμφοκύτταρο θα </a:t>
            </a:r>
            <a:r>
              <a:rPr lang="el-GR" altLang="en-US" sz="4200" b="1" dirty="0">
                <a:cs typeface="Times New Roman" panose="02020603050405020304" pitchFamily="18" charset="0"/>
              </a:rPr>
              <a:t>έχουν υποδοχείς ίδιας υψηλής ειδίκευσης</a:t>
            </a:r>
            <a:r>
              <a:rPr lang="el-GR" altLang="en-US" sz="4200" dirty="0">
                <a:cs typeface="Times New Roman" panose="02020603050405020304" pitchFamily="18" charset="0"/>
              </a:rPr>
              <a:t> με αυτούς του πατρικού κυττάρου από όπου </a:t>
            </a:r>
            <a:r>
              <a:rPr lang="el-GR" altLang="en-US" sz="4200" dirty="0" smtClean="0">
                <a:cs typeface="Times New Roman" panose="02020603050405020304" pitchFamily="18" charset="0"/>
              </a:rPr>
              <a:t>προήλθαν.</a:t>
            </a:r>
            <a:endParaRPr lang="el-GR" altLang="en-US" sz="4200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Tx/>
              <a:buAutoNum type="arabicParenR"/>
            </a:pPr>
            <a:r>
              <a:rPr lang="el-GR" altLang="en-US" sz="4200" dirty="0">
                <a:cs typeface="Times New Roman" panose="02020603050405020304" pitchFamily="18" charset="0"/>
              </a:rPr>
              <a:t>Λεμφοκύτταρα που έχουν </a:t>
            </a:r>
            <a:r>
              <a:rPr lang="el-GR" altLang="en-US" sz="4200" b="1" dirty="0">
                <a:cs typeface="Times New Roman" panose="02020603050405020304" pitchFamily="18" charset="0"/>
              </a:rPr>
              <a:t>υποδοχείς εξειδικευμένους για συνδεόμενα μόρια που ανήκουν στον ίδιο οργανισμό, </a:t>
            </a:r>
            <a:r>
              <a:rPr lang="el-GR" altLang="en-US" sz="4200" dirty="0">
                <a:cs typeface="Times New Roman" panose="02020603050405020304" pitchFamily="18" charset="0"/>
              </a:rPr>
              <a:t>αδρανοποιούνται και </a:t>
            </a:r>
            <a:r>
              <a:rPr lang="el-GR" altLang="en-US" sz="4200" b="1" dirty="0">
                <a:cs typeface="Times New Roman" panose="02020603050405020304" pitchFamily="18" charset="0"/>
              </a:rPr>
              <a:t>απομακρύνονται πολύ νωρίς</a:t>
            </a:r>
            <a:r>
              <a:rPr lang="el-GR" altLang="en-US" sz="4200" dirty="0">
                <a:cs typeface="Times New Roman" panose="02020603050405020304" pitchFamily="18" charset="0"/>
              </a:rPr>
              <a:t> κατά την διαφοροποίηση των λεμφοκυττάρων και </a:t>
            </a:r>
            <a:r>
              <a:rPr lang="el-GR" altLang="en-US" sz="4200" b="1" dirty="0">
                <a:cs typeface="Times New Roman" panose="02020603050405020304" pitchFamily="18" charset="0"/>
              </a:rPr>
              <a:t>δεν υπάρχουν σαν ώριμα </a:t>
            </a:r>
            <a:r>
              <a:rPr lang="el-GR" altLang="en-US" sz="4200" b="1" dirty="0" smtClean="0">
                <a:cs typeface="Times New Roman" panose="02020603050405020304" pitchFamily="18" charset="0"/>
              </a:rPr>
              <a:t>λεμφοκύτταρα.</a:t>
            </a:r>
            <a:endParaRPr lang="el-GR" altLang="en-US" sz="4200" b="1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56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880877" cy="1600200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Επίκτητη Ανοσία </a:t>
            </a:r>
            <a:br>
              <a:rPr lang="el-GR" sz="4000" dirty="0" smtClean="0"/>
            </a:br>
            <a:r>
              <a:rPr lang="el-GR" sz="4000" dirty="0" smtClean="0"/>
              <a:t>Θεωρία Επιλογής Κλώνου 2/ </a:t>
            </a:r>
            <a:r>
              <a:rPr lang="en-US" sz="4000" dirty="0" smtClean="0"/>
              <a:t>2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78" y="227583"/>
            <a:ext cx="2571481" cy="59839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33879" y="57208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01079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 </a:t>
            </a:r>
            <a:br>
              <a:rPr lang="el-GR" sz="4000" dirty="0" smtClean="0"/>
            </a:br>
            <a:r>
              <a:rPr lang="el-GR" sz="3100" dirty="0" smtClean="0"/>
              <a:t>Παραγωγή </a:t>
            </a:r>
            <a:r>
              <a:rPr lang="el-GR" sz="3100" dirty="0" err="1" smtClean="0"/>
              <a:t>Μονοκλωνικών</a:t>
            </a:r>
            <a:r>
              <a:rPr lang="el-GR" sz="3100" dirty="0" smtClean="0"/>
              <a:t> Αντισωμάτων 1/</a:t>
            </a:r>
            <a:r>
              <a:rPr lang="en-US" sz="3100" dirty="0" smtClean="0"/>
              <a:t>4</a:t>
            </a:r>
            <a:endParaRPr lang="en-US" sz="31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96290" y="1709512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Είναι η διαδικασία παραγωγής εξειδικευμένων αντισωμάτων που αναγνωρίζουν και συνδέονται με </a:t>
            </a:r>
            <a:r>
              <a:rPr lang="el-GR" altLang="en-US" sz="2000" b="1" dirty="0">
                <a:cs typeface="Times New Roman" panose="02020603050405020304" pitchFamily="18" charset="0"/>
              </a:rPr>
              <a:t>ένα μόνο αντιγόνο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Κάθε </a:t>
            </a:r>
            <a:r>
              <a:rPr lang="el-GR" altLang="en-US" sz="2000" dirty="0" err="1">
                <a:cs typeface="Times New Roman" panose="02020603050405020304" pitchFamily="18" charset="0"/>
              </a:rPr>
              <a:t>μονοκλωνικό</a:t>
            </a:r>
            <a:r>
              <a:rPr lang="el-GR" altLang="en-US" sz="2000" dirty="0">
                <a:cs typeface="Times New Roman" panose="02020603050405020304" pitchFamily="18" charset="0"/>
              </a:rPr>
              <a:t> αντίσωμα μπορεί να παραχθεί σε </a:t>
            </a:r>
            <a:r>
              <a:rPr lang="el-GR" altLang="en-US" sz="2000" b="1" dirty="0">
                <a:cs typeface="Times New Roman" panose="02020603050405020304" pitchFamily="18" charset="0"/>
              </a:rPr>
              <a:t>απεριόριστο αριθμό </a:t>
            </a:r>
            <a:r>
              <a:rPr lang="el-GR" altLang="en-US" sz="2000" dirty="0">
                <a:cs typeface="Times New Roman" panose="02020603050405020304" pitchFamily="18" charset="0"/>
              </a:rPr>
              <a:t>από κύτταρα που είναι </a:t>
            </a:r>
            <a:r>
              <a:rPr lang="el-GR" altLang="en-US" sz="2000" b="1" dirty="0">
                <a:cs typeface="Times New Roman" panose="02020603050405020304" pitchFamily="18" charset="0"/>
              </a:rPr>
              <a:t>κλώνοι ε</a:t>
            </a:r>
            <a:r>
              <a:rPr lang="el-GR" altLang="en-US" sz="2000" dirty="0">
                <a:cs typeface="Times New Roman" panose="02020603050405020304" pitchFamily="18" charset="0"/>
              </a:rPr>
              <a:t>νός πατρογονικού κυττάρου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Η παραγωγή </a:t>
            </a:r>
            <a:r>
              <a:rPr lang="el-GR" altLang="en-US" sz="2000" dirty="0" err="1">
                <a:cs typeface="Times New Roman" panose="02020603050405020304" pitchFamily="18" charset="0"/>
              </a:rPr>
              <a:t>μονοκλωνικού</a:t>
            </a:r>
            <a:r>
              <a:rPr lang="el-GR" altLang="en-US" sz="2000" dirty="0">
                <a:cs typeface="Times New Roman" panose="02020603050405020304" pitchFamily="18" charset="0"/>
              </a:rPr>
              <a:t> αντισώματος γίνεται με την </a:t>
            </a:r>
            <a:r>
              <a:rPr lang="el-GR" altLang="en-US" sz="2000" b="1" dirty="0">
                <a:cs typeface="Times New Roman" panose="02020603050405020304" pitchFamily="18" charset="0"/>
              </a:rPr>
              <a:t>τεχνολογία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υβριδώματος</a:t>
            </a:r>
            <a:r>
              <a:rPr lang="el-GR" altLang="en-US" sz="2000" b="1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όπως φαίνεται στο παρακάτω σχήμα: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1) Στην αρχή ένα </a:t>
            </a:r>
            <a:r>
              <a:rPr lang="el-GR" altLang="en-US" sz="2000" b="1" dirty="0">
                <a:cs typeface="Times New Roman" panose="02020603050405020304" pitchFamily="18" charset="0"/>
              </a:rPr>
              <a:t>ποντίκι (</a:t>
            </a:r>
            <a:r>
              <a:rPr lang="el-GR" altLang="en-US" sz="2000" dirty="0">
                <a:cs typeface="Times New Roman" panose="02020603050405020304" pitchFamily="18" charset="0"/>
              </a:rPr>
              <a:t>ή κουνέλι) </a:t>
            </a:r>
            <a:r>
              <a:rPr lang="el-GR" altLang="en-US" sz="2000" b="1" dirty="0">
                <a:cs typeface="Times New Roman" panose="02020603050405020304" pitchFamily="18" charset="0"/>
              </a:rPr>
              <a:t>εμβολιάζεται με ένα αντιγόνο </a:t>
            </a:r>
            <a:r>
              <a:rPr lang="el-GR" altLang="en-US" sz="2000" dirty="0">
                <a:cs typeface="Times New Roman" panose="02020603050405020304" pitchFamily="18" charset="0"/>
              </a:rPr>
              <a:t>για το οποίο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θέλουμε </a:t>
            </a:r>
            <a:r>
              <a:rPr lang="el-GR" altLang="en-US" sz="2000" b="1" dirty="0">
                <a:cs typeface="Times New Roman" panose="02020603050405020304" pitchFamily="18" charset="0"/>
              </a:rPr>
              <a:t>να παράγουμε αντισώματα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2) Στη συνέχεια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λεμφοκύτταρα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απομονώνονται </a:t>
            </a:r>
            <a:r>
              <a:rPr lang="el-GR" altLang="en-US" sz="2000" dirty="0">
                <a:cs typeface="Times New Roman" panose="02020603050405020304" pitchFamily="18" charset="0"/>
              </a:rPr>
              <a:t>από τη </a:t>
            </a:r>
            <a:r>
              <a:rPr lang="el-GR" altLang="en-US" sz="2000" b="1" dirty="0">
                <a:cs typeface="Times New Roman" panose="02020603050405020304" pitchFamily="18" charset="0"/>
              </a:rPr>
              <a:t>σπλήνα</a:t>
            </a:r>
            <a:r>
              <a:rPr lang="el-GR" altLang="en-US" sz="2000" dirty="0">
                <a:cs typeface="Times New Roman" panose="02020603050405020304" pitchFamily="18" charset="0"/>
              </a:rPr>
              <a:t> του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ποντικού </a:t>
            </a:r>
            <a:r>
              <a:rPr lang="el-GR" altLang="en-US" sz="2000" dirty="0">
                <a:cs typeface="Times New Roman" panose="02020603050405020304" pitchFamily="18" charset="0"/>
              </a:rPr>
              <a:t>και </a:t>
            </a:r>
            <a:r>
              <a:rPr lang="el-GR" altLang="en-US" sz="2000" b="1" dirty="0">
                <a:cs typeface="Times New Roman" panose="02020603050405020304" pitchFamily="18" charset="0"/>
              </a:rPr>
              <a:t>συγχωνεύονται με </a:t>
            </a:r>
            <a:r>
              <a:rPr lang="el-GR" altLang="en-US" sz="2000" b="1" dirty="0" err="1" smtClean="0">
                <a:cs typeface="Times New Roman" panose="02020603050405020304" pitchFamily="18" charset="0"/>
              </a:rPr>
              <a:t>μυελωματικά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cs typeface="Times New Roman" panose="02020603050405020304" pitchFamily="18" charset="0"/>
              </a:rPr>
              <a:t>(καρκινικά) κύτταρα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ώστε </a:t>
            </a:r>
            <a:r>
              <a:rPr lang="el-GR" altLang="en-US" sz="2000" dirty="0">
                <a:cs typeface="Times New Roman" panose="02020603050405020304" pitchFamily="18" charset="0"/>
              </a:rPr>
              <a:t>να σχηματιστούν </a:t>
            </a:r>
            <a:r>
              <a:rPr lang="el-GR" altLang="en-US" sz="2000" b="1" dirty="0">
                <a:cs typeface="Times New Roman" panose="02020603050405020304" pitchFamily="18" charset="0"/>
              </a:rPr>
              <a:t>κύτταρα </a:t>
            </a:r>
            <a:r>
              <a:rPr lang="el-GR" altLang="en-US" sz="2000" b="1" dirty="0" err="1" smtClean="0">
                <a:cs typeface="Times New Roman" panose="02020603050405020304" pitchFamily="18" charset="0"/>
              </a:rPr>
              <a:t>υβριδώματα</a:t>
            </a:r>
            <a:r>
              <a:rPr lang="el-GR" altLang="en-US" sz="2000" b="1" dirty="0">
                <a:cs typeface="Times New Roman" panose="02020603050405020304" pitchFamily="18" charset="0"/>
              </a:rPr>
              <a:t>.</a:t>
            </a:r>
            <a:r>
              <a:rPr lang="el-GR" altLang="en-US" sz="2000" dirty="0">
                <a:cs typeface="Times New Roman" panose="02020603050405020304" pitchFamily="18" charset="0"/>
              </a:rPr>
              <a:t> Αυτό γίνεται με τη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χρήση </a:t>
            </a:r>
            <a:r>
              <a:rPr lang="el-GR" altLang="en-US" sz="2000" b="1" dirty="0" err="1" smtClean="0">
                <a:cs typeface="Times New Roman" panose="02020603050405020304" pitchFamily="18" charset="0"/>
              </a:rPr>
              <a:t>πολυαιθυλενογλυκόλης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 που κάνει </a:t>
            </a:r>
            <a:r>
              <a:rPr lang="el-GR" altLang="en-US" sz="2000" dirty="0">
                <a:cs typeface="Times New Roman" panose="02020603050405020304" pitchFamily="18" charset="0"/>
              </a:rPr>
              <a:t>διαπερατές τις μεμβράνες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των </a:t>
            </a:r>
            <a:r>
              <a:rPr lang="el-GR" altLang="en-US" sz="2000" dirty="0">
                <a:cs typeface="Times New Roman" panose="02020603050405020304" pitchFamily="18" charset="0"/>
              </a:rPr>
              <a:t>2 ειδών κυττάρων και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διευκολύνει </a:t>
            </a:r>
            <a:r>
              <a:rPr lang="el-GR" altLang="en-US" sz="2000" dirty="0">
                <a:cs typeface="Times New Roman" panose="02020603050405020304" pitchFamily="18" charset="0"/>
              </a:rPr>
              <a:t>έτσι τη συγχώνευση</a:t>
            </a:r>
          </a:p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Στη συνέχεια....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8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 </a:t>
            </a:r>
            <a:br>
              <a:rPr lang="el-GR" sz="4000" dirty="0" smtClean="0"/>
            </a:br>
            <a:r>
              <a:rPr lang="el-GR" sz="3100" dirty="0" smtClean="0"/>
              <a:t>Παραγωγή </a:t>
            </a:r>
            <a:r>
              <a:rPr lang="el-GR" sz="3100" dirty="0" err="1" smtClean="0"/>
              <a:t>Μονοκλωνικών</a:t>
            </a:r>
            <a:r>
              <a:rPr lang="el-GR" sz="3100" dirty="0" smtClean="0"/>
              <a:t> Αντισωμάτων 2/</a:t>
            </a:r>
            <a:r>
              <a:rPr lang="en-US" sz="3100" dirty="0" smtClean="0"/>
              <a:t>4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1965417"/>
            <a:ext cx="6916319" cy="4085271"/>
          </a:xfrm>
        </p:spPr>
      </p:pic>
      <p:sp>
        <p:nvSpPr>
          <p:cNvPr id="3" name="TextBox 2"/>
          <p:cNvSpPr txBox="1"/>
          <p:nvPr/>
        </p:nvSpPr>
        <p:spPr>
          <a:xfrm>
            <a:off x="7964557" y="577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39776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Σκοπός της διάλεξης</a:t>
            </a:r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200" dirty="0">
                <a:cs typeface="Times New Roman" panose="02020603050405020304" pitchFamily="18" charset="0"/>
              </a:rPr>
              <a:t>Να παρουσιάσει τους μηχανισμούς επίκτητης ανοσίας που έχουν τα </a:t>
            </a:r>
            <a:r>
              <a:rPr lang="el-GR" altLang="en-US" sz="2200" dirty="0" err="1">
                <a:cs typeface="Times New Roman" panose="02020603050405020304" pitchFamily="18" charset="0"/>
              </a:rPr>
              <a:t>Σπονδυλόζωα</a:t>
            </a:r>
            <a:r>
              <a:rPr lang="el-GR" altLang="en-US" sz="2200" dirty="0">
                <a:cs typeface="Times New Roman" panose="02020603050405020304" pitchFamily="18" charset="0"/>
              </a:rPr>
              <a:t>.</a:t>
            </a:r>
          </a:p>
          <a:p>
            <a:r>
              <a:rPr lang="el-GR" altLang="en-US" sz="2200" dirty="0">
                <a:cs typeface="Times New Roman" panose="02020603050405020304" pitchFamily="18" charset="0"/>
              </a:rPr>
              <a:t>Να παρουσιάσει τους διαφορετικούς τρόπους με τους οποίους επιτυγχάνεται υψηλή εξειδίκευση στους επίκτητους ανοσολογικούς </a:t>
            </a:r>
            <a:r>
              <a:rPr lang="el-GR" altLang="en-US" sz="2200" dirty="0" smtClean="0">
                <a:cs typeface="Times New Roman" panose="02020603050405020304" pitchFamily="18" charset="0"/>
              </a:rPr>
              <a:t>μηχανισμούς.</a:t>
            </a:r>
            <a:endParaRPr lang="el-GR" altLang="en-US" sz="2200" dirty="0">
              <a:cs typeface="Times New Roman" panose="02020603050405020304" pitchFamily="18" charset="0"/>
            </a:endParaRPr>
          </a:p>
          <a:p>
            <a:r>
              <a:rPr lang="el-GR" altLang="en-US" sz="2200" dirty="0">
                <a:cs typeface="Times New Roman" panose="02020603050405020304" pitchFamily="18" charset="0"/>
              </a:rPr>
              <a:t>Να παραθέσει βασικές έννοιες και γνώσεις που θα αποτελέσουν θεμέλιο για την κατανόηση περαιτέρω εξειδικευμένων μαθημάτων στα επόμενα </a:t>
            </a:r>
            <a:r>
              <a:rPr lang="el-GR" altLang="en-US" sz="2200" dirty="0" smtClean="0">
                <a:cs typeface="Times New Roman" panose="02020603050405020304" pitchFamily="18" charset="0"/>
              </a:rPr>
              <a:t>εξάμηνα.</a:t>
            </a:r>
            <a:endParaRPr lang="en-US" altLang="en-US" sz="2200" dirty="0"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 </a:t>
            </a:r>
            <a:br>
              <a:rPr lang="el-GR" sz="4000" dirty="0" smtClean="0"/>
            </a:br>
            <a:r>
              <a:rPr lang="el-GR" sz="3100" dirty="0" smtClean="0"/>
              <a:t>Παραγωγή </a:t>
            </a:r>
            <a:r>
              <a:rPr lang="el-GR" sz="3100" dirty="0" err="1" smtClean="0"/>
              <a:t>Μονοκλωνικών</a:t>
            </a:r>
            <a:r>
              <a:rPr lang="el-GR" sz="3100" dirty="0" smtClean="0"/>
              <a:t> Αντισωμάτων 3/</a:t>
            </a:r>
            <a:r>
              <a:rPr lang="en-US" sz="3100" dirty="0" smtClean="0"/>
              <a:t>4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573960"/>
            <a:ext cx="8473440" cy="5032375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n-US" dirty="0">
                <a:cs typeface="Times New Roman" panose="02020603050405020304" pitchFamily="18" charset="0"/>
              </a:rPr>
              <a:t>3) Τα </a:t>
            </a:r>
            <a:r>
              <a:rPr lang="el-GR" altLang="en-US" dirty="0" err="1">
                <a:cs typeface="Times New Roman" panose="02020603050405020304" pitchFamily="18" charset="0"/>
              </a:rPr>
              <a:t>μυελωματικά</a:t>
            </a:r>
            <a:r>
              <a:rPr lang="el-GR" altLang="en-US" dirty="0">
                <a:cs typeface="Times New Roman" panose="02020603050405020304" pitchFamily="18" charset="0"/>
              </a:rPr>
              <a:t> καρκινικά κύτταρα </a:t>
            </a:r>
            <a:r>
              <a:rPr lang="el-GR" altLang="en-US" b="1" dirty="0">
                <a:cs typeface="Times New Roman" panose="02020603050405020304" pitchFamily="18" charset="0"/>
              </a:rPr>
              <a:t>ελέγχονται ότι δεν παράγουν αντισώματα </a:t>
            </a:r>
            <a:r>
              <a:rPr lang="el-GR" altLang="en-US" dirty="0">
                <a:cs typeface="Times New Roman" panose="02020603050405020304" pitchFamily="18" charset="0"/>
              </a:rPr>
              <a:t>και έχουν </a:t>
            </a:r>
            <a:r>
              <a:rPr lang="el-GR" altLang="en-US" b="1" dirty="0">
                <a:cs typeface="Times New Roman" panose="02020603050405020304" pitchFamily="18" charset="0"/>
              </a:rPr>
              <a:t>επιλεχθεί ώστε να τους λείπει το ένζυμο </a:t>
            </a:r>
            <a:r>
              <a:rPr lang="el-GR" altLang="en-US" b="1" dirty="0" err="1">
                <a:cs typeface="Times New Roman" panose="02020603050405020304" pitchFamily="18" charset="0"/>
              </a:rPr>
              <a:t>φωσφοριβοσυλ-τρανσφεράση</a:t>
            </a:r>
            <a:r>
              <a:rPr lang="el-GR" altLang="en-US" b="1" dirty="0">
                <a:cs typeface="Times New Roman" panose="02020603050405020304" pitchFamily="18" charset="0"/>
              </a:rPr>
              <a:t> της </a:t>
            </a:r>
            <a:r>
              <a:rPr lang="el-GR" altLang="en-US" b="1" dirty="0" err="1">
                <a:cs typeface="Times New Roman" panose="02020603050405020304" pitchFamily="18" charset="0"/>
              </a:rPr>
              <a:t>υποξανθίνης</a:t>
            </a:r>
            <a:r>
              <a:rPr lang="el-GR" altLang="en-US" dirty="0"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dirty="0">
                <a:cs typeface="Times New Roman" panose="02020603050405020304" pitchFamily="18" charset="0"/>
              </a:rPr>
              <a:t>4) Μετά τη συγχώνευση τα κύτταρα </a:t>
            </a:r>
            <a:r>
              <a:rPr lang="el-GR" altLang="en-US" dirty="0" err="1">
                <a:cs typeface="Times New Roman" panose="02020603050405020304" pitchFamily="18" charset="0"/>
              </a:rPr>
              <a:t>υβριδώματα</a:t>
            </a:r>
            <a:r>
              <a:rPr lang="el-GR" altLang="en-US" dirty="0">
                <a:cs typeface="Times New Roman" panose="02020603050405020304" pitchFamily="18" charset="0"/>
              </a:rPr>
              <a:t> καλλιεργούνται σε ένα </a:t>
            </a:r>
            <a:r>
              <a:rPr lang="el-GR" altLang="en-US" b="1" dirty="0">
                <a:cs typeface="Times New Roman" panose="02020603050405020304" pitchFamily="18" charset="0"/>
              </a:rPr>
              <a:t>ειδικό θρεπτικό υλικό που λέγεται ΗΑΤ </a:t>
            </a:r>
            <a:r>
              <a:rPr lang="el-GR" altLang="en-US" dirty="0">
                <a:cs typeface="Times New Roman" panose="02020603050405020304" pitchFamily="18" charset="0"/>
              </a:rPr>
              <a:t>και στο οποίο μόνο τα κύτταρα </a:t>
            </a:r>
            <a:r>
              <a:rPr lang="el-GR" altLang="en-US" dirty="0" err="1">
                <a:cs typeface="Times New Roman" panose="02020603050405020304" pitchFamily="18" charset="0"/>
              </a:rPr>
              <a:t>υβριδώματα</a:t>
            </a:r>
            <a:r>
              <a:rPr lang="el-GR" altLang="en-US" dirty="0">
                <a:cs typeface="Times New Roman" panose="02020603050405020304" pitchFamily="18" charset="0"/>
              </a:rPr>
              <a:t> καταφέρνουν να </a:t>
            </a:r>
            <a:r>
              <a:rPr lang="el-GR" altLang="en-US" dirty="0" err="1">
                <a:cs typeface="Times New Roman" panose="02020603050405020304" pitchFamily="18" charset="0"/>
              </a:rPr>
              <a:t>επιβιώσουν.Αυτά</a:t>
            </a:r>
            <a:r>
              <a:rPr lang="el-GR" altLang="en-US" dirty="0">
                <a:cs typeface="Times New Roman" panose="02020603050405020304" pitchFamily="18" charset="0"/>
              </a:rPr>
              <a:t> τα κύτταρα </a:t>
            </a:r>
            <a:r>
              <a:rPr lang="el-GR" altLang="en-US" dirty="0" err="1">
                <a:cs typeface="Times New Roman" panose="02020603050405020304" pitchFamily="18" charset="0"/>
              </a:rPr>
              <a:t>υβριδώματα</a:t>
            </a:r>
            <a:r>
              <a:rPr lang="el-GR" altLang="en-US" dirty="0">
                <a:cs typeface="Times New Roman" panose="02020603050405020304" pitchFamily="18" charset="0"/>
              </a:rPr>
              <a:t> </a:t>
            </a:r>
            <a:r>
              <a:rPr lang="el-GR" altLang="en-US" b="1" dirty="0">
                <a:cs typeface="Times New Roman" panose="02020603050405020304" pitchFamily="18" charset="0"/>
              </a:rPr>
              <a:t>παράγουν αντισώματα</a:t>
            </a:r>
            <a:r>
              <a:rPr lang="en-GB" altLang="en-US" b="1" dirty="0">
                <a:cs typeface="Times New Roman" panose="02020603050405020304" pitchFamily="18" charset="0"/>
              </a:rPr>
              <a:t> *</a:t>
            </a:r>
            <a:r>
              <a:rPr lang="el-GR" altLang="en-US" b="1" dirty="0">
                <a:cs typeface="Times New Roman" panose="02020603050405020304" pitchFamily="18" charset="0"/>
              </a:rPr>
              <a:t> (ιδιότητα των Β κυττάρων) και είναι αθάνατα (ιδιότητα των </a:t>
            </a:r>
            <a:r>
              <a:rPr lang="el-GR" altLang="en-US" b="1" dirty="0" err="1">
                <a:cs typeface="Times New Roman" panose="02020603050405020304" pitchFamily="18" charset="0"/>
              </a:rPr>
              <a:t>μυελωματικών</a:t>
            </a:r>
            <a:r>
              <a:rPr lang="el-GR" altLang="en-US" b="1" dirty="0">
                <a:cs typeface="Times New Roman" panose="02020603050405020304" pitchFamily="18" charset="0"/>
              </a:rPr>
              <a:t> κυττάρων).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dirty="0">
                <a:cs typeface="Times New Roman" panose="02020603050405020304" pitchFamily="18" charset="0"/>
              </a:rPr>
              <a:t>5) Στη συνέχεια κάθε ένα κύτταρο αναπτύσσεται και ελέγχεται (με την τεχνική που λέγεται </a:t>
            </a:r>
            <a:r>
              <a:rPr lang="en-GB" altLang="en-US" dirty="0">
                <a:cs typeface="Times New Roman" panose="02020603050405020304" pitchFamily="18" charset="0"/>
              </a:rPr>
              <a:t>ELISA)</a:t>
            </a:r>
            <a:r>
              <a:rPr lang="el-GR" altLang="en-US" dirty="0">
                <a:cs typeface="Times New Roman" panose="02020603050405020304" pitchFamily="18" charset="0"/>
              </a:rPr>
              <a:t> για την παραγωγή του αντισώματος που μας ενδιαφέρει.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dirty="0">
                <a:cs typeface="Times New Roman" panose="02020603050405020304" pitchFamily="18" charset="0"/>
              </a:rPr>
              <a:t>6) Ο πλέον παραγωγικός </a:t>
            </a:r>
            <a:r>
              <a:rPr lang="el-GR" altLang="en-US" b="1" dirty="0">
                <a:cs typeface="Times New Roman" panose="02020603050405020304" pitchFamily="18" charset="0"/>
              </a:rPr>
              <a:t>θετικός κλώνος κυττάρου </a:t>
            </a:r>
            <a:r>
              <a:rPr lang="el-GR" altLang="en-US" b="1" dirty="0" err="1">
                <a:cs typeface="Times New Roman" panose="02020603050405020304" pitchFamily="18" charset="0"/>
              </a:rPr>
              <a:t>υβριδώματος</a:t>
            </a:r>
            <a:r>
              <a:rPr lang="el-GR" altLang="en-US" b="1" dirty="0">
                <a:cs typeface="Times New Roman" panose="02020603050405020304" pitchFamily="18" charset="0"/>
              </a:rPr>
              <a:t> </a:t>
            </a:r>
            <a:r>
              <a:rPr lang="el-GR" altLang="en-US" dirty="0">
                <a:cs typeface="Times New Roman" panose="02020603050405020304" pitchFamily="18" charset="0"/>
              </a:rPr>
              <a:t>που έχει τις επιθυμητές ιδιότητες καλλιεργείται πλέον σε «βιομηχανικό» επίπεδο.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n-US" dirty="0" smtClean="0">
                <a:cs typeface="Times New Roman" panose="02020603050405020304" pitchFamily="18" charset="0"/>
              </a:rPr>
              <a:t> </a:t>
            </a:r>
            <a:r>
              <a:rPr lang="en-GB" altLang="en-US" dirty="0">
                <a:cs typeface="Times New Roman" panose="02020603050405020304" pitchFamily="18" charset="0"/>
              </a:rPr>
              <a:t>* </a:t>
            </a:r>
            <a:r>
              <a:rPr lang="el-GR" altLang="en-US" dirty="0">
                <a:cs typeface="Times New Roman" panose="02020603050405020304" pitchFamily="18" charset="0"/>
              </a:rPr>
              <a:t>Τα λεμφοκύτταρα της </a:t>
            </a:r>
            <a:r>
              <a:rPr lang="el-GR" altLang="en-US" dirty="0" smtClean="0">
                <a:cs typeface="Times New Roman" panose="02020603050405020304" pitchFamily="18" charset="0"/>
              </a:rPr>
              <a:t>σπλήνας αποτελούνται </a:t>
            </a:r>
            <a:r>
              <a:rPr lang="el-GR" altLang="en-US" b="1" dirty="0">
                <a:cs typeface="Times New Roman" panose="02020603050405020304" pitchFamily="18" charset="0"/>
              </a:rPr>
              <a:t>από Β κύτταρα, </a:t>
            </a:r>
            <a:r>
              <a:rPr lang="el-GR" altLang="en-US" b="1" dirty="0" smtClean="0">
                <a:cs typeface="Times New Roman" panose="02020603050405020304" pitchFamily="18" charset="0"/>
              </a:rPr>
              <a:t>Τ </a:t>
            </a:r>
            <a:r>
              <a:rPr lang="el-GR" altLang="en-US" b="1" dirty="0">
                <a:cs typeface="Times New Roman" panose="02020603050405020304" pitchFamily="18" charset="0"/>
              </a:rPr>
              <a:t>κύτταρα, </a:t>
            </a:r>
            <a:r>
              <a:rPr lang="el-GR" altLang="en-US" b="1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b="1" dirty="0">
                <a:cs typeface="Times New Roman" panose="02020603050405020304" pitchFamily="18" charset="0"/>
              </a:rPr>
              <a:t> </a:t>
            </a:r>
            <a:r>
              <a:rPr lang="el-GR" altLang="en-US" b="1" dirty="0" smtClean="0">
                <a:cs typeface="Times New Roman" panose="02020603050405020304" pitchFamily="18" charset="0"/>
              </a:rPr>
              <a:t>κύτταρα και </a:t>
            </a:r>
            <a:r>
              <a:rPr lang="el-GR" altLang="en-US" b="1" dirty="0" err="1">
                <a:cs typeface="Times New Roman" panose="02020603050405020304" pitchFamily="18" charset="0"/>
              </a:rPr>
              <a:t>μακροφάγα</a:t>
            </a:r>
            <a:r>
              <a:rPr lang="el-GR" altLang="en-US" dirty="0">
                <a:cs typeface="Times New Roman" panose="02020603050405020304" pitchFamily="18" charset="0"/>
              </a:rPr>
              <a:t>. Όμως </a:t>
            </a:r>
            <a:r>
              <a:rPr lang="el-GR" altLang="en-US" b="1" dirty="0">
                <a:cs typeface="Times New Roman" panose="02020603050405020304" pitchFamily="18" charset="0"/>
              </a:rPr>
              <a:t>μόνο </a:t>
            </a:r>
            <a:r>
              <a:rPr lang="el-GR" altLang="en-US" dirty="0" smtClean="0">
                <a:cs typeface="Times New Roman" panose="02020603050405020304" pitchFamily="18" charset="0"/>
              </a:rPr>
              <a:t>τα κύτταρα </a:t>
            </a:r>
            <a:r>
              <a:rPr lang="el-GR" altLang="en-US" dirty="0" err="1">
                <a:cs typeface="Times New Roman" panose="02020603050405020304" pitchFamily="18" charset="0"/>
              </a:rPr>
              <a:t>υβριδώματα</a:t>
            </a:r>
            <a:r>
              <a:rPr lang="el-GR" altLang="en-US" dirty="0">
                <a:cs typeface="Times New Roman" panose="02020603050405020304" pitchFamily="18" charset="0"/>
              </a:rPr>
              <a:t> </a:t>
            </a:r>
            <a:r>
              <a:rPr lang="el-GR" altLang="en-US" b="1" dirty="0">
                <a:cs typeface="Times New Roman" panose="02020603050405020304" pitchFamily="18" charset="0"/>
              </a:rPr>
              <a:t>από Β </a:t>
            </a:r>
            <a:r>
              <a:rPr lang="el-GR" altLang="en-US" b="1" dirty="0" smtClean="0">
                <a:cs typeface="Times New Roman" panose="02020603050405020304" pitchFamily="18" charset="0"/>
              </a:rPr>
              <a:t>κύτταρα</a:t>
            </a:r>
            <a:r>
              <a:rPr lang="el-GR" altLang="en-US" dirty="0" smtClean="0">
                <a:cs typeface="Times New Roman" panose="02020603050405020304" pitchFamily="18" charset="0"/>
              </a:rPr>
              <a:t> </a:t>
            </a:r>
            <a:r>
              <a:rPr lang="el-GR" altLang="en-US" dirty="0">
                <a:cs typeface="Times New Roman" panose="02020603050405020304" pitchFamily="18" charset="0"/>
              </a:rPr>
              <a:t>είναι αυτά που μας </a:t>
            </a:r>
            <a:r>
              <a:rPr lang="el-GR" altLang="en-US" dirty="0" smtClean="0">
                <a:cs typeface="Times New Roman" panose="02020603050405020304" pitchFamily="18" charset="0"/>
              </a:rPr>
              <a:t>ενδιαφέρον</a:t>
            </a:r>
            <a:r>
              <a:rPr lang="el-GR" altLang="en-US" dirty="0"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5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 </a:t>
            </a:r>
            <a:br>
              <a:rPr lang="el-GR" sz="4000" dirty="0" smtClean="0"/>
            </a:br>
            <a:r>
              <a:rPr lang="el-GR" sz="3100" dirty="0" smtClean="0"/>
              <a:t>Παραγωγή </a:t>
            </a:r>
            <a:r>
              <a:rPr lang="el-GR" sz="3100" dirty="0" err="1" smtClean="0"/>
              <a:t>Μονοκλωνικών</a:t>
            </a:r>
            <a:r>
              <a:rPr lang="el-GR" sz="3100" dirty="0" smtClean="0"/>
              <a:t> Αντισωμάτων 4/</a:t>
            </a:r>
            <a:r>
              <a:rPr lang="en-US" sz="3100" dirty="0" smtClean="0"/>
              <a:t>4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02" y="1873569"/>
            <a:ext cx="6210596" cy="4024311"/>
          </a:xfrm>
        </p:spPr>
      </p:pic>
      <p:sp>
        <p:nvSpPr>
          <p:cNvPr id="3" name="TextBox 2"/>
          <p:cNvSpPr txBox="1"/>
          <p:nvPr/>
        </p:nvSpPr>
        <p:spPr>
          <a:xfrm>
            <a:off x="7677298" y="56738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37842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 </a:t>
            </a:r>
            <a:br>
              <a:rPr lang="el-GR" sz="4000" dirty="0" smtClean="0"/>
            </a:br>
            <a:r>
              <a:rPr lang="el-GR" sz="3200" dirty="0" smtClean="0"/>
              <a:t>Χρήση </a:t>
            </a:r>
            <a:r>
              <a:rPr lang="el-GR" sz="3200" dirty="0" err="1" smtClean="0"/>
              <a:t>Μονοκλωνικών</a:t>
            </a:r>
            <a:r>
              <a:rPr lang="el-GR" sz="3200" dirty="0" smtClean="0"/>
              <a:t> Αντισωμάτων 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2400" dirty="0" smtClean="0">
                <a:cs typeface="Times New Roman" panose="02020603050405020304" pitchFamily="18" charset="0"/>
              </a:rPr>
              <a:t>1) Σε </a:t>
            </a:r>
            <a:r>
              <a:rPr lang="el-GR" altLang="en-US" sz="2400" dirty="0">
                <a:cs typeface="Times New Roman" panose="02020603050405020304" pitchFamily="18" charset="0"/>
              </a:rPr>
              <a:t>διαγνωστικά </a:t>
            </a:r>
            <a:r>
              <a:rPr lang="el-GR" altLang="en-US" sz="2400" dirty="0" err="1">
                <a:cs typeface="Times New Roman" panose="02020603050405020304" pitchFamily="18" charset="0"/>
              </a:rPr>
              <a:t>τέστ</a:t>
            </a:r>
            <a:r>
              <a:rPr lang="el-GR" altLang="en-US" sz="2400" dirty="0">
                <a:cs typeface="Times New Roman" panose="02020603050405020304" pitchFamily="18" charset="0"/>
              </a:rPr>
              <a:t> για την ανίχνευση ουσιών (π.χ. πρωτεϊνών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).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altLang="en-US" sz="2400" dirty="0" smtClean="0">
                <a:cs typeface="Times New Roman" panose="02020603050405020304" pitchFamily="18" charset="0"/>
              </a:rPr>
              <a:t>2</a:t>
            </a:r>
            <a:r>
              <a:rPr lang="el-GR" altLang="en-US" sz="2400" dirty="0">
                <a:cs typeface="Times New Roman" panose="02020603050405020304" pitchFamily="18" charset="0"/>
              </a:rPr>
              <a:t>) Στη διαγνωστική </a:t>
            </a:r>
            <a:r>
              <a:rPr lang="el-GR" altLang="en-US" sz="2400" dirty="0" err="1" smtClean="0">
                <a:cs typeface="Times New Roman" panose="02020603050405020304" pitchFamily="18" charset="0"/>
              </a:rPr>
              <a:t>ιστοπαθολογία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.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altLang="en-US" sz="2400" dirty="0" smtClean="0">
                <a:cs typeface="Times New Roman" panose="02020603050405020304" pitchFamily="18" charset="0"/>
              </a:rPr>
              <a:t>3</a:t>
            </a:r>
            <a:r>
              <a:rPr lang="el-GR" altLang="en-US" sz="2400" dirty="0">
                <a:cs typeface="Times New Roman" panose="02020603050405020304" pitchFamily="18" charset="0"/>
              </a:rPr>
              <a:t>) Στην απομόνωση πρωτεϊνών</a:t>
            </a:r>
            <a:r>
              <a:rPr lang="en-GB" altLang="en-US" sz="2400" dirty="0">
                <a:cs typeface="Times New Roman" panose="02020603050405020304" pitchFamily="18" charset="0"/>
              </a:rPr>
              <a:t> (</a:t>
            </a:r>
            <a:r>
              <a:rPr lang="el-GR" altLang="en-US" sz="2400" dirty="0" err="1">
                <a:cs typeface="Times New Roman" panose="02020603050405020304" pitchFamily="18" charset="0"/>
              </a:rPr>
              <a:t>ανοσοχρωματογραφία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).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altLang="en-US" sz="2400" dirty="0" smtClean="0">
                <a:cs typeface="Times New Roman" panose="02020603050405020304" pitchFamily="18" charset="0"/>
              </a:rPr>
              <a:t>4</a:t>
            </a:r>
            <a:r>
              <a:rPr lang="el-GR" altLang="en-US" sz="2400" dirty="0">
                <a:cs typeface="Times New Roman" panose="02020603050405020304" pitchFamily="18" charset="0"/>
              </a:rPr>
              <a:t>) Στην θεραπεία του 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καρκίνου.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92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51609"/>
            <a:ext cx="8210550" cy="1325563"/>
          </a:xfrm>
        </p:spPr>
        <p:txBody>
          <a:bodyPr>
            <a:normAutofit/>
          </a:bodyPr>
          <a:lstStyle/>
          <a:p>
            <a:r>
              <a:rPr lang="el-GR" altLang="en-US" sz="4000" dirty="0">
                <a:cs typeface="Times New Roman" panose="02020603050405020304" pitchFamily="18" charset="0"/>
              </a:rPr>
              <a:t>Κύτταρα έμφυτης </a:t>
            </a:r>
            <a:r>
              <a:rPr lang="en-US" altLang="en-US" sz="4000" dirty="0" smtClean="0">
                <a:cs typeface="Times New Roman" panose="02020603050405020304" pitchFamily="18" charset="0"/>
              </a:rPr>
              <a:t/>
            </a:r>
            <a:br>
              <a:rPr lang="en-US" altLang="en-US" sz="4000" dirty="0" smtClean="0">
                <a:cs typeface="Times New Roman" panose="02020603050405020304" pitchFamily="18" charset="0"/>
              </a:rPr>
            </a:br>
            <a:r>
              <a:rPr lang="el-GR" altLang="en-US" sz="4000" dirty="0" smtClean="0">
                <a:cs typeface="Times New Roman" panose="02020603050405020304" pitchFamily="18" charset="0"/>
              </a:rPr>
              <a:t>και </a:t>
            </a:r>
            <a:r>
              <a:rPr lang="el-GR" altLang="en-US" sz="4000" dirty="0">
                <a:cs typeface="Times New Roman" panose="02020603050405020304" pitchFamily="18" charset="0"/>
              </a:rPr>
              <a:t>επίκτητης </a:t>
            </a:r>
            <a:r>
              <a:rPr lang="el-GR" altLang="en-US" sz="4000" dirty="0" smtClean="0">
                <a:cs typeface="Times New Roman" panose="02020603050405020304" pitchFamily="18" charset="0"/>
              </a:rPr>
              <a:t>ανοσίας</a:t>
            </a:r>
            <a:endParaRPr lang="el-GR" altLang="en-US" sz="40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4" y="1677172"/>
            <a:ext cx="7033412" cy="4499791"/>
          </a:xfrm>
        </p:spPr>
      </p:pic>
      <p:sp>
        <p:nvSpPr>
          <p:cNvPr id="7" name="Rectangle 6"/>
          <p:cNvSpPr/>
          <p:nvPr/>
        </p:nvSpPr>
        <p:spPr>
          <a:xfrm>
            <a:off x="4105275" y="16771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altLang="en-US" dirty="0">
                <a:cs typeface="Times New Roman" panose="02020603050405020304" pitchFamily="18" charset="0"/>
              </a:rPr>
              <a:t>Ας εστιάσουμε την προσοχή μας στα </a:t>
            </a:r>
            <a:r>
              <a:rPr lang="el-GR" altLang="en-US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dirty="0">
                <a:cs typeface="Times New Roman" panose="02020603050405020304" pitchFamily="18" charset="0"/>
              </a:rPr>
              <a:t> κύτταρα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6946" y="59741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11618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" y="277382"/>
            <a:ext cx="9073515" cy="1325563"/>
          </a:xfrm>
        </p:spPr>
        <p:txBody>
          <a:bodyPr>
            <a:noAutofit/>
          </a:bodyPr>
          <a:lstStyle/>
          <a:p>
            <a:r>
              <a:rPr lang="el-GR" altLang="en-US" sz="3200" dirty="0">
                <a:cs typeface="Times New Roman" panose="02020603050405020304" pitchFamily="18" charset="0"/>
              </a:rPr>
              <a:t>Γιατί τα </a:t>
            </a:r>
            <a:r>
              <a:rPr lang="el-GR" altLang="en-US" sz="32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3200" dirty="0">
                <a:cs typeface="Times New Roman" panose="02020603050405020304" pitchFamily="18" charset="0"/>
              </a:rPr>
              <a:t> κύτταρα και οι </a:t>
            </a:r>
            <a:r>
              <a:rPr lang="en-GB" altLang="en-US" sz="3200" dirty="0">
                <a:cs typeface="Times New Roman" panose="02020603050405020304" pitchFamily="18" charset="0"/>
              </a:rPr>
              <a:t>Toll-like </a:t>
            </a:r>
            <a:r>
              <a:rPr lang="el-GR" altLang="en-US" sz="3200" dirty="0">
                <a:cs typeface="Times New Roman" panose="02020603050405020304" pitchFamily="18" charset="0"/>
              </a:rPr>
              <a:t>Υποδοχείς</a:t>
            </a:r>
            <a:r>
              <a:rPr lang="en-GB" altLang="en-US" sz="3200" dirty="0">
                <a:cs typeface="Times New Roman" panose="02020603050405020304" pitchFamily="18" charset="0"/>
              </a:rPr>
              <a:t> (TLRs) </a:t>
            </a:r>
            <a:r>
              <a:rPr lang="el-GR" altLang="en-US" sz="3200" dirty="0" smtClean="0">
                <a:cs typeface="Times New Roman" panose="02020603050405020304" pitchFamily="18" charset="0"/>
              </a:rPr>
              <a:t>είναι </a:t>
            </a:r>
            <a:r>
              <a:rPr lang="el-GR" altLang="en-US" sz="3200" dirty="0">
                <a:cs typeface="Times New Roman" panose="02020603050405020304" pitchFamily="18" charset="0"/>
              </a:rPr>
              <a:t>τόσο σημαντικά!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" y="1602945"/>
            <a:ext cx="7886700" cy="3228288"/>
          </a:xfr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20040" y="5001977"/>
            <a:ext cx="84124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1600" dirty="0" smtClean="0">
                <a:latin typeface="+mn-lt"/>
                <a:cs typeface="Times New Roman" panose="02020603050405020304" pitchFamily="18" charset="0"/>
              </a:rPr>
              <a:t>                         </a:t>
            </a:r>
            <a:r>
              <a:rPr lang="en-US" altLang="en-US" sz="1600" dirty="0" smtClean="0">
                <a:latin typeface="+mn-lt"/>
                <a:cs typeface="Times New Roman" panose="02020603050405020304" pitchFamily="18" charset="0"/>
              </a:rPr>
              <a:t>Bruce 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A. </a:t>
            </a:r>
            <a:r>
              <a:rPr lang="en-US" altLang="en-US" sz="1600" dirty="0" err="1">
                <a:latin typeface="+mn-lt"/>
                <a:cs typeface="Times New Roman" panose="02020603050405020304" pitchFamily="18" charset="0"/>
              </a:rPr>
              <a:t>Beutler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                 </a:t>
            </a:r>
            <a:r>
              <a:rPr lang="el-GR" altLang="en-US" sz="1600" dirty="0" smtClean="0">
                <a:latin typeface="+mn-lt"/>
                <a:cs typeface="Times New Roman" panose="02020603050405020304" pitchFamily="18" charset="0"/>
              </a:rPr>
              <a:t>     </a:t>
            </a:r>
            <a:r>
              <a:rPr lang="en-US" altLang="en-US" sz="1600" dirty="0" smtClean="0">
                <a:latin typeface="+mn-lt"/>
                <a:cs typeface="Times New Roman" panose="02020603050405020304" pitchFamily="18" charset="0"/>
              </a:rPr>
              <a:t>Jules 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A. Hoffmann           </a:t>
            </a:r>
            <a:r>
              <a:rPr lang="el-GR" altLang="en-US" sz="1600" dirty="0" smtClean="0">
                <a:latin typeface="+mn-lt"/>
                <a:cs typeface="Times New Roman" panose="02020603050405020304" pitchFamily="18" charset="0"/>
              </a:rPr>
              <a:t>           </a:t>
            </a:r>
            <a:r>
              <a:rPr lang="en-US" altLang="en-US" sz="1600" dirty="0" smtClean="0">
                <a:latin typeface="+mn-lt"/>
                <a:cs typeface="Times New Roman" panose="02020603050405020304" pitchFamily="18" charset="0"/>
              </a:rPr>
              <a:t>Ralph 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M. Steinman</a:t>
            </a:r>
          </a:p>
          <a:p>
            <a:pPr eaLnBrk="1" hangingPunct="1"/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The Nobel Prize in Physiology or Medicine 2011 was divided, one half jointly to Bruce A. </a:t>
            </a:r>
            <a:r>
              <a:rPr lang="en-US" altLang="en-US" sz="1600" dirty="0" err="1">
                <a:latin typeface="+mn-lt"/>
                <a:cs typeface="Times New Roman" panose="02020603050405020304" pitchFamily="18" charset="0"/>
              </a:rPr>
              <a:t>Beutler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 and Jules A. Hoffmann </a:t>
            </a:r>
            <a:r>
              <a:rPr lang="en-US" altLang="en-US" sz="1600" i="1" dirty="0">
                <a:latin typeface="+mn-lt"/>
                <a:cs typeface="Times New Roman" panose="02020603050405020304" pitchFamily="18" charset="0"/>
              </a:rPr>
              <a:t>"for their discoveries concerning the activation of innate immunity"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 and the other half to Ralph M. Steinman </a:t>
            </a:r>
            <a:r>
              <a:rPr lang="en-US" altLang="en-US" sz="1600" i="1" dirty="0">
                <a:latin typeface="+mn-lt"/>
                <a:cs typeface="Times New Roman" panose="02020603050405020304" pitchFamily="18" charset="0"/>
              </a:rPr>
              <a:t>"for his discovery of the dendritic cell and its role in adaptive immunity"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.</a:t>
            </a:r>
            <a:r>
              <a:rPr lang="el-GR" altLang="en-US" sz="16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1600" dirty="0">
                <a:latin typeface="+mn-lt"/>
                <a:cs typeface="Times New Roman" panose="02020603050405020304" pitchFamily="18" charset="0"/>
              </a:rPr>
              <a:t>Copyright © The Nobel Foundation 2011</a:t>
            </a:r>
            <a:r>
              <a:rPr lang="el-GR" altLang="en-US" sz="1600" dirty="0">
                <a:latin typeface="+mn-lt"/>
                <a:cs typeface="Times New Roman" panose="02020603050405020304" pitchFamily="18" charset="0"/>
              </a:rPr>
              <a:t>)</a:t>
            </a:r>
            <a:endParaRPr lang="en-US" alt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8098" y="45542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2083" y="45521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21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3590" y="45374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574199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83" y="306155"/>
            <a:ext cx="8869680" cy="1325563"/>
          </a:xfrm>
        </p:spPr>
        <p:txBody>
          <a:bodyPr>
            <a:noAutofit/>
          </a:bodyPr>
          <a:lstStyle/>
          <a:p>
            <a:r>
              <a:rPr lang="el-GR" altLang="en-US" sz="4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4000" dirty="0">
                <a:cs typeface="Times New Roman" panose="02020603050405020304" pitchFamily="18" charset="0"/>
              </a:rPr>
              <a:t> κύτταρα</a:t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3000" dirty="0">
                <a:cs typeface="Times New Roman" panose="02020603050405020304" pitchFamily="18" charset="0"/>
              </a:rPr>
              <a:t>Ενεργοποίηση και μεταφορά σήματος στα Τ </a:t>
            </a:r>
            <a:r>
              <a:rPr lang="el-GR" altLang="en-US" sz="3000" dirty="0" smtClean="0">
                <a:cs typeface="Times New Roman" panose="02020603050405020304" pitchFamily="18" charset="0"/>
              </a:rPr>
              <a:t>κύτταρα 1/</a:t>
            </a:r>
            <a:r>
              <a:rPr lang="en-US" altLang="en-US" sz="3000" dirty="0" smtClean="0">
                <a:cs typeface="Times New Roman" panose="02020603050405020304" pitchFamily="18" charset="0"/>
              </a:rPr>
              <a:t>2</a:t>
            </a:r>
            <a:endParaRPr lang="el-GR" altLang="en-US" sz="3000" dirty="0"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22" y="1690689"/>
            <a:ext cx="6347721" cy="189585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6" y="3753337"/>
            <a:ext cx="6668991" cy="240528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2797" y="32544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802877" y="57081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216181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51609"/>
            <a:ext cx="8915400" cy="1325563"/>
          </a:xfrm>
        </p:spPr>
        <p:txBody>
          <a:bodyPr>
            <a:noAutofit/>
          </a:bodyPr>
          <a:lstStyle/>
          <a:p>
            <a:r>
              <a:rPr lang="el-GR" altLang="en-US" sz="4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4000" dirty="0">
                <a:cs typeface="Times New Roman" panose="02020603050405020304" pitchFamily="18" charset="0"/>
              </a:rPr>
              <a:t> κύτταρα</a:t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3000" dirty="0">
                <a:cs typeface="Times New Roman" panose="02020603050405020304" pitchFamily="18" charset="0"/>
              </a:rPr>
              <a:t>Ενεργοποίηση και μεταφορά σήματος στα Τ </a:t>
            </a:r>
            <a:r>
              <a:rPr lang="el-GR" altLang="en-US" sz="3000" dirty="0" smtClean="0">
                <a:cs typeface="Times New Roman" panose="02020603050405020304" pitchFamily="18" charset="0"/>
              </a:rPr>
              <a:t>κύτταρα 2/</a:t>
            </a:r>
            <a:r>
              <a:rPr lang="en-US" altLang="en-US" sz="3000" dirty="0" smtClean="0">
                <a:cs typeface="Times New Roman" panose="02020603050405020304" pitchFamily="18" charset="0"/>
              </a:rPr>
              <a:t>2</a:t>
            </a:r>
            <a:endParaRPr lang="el-GR" altLang="en-US" sz="3000" dirty="0"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23" y="1825625"/>
            <a:ext cx="657535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59677" y="5835691"/>
            <a:ext cx="39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25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314313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altLang="en-US" sz="4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4000" dirty="0">
                <a:cs typeface="Times New Roman" panose="02020603050405020304" pitchFamily="18" charset="0"/>
              </a:rPr>
              <a:t> κύτταρα</a:t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4000" dirty="0" smtClean="0">
                <a:cs typeface="Times New Roman" panose="02020603050405020304" pitchFamily="18" charset="0"/>
              </a:rPr>
              <a:t>Κατηγορίες και Μορφολογία 1/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2</a:t>
            </a:r>
            <a:endParaRPr lang="el-GR" altLang="en-US" sz="3000" dirty="0"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sz="8000" dirty="0">
                <a:cs typeface="Arial" panose="020B0604020202020204" pitchFamily="34" charset="0"/>
              </a:rPr>
              <a:t>Τα</a:t>
            </a:r>
            <a:r>
              <a:rPr lang="en-GB" altLang="en-US" sz="8000" dirty="0">
                <a:cs typeface="Arial" panose="020B0604020202020204" pitchFamily="34" charset="0"/>
              </a:rPr>
              <a:t> </a:t>
            </a:r>
            <a:r>
              <a:rPr lang="el-GR" altLang="en-US" sz="8000" b="1" dirty="0" err="1">
                <a:cs typeface="Arial" panose="020B0604020202020204" pitchFamily="34" charset="0"/>
              </a:rPr>
              <a:t>δενδριτικά</a:t>
            </a:r>
            <a:r>
              <a:rPr lang="el-GR" altLang="en-US" sz="8000" b="1" dirty="0">
                <a:cs typeface="Arial" panose="020B0604020202020204" pitchFamily="34" charset="0"/>
              </a:rPr>
              <a:t> κύτταρα </a:t>
            </a:r>
            <a:r>
              <a:rPr lang="el-GR" altLang="en-US" sz="8000" dirty="0">
                <a:cs typeface="Arial" panose="020B0604020202020204" pitchFamily="34" charset="0"/>
              </a:rPr>
              <a:t>προέρχονται από </a:t>
            </a:r>
            <a:r>
              <a:rPr lang="el-GR" altLang="en-US" sz="8000" dirty="0" smtClean="0">
                <a:cs typeface="Arial" panose="020B0604020202020204" pitchFamily="34" charset="0"/>
              </a:rPr>
              <a:t>το μυελό </a:t>
            </a:r>
            <a:r>
              <a:rPr lang="el-GR" altLang="en-US" sz="8000" dirty="0">
                <a:cs typeface="Arial" panose="020B0604020202020204" pitchFamily="34" charset="0"/>
              </a:rPr>
              <a:t>των οστών. </a:t>
            </a:r>
          </a:p>
          <a:p>
            <a:pPr>
              <a:lnSpc>
                <a:spcPct val="110000"/>
              </a:lnSpc>
            </a:pPr>
            <a:r>
              <a:rPr lang="el-GR" altLang="en-US" sz="8000" dirty="0">
                <a:cs typeface="Arial" panose="020B0604020202020204" pitchFamily="34" charset="0"/>
              </a:rPr>
              <a:t>Είναι </a:t>
            </a:r>
            <a:r>
              <a:rPr lang="el-GR" altLang="en-US" sz="8000" b="1" dirty="0">
                <a:cs typeface="Arial" panose="020B0604020202020204" pitchFamily="34" charset="0"/>
              </a:rPr>
              <a:t>υπεύθυνα για την παρουσίαση</a:t>
            </a:r>
            <a:r>
              <a:rPr lang="en-GB" altLang="en-US" sz="8000" b="1" dirty="0">
                <a:cs typeface="Arial" panose="020B0604020202020204" pitchFamily="34" charset="0"/>
              </a:rPr>
              <a:t> </a:t>
            </a:r>
            <a:r>
              <a:rPr lang="el-GR" altLang="en-US" sz="8000" b="1" dirty="0">
                <a:cs typeface="Arial" panose="020B0604020202020204" pitchFamily="34" charset="0"/>
              </a:rPr>
              <a:t>αντιγόνων </a:t>
            </a:r>
            <a:r>
              <a:rPr lang="el-GR" altLang="en-US" sz="8000" dirty="0">
                <a:cs typeface="Arial" panose="020B0604020202020204" pitchFamily="34" charset="0"/>
              </a:rPr>
              <a:t>στα μη ενεργοποιημένα Τ</a:t>
            </a:r>
            <a:r>
              <a:rPr lang="en-GB" altLang="en-US" sz="8000" dirty="0">
                <a:cs typeface="Arial" panose="020B0604020202020204" pitchFamily="34" charset="0"/>
              </a:rPr>
              <a:t> </a:t>
            </a:r>
            <a:r>
              <a:rPr lang="el-GR" altLang="en-US" sz="8000" dirty="0">
                <a:cs typeface="Arial" panose="020B0604020202020204" pitchFamily="34" charset="0"/>
              </a:rPr>
              <a:t>κύτταρα. </a:t>
            </a:r>
            <a:endParaRPr lang="en-GB" altLang="en-US" sz="8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n-US" sz="8000" dirty="0">
                <a:cs typeface="Arial" panose="020B0604020202020204" pitchFamily="34" charset="0"/>
              </a:rPr>
              <a:t>Φέρουν υποδοχείς (</a:t>
            </a:r>
            <a:r>
              <a:rPr lang="en-US" altLang="en-US" sz="8000" b="1" dirty="0">
                <a:cs typeface="Times New Roman" panose="02020603050405020304" pitchFamily="18" charset="0"/>
              </a:rPr>
              <a:t>cluster of </a:t>
            </a:r>
            <a:r>
              <a:rPr lang="el-GR" altLang="en-US" sz="8000" b="1" dirty="0">
                <a:cs typeface="Times New Roman" panose="02020603050405020304" pitchFamily="18" charset="0"/>
              </a:rPr>
              <a:t> </a:t>
            </a:r>
            <a:r>
              <a:rPr lang="en-US" altLang="en-US" sz="8000" b="1" dirty="0">
                <a:cs typeface="Times New Roman" panose="02020603050405020304" pitchFamily="18" charset="0"/>
              </a:rPr>
              <a:t>differentiation</a:t>
            </a:r>
            <a:r>
              <a:rPr lang="el-GR" altLang="en-US" sz="8000" b="1" dirty="0">
                <a:cs typeface="Times New Roman" panose="02020603050405020304" pitchFamily="18" charset="0"/>
              </a:rPr>
              <a:t>(</a:t>
            </a:r>
            <a:r>
              <a:rPr lang="en-GB" altLang="en-US" sz="8000" b="1" dirty="0">
                <a:cs typeface="Times New Roman" panose="02020603050405020304" pitchFamily="18" charset="0"/>
              </a:rPr>
              <a:t>CD))</a:t>
            </a:r>
            <a:r>
              <a:rPr lang="en-US" altLang="en-US" sz="8000" b="1" dirty="0">
                <a:cs typeface="Times New Roman" panose="02020603050405020304" pitchFamily="18" charset="0"/>
              </a:rPr>
              <a:t> </a:t>
            </a:r>
            <a:r>
              <a:rPr lang="el-GR" altLang="en-US" sz="8000" dirty="0">
                <a:cs typeface="Arial" panose="020B0604020202020204" pitchFamily="34" charset="0"/>
              </a:rPr>
              <a:t>στην κυτταρική</a:t>
            </a:r>
            <a:r>
              <a:rPr lang="en-GB" altLang="en-US" sz="8000" dirty="0">
                <a:cs typeface="Arial" panose="020B0604020202020204" pitchFamily="34" charset="0"/>
              </a:rPr>
              <a:t> </a:t>
            </a:r>
            <a:r>
              <a:rPr lang="el-GR" altLang="en-US" sz="8000" dirty="0">
                <a:cs typeface="Arial" panose="020B0604020202020204" pitchFamily="34" charset="0"/>
              </a:rPr>
              <a:t>τους επιφάνεια του τύπου</a:t>
            </a:r>
            <a:r>
              <a:rPr lang="en-GB" altLang="en-US" sz="8000" dirty="0">
                <a:cs typeface="Arial" panose="020B0604020202020204" pitchFamily="34" charset="0"/>
              </a:rPr>
              <a:t> </a:t>
            </a:r>
            <a:r>
              <a:rPr lang="en-US" altLang="en-US" sz="8000" dirty="0">
                <a:cs typeface="Arial" panose="020B0604020202020204" pitchFamily="34" charset="0"/>
              </a:rPr>
              <a:t>MHC II.</a:t>
            </a:r>
            <a:endParaRPr lang="el-GR" altLang="en-US" sz="8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n-US" sz="8000" dirty="0" smtClean="0">
                <a:cs typeface="Arial" panose="020B0604020202020204" pitchFamily="34" charset="0"/>
              </a:rPr>
              <a:t>Μια </a:t>
            </a:r>
            <a:r>
              <a:rPr lang="el-GR" altLang="en-US" sz="8000" dirty="0">
                <a:cs typeface="Arial" panose="020B0604020202020204" pitchFamily="34" charset="0"/>
              </a:rPr>
              <a:t>κατηγορία </a:t>
            </a:r>
            <a:r>
              <a:rPr lang="el-GR" altLang="en-US" sz="8000" dirty="0" err="1">
                <a:cs typeface="Arial" panose="020B0604020202020204" pitchFamily="34" charset="0"/>
              </a:rPr>
              <a:t>δενδριτικών</a:t>
            </a:r>
            <a:r>
              <a:rPr lang="el-GR" altLang="en-US" sz="8000" dirty="0">
                <a:cs typeface="Arial" panose="020B0604020202020204" pitchFamily="34" charset="0"/>
              </a:rPr>
              <a:t> κυττάρων</a:t>
            </a:r>
            <a:r>
              <a:rPr lang="en-GB" altLang="en-US" sz="8000" dirty="0">
                <a:cs typeface="Arial" panose="020B0604020202020204" pitchFamily="34" charset="0"/>
              </a:rPr>
              <a:t>,</a:t>
            </a:r>
            <a:r>
              <a:rPr lang="el-GR" altLang="en-US" sz="8000" dirty="0">
                <a:cs typeface="Arial" panose="020B0604020202020204" pitchFamily="34" charset="0"/>
              </a:rPr>
              <a:t> τα </a:t>
            </a:r>
            <a:r>
              <a:rPr lang="el-GR" altLang="en-US" sz="8000" b="1" dirty="0">
                <a:cs typeface="Arial" panose="020B0604020202020204" pitchFamily="34" charset="0"/>
              </a:rPr>
              <a:t>θυλακοειδή </a:t>
            </a:r>
            <a:r>
              <a:rPr lang="el-GR" altLang="en-US" sz="8000" b="1" dirty="0" err="1">
                <a:cs typeface="Arial" panose="020B0604020202020204" pitchFamily="34" charset="0"/>
              </a:rPr>
              <a:t>δενδριτικά</a:t>
            </a:r>
            <a:r>
              <a:rPr lang="el-GR" altLang="en-US" sz="8000" b="1" dirty="0">
                <a:cs typeface="Arial" panose="020B0604020202020204" pitchFamily="34" charset="0"/>
              </a:rPr>
              <a:t> κύτταρα  </a:t>
            </a:r>
            <a:r>
              <a:rPr lang="en-GB" altLang="en-US" sz="8000" b="1" dirty="0">
                <a:cs typeface="Arial" panose="020B0604020202020204" pitchFamily="34" charset="0"/>
              </a:rPr>
              <a:t>(FDCs), </a:t>
            </a:r>
            <a:r>
              <a:rPr lang="el-GR" altLang="en-US" sz="8000" dirty="0">
                <a:cs typeface="Arial" panose="020B0604020202020204" pitchFamily="34" charset="0"/>
              </a:rPr>
              <a:t>δεν </a:t>
            </a:r>
            <a:r>
              <a:rPr lang="el-GR" altLang="en-US" sz="8000" dirty="0" smtClean="0">
                <a:cs typeface="Arial" panose="020B0604020202020204" pitchFamily="34" charset="0"/>
              </a:rPr>
              <a:t>είναι </a:t>
            </a:r>
            <a:r>
              <a:rPr lang="el-GR" altLang="en-US" sz="8000" dirty="0">
                <a:cs typeface="Arial" panose="020B0604020202020204" pitchFamily="34" charset="0"/>
              </a:rPr>
              <a:t>φαγοκυτταρικά και βρίσκονται σε περιοχές όπου υπάρχουν Β κύτταρα.</a:t>
            </a:r>
          </a:p>
          <a:p>
            <a:pPr>
              <a:lnSpc>
                <a:spcPct val="110000"/>
              </a:lnSpc>
            </a:pPr>
            <a:r>
              <a:rPr lang="el-GR" altLang="en-US" sz="8000" dirty="0">
                <a:cs typeface="Arial" panose="020B0604020202020204" pitchFamily="34" charset="0"/>
              </a:rPr>
              <a:t>Φέρουν υποδοχείς (</a:t>
            </a:r>
            <a:r>
              <a:rPr lang="en-US" altLang="en-US" sz="8000" b="1" dirty="0">
                <a:cs typeface="Times New Roman" panose="02020603050405020304" pitchFamily="18" charset="0"/>
              </a:rPr>
              <a:t>cluster of </a:t>
            </a:r>
            <a:r>
              <a:rPr lang="el-GR" altLang="en-US" sz="8000" b="1" dirty="0">
                <a:cs typeface="Times New Roman" panose="02020603050405020304" pitchFamily="18" charset="0"/>
              </a:rPr>
              <a:t> </a:t>
            </a:r>
            <a:r>
              <a:rPr lang="en-US" altLang="en-US" sz="8000" b="1" dirty="0">
                <a:cs typeface="Times New Roman" panose="02020603050405020304" pitchFamily="18" charset="0"/>
              </a:rPr>
              <a:t>differentiation</a:t>
            </a:r>
            <a:r>
              <a:rPr lang="el-GR" altLang="en-US" sz="8000" b="1" dirty="0">
                <a:cs typeface="Times New Roman" panose="02020603050405020304" pitchFamily="18" charset="0"/>
              </a:rPr>
              <a:t>(</a:t>
            </a:r>
            <a:r>
              <a:rPr lang="en-GB" altLang="en-US" sz="8000" b="1" dirty="0">
                <a:cs typeface="Times New Roman" panose="02020603050405020304" pitchFamily="18" charset="0"/>
              </a:rPr>
              <a:t>CD))</a:t>
            </a:r>
            <a:r>
              <a:rPr lang="en-US" altLang="en-US" sz="8000" b="1" dirty="0">
                <a:cs typeface="Times New Roman" panose="02020603050405020304" pitchFamily="18" charset="0"/>
              </a:rPr>
              <a:t> </a:t>
            </a:r>
            <a:r>
              <a:rPr lang="el-GR" altLang="en-US" sz="8000" dirty="0">
                <a:cs typeface="Arial" panose="020B0604020202020204" pitchFamily="34" charset="0"/>
              </a:rPr>
              <a:t>στην κυτταρική</a:t>
            </a:r>
            <a:r>
              <a:rPr lang="en-GB" altLang="en-US" sz="8000" dirty="0">
                <a:cs typeface="Arial" panose="020B0604020202020204" pitchFamily="34" charset="0"/>
              </a:rPr>
              <a:t> </a:t>
            </a:r>
            <a:r>
              <a:rPr lang="el-GR" altLang="en-US" sz="8000" dirty="0">
                <a:cs typeface="Arial" panose="020B0604020202020204" pitchFamily="34" charset="0"/>
              </a:rPr>
              <a:t>τους επιφάνεια για τη δημιουργία σύνδεσης μεταξύ αντιγόνου </a:t>
            </a:r>
            <a:r>
              <a:rPr lang="en-US" altLang="en-US" sz="8000" dirty="0">
                <a:cs typeface="Arial" panose="020B0604020202020204" pitchFamily="34" charset="0"/>
              </a:rPr>
              <a:t>–</a:t>
            </a:r>
            <a:r>
              <a:rPr lang="el-GR" altLang="en-US" sz="8000" dirty="0">
                <a:cs typeface="Arial" panose="020B0604020202020204" pitchFamily="34" charset="0"/>
              </a:rPr>
              <a:t>αντισώματος.</a:t>
            </a:r>
          </a:p>
          <a:p>
            <a:pPr>
              <a:lnSpc>
                <a:spcPct val="110000"/>
              </a:lnSpc>
            </a:pPr>
            <a:r>
              <a:rPr lang="el-GR" altLang="en-US" sz="8000" dirty="0">
                <a:cs typeface="Arial" panose="020B0604020202020204" pitchFamily="34" charset="0"/>
              </a:rPr>
              <a:t>Είναι </a:t>
            </a:r>
            <a:r>
              <a:rPr lang="el-GR" altLang="en-US" sz="8000" b="1" dirty="0">
                <a:cs typeface="Arial" panose="020B0604020202020204" pitchFamily="34" charset="0"/>
              </a:rPr>
              <a:t>υπεύθυνα για την παρουσίαση</a:t>
            </a:r>
            <a:r>
              <a:rPr lang="en-GB" altLang="en-US" sz="8000" b="1" dirty="0">
                <a:cs typeface="Arial" panose="020B0604020202020204" pitchFamily="34" charset="0"/>
              </a:rPr>
              <a:t> </a:t>
            </a:r>
            <a:r>
              <a:rPr lang="el-GR" altLang="en-US" sz="8000" b="1" dirty="0">
                <a:cs typeface="Arial" panose="020B0604020202020204" pitchFamily="34" charset="0"/>
              </a:rPr>
              <a:t>αντιγόνων </a:t>
            </a:r>
            <a:r>
              <a:rPr lang="el-GR" altLang="en-US" sz="8000" dirty="0">
                <a:cs typeface="Arial" panose="020B0604020202020204" pitchFamily="34" charset="0"/>
              </a:rPr>
              <a:t>στα Β κύτταρα.</a:t>
            </a:r>
            <a:endParaRPr lang="en-US" altLang="en-US" sz="8000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01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altLang="en-US" sz="4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4000" dirty="0">
                <a:cs typeface="Times New Roman" panose="02020603050405020304" pitchFamily="18" charset="0"/>
              </a:rPr>
              <a:t> κύτταρα</a:t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4000" dirty="0" smtClean="0">
                <a:cs typeface="Times New Roman" panose="02020603050405020304" pitchFamily="18" charset="0"/>
              </a:rPr>
              <a:t>Κατηγορίες και Μορφολογία 2/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2</a:t>
            </a:r>
            <a:endParaRPr lang="el-GR" altLang="en-US" sz="3000" dirty="0">
              <a:cs typeface="Times New Roman" panose="02020603050405020304" pitchFamily="18" charset="0"/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23" y="1569262"/>
            <a:ext cx="4034754" cy="46213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9377" y="59136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649722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365125"/>
            <a:ext cx="8515350" cy="1325563"/>
          </a:xfrm>
        </p:spPr>
        <p:txBody>
          <a:bodyPr>
            <a:noAutofit/>
          </a:bodyPr>
          <a:lstStyle/>
          <a:p>
            <a:r>
              <a:rPr lang="el-GR" altLang="en-US" sz="4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4000" dirty="0">
                <a:cs typeface="Times New Roman" panose="02020603050405020304" pitchFamily="18" charset="0"/>
              </a:rPr>
              <a:t> κύτταρα</a:t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4000" dirty="0" smtClean="0">
                <a:cs typeface="Times New Roman" panose="02020603050405020304" pitchFamily="18" charset="0"/>
              </a:rPr>
              <a:t>Παρουσίαση αντιγόνων στα Τ κύτταρα 1/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2</a:t>
            </a:r>
            <a:endParaRPr lang="el-GR" altLang="en-US" sz="3000" dirty="0">
              <a:cs typeface="Times New Roman" panose="020206030504050203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1832383"/>
            <a:ext cx="6784618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64557" y="57457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61826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Προσδοκώμενα αποτελέσματα</a:t>
            </a:r>
            <a:endParaRPr lang="el-GR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565329"/>
            <a:ext cx="7886700" cy="46116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altLang="en-US" sz="2200" b="1" dirty="0">
                <a:cs typeface="Times New Roman" panose="02020603050405020304" pitchFamily="18" charset="0"/>
              </a:rPr>
              <a:t>Όταν θα έχετε ολοκληρώσει τη μελέτη του κεφαλαίου και του υλικού που παρουσιάζεται στη διάλεξη θα είσαστε σε θέση να</a:t>
            </a:r>
            <a:r>
              <a:rPr lang="el-GR" altLang="en-US" sz="2200" dirty="0">
                <a:cs typeface="Times New Roman" panose="02020603050405020304" pitchFamily="18" charset="0"/>
              </a:rPr>
              <a:t>: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r>
              <a:rPr lang="el-GR" altLang="en-US" sz="2200" dirty="0">
                <a:cs typeface="Times New Roman" panose="02020603050405020304" pitchFamily="18" charset="0"/>
              </a:rPr>
              <a:t>διακρίνετε τα βασικά χαρακτηριστικά της επίκτητης ανοσίας στα </a:t>
            </a:r>
            <a:r>
              <a:rPr lang="el-GR" altLang="en-US" sz="2200" dirty="0" err="1">
                <a:cs typeface="Times New Roman" panose="02020603050405020304" pitchFamily="18" charset="0"/>
              </a:rPr>
              <a:t>Σπονδυλόζωα</a:t>
            </a:r>
            <a:r>
              <a:rPr lang="el-GR" altLang="en-US" sz="2200" dirty="0">
                <a:cs typeface="Times New Roman" panose="02020603050405020304" pitchFamily="18" charset="0"/>
              </a:rPr>
              <a:t>.</a:t>
            </a:r>
          </a:p>
          <a:p>
            <a:r>
              <a:rPr lang="el-GR" altLang="en-US" sz="2200" dirty="0">
                <a:cs typeface="Times New Roman" panose="02020603050405020304" pitchFamily="18" charset="0"/>
              </a:rPr>
              <a:t>περιγράφετε τις κυτταρικές και βιοχημικές διαδικασίες που λαμβάνουν χώρα κατά την επίκτητη ανοσολογική απόκριση.</a:t>
            </a:r>
          </a:p>
          <a:p>
            <a:r>
              <a:rPr lang="el-GR" altLang="en-US" sz="2200" dirty="0">
                <a:cs typeface="Times New Roman" panose="02020603050405020304" pitchFamily="18" charset="0"/>
              </a:rPr>
              <a:t>εξηγείτε τη σημασία των </a:t>
            </a:r>
            <a:r>
              <a:rPr lang="el-GR" altLang="en-US" sz="2200" dirty="0" err="1">
                <a:cs typeface="Times New Roman" panose="02020603050405020304" pitchFamily="18" charset="0"/>
              </a:rPr>
              <a:t>δενδριτικών</a:t>
            </a:r>
            <a:r>
              <a:rPr lang="el-GR" altLang="en-US" sz="2200" dirty="0">
                <a:cs typeface="Times New Roman" panose="02020603050405020304" pitchFamily="18" charset="0"/>
              </a:rPr>
              <a:t> κυττάρων και των </a:t>
            </a:r>
            <a:r>
              <a:rPr lang="en-GB" altLang="en-US" sz="2200" dirty="0">
                <a:cs typeface="Times New Roman" panose="02020603050405020304" pitchFamily="18" charset="0"/>
              </a:rPr>
              <a:t>Toll-like </a:t>
            </a:r>
            <a:r>
              <a:rPr lang="el-GR" altLang="en-US" sz="2200" dirty="0">
                <a:cs typeface="Times New Roman" panose="02020603050405020304" pitchFamily="18" charset="0"/>
              </a:rPr>
              <a:t>υποδοχέων ως μόρια συσχέτισης μεταξύ έμφυτης και επίκτητης ανοσίας. </a:t>
            </a:r>
          </a:p>
          <a:p>
            <a:pPr marL="0" indent="0">
              <a:buNone/>
            </a:pPr>
            <a:r>
              <a:rPr lang="el-GR" altLang="en-US" sz="1800" b="1" dirty="0">
                <a:cs typeface="Times New Roman" panose="02020603050405020304" pitchFamily="18" charset="0"/>
              </a:rPr>
              <a:t>Λέξεις-κλειδιά:</a:t>
            </a:r>
          </a:p>
          <a:p>
            <a:r>
              <a:rPr lang="el-GR" altLang="en-US" sz="1800" b="1" dirty="0">
                <a:cs typeface="Times New Roman" panose="02020603050405020304" pitchFamily="18" charset="0"/>
              </a:rPr>
              <a:t>Επίκτητη Ανοσία: </a:t>
            </a:r>
            <a:r>
              <a:rPr lang="el-GR" altLang="en-US" sz="1800" b="1" dirty="0" err="1">
                <a:cs typeface="Times New Roman" panose="02020603050405020304" pitchFamily="18" charset="0"/>
              </a:rPr>
              <a:t>Χυμική</a:t>
            </a:r>
            <a:r>
              <a:rPr lang="el-GR" altLang="en-US" sz="1800" b="1" dirty="0">
                <a:cs typeface="Times New Roman" panose="02020603050405020304" pitchFamily="18" charset="0"/>
              </a:rPr>
              <a:t> και Κυτταρική </a:t>
            </a:r>
            <a:r>
              <a:rPr lang="el-GR" altLang="en-US" sz="1800" b="1" dirty="0" smtClean="0">
                <a:cs typeface="Times New Roman" panose="02020603050405020304" pitchFamily="18" charset="0"/>
              </a:rPr>
              <a:t>απόκριση.</a:t>
            </a:r>
            <a:endParaRPr lang="el-GR" altLang="en-US" sz="1800" b="1" dirty="0">
              <a:cs typeface="Times New Roman" panose="02020603050405020304" pitchFamily="18" charset="0"/>
            </a:endParaRPr>
          </a:p>
          <a:p>
            <a:r>
              <a:rPr lang="el-GR" altLang="en-US" sz="1800" b="1" dirty="0">
                <a:cs typeface="Times New Roman" panose="02020603050405020304" pitchFamily="18" charset="0"/>
              </a:rPr>
              <a:t>Β κύτταρα, Τ κύτταρα, </a:t>
            </a:r>
            <a:r>
              <a:rPr lang="el-GR" altLang="en-US" sz="1800" b="1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1800" b="1" dirty="0">
                <a:cs typeface="Times New Roman" panose="02020603050405020304" pitchFamily="18" charset="0"/>
              </a:rPr>
              <a:t> </a:t>
            </a:r>
            <a:r>
              <a:rPr lang="el-GR" altLang="en-US" sz="1800" b="1" dirty="0" smtClean="0">
                <a:cs typeface="Times New Roman" panose="02020603050405020304" pitchFamily="18" charset="0"/>
              </a:rPr>
              <a:t>κύτταρα. </a:t>
            </a:r>
            <a:endParaRPr lang="el-GR" altLang="en-US" sz="1800" b="1" dirty="0">
              <a:cs typeface="Times New Roman" panose="02020603050405020304" pitchFamily="18" charset="0"/>
            </a:endParaRPr>
          </a:p>
          <a:p>
            <a:r>
              <a:rPr lang="el-GR" altLang="en-US" sz="1800" b="1" dirty="0">
                <a:cs typeface="Times New Roman" panose="02020603050405020304" pitchFamily="18" charset="0"/>
              </a:rPr>
              <a:t>Μείζον Σύμπλεγμα </a:t>
            </a:r>
            <a:r>
              <a:rPr lang="el-GR" altLang="en-US" sz="1800" b="1" dirty="0" err="1">
                <a:cs typeface="Times New Roman" panose="02020603050405020304" pitchFamily="18" charset="0"/>
              </a:rPr>
              <a:t>Ιστοσυμβατότητας</a:t>
            </a:r>
            <a:r>
              <a:rPr lang="el-GR" altLang="en-US" sz="1800" b="1" dirty="0">
                <a:cs typeface="Times New Roman" panose="02020603050405020304" pitchFamily="18" charset="0"/>
              </a:rPr>
              <a:t>, </a:t>
            </a:r>
            <a:r>
              <a:rPr lang="en-GB" altLang="en-US" sz="1800" b="1" dirty="0">
                <a:cs typeface="Times New Roman" panose="02020603050405020304" pitchFamily="18" charset="0"/>
              </a:rPr>
              <a:t>V(D)J </a:t>
            </a:r>
            <a:r>
              <a:rPr lang="el-GR" altLang="en-US" sz="1800" b="1" dirty="0" err="1" smtClean="0">
                <a:cs typeface="Times New Roman" panose="02020603050405020304" pitchFamily="18" charset="0"/>
              </a:rPr>
              <a:t>ανασυνδυασμός</a:t>
            </a:r>
            <a:r>
              <a:rPr lang="el-GR" altLang="en-US" sz="1800" b="1" dirty="0" smtClean="0">
                <a:cs typeface="Times New Roman" panose="02020603050405020304" pitchFamily="18" charset="0"/>
              </a:rPr>
              <a:t>.</a:t>
            </a:r>
            <a:endParaRPr lang="en-GB" altLang="en-US" sz="1800" b="1" dirty="0">
              <a:cs typeface="Times New Roman" panose="02020603050405020304" pitchFamily="18" charset="0"/>
            </a:endParaRPr>
          </a:p>
          <a:p>
            <a:endParaRPr lang="el-GR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365125"/>
            <a:ext cx="8515350" cy="1325563"/>
          </a:xfrm>
        </p:spPr>
        <p:txBody>
          <a:bodyPr>
            <a:noAutofit/>
          </a:bodyPr>
          <a:lstStyle/>
          <a:p>
            <a:r>
              <a:rPr lang="el-GR" altLang="en-US" sz="4000" dirty="0" err="1">
                <a:cs typeface="Times New Roman" panose="02020603050405020304" pitchFamily="18" charset="0"/>
              </a:rPr>
              <a:t>Δενδριτικά</a:t>
            </a:r>
            <a:r>
              <a:rPr lang="el-GR" altLang="en-US" sz="4000" dirty="0">
                <a:cs typeface="Times New Roman" panose="02020603050405020304" pitchFamily="18" charset="0"/>
              </a:rPr>
              <a:t> κύτταρα</a:t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4000" dirty="0" smtClean="0">
                <a:cs typeface="Times New Roman" panose="02020603050405020304" pitchFamily="18" charset="0"/>
              </a:rPr>
              <a:t>Παρουσίαση αντιγόνων στα Τ κύτταρα 2/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2</a:t>
            </a:r>
            <a:endParaRPr lang="el-GR" altLang="en-US" sz="30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94" y="1832383"/>
            <a:ext cx="6530058" cy="4351338"/>
          </a:xfrm>
        </p:spPr>
      </p:pic>
      <p:sp>
        <p:nvSpPr>
          <p:cNvPr id="3" name="TextBox 2"/>
          <p:cNvSpPr txBox="1"/>
          <p:nvPr/>
        </p:nvSpPr>
        <p:spPr>
          <a:xfrm>
            <a:off x="7466896" y="6045221"/>
            <a:ext cx="41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28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657819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365125"/>
            <a:ext cx="8515350" cy="1325563"/>
          </a:xfrm>
        </p:spPr>
        <p:txBody>
          <a:bodyPr>
            <a:noAutofit/>
          </a:bodyPr>
          <a:lstStyle/>
          <a:p>
            <a:r>
              <a:rPr lang="en-GB" altLang="en-US" sz="4000" dirty="0">
                <a:cs typeface="Times New Roman" panose="02020603050405020304" pitchFamily="18" charset="0"/>
              </a:rPr>
              <a:t>Toll-like </a:t>
            </a:r>
            <a:r>
              <a:rPr lang="el-GR" altLang="en-US" sz="4000" dirty="0">
                <a:cs typeface="Times New Roman" panose="02020603050405020304" pitchFamily="18" charset="0"/>
              </a:rPr>
              <a:t>Υποδοχείς (</a:t>
            </a:r>
            <a:r>
              <a:rPr lang="en-GB" altLang="en-US" sz="4000" dirty="0">
                <a:cs typeface="Times New Roman" panose="02020603050405020304" pitchFamily="18" charset="0"/>
              </a:rPr>
              <a:t>TLRs)</a:t>
            </a:r>
            <a:r>
              <a:rPr lang="el-GR" altLang="en-US" sz="4000" dirty="0">
                <a:cs typeface="Times New Roman" panose="02020603050405020304" pitchFamily="18" charset="0"/>
              </a:rPr>
              <a:t/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4000" dirty="0">
                <a:cs typeface="Arial" panose="020B0604020202020204" pitchFamily="34" charset="0"/>
              </a:rPr>
              <a:t>Βασικές </a:t>
            </a:r>
            <a:r>
              <a:rPr lang="el-GR" altLang="en-US" sz="4000" dirty="0" smtClean="0">
                <a:cs typeface="Arial" panose="020B0604020202020204" pitchFamily="34" charset="0"/>
              </a:rPr>
              <a:t>Αρχές 1/</a:t>
            </a:r>
            <a:r>
              <a:rPr lang="en-US" altLang="en-US" sz="4000" dirty="0" smtClean="0">
                <a:cs typeface="Arial" panose="020B0604020202020204" pitchFamily="34" charset="0"/>
              </a:rPr>
              <a:t>2</a:t>
            </a:r>
            <a:endParaRPr lang="el-GR" altLang="en-US" sz="40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08" y="1536065"/>
            <a:ext cx="8086642" cy="507027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Οι </a:t>
            </a:r>
            <a:r>
              <a:rPr lang="en-US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TLRs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είναι </a:t>
            </a:r>
            <a:r>
              <a:rPr lang="el-GR" altLang="en-US" sz="22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διαμεμβρανικοί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υποδοχείς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Παίρνουν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το όνομά τους από το γονίδιο </a:t>
            </a:r>
            <a:r>
              <a:rPr lang="ja-JP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“</a:t>
            </a:r>
            <a:r>
              <a:rPr lang="en-US" altLang="ja-JP" sz="2200" b="1" i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Toll</a:t>
            </a:r>
            <a:r>
              <a:rPr lang="ja-JP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”</a:t>
            </a:r>
            <a:r>
              <a:rPr lang="en-US" altLang="ja-JP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ja-JP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που βρέθηκε να </a:t>
            </a:r>
            <a:r>
              <a:rPr lang="el-GR" altLang="ja-JP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είναι </a:t>
            </a: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σημαντικό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για την εμβρυϊκή ανάπτυξη στη </a:t>
            </a:r>
            <a:r>
              <a:rPr lang="en-US" altLang="en-US" sz="2200" b="1" i="1" dirty="0" err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Drosphila</a:t>
            </a:r>
            <a:r>
              <a:rPr lang="el-GR" altLang="en-US" sz="2200" b="1" i="1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  <a:endParaRPr lang="el-GR" altLang="en-US" sz="2200" b="1" i="1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Είναι 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συντηρημένες πρωτεΐνες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σε μια μεγάλη ποικιλία </a:t>
            </a:r>
            <a:r>
              <a:rPr lang="el-GR" altLang="en-US" sz="22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ζωϊκών</a:t>
            </a:r>
            <a:r>
              <a:rPr lang="en-GB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οργανισμών.</a:t>
            </a:r>
            <a:endParaRPr lang="el-GR" altLang="en-US" sz="22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Οι </a:t>
            </a:r>
            <a:r>
              <a:rPr lang="en-US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TLRs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στα Θηλαστικά έχουν 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ομολογία με τον υποδοχέα της </a:t>
            </a:r>
            <a:r>
              <a:rPr lang="en-US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IL-1 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στην </a:t>
            </a:r>
            <a:r>
              <a:rPr lang="el-GR" altLang="en-US" sz="22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κυτταροπλασματική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του περιοχή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το</a:t>
            </a:r>
            <a:r>
              <a:rPr lang="en-US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Toll-IL1-R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ή</a:t>
            </a:r>
            <a:r>
              <a:rPr lang="en-US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TIR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μοτίβο</a:t>
            </a:r>
            <a:r>
              <a:rPr lang="en-US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  <a:endParaRPr lang="el-GR" altLang="en-US" sz="22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Το </a:t>
            </a:r>
            <a:r>
              <a:rPr lang="el-GR" altLang="en-US" sz="22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εξωκυτταρικό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τους τμήμα έχει μεγάλη διαφοροποίηση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από υποδοχέα σε </a:t>
            </a: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υποδοχέα.</a:t>
            </a:r>
            <a:endParaRPr lang="el-GR" altLang="en-US" sz="22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Έχουν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βρεθεί </a:t>
            </a:r>
            <a:r>
              <a:rPr lang="en-US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10 TLRs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που εκφράζονται σε διαφορετική ποικιλία </a:t>
            </a: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στα κύτταρα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του ανοσοποιητικού συστήματος αλλά και σε άλλα </a:t>
            </a: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είδη Κυττάρων.</a:t>
            </a:r>
            <a:endParaRPr lang="el-GR" altLang="en-US" sz="22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sz="22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Ενεργοποιούνται </a:t>
            </a:r>
            <a:r>
              <a:rPr lang="el-GR" altLang="en-US" sz="2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από διαφορετικά συνδεόμενα μόρια και </a:t>
            </a:r>
            <a:r>
              <a:rPr lang="el-GR" altLang="en-US" sz="22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η έκφρασή τους είναι </a:t>
            </a:r>
            <a:r>
              <a:rPr lang="el-GR" altLang="en-US" sz="2200" b="1" dirty="0" err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επαγώμενη</a:t>
            </a:r>
            <a:r>
              <a:rPr lang="el-GR" altLang="en-US" sz="2200" b="1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  <a:endParaRPr lang="el-GR" altLang="en-US" sz="2200" b="1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866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4000" dirty="0">
                <a:cs typeface="Times New Roman" panose="02020603050405020304" pitchFamily="18" charset="0"/>
              </a:rPr>
              <a:t>Toll-like </a:t>
            </a:r>
            <a:r>
              <a:rPr lang="el-GR" altLang="en-US" sz="4000" dirty="0">
                <a:cs typeface="Times New Roman" panose="02020603050405020304" pitchFamily="18" charset="0"/>
              </a:rPr>
              <a:t>Υποδοχείς (</a:t>
            </a:r>
            <a:r>
              <a:rPr lang="en-GB" altLang="en-US" sz="4000" dirty="0">
                <a:cs typeface="Times New Roman" panose="02020603050405020304" pitchFamily="18" charset="0"/>
              </a:rPr>
              <a:t>TLRs)</a:t>
            </a:r>
            <a:r>
              <a:rPr lang="el-GR" altLang="en-US" sz="4000" dirty="0">
                <a:cs typeface="Times New Roman" panose="02020603050405020304" pitchFamily="18" charset="0"/>
              </a:rPr>
              <a:t/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4000" dirty="0">
                <a:cs typeface="Arial" panose="020B0604020202020204" pitchFamily="34" charset="0"/>
              </a:rPr>
              <a:t>Βασικές </a:t>
            </a:r>
            <a:r>
              <a:rPr lang="el-GR" altLang="en-US" sz="4000" dirty="0" smtClean="0">
                <a:cs typeface="Arial" panose="020B0604020202020204" pitchFamily="34" charset="0"/>
              </a:rPr>
              <a:t>Αρχές 2/</a:t>
            </a:r>
            <a:r>
              <a:rPr lang="en-US" altLang="en-US" sz="4000" dirty="0" smtClean="0">
                <a:cs typeface="Arial" panose="020B0604020202020204" pitchFamily="34" charset="0"/>
              </a:rPr>
              <a:t>2</a:t>
            </a:r>
            <a:endParaRPr lang="el-GR" altLang="en-US" sz="4000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5" y="1665547"/>
            <a:ext cx="8058150" cy="259320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Ενεργοποίηση του </a:t>
            </a:r>
            <a:r>
              <a:rPr lang="el-GR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σηματοδοτικού</a:t>
            </a: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μονοπατιού των </a:t>
            </a:r>
            <a:r>
              <a:rPr lang="en-US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TLRs </a:t>
            </a: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οδηγεί σε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έκφραση γονιδίων για: 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προ-</a:t>
            </a:r>
            <a:r>
              <a:rPr lang="el-GR" altLang="en-US" sz="20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φλεγμωνώδεις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n-US" sz="20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κυτοκίνες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l-GR" altLang="en-US" sz="20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χημειοτακτικές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0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κυτοκίνες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, πρωτεΐνες του Μείζονος Συμπλέγματος </a:t>
            </a:r>
            <a:r>
              <a:rPr lang="el-GR" altLang="en-US" sz="20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Ιστοσυμβατότητας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US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MHC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), την πρωτεΐνη </a:t>
            </a:r>
            <a:r>
              <a:rPr lang="en-US" altLang="en-US" sz="20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iNOS</a:t>
            </a:r>
            <a:r>
              <a:rPr lang="en-US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και </a:t>
            </a:r>
            <a:r>
              <a:rPr lang="el-GR" altLang="en-US" sz="2000" b="1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Αντιμικροβιακά</a:t>
            </a:r>
            <a:r>
              <a:rPr lang="el-GR" altLang="en-US" sz="2000" b="1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Πεπτίδια</a:t>
            </a: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που  σκοτώνουν τα παθογόνα</a:t>
            </a:r>
            <a:r>
              <a:rPr lang="el-GR" altLang="en-US" sz="2000" dirty="0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endParaRPr lang="el-GR" altLang="en-US" sz="20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Οι </a:t>
            </a:r>
            <a:r>
              <a:rPr lang="en-US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TLRs </a:t>
            </a: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έχουν κοινά αλλά και ειδικά για τον καθένα </a:t>
            </a:r>
            <a:r>
              <a:rPr lang="el-GR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σηματοδοτικά</a:t>
            </a:r>
            <a:endParaRPr lang="el-GR" altLang="en-US" sz="2000" dirty="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μονοπάτια</a:t>
            </a:r>
            <a:r>
              <a:rPr lang="en-GB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de-DE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stranger</a:t>
            </a:r>
            <a:r>
              <a:rPr lang="de-DE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hypothesis</a:t>
            </a:r>
            <a:r>
              <a:rPr lang="de-DE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(</a:t>
            </a:r>
            <a:r>
              <a:rPr lang="de-DE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Janeway</a:t>
            </a:r>
            <a:r>
              <a:rPr lang="de-DE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1989)</a:t>
            </a:r>
            <a:r>
              <a:rPr lang="el-GR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vs.</a:t>
            </a:r>
            <a:r>
              <a:rPr lang="de-DE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danger</a:t>
            </a:r>
            <a:r>
              <a:rPr lang="de-DE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de-DE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hypothesis</a:t>
            </a:r>
            <a:r>
              <a:rPr lang="de-DE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 (</a:t>
            </a:r>
            <a:r>
              <a:rPr lang="de-DE" altLang="en-US" sz="2000" dirty="0" err="1">
                <a:ea typeface="ＭＳ Ｐゴシック" panose="020B0600070205080204" pitchFamily="34" charset="-128"/>
                <a:cs typeface="Times New Roman" panose="02020603050405020304" pitchFamily="18" charset="0"/>
              </a:rPr>
              <a:t>Matzinger</a:t>
            </a:r>
            <a:r>
              <a:rPr lang="de-DE" altLang="en-US" sz="20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, Nature 425: 2003)). 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178994"/>
            <a:ext cx="7092156" cy="200944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589270" y="4277224"/>
            <a:ext cx="29260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1600" b="1" dirty="0">
                <a:latin typeface="+mn-lt"/>
                <a:cs typeface="Times New Roman" panose="02020603050405020304" pitchFamily="18" charset="0"/>
              </a:rPr>
              <a:t>Οι </a:t>
            </a:r>
            <a:r>
              <a:rPr lang="en-GB" altLang="en-US" sz="1600" b="1" dirty="0">
                <a:latin typeface="+mn-lt"/>
                <a:cs typeface="Times New Roman" panose="02020603050405020304" pitchFamily="18" charset="0"/>
              </a:rPr>
              <a:t>Toll-like </a:t>
            </a:r>
            <a:r>
              <a:rPr lang="el-GR" altLang="en-US" sz="1600" b="1" dirty="0">
                <a:latin typeface="+mn-lt"/>
                <a:cs typeface="Times New Roman" panose="02020603050405020304" pitchFamily="18" charset="0"/>
              </a:rPr>
              <a:t>Υποδοχείς (</a:t>
            </a:r>
            <a:r>
              <a:rPr lang="en-GB" altLang="en-US" sz="1600" b="1" dirty="0">
                <a:latin typeface="+mn-lt"/>
                <a:cs typeface="Times New Roman" panose="02020603050405020304" pitchFamily="18" charset="0"/>
              </a:rPr>
              <a:t>TLRs)</a:t>
            </a:r>
            <a:r>
              <a:rPr lang="el-GR" altLang="en-US" sz="1600" b="1" dirty="0">
                <a:latin typeface="+mn-lt"/>
                <a:cs typeface="Times New Roman" panose="02020603050405020304" pitchFamily="18" charset="0"/>
              </a:rPr>
              <a:t> και τα </a:t>
            </a:r>
            <a:r>
              <a:rPr lang="el-GR" altLang="en-US" sz="1600" b="1" dirty="0" err="1">
                <a:latin typeface="+mn-lt"/>
                <a:cs typeface="Times New Roman" panose="02020603050405020304" pitchFamily="18" charset="0"/>
              </a:rPr>
              <a:t>δενδριτικά</a:t>
            </a:r>
            <a:r>
              <a:rPr lang="el-GR" altLang="en-US" sz="1600" b="1" dirty="0">
                <a:latin typeface="+mn-lt"/>
                <a:cs typeface="Times New Roman" panose="02020603050405020304" pitchFamily="18" charset="0"/>
              </a:rPr>
              <a:t> κύτταρα </a:t>
            </a:r>
            <a:endParaRPr lang="en-GB" altLang="en-US" sz="1600" b="1" dirty="0">
              <a:latin typeface="+mn-lt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l-GR" altLang="en-US" sz="1600" b="1" dirty="0">
                <a:latin typeface="+mn-lt"/>
                <a:cs typeface="Times New Roman" panose="02020603050405020304" pitchFamily="18" charset="0"/>
              </a:rPr>
              <a:t>συνδέουν την έμφυτη με την επίκτητη ανοσία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7198" y="584142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255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4000" dirty="0">
                <a:cs typeface="Times New Roman" panose="02020603050405020304" pitchFamily="18" charset="0"/>
              </a:rPr>
              <a:t>Toll-like </a:t>
            </a:r>
            <a:r>
              <a:rPr lang="el-GR" altLang="en-US" sz="4000" dirty="0">
                <a:cs typeface="Times New Roman" panose="02020603050405020304" pitchFamily="18" charset="0"/>
              </a:rPr>
              <a:t>Υποδοχείς (</a:t>
            </a:r>
            <a:r>
              <a:rPr lang="en-GB" altLang="en-US" sz="4000" dirty="0">
                <a:cs typeface="Times New Roman" panose="02020603050405020304" pitchFamily="18" charset="0"/>
              </a:rPr>
              <a:t>TLRs)</a:t>
            </a:r>
            <a:r>
              <a:rPr lang="el-GR" altLang="en-US" sz="4000" dirty="0">
                <a:cs typeface="Times New Roman" panose="02020603050405020304" pitchFamily="18" charset="0"/>
              </a:rPr>
              <a:t/>
            </a:r>
            <a:br>
              <a:rPr lang="el-GR" altLang="en-US" sz="4000" dirty="0">
                <a:cs typeface="Times New Roman" panose="02020603050405020304" pitchFamily="18" charset="0"/>
              </a:rPr>
            </a:br>
            <a:r>
              <a:rPr lang="el-GR" altLang="en-US" sz="3200" dirty="0">
                <a:cs typeface="Arial" panose="020B0604020202020204" pitchFamily="34" charset="0"/>
              </a:rPr>
              <a:t>Πλήθος υποδοχέων και </a:t>
            </a:r>
            <a:r>
              <a:rPr lang="el-GR" altLang="en-US" sz="3200" dirty="0" err="1">
                <a:cs typeface="Arial" panose="020B0604020202020204" pitchFamily="34" charset="0"/>
              </a:rPr>
              <a:t>σηματοδοτικών</a:t>
            </a:r>
            <a:r>
              <a:rPr lang="el-GR" altLang="en-US" sz="3200" dirty="0">
                <a:cs typeface="Arial" panose="020B0604020202020204" pitchFamily="34" charset="0"/>
              </a:rPr>
              <a:t> </a:t>
            </a:r>
            <a:r>
              <a:rPr lang="el-GR" altLang="en-US" sz="3200" dirty="0" smtClean="0">
                <a:cs typeface="Arial" panose="020B0604020202020204" pitchFamily="34" charset="0"/>
              </a:rPr>
              <a:t>μονοπατιών</a:t>
            </a:r>
            <a:endParaRPr lang="el-GR" altLang="en-US" sz="4000" dirty="0"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35" y="1825625"/>
            <a:ext cx="7467530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05765" y="59741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9623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7" y="380365"/>
            <a:ext cx="9021170" cy="1325563"/>
          </a:xfrm>
        </p:spPr>
        <p:txBody>
          <a:bodyPr>
            <a:noAutofit/>
          </a:bodyPr>
          <a:lstStyle/>
          <a:p>
            <a:r>
              <a:rPr lang="en-GB" altLang="en-US" sz="3600" dirty="0">
                <a:cs typeface="Times New Roman" panose="02020603050405020304" pitchFamily="18" charset="0"/>
              </a:rPr>
              <a:t>Toll-like </a:t>
            </a:r>
            <a:r>
              <a:rPr lang="el-GR" altLang="en-US" sz="3600" dirty="0">
                <a:cs typeface="Times New Roman" panose="02020603050405020304" pitchFamily="18" charset="0"/>
              </a:rPr>
              <a:t>Υποδοχείς (</a:t>
            </a:r>
            <a:r>
              <a:rPr lang="en-GB" altLang="en-US" sz="3600" dirty="0">
                <a:cs typeface="Times New Roman" panose="02020603050405020304" pitchFamily="18" charset="0"/>
              </a:rPr>
              <a:t>TLRs)</a:t>
            </a:r>
            <a:r>
              <a:rPr lang="el-GR" altLang="en-US" sz="3600" dirty="0">
                <a:cs typeface="Times New Roman" panose="02020603050405020304" pitchFamily="18" charset="0"/>
              </a:rPr>
              <a:t/>
            </a:r>
            <a:br>
              <a:rPr lang="el-GR" altLang="en-US" sz="3600" dirty="0">
                <a:cs typeface="Times New Roman" panose="02020603050405020304" pitchFamily="18" charset="0"/>
              </a:rPr>
            </a:br>
            <a:r>
              <a:rPr lang="el-GR" altLang="en-US" sz="3200" dirty="0">
                <a:cs typeface="Arial" panose="020B0604020202020204" pitchFamily="34" charset="0"/>
              </a:rPr>
              <a:t>Υποδοχείς και εξειδίκευση για </a:t>
            </a:r>
            <a:r>
              <a:rPr lang="el-GR" altLang="en-US" sz="3200" dirty="0" smtClean="0">
                <a:cs typeface="Arial" panose="020B0604020202020204" pitchFamily="34" charset="0"/>
              </a:rPr>
              <a:t>συνδεόμενα μόρια 1/</a:t>
            </a:r>
            <a:r>
              <a:rPr lang="en-US" altLang="en-US" sz="3200" dirty="0" smtClean="0">
                <a:cs typeface="Arial" panose="020B0604020202020204" pitchFamily="34" charset="0"/>
              </a:rPr>
              <a:t>2</a:t>
            </a:r>
            <a:endParaRPr lang="el-GR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1" y="1840003"/>
            <a:ext cx="7300903" cy="4351338"/>
          </a:xfrm>
        </p:spPr>
      </p:pic>
      <p:sp>
        <p:nvSpPr>
          <p:cNvPr id="7" name="TextBox 6"/>
          <p:cNvSpPr txBox="1"/>
          <p:nvPr/>
        </p:nvSpPr>
        <p:spPr>
          <a:xfrm>
            <a:off x="8199674" y="591434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55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5" y="351609"/>
            <a:ext cx="8679976" cy="1325563"/>
          </a:xfrm>
        </p:spPr>
        <p:txBody>
          <a:bodyPr>
            <a:noAutofit/>
          </a:bodyPr>
          <a:lstStyle/>
          <a:p>
            <a:r>
              <a:rPr lang="en-GB" altLang="en-US" sz="3600" dirty="0">
                <a:cs typeface="Times New Roman" panose="02020603050405020304" pitchFamily="18" charset="0"/>
              </a:rPr>
              <a:t>Toll-like </a:t>
            </a:r>
            <a:r>
              <a:rPr lang="el-GR" altLang="en-US" sz="3600" dirty="0">
                <a:cs typeface="Times New Roman" panose="02020603050405020304" pitchFamily="18" charset="0"/>
              </a:rPr>
              <a:t>Υποδοχείς (</a:t>
            </a:r>
            <a:r>
              <a:rPr lang="en-GB" altLang="en-US" sz="3600" dirty="0">
                <a:cs typeface="Times New Roman" panose="02020603050405020304" pitchFamily="18" charset="0"/>
              </a:rPr>
              <a:t>TLRs)</a:t>
            </a:r>
            <a:r>
              <a:rPr lang="el-GR" altLang="en-US" sz="3600" dirty="0">
                <a:cs typeface="Times New Roman" panose="02020603050405020304" pitchFamily="18" charset="0"/>
              </a:rPr>
              <a:t/>
            </a:r>
            <a:br>
              <a:rPr lang="el-GR" altLang="en-US" sz="3600" dirty="0">
                <a:cs typeface="Times New Roman" panose="02020603050405020304" pitchFamily="18" charset="0"/>
              </a:rPr>
            </a:br>
            <a:r>
              <a:rPr lang="el-GR" altLang="en-US" sz="3200" dirty="0">
                <a:cs typeface="Arial" panose="020B0604020202020204" pitchFamily="34" charset="0"/>
              </a:rPr>
              <a:t>Υποδοχείς και εξειδίκευση για </a:t>
            </a:r>
            <a:r>
              <a:rPr lang="el-GR" altLang="en-US" sz="3200" dirty="0" smtClean="0">
                <a:cs typeface="Arial" panose="020B0604020202020204" pitchFamily="34" charset="0"/>
              </a:rPr>
              <a:t>συνδεόμενα μόρια 2/</a:t>
            </a:r>
            <a:r>
              <a:rPr lang="en-US" altLang="en-US" sz="3200" dirty="0" smtClean="0">
                <a:cs typeface="Arial" panose="020B0604020202020204" pitchFamily="34" charset="0"/>
              </a:rPr>
              <a:t>2</a:t>
            </a:r>
            <a:endParaRPr lang="el-GR" altLang="en-US" sz="3200" dirty="0"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1" y="1825625"/>
            <a:ext cx="3484777" cy="43513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29" y="1825625"/>
            <a:ext cx="3466241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Ανοσία (Διάλεξη 2η)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Επίκτητη Ανοσία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48" y="1690689"/>
            <a:ext cx="8372104" cy="5073940"/>
          </a:xfrm>
        </p:spPr>
        <p:txBody>
          <a:bodyPr>
            <a:normAutofit fontScale="55000" lnSpcReduction="20000"/>
          </a:bodyPr>
          <a:lstStyle/>
          <a:p>
            <a:pPr marL="182880">
              <a:lnSpc>
                <a:spcPct val="110000"/>
              </a:lnSpc>
            </a:pPr>
            <a:r>
              <a:rPr lang="el-GR" altLang="en-US" sz="3600" dirty="0">
                <a:cs typeface="Times New Roman" panose="02020603050405020304" pitchFamily="18" charset="0"/>
              </a:rPr>
              <a:t>Στα </a:t>
            </a:r>
            <a:r>
              <a:rPr lang="el-GR" altLang="en-US" sz="3600" dirty="0" err="1">
                <a:cs typeface="Times New Roman" panose="02020603050405020304" pitchFamily="18" charset="0"/>
              </a:rPr>
              <a:t>Σπονδυλόζωα</a:t>
            </a:r>
            <a:r>
              <a:rPr lang="el-GR" altLang="en-US" sz="3600" dirty="0">
                <a:cs typeface="Times New Roman" panose="02020603050405020304" pitchFamily="18" charset="0"/>
              </a:rPr>
              <a:t> η διαδικασία αναγνώρισης και καταστροφής ουσιών που δεν είναι του ίδιου του οργανισμού (</a:t>
            </a:r>
            <a:r>
              <a:rPr lang="en-GB" altLang="en-US" sz="3600" b="1" dirty="0" err="1">
                <a:cs typeface="Times New Roman" panose="02020603050405020304" pitchFamily="18" charset="0"/>
              </a:rPr>
              <a:t>nonself</a:t>
            </a:r>
            <a:r>
              <a:rPr lang="en-GB" altLang="en-US" sz="3600" b="1" dirty="0">
                <a:cs typeface="Times New Roman" panose="02020603050405020304" pitchFamily="18" charset="0"/>
              </a:rPr>
              <a:t>)</a:t>
            </a:r>
            <a:r>
              <a:rPr lang="el-GR" altLang="en-US" sz="3600" dirty="0">
                <a:cs typeface="Times New Roman" panose="02020603050405020304" pitchFamily="18" charset="0"/>
              </a:rPr>
              <a:t> παράγει μια αυξημένη αντίσταση σε </a:t>
            </a:r>
            <a:r>
              <a:rPr lang="el-GR" altLang="en-US" sz="3600" b="1" dirty="0">
                <a:cs typeface="Times New Roman" panose="02020603050405020304" pitchFamily="18" charset="0"/>
              </a:rPr>
              <a:t>συγκεκριμένες</a:t>
            </a:r>
            <a:r>
              <a:rPr lang="el-GR" altLang="en-US" sz="3600" dirty="0">
                <a:cs typeface="Times New Roman" panose="02020603050405020304" pitchFamily="18" charset="0"/>
              </a:rPr>
              <a:t> ουσίες μετά από επανειλημμένες 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προσβολές.</a:t>
            </a:r>
            <a:endParaRPr lang="el-GR" altLang="en-US" sz="3600" dirty="0">
              <a:cs typeface="Times New Roman" panose="02020603050405020304" pitchFamily="18" charset="0"/>
            </a:endParaRPr>
          </a:p>
          <a:p>
            <a:pPr marL="182880">
              <a:lnSpc>
                <a:spcPct val="110000"/>
              </a:lnSpc>
            </a:pPr>
            <a:r>
              <a:rPr lang="el-GR" altLang="en-US" sz="3600" dirty="0">
                <a:cs typeface="Times New Roman" panose="02020603050405020304" pitchFamily="18" charset="0"/>
              </a:rPr>
              <a:t>Η ανοσολογική απάντηση στην επίκτητη ανοσία είναι </a:t>
            </a:r>
            <a:r>
              <a:rPr lang="el-GR" altLang="en-US" sz="3600" dirty="0" err="1">
                <a:cs typeface="Times New Roman" panose="02020603050405020304" pitchFamily="18" charset="0"/>
              </a:rPr>
              <a:t>στοχευμένη</a:t>
            </a:r>
            <a:r>
              <a:rPr lang="el-GR" altLang="en-US" sz="3600" dirty="0">
                <a:cs typeface="Times New Roman" panose="02020603050405020304" pitchFamily="18" charset="0"/>
              </a:rPr>
              <a:t> σε </a:t>
            </a:r>
            <a:r>
              <a:rPr lang="el-GR" altLang="en-US" sz="3600" b="1" dirty="0">
                <a:cs typeface="Times New Roman" panose="02020603050405020304" pitchFamily="18" charset="0"/>
              </a:rPr>
              <a:t>συγκεκριμένη ουσία </a:t>
            </a:r>
            <a:r>
              <a:rPr lang="el-GR" altLang="en-US" sz="3600" dirty="0">
                <a:cs typeface="Times New Roman" panose="02020603050405020304" pitchFamily="18" charset="0"/>
              </a:rPr>
              <a:t>που καλείται </a:t>
            </a:r>
            <a:r>
              <a:rPr lang="el-GR" altLang="en-US" sz="3600" b="1" dirty="0">
                <a:cs typeface="Times New Roman" panose="02020603050405020304" pitchFamily="18" charset="0"/>
              </a:rPr>
              <a:t>αντιγόνο</a:t>
            </a:r>
            <a:r>
              <a:rPr lang="el-GR" altLang="en-US" sz="3600" dirty="0">
                <a:cs typeface="Times New Roman" panose="02020603050405020304" pitchFamily="18" charset="0"/>
              </a:rPr>
              <a:t>. </a:t>
            </a:r>
          </a:p>
          <a:p>
            <a:pPr marL="182880">
              <a:lnSpc>
                <a:spcPct val="110000"/>
              </a:lnSpc>
            </a:pPr>
            <a:r>
              <a:rPr lang="el-GR" altLang="en-US" sz="3600" dirty="0">
                <a:cs typeface="Times New Roman" panose="02020603050405020304" pitchFamily="18" charset="0"/>
              </a:rPr>
              <a:t>Τα αντιγόνα μπορεί να είναι μια ποικιλία ουσιών με </a:t>
            </a:r>
            <a:r>
              <a:rPr lang="el-GR" altLang="en-US" sz="3600" b="1" dirty="0">
                <a:cs typeface="Times New Roman" panose="02020603050405020304" pitchFamily="18" charset="0"/>
              </a:rPr>
              <a:t>μοριακό βάρος πάνω από 3000</a:t>
            </a:r>
            <a:r>
              <a:rPr lang="el-GR" altLang="en-US" sz="3600" dirty="0">
                <a:cs typeface="Times New Roman" panose="02020603050405020304" pitchFamily="18" charset="0"/>
              </a:rPr>
              <a:t>. </a:t>
            </a:r>
          </a:p>
          <a:p>
            <a:pPr marL="182880">
              <a:lnSpc>
                <a:spcPct val="110000"/>
              </a:lnSpc>
            </a:pPr>
            <a:r>
              <a:rPr lang="el-GR" altLang="en-US" sz="3600" dirty="0">
                <a:cs typeface="Times New Roman" panose="02020603050405020304" pitchFamily="18" charset="0"/>
              </a:rPr>
              <a:t>Τα αντιγόνα είναι </a:t>
            </a:r>
            <a:r>
              <a:rPr lang="el-GR" altLang="en-US" sz="3600" b="1" dirty="0">
                <a:cs typeface="Times New Roman" panose="02020603050405020304" pitchFamily="18" charset="0"/>
              </a:rPr>
              <a:t>συνήθως πρωτεΐνες </a:t>
            </a:r>
            <a:r>
              <a:rPr lang="el-GR" altLang="en-US" sz="3600" dirty="0">
                <a:cs typeface="Times New Roman" panose="02020603050405020304" pitchFamily="18" charset="0"/>
              </a:rPr>
              <a:t>και </a:t>
            </a:r>
            <a:r>
              <a:rPr lang="el-GR" altLang="en-US" sz="3600" b="1" dirty="0">
                <a:cs typeface="Times New Roman" panose="02020603050405020304" pitchFamily="18" charset="0"/>
              </a:rPr>
              <a:t>συνήθως ξένες προς τον ξενιστή.</a:t>
            </a:r>
          </a:p>
          <a:p>
            <a:pPr marL="182880">
              <a:lnSpc>
                <a:spcPct val="110000"/>
              </a:lnSpc>
            </a:pPr>
            <a:r>
              <a:rPr lang="el-GR" altLang="en-US" sz="3600" dirty="0">
                <a:cs typeface="Times New Roman" panose="02020603050405020304" pitchFamily="18" charset="0"/>
              </a:rPr>
              <a:t>Διακρίνουμε </a:t>
            </a:r>
            <a:r>
              <a:rPr lang="el-GR" altLang="en-US" sz="3600" b="1" dirty="0">
                <a:cs typeface="Times New Roman" panose="02020603050405020304" pitchFamily="18" charset="0"/>
              </a:rPr>
              <a:t>2 είδη επίκτητης ανοσίας</a:t>
            </a:r>
            <a:r>
              <a:rPr lang="el-GR" altLang="en-US" sz="3600" dirty="0">
                <a:cs typeface="Times New Roman" panose="02020603050405020304" pitchFamily="18" charset="0"/>
              </a:rPr>
              <a:t>:</a:t>
            </a:r>
          </a:p>
          <a:p>
            <a:pPr marL="182880">
              <a:lnSpc>
                <a:spcPct val="110000"/>
              </a:lnSpc>
              <a:buFontTx/>
              <a:buAutoNum type="arabicParenR"/>
            </a:pPr>
            <a:r>
              <a:rPr lang="el-GR" altLang="en-US" sz="3600" dirty="0" err="1">
                <a:cs typeface="Times New Roman" panose="02020603050405020304" pitchFamily="18" charset="0"/>
              </a:rPr>
              <a:t>Χυμική</a:t>
            </a:r>
            <a:r>
              <a:rPr lang="el-GR" altLang="en-US" sz="3600" dirty="0">
                <a:cs typeface="Times New Roman" panose="02020603050405020304" pitchFamily="18" charset="0"/>
              </a:rPr>
              <a:t> απόκριση: Περιλαμβάνει τα Β κύτταρα, τα Τ κύτταρα και τις </a:t>
            </a:r>
            <a:r>
              <a:rPr lang="el-GR" altLang="en-US" sz="3600" dirty="0" err="1">
                <a:cs typeface="Times New Roman" panose="02020603050405020304" pitchFamily="18" charset="0"/>
              </a:rPr>
              <a:t>ανοσοσφαιρίνες</a:t>
            </a:r>
            <a:r>
              <a:rPr lang="el-GR" altLang="en-US" sz="3600" dirty="0">
                <a:cs typeface="Times New Roman" panose="02020603050405020304" pitchFamily="18" charset="0"/>
              </a:rPr>
              <a:t> (αντισώματα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). </a:t>
            </a:r>
            <a:endParaRPr lang="el-GR" altLang="en-US" sz="3600" dirty="0">
              <a:cs typeface="Times New Roman" panose="02020603050405020304" pitchFamily="18" charset="0"/>
            </a:endParaRPr>
          </a:p>
          <a:p>
            <a:pPr marL="182880">
              <a:lnSpc>
                <a:spcPct val="110000"/>
              </a:lnSpc>
              <a:buFontTx/>
              <a:buAutoNum type="arabicParenR"/>
            </a:pPr>
            <a:r>
              <a:rPr lang="el-GR" altLang="en-US" sz="3600" dirty="0">
                <a:cs typeface="Times New Roman" panose="02020603050405020304" pitchFamily="18" charset="0"/>
              </a:rPr>
              <a:t>Κυτταρική απόκριση: Περιλαμβάνει τα Τ κύτταρα και όχι τις </a:t>
            </a:r>
            <a:r>
              <a:rPr lang="el-GR" altLang="en-US" sz="3600" dirty="0" err="1" smtClean="0">
                <a:cs typeface="Times New Roman" panose="02020603050405020304" pitchFamily="18" charset="0"/>
              </a:rPr>
              <a:t>ανοσοσφαιρίνες</a:t>
            </a:r>
            <a:r>
              <a:rPr lang="el-GR" altLang="en-US" sz="3600" dirty="0" smtClean="0">
                <a:cs typeface="Times New Roman" panose="02020603050405020304" pitchFamily="18" charset="0"/>
              </a:rPr>
              <a:t>.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pPr marL="4572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9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Σκαρλάτος Ντέντος, Επίκουρος Καθηγητής.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</a:t>
            </a:r>
            <a:r>
              <a:rPr lang="en-US" altLang="en-US" sz="2000" dirty="0" smtClean="0"/>
              <a:t>3</a:t>
            </a:r>
            <a:r>
              <a:rPr lang="el-GR" altLang="en-US" sz="2000" dirty="0"/>
              <a:t>. </a:t>
            </a:r>
            <a:r>
              <a:rPr lang="el-GR" altLang="en-US" sz="2000" dirty="0" smtClean="0"/>
              <a:t> Ανοσία </a:t>
            </a:r>
            <a:r>
              <a:rPr lang="el-GR" altLang="en-US" sz="2000" dirty="0"/>
              <a:t>(Διάλεξη </a:t>
            </a:r>
            <a:r>
              <a:rPr lang="en-US" altLang="en-US" sz="2000" dirty="0" smtClean="0"/>
              <a:t>2</a:t>
            </a:r>
            <a:r>
              <a:rPr lang="el-GR" altLang="en-US" sz="2000" dirty="0" smtClean="0"/>
              <a:t>η)».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Ανοσία (Διάλεξη 2η)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</a:t>
            </a:r>
            <a:r>
              <a:rPr lang="en-US" sz="1600" b="1" dirty="0" smtClean="0"/>
              <a:t>.</a:t>
            </a:r>
            <a:r>
              <a:rPr lang="el-GR" sz="1600" b="1" dirty="0" smtClean="0"/>
              <a:t>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2. </a:t>
            </a:r>
            <a:r>
              <a:rPr lang="en-US" sz="1600" dirty="0"/>
              <a:t>Content is available under Creative Commons Attribution/Share-Alike License unless otherwise noted; All rights reserved on Board Review content. </a:t>
            </a:r>
            <a:r>
              <a:rPr lang="el-GR" sz="1600" dirty="0"/>
              <a:t>Σύνδεσμος:</a:t>
            </a:r>
            <a:r>
              <a:rPr lang="en-US" sz="1600" dirty="0"/>
              <a:t>http://www.wikidoc.org/index.php/T_cell_receptor </a:t>
            </a:r>
            <a:r>
              <a:rPr lang="el-GR" sz="1600" dirty="0"/>
              <a:t>Πηγή: </a:t>
            </a:r>
            <a:r>
              <a:rPr lang="en-US" sz="1600" dirty="0"/>
              <a:t>http://www.wikidoc.org.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5.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Ανοσία (Διάλεξη 2η)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2/6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l-GR" sz="1600" dirty="0"/>
              <a:t>© 2007-2015 </a:t>
            </a:r>
            <a:r>
              <a:rPr lang="en-US" sz="1600" dirty="0"/>
              <a:t>Sino Biological Inc.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http://www.sinobiological.com/Fc-Receptor-Proteins-a-72.html. </a:t>
            </a:r>
            <a:r>
              <a:rPr lang="el-GR" sz="1600" dirty="0"/>
              <a:t>Πηγή: </a:t>
            </a:r>
            <a:r>
              <a:rPr lang="en-US" sz="1600" dirty="0"/>
              <a:t>http://www.sinobiological.com.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8.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9.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10.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11.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Ανοσία (Διάλεξη 2η)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3/6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12.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14. </a:t>
            </a:r>
            <a:r>
              <a:rPr lang="en-US" sz="1600" dirty="0"/>
              <a:t>Content on this site is licensed under a Creative Commons Attribution 3.0 License. </a:t>
            </a:r>
            <a:r>
              <a:rPr lang="el-GR" sz="1600" dirty="0"/>
              <a:t>Σύνδεσμος: </a:t>
            </a:r>
            <a:r>
              <a:rPr lang="en-US" sz="1600" dirty="0"/>
              <a:t>http://www.virology.ws/2009/07/22/adaptive-immune-defenses-antibodies/. </a:t>
            </a:r>
            <a:r>
              <a:rPr lang="el-GR" sz="1600" dirty="0"/>
              <a:t>Πηγή: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15. </a:t>
            </a:r>
            <a:r>
              <a:rPr lang="el-GR" sz="1600" dirty="0"/>
              <a:t>© 1999-2015, </a:t>
            </a:r>
            <a:r>
              <a:rPr lang="en-US" sz="1600" dirty="0"/>
              <a:t>Rice University. Except where otherwise noted, content created on this site is licensed under a Creative Commons Attribution 4.0 License. </a:t>
            </a:r>
            <a:r>
              <a:rPr lang="el-GR" sz="1600" dirty="0"/>
              <a:t>Σύνδεσμος: </a:t>
            </a:r>
            <a:r>
              <a:rPr lang="en-US" sz="1600" dirty="0"/>
              <a:t>http://cnx.org/contents/185cbf87-c72e-48f5-b51e-f14f21b5eabd@9.85:221/Biology. </a:t>
            </a:r>
            <a:r>
              <a:rPr lang="el-GR" sz="1600" dirty="0"/>
              <a:t>Πηγή: </a:t>
            </a:r>
            <a:r>
              <a:rPr lang="en-US" sz="1600" dirty="0"/>
              <a:t>http://cnx.org.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16.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17. </a:t>
            </a:r>
            <a:r>
              <a:rPr lang="en-US" sz="1600" dirty="0"/>
              <a:t>A National Science Foundation-funded (Grant No DBI-0421683) research project at The Complex Carbohydrate Research Center of The University of Georgia. </a:t>
            </a:r>
            <a:r>
              <a:rPr lang="el-GR" sz="1600" dirty="0"/>
              <a:t>Σύνδεσμος: </a:t>
            </a:r>
            <a:r>
              <a:rPr lang="en-US" sz="1600" dirty="0"/>
              <a:t>http://www.ccrc.uga.edu/~mao/wallmab/Resanti/resanti.htm. </a:t>
            </a:r>
            <a:r>
              <a:rPr lang="el-GR" sz="1600" dirty="0"/>
              <a:t>Πηγή: </a:t>
            </a:r>
            <a:r>
              <a:rPr lang="en-US" sz="1600" dirty="0"/>
              <a:t>http://www.ccrc.uga.edu.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n-US" sz="1600" dirty="0"/>
              <a:t>Wikipedia the Free Encyclopedia. </a:t>
            </a:r>
            <a:r>
              <a:rPr lang="en-US" sz="1600" dirty="0" err="1"/>
              <a:t>Teks</a:t>
            </a:r>
            <a:r>
              <a:rPr lang="en-US" sz="1600" dirty="0"/>
              <a:t> </a:t>
            </a:r>
            <a:r>
              <a:rPr lang="en-US" sz="1600" dirty="0" err="1"/>
              <a:t>tersedia</a:t>
            </a:r>
            <a:r>
              <a:rPr lang="en-US" sz="1600" dirty="0"/>
              <a:t> di </a:t>
            </a:r>
            <a:r>
              <a:rPr lang="en-US" sz="1600" dirty="0" err="1"/>
              <a:t>bawah</a:t>
            </a:r>
            <a:r>
              <a:rPr lang="en-US" sz="1600" dirty="0"/>
              <a:t> </a:t>
            </a:r>
            <a:r>
              <a:rPr lang="en-US" sz="1600" dirty="0" err="1"/>
              <a:t>Lisensi</a:t>
            </a:r>
            <a:r>
              <a:rPr lang="en-US" sz="1600" dirty="0"/>
              <a:t> </a:t>
            </a:r>
            <a:r>
              <a:rPr lang="en-US" sz="1600" dirty="0" err="1"/>
              <a:t>Atribusi-BerbagiSerupa</a:t>
            </a:r>
            <a:r>
              <a:rPr lang="en-US" sz="1600" dirty="0"/>
              <a:t> Creative Commons; </a:t>
            </a:r>
            <a:r>
              <a:rPr lang="en-US" sz="1600" dirty="0" err="1"/>
              <a:t>ketentuan</a:t>
            </a:r>
            <a:r>
              <a:rPr lang="en-US" sz="1600" dirty="0"/>
              <a:t> </a:t>
            </a:r>
            <a:r>
              <a:rPr lang="en-US" sz="1600" dirty="0" err="1"/>
              <a:t>tambahan</a:t>
            </a:r>
            <a:r>
              <a:rPr lang="en-US" sz="1600" dirty="0"/>
              <a:t> </a:t>
            </a:r>
            <a:r>
              <a:rPr lang="en-US" sz="1600" dirty="0" err="1"/>
              <a:t>mungkin</a:t>
            </a:r>
            <a:r>
              <a:rPr lang="en-US" sz="1600" dirty="0"/>
              <a:t> </a:t>
            </a:r>
            <a:r>
              <a:rPr lang="en-US" sz="1600" dirty="0" err="1"/>
              <a:t>berlaku</a:t>
            </a:r>
            <a:r>
              <a:rPr lang="en-US" sz="1600" dirty="0"/>
              <a:t>. </a:t>
            </a:r>
            <a:r>
              <a:rPr lang="en-US" sz="1600" dirty="0" err="1"/>
              <a:t>Lihat</a:t>
            </a:r>
            <a:r>
              <a:rPr lang="en-US" sz="1600" dirty="0"/>
              <a:t> </a:t>
            </a:r>
            <a:r>
              <a:rPr lang="en-US" sz="1600" dirty="0" err="1"/>
              <a:t>Ketentuan</a:t>
            </a:r>
            <a:r>
              <a:rPr lang="en-US" sz="1600" dirty="0"/>
              <a:t> </a:t>
            </a:r>
            <a:r>
              <a:rPr lang="en-US" sz="1600" dirty="0" err="1"/>
              <a:t>Penggunaan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jelasnya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https://id.wikipedia.org/wiki/Antibodi_monoklonal. </a:t>
            </a:r>
            <a:r>
              <a:rPr lang="el-GR" sz="1600" dirty="0"/>
              <a:t>Πηγή: </a:t>
            </a:r>
            <a:r>
              <a:rPr lang="en-US" sz="1600" dirty="0"/>
              <a:t>https://id.wikipedia.org.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Ανοσία (Διάλεξη 2η)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4/6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19.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20. </a:t>
            </a:r>
            <a:r>
              <a:rPr lang="en-US" sz="1600" dirty="0"/>
              <a:t>Copyright Buscabiografias.com. </a:t>
            </a:r>
            <a:r>
              <a:rPr lang="el-GR" sz="1600" dirty="0"/>
              <a:t>Σύνδεσμος: </a:t>
            </a:r>
            <a:r>
              <a:rPr lang="en-US" sz="1600" dirty="0"/>
              <a:t>http://www.buscabiografias.com/biografia/verDetalle/9800/Bruce%20Beutler%20-%20Bruce%20A.%20Beutler. </a:t>
            </a:r>
            <a:r>
              <a:rPr lang="el-GR" sz="1600" dirty="0"/>
              <a:t>Πηγή: </a:t>
            </a:r>
            <a:r>
              <a:rPr lang="en-US" sz="1600" dirty="0"/>
              <a:t>http://www.buscabiografias.com.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21. </a:t>
            </a:r>
            <a:r>
              <a:rPr lang="el-GR" sz="1600" dirty="0"/>
              <a:t>© </a:t>
            </a:r>
            <a:r>
              <a:rPr lang="en-US" sz="1600" dirty="0"/>
              <a:t>Pascal </a:t>
            </a:r>
            <a:r>
              <a:rPr lang="en-US" sz="1600" dirty="0" err="1"/>
              <a:t>Disdier</a:t>
            </a:r>
            <a:r>
              <a:rPr lang="en-US" sz="1600" dirty="0"/>
              <a:t>/CNRS </a:t>
            </a:r>
            <a:r>
              <a:rPr lang="en-US" sz="1600" dirty="0" err="1"/>
              <a:t>Photothèque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http://www2.cnrs.fr/presse/communique/2287.htm </a:t>
            </a:r>
            <a:r>
              <a:rPr lang="el-GR" sz="1600" dirty="0"/>
              <a:t>Πηγή: </a:t>
            </a:r>
            <a:r>
              <a:rPr lang="en-US" sz="1600" dirty="0"/>
              <a:t>http://www2.cnrs.fr/.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22. </a:t>
            </a:r>
            <a:r>
              <a:rPr lang="en-US" sz="1600" dirty="0"/>
              <a:t>Copyright New Yorker. </a:t>
            </a:r>
            <a:r>
              <a:rPr lang="el-GR" sz="1600" dirty="0"/>
              <a:t>Σύνδεσμος: </a:t>
            </a:r>
            <a:r>
              <a:rPr lang="en-US" sz="1600" dirty="0"/>
              <a:t>http://www.newyorker.com/news/amy-davidson/ralph-steinman-death-and-the-nobel. </a:t>
            </a:r>
            <a:r>
              <a:rPr lang="el-GR" sz="1600" dirty="0"/>
              <a:t>Πηγή: </a:t>
            </a:r>
            <a:r>
              <a:rPr lang="en-US" sz="1600" dirty="0"/>
              <a:t>http://www.newyorker.com.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23.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24.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25.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Ανοσία (Διάλεξη 2η)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5/6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26.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27</a:t>
            </a:r>
            <a:r>
              <a:rPr lang="el-GR" sz="1600" dirty="0"/>
              <a:t>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28. </a:t>
            </a:r>
            <a:r>
              <a:rPr lang="en-US" sz="1600" dirty="0"/>
              <a:t>Copyright © Garland Science 2008. </a:t>
            </a:r>
            <a:r>
              <a:rPr lang="el-GR" sz="1600" dirty="0"/>
              <a:t>Σύνδεσμος: </a:t>
            </a:r>
            <a:r>
              <a:rPr lang="en-US" sz="1600" dirty="0"/>
              <a:t>http://www.garlandscience.com/product/isbn/0815341237. </a:t>
            </a:r>
            <a:r>
              <a:rPr lang="el-GR" sz="1600" dirty="0"/>
              <a:t>Πηγή: </a:t>
            </a:r>
            <a:r>
              <a:rPr lang="en-US" sz="1600" dirty="0" err="1"/>
              <a:t>Immunobiology</a:t>
            </a:r>
            <a:r>
              <a:rPr lang="en-US" sz="1600" dirty="0"/>
              <a:t>, 7ed. Ken Murphy, Paul Travers, Mark </a:t>
            </a:r>
            <a:r>
              <a:rPr lang="en-US" sz="1600" dirty="0" err="1"/>
              <a:t>Walport</a:t>
            </a:r>
            <a:r>
              <a:rPr lang="en-US" sz="1600" dirty="0"/>
              <a:t>, ISBN: 9780815341239.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29.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30. </a:t>
            </a:r>
            <a:r>
              <a:rPr lang="en-US" sz="1600" dirty="0"/>
              <a:t>Copyright © The Nobel Foundation 2011. </a:t>
            </a:r>
            <a:r>
              <a:rPr lang="el-GR" sz="1600" dirty="0"/>
              <a:t>Πηγή: Ομιλία του καθ. </a:t>
            </a:r>
            <a:r>
              <a:rPr lang="en-US" sz="1600" dirty="0"/>
              <a:t>Bruce A. </a:t>
            </a:r>
            <a:r>
              <a:rPr lang="en-US" sz="1600" dirty="0" err="1"/>
              <a:t>Beutler</a:t>
            </a:r>
            <a:r>
              <a:rPr lang="en-US" sz="1600" dirty="0"/>
              <a:t> </a:t>
            </a:r>
            <a:r>
              <a:rPr lang="el-GR" sz="1600" dirty="0"/>
              <a:t>στην απονομή του βραβείου Νόμπελ Ιατρικής-Φυσιολογίας του 2011.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31</a:t>
            </a:r>
            <a:r>
              <a:rPr lang="el-GR" sz="1600" dirty="0"/>
              <a:t>. </a:t>
            </a:r>
            <a:r>
              <a:rPr lang="en-US" sz="1600" dirty="0"/>
              <a:t>Copyright © The Nobel Foundation 2011. </a:t>
            </a:r>
            <a:r>
              <a:rPr lang="el-GR" sz="1600" dirty="0"/>
              <a:t>Πηγή: Ομιλία του καθ. </a:t>
            </a:r>
            <a:r>
              <a:rPr lang="en-US" sz="1600" dirty="0"/>
              <a:t>Bruce A. </a:t>
            </a:r>
            <a:r>
              <a:rPr lang="en-US" sz="1600" dirty="0" err="1"/>
              <a:t>Beutler</a:t>
            </a:r>
            <a:r>
              <a:rPr lang="en-US" sz="1600" dirty="0"/>
              <a:t> </a:t>
            </a:r>
            <a:r>
              <a:rPr lang="el-GR" sz="1600" dirty="0"/>
              <a:t>στην απονομή του βραβείου Νόμπελ Ιατρικής-Φυσιολογίας του 2011.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32. </a:t>
            </a:r>
            <a:r>
              <a:rPr lang="el-GR" sz="1600" dirty="0"/>
              <a:t>© 2007 </a:t>
            </a:r>
            <a:r>
              <a:rPr lang="en-US" sz="1600" dirty="0"/>
              <a:t>W. H. Freeman and Company. </a:t>
            </a:r>
            <a:r>
              <a:rPr lang="el-GR" sz="1600" dirty="0"/>
              <a:t>Πηγή: </a:t>
            </a:r>
            <a:r>
              <a:rPr lang="en-US" sz="1600" dirty="0" err="1"/>
              <a:t>Kuby</a:t>
            </a:r>
            <a:r>
              <a:rPr lang="en-US" sz="1600" dirty="0"/>
              <a:t> Immunology, Sixth Edition 6th Edition, by Thomas J. </a:t>
            </a:r>
            <a:r>
              <a:rPr lang="en-US" sz="1600" dirty="0" err="1"/>
              <a:t>Kindt</a:t>
            </a:r>
            <a:r>
              <a:rPr lang="en-US" sz="1600" dirty="0"/>
              <a:t>, Barbara A. Osborne , Richard A. </a:t>
            </a:r>
            <a:r>
              <a:rPr lang="en-US" sz="1600" dirty="0" err="1"/>
              <a:t>Goldsby</a:t>
            </a:r>
            <a:r>
              <a:rPr lang="en-US" sz="1600" dirty="0"/>
              <a:t> . ISBN-13: 978-1429202114, ISBN-10: 1429202114.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Ανοσία (Διάλεξη 2η)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6/6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33. </a:t>
            </a:r>
            <a:r>
              <a:rPr lang="el-GR" sz="1600" dirty="0"/>
              <a:t>© 2007 </a:t>
            </a:r>
            <a:r>
              <a:rPr lang="en-US" sz="1600" dirty="0"/>
              <a:t>W. H. Freeman and Company. </a:t>
            </a:r>
            <a:r>
              <a:rPr lang="el-GR" sz="1600" dirty="0"/>
              <a:t>Πηγή: </a:t>
            </a:r>
            <a:r>
              <a:rPr lang="en-US" sz="1600" dirty="0" err="1"/>
              <a:t>Kuby</a:t>
            </a:r>
            <a:r>
              <a:rPr lang="en-US" sz="1600" dirty="0"/>
              <a:t> Immunology, Sixth Edition 6th Edition, by Thomas J. </a:t>
            </a:r>
            <a:r>
              <a:rPr lang="en-US" sz="1600" dirty="0" err="1"/>
              <a:t>Kindt</a:t>
            </a:r>
            <a:r>
              <a:rPr lang="en-US" sz="1600" dirty="0"/>
              <a:t>, Barbara A. Osborne , Richard A. </a:t>
            </a:r>
            <a:r>
              <a:rPr lang="en-US" sz="1600" dirty="0" err="1"/>
              <a:t>Goldsby</a:t>
            </a:r>
            <a:r>
              <a:rPr lang="en-US" sz="1600" dirty="0"/>
              <a:t> . ISBN-13: 978-1429202114, ISBN-10: 1429202114.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3η. Ανοσία (Διάλεξη 2η)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</a:t>
            </a:r>
            <a:br>
              <a:rPr lang="el-GR" sz="4000" dirty="0" smtClean="0"/>
            </a:br>
            <a:r>
              <a:rPr lang="el-GR" sz="4000" dirty="0" err="1" smtClean="0"/>
              <a:t>Χυμική</a:t>
            </a:r>
            <a:r>
              <a:rPr lang="el-GR" sz="4000" dirty="0" smtClean="0"/>
              <a:t> και Κυτταρική απάντηση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48" y="1784060"/>
            <a:ext cx="8372104" cy="5073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Βασικά δομικά στοιχεία</a:t>
            </a:r>
            <a:r>
              <a:rPr lang="en-GB" altLang="en-US" sz="2000" dirty="0">
                <a:cs typeface="Times New Roman" panose="02020603050405020304" pitchFamily="18" charset="0"/>
              </a:rPr>
              <a:t> </a:t>
            </a:r>
            <a:r>
              <a:rPr lang="el-GR" altLang="en-US" sz="2000" dirty="0">
                <a:cs typeface="Times New Roman" panose="02020603050405020304" pitchFamily="18" charset="0"/>
              </a:rPr>
              <a:t>που θα αναλυθούν παρακάτω:</a:t>
            </a:r>
          </a:p>
          <a:p>
            <a:pPr>
              <a:buFontTx/>
              <a:buAutoNum type="arabicParenR"/>
            </a:pPr>
            <a:r>
              <a:rPr lang="el-GR" altLang="en-US" sz="2000" b="1" dirty="0" err="1">
                <a:cs typeface="Times New Roman" panose="02020603050405020304" pitchFamily="18" charset="0"/>
              </a:rPr>
              <a:t>Ανοσοσφαιρίνες</a:t>
            </a:r>
            <a:r>
              <a:rPr lang="el-GR" altLang="en-US" sz="2000" b="1" dirty="0">
                <a:cs typeface="Times New Roman" panose="02020603050405020304" pitchFamily="18" charset="0"/>
              </a:rPr>
              <a:t> (αντισώματα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).</a:t>
            </a:r>
            <a:endParaRPr lang="el-GR" altLang="en-US" sz="2000" b="1" dirty="0"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el-GR" altLang="en-US" sz="2000" b="1" dirty="0" smtClean="0">
                <a:cs typeface="Times New Roman" panose="02020603050405020304" pitchFamily="18" charset="0"/>
              </a:rPr>
              <a:t>Υποδοχείς </a:t>
            </a:r>
            <a:r>
              <a:rPr lang="el-GR" altLang="en-US" sz="2000" b="1" dirty="0">
                <a:cs typeface="Times New Roman" panose="02020603050405020304" pitchFamily="18" charset="0"/>
              </a:rPr>
              <a:t>των Τ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κυττάρων.</a:t>
            </a:r>
            <a:endParaRPr lang="el-GR" altLang="en-US" sz="2000" b="1" dirty="0"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el-GR" altLang="en-US" sz="2000" b="1" dirty="0" smtClean="0">
                <a:cs typeface="Times New Roman" panose="02020603050405020304" pitchFamily="18" charset="0"/>
              </a:rPr>
              <a:t>Μείζον </a:t>
            </a:r>
            <a:r>
              <a:rPr lang="el-GR" altLang="en-US" sz="2000" b="1" dirty="0">
                <a:cs typeface="Times New Roman" panose="02020603050405020304" pitchFamily="18" charset="0"/>
              </a:rPr>
              <a:t>σύμπλεγμα </a:t>
            </a:r>
            <a:r>
              <a:rPr lang="el-GR" altLang="en-US" sz="2000" b="1" dirty="0" err="1" smtClean="0">
                <a:cs typeface="Times New Roman" panose="02020603050405020304" pitchFamily="18" charset="0"/>
              </a:rPr>
              <a:t>ιστοσυμβατότητας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.</a:t>
            </a:r>
            <a:endParaRPr lang="el-GR" altLang="en-US" sz="2000" b="1" dirty="0"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el-GR" altLang="en-US" sz="2000" b="1" dirty="0" err="1" smtClean="0">
                <a:cs typeface="Times New Roman" panose="02020603050405020304" pitchFamily="18" charset="0"/>
              </a:rPr>
              <a:t>Κυτοκίνες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.</a:t>
            </a:r>
            <a:endParaRPr lang="el-GR" altLang="en-US" sz="2000" b="1" dirty="0"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el-GR" altLang="en-US" sz="2000" b="1" dirty="0" smtClean="0">
                <a:cs typeface="Times New Roman" panose="02020603050405020304" pitchFamily="18" charset="0"/>
              </a:rPr>
              <a:t>Υποδοχείς </a:t>
            </a:r>
            <a:r>
              <a:rPr lang="en-GB" altLang="en-US" sz="2000" b="1" dirty="0" smtClean="0">
                <a:cs typeface="Times New Roman" panose="02020603050405020304" pitchFamily="18" charset="0"/>
              </a:rPr>
              <a:t>Fc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.</a:t>
            </a:r>
            <a:endParaRPr lang="el-GR" altLang="en-US" sz="2000" b="1" dirty="0">
              <a:cs typeface="Times New Roman" panose="02020603050405020304" pitchFamily="18" charset="0"/>
            </a:endParaRPr>
          </a:p>
          <a:p>
            <a:pPr marL="4572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9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</a:t>
            </a:r>
            <a:br>
              <a:rPr lang="el-GR" sz="4000" dirty="0" smtClean="0"/>
            </a:br>
            <a:r>
              <a:rPr lang="el-GR" sz="4000" dirty="0" err="1" smtClean="0"/>
              <a:t>Χυμική</a:t>
            </a:r>
            <a:r>
              <a:rPr lang="el-GR" sz="4000" dirty="0" smtClean="0"/>
              <a:t> απάντηση 1/</a:t>
            </a:r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48" y="1784060"/>
            <a:ext cx="8372104" cy="5073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2000" dirty="0">
                <a:cs typeface="Times New Roman" panose="02020603050405020304" pitchFamily="18" charset="0"/>
              </a:rPr>
              <a:t>Έχουμε δύο ειδών μόρια αναγνώρισης αντιγόνων:</a:t>
            </a:r>
            <a:endParaRPr lang="en-GB" altLang="en-US" sz="2000" dirty="0"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el-GR" altLang="en-US" sz="2000" dirty="0" smtClean="0">
                <a:cs typeface="Times New Roman" panose="02020603050405020304" pitchFamily="18" charset="0"/>
              </a:rPr>
              <a:t> Αντισώματα </a:t>
            </a:r>
            <a:r>
              <a:rPr lang="el-GR" altLang="en-US" sz="2000" dirty="0">
                <a:cs typeface="Times New Roman" panose="02020603050405020304" pitchFamily="18" charset="0"/>
              </a:rPr>
              <a:t>και </a:t>
            </a:r>
          </a:p>
          <a:p>
            <a:pPr>
              <a:buFontTx/>
              <a:buAutoNum type="arabicParenR"/>
            </a:pPr>
            <a:r>
              <a:rPr lang="el-GR" altLang="en-US" sz="2000" dirty="0" smtClean="0">
                <a:cs typeface="Times New Roman" panose="02020603050405020304" pitchFamily="18" charset="0"/>
              </a:rPr>
              <a:t> Υποδοχείς </a:t>
            </a:r>
            <a:r>
              <a:rPr lang="el-GR" altLang="en-US" sz="2000" dirty="0">
                <a:cs typeface="Times New Roman" panose="02020603050405020304" pitchFamily="18" charset="0"/>
              </a:rPr>
              <a:t>Τ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κυττάρων.</a:t>
            </a:r>
          </a:p>
          <a:p>
            <a:pPr>
              <a:buFontTx/>
              <a:buAutoNum type="arabicParenR"/>
            </a:pPr>
            <a:endParaRPr lang="el-GR" alt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altLang="en-US" sz="2000" b="1" dirty="0">
                <a:cs typeface="Times New Roman" panose="02020603050405020304" pitchFamily="18" charset="0"/>
              </a:rPr>
              <a:t>Αντισώματα (ή </a:t>
            </a:r>
            <a:r>
              <a:rPr lang="el-GR" altLang="en-US" sz="2000" b="1" dirty="0" err="1">
                <a:cs typeface="Times New Roman" panose="02020603050405020304" pitchFamily="18" charset="0"/>
              </a:rPr>
              <a:t>ανοσοσφαιρίνες</a:t>
            </a:r>
            <a:r>
              <a:rPr lang="el-GR" altLang="en-US" sz="2000" b="1" dirty="0">
                <a:cs typeface="Times New Roman" panose="02020603050405020304" pitchFamily="18" charset="0"/>
              </a:rPr>
              <a:t>)</a:t>
            </a:r>
            <a:endParaRPr lang="en-GB" altLang="en-US" sz="2000" b="1" dirty="0">
              <a:cs typeface="Times New Roman" panose="02020603050405020304" pitchFamily="18" charset="0"/>
            </a:endParaRPr>
          </a:p>
          <a:p>
            <a:r>
              <a:rPr lang="el-GR" altLang="en-US" sz="2000" dirty="0">
                <a:cs typeface="Times New Roman" panose="02020603050405020304" pitchFamily="18" charset="0"/>
              </a:rPr>
              <a:t>Δημιουργούνται στην επιφάνεια των Β λεμφοκυττάρων ή </a:t>
            </a:r>
            <a:r>
              <a:rPr lang="el-GR" altLang="en-US" sz="2000" dirty="0" smtClean="0">
                <a:cs typeface="Times New Roman" panose="02020603050405020304" pitchFamily="18" charset="0"/>
              </a:rPr>
              <a:t>εκκρίνονται.</a:t>
            </a:r>
            <a:endParaRPr lang="el-GR" altLang="en-US" sz="2000" dirty="0">
              <a:cs typeface="Times New Roman" panose="02020603050405020304" pitchFamily="18" charset="0"/>
            </a:endParaRPr>
          </a:p>
          <a:p>
            <a:r>
              <a:rPr lang="el-GR" altLang="en-US" sz="2000" dirty="0">
                <a:cs typeface="Times New Roman" panose="02020603050405020304" pitchFamily="18" charset="0"/>
              </a:rPr>
              <a:t>από πλασματοκύτταρα που προέρχονται από Β κύτταρα.</a:t>
            </a:r>
          </a:p>
          <a:p>
            <a:r>
              <a:rPr lang="el-GR" altLang="en-US" sz="2000" dirty="0">
                <a:cs typeface="Times New Roman" panose="02020603050405020304" pitchFamily="18" charset="0"/>
              </a:rPr>
              <a:t>Δομή: </a:t>
            </a:r>
            <a:r>
              <a:rPr lang="el-GR" altLang="en-US" sz="2000" b="1" dirty="0">
                <a:cs typeface="Times New Roman" panose="02020603050405020304" pitchFamily="18" charset="0"/>
              </a:rPr>
              <a:t>2 όμοιες ελαφρές αλυσίδες και 2 όμοιες βαριές </a:t>
            </a:r>
            <a:r>
              <a:rPr lang="el-GR" altLang="en-US" sz="2000" b="1" dirty="0" smtClean="0">
                <a:cs typeface="Times New Roman" panose="02020603050405020304" pitchFamily="18" charset="0"/>
              </a:rPr>
              <a:t>αλυσίδες.  </a:t>
            </a:r>
            <a:endParaRPr lang="en-GB" altLang="en-US" sz="2000" b="1" dirty="0"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endParaRPr lang="en-GB" altLang="en-US" sz="2000" dirty="0">
              <a:cs typeface="Times New Roman" panose="02020603050405020304" pitchFamily="18" charset="0"/>
            </a:endParaRPr>
          </a:p>
          <a:p>
            <a:pPr marL="45720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7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</a:t>
            </a:r>
            <a:br>
              <a:rPr lang="el-GR" sz="4000" dirty="0" smtClean="0"/>
            </a:br>
            <a:r>
              <a:rPr lang="el-GR" sz="4000" dirty="0" err="1" smtClean="0"/>
              <a:t>Χυμική</a:t>
            </a:r>
            <a:r>
              <a:rPr lang="el-GR" sz="4000" dirty="0" smtClean="0"/>
              <a:t> απάντηση 2/</a:t>
            </a:r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" y="1690689"/>
            <a:ext cx="7886700" cy="4484480"/>
          </a:xfrm>
        </p:spPr>
      </p:pic>
      <p:sp>
        <p:nvSpPr>
          <p:cNvPr id="3" name="TextBox 2"/>
          <p:cNvSpPr txBox="1"/>
          <p:nvPr/>
        </p:nvSpPr>
        <p:spPr>
          <a:xfrm>
            <a:off x="8252136" y="583479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975635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Επίκτητη Ανοσία</a:t>
            </a:r>
            <a:br>
              <a:rPr lang="el-GR" sz="4000" dirty="0" smtClean="0"/>
            </a:br>
            <a:r>
              <a:rPr lang="el-GR" sz="4000" dirty="0" smtClean="0"/>
              <a:t> Αντισώματα 1/</a:t>
            </a:r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Ανοσία (Διάλεξη 2η)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4482"/>
            <a:ext cx="8075220" cy="4941853"/>
          </a:xfrm>
        </p:spPr>
        <p:txBody>
          <a:bodyPr>
            <a:normAutofit/>
          </a:bodyPr>
          <a:lstStyle/>
          <a:p>
            <a:pPr marL="182880" indent="-182880">
              <a:buNone/>
            </a:pPr>
            <a:r>
              <a:rPr lang="el-GR" altLang="en-US" sz="2400" dirty="0">
                <a:cs typeface="Times New Roman" panose="02020603050405020304" pitchFamily="18" charset="0"/>
              </a:rPr>
              <a:t>Διακρίνονται 2 περιοχές:</a:t>
            </a:r>
          </a:p>
          <a:p>
            <a:pPr marL="182880" indent="0">
              <a:buNone/>
            </a:pPr>
            <a:r>
              <a:rPr lang="el-GR" altLang="en-US" sz="2400" b="1" dirty="0">
                <a:cs typeface="Times New Roman" panose="02020603050405020304" pitchFamily="18" charset="0"/>
              </a:rPr>
              <a:t>μεταβλητή περιοχή </a:t>
            </a:r>
            <a:r>
              <a:rPr lang="el-GR" altLang="en-US" sz="2400" dirty="0">
                <a:cs typeface="Times New Roman" panose="02020603050405020304" pitchFamily="18" charset="0"/>
              </a:rPr>
              <a:t>ονομάζεται </a:t>
            </a:r>
            <a:r>
              <a:rPr lang="en-GB" altLang="en-US" sz="2400" b="1" dirty="0">
                <a:cs typeface="Times New Roman" panose="02020603050405020304" pitchFamily="18" charset="0"/>
              </a:rPr>
              <a:t>Fab</a:t>
            </a:r>
            <a:r>
              <a:rPr lang="el-GR" altLang="en-US" sz="2400" b="1" dirty="0">
                <a:cs typeface="Times New Roman" panose="02020603050405020304" pitchFamily="18" charset="0"/>
              </a:rPr>
              <a:t> (</a:t>
            </a:r>
            <a:r>
              <a:rPr lang="el-GR" altLang="en-US" sz="2400" dirty="0">
                <a:cs typeface="Times New Roman" panose="02020603050405020304" pitchFamily="18" charset="0"/>
              </a:rPr>
              <a:t>τμήμα πρόσδεσης 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αντιγόνου) </a:t>
            </a:r>
            <a:r>
              <a:rPr lang="el-GR" altLang="en-US" sz="2400" b="1" dirty="0" smtClean="0">
                <a:cs typeface="Times New Roman" panose="02020603050405020304" pitchFamily="18" charset="0"/>
              </a:rPr>
              <a:t>σταθερή </a:t>
            </a:r>
            <a:r>
              <a:rPr lang="el-GR" altLang="en-US" sz="2400" b="1" dirty="0">
                <a:cs typeface="Times New Roman" panose="02020603050405020304" pitchFamily="18" charset="0"/>
              </a:rPr>
              <a:t>περιοχή </a:t>
            </a:r>
            <a:r>
              <a:rPr lang="el-GR" altLang="en-US" sz="2400" dirty="0">
                <a:cs typeface="Times New Roman" panose="02020603050405020304" pitchFamily="18" charset="0"/>
              </a:rPr>
              <a:t>ονομάζεται </a:t>
            </a:r>
            <a:r>
              <a:rPr lang="en-GB" altLang="en-US" sz="2400" b="1" dirty="0">
                <a:cs typeface="Times New Roman" panose="02020603050405020304" pitchFamily="18" charset="0"/>
              </a:rPr>
              <a:t>Fc</a:t>
            </a:r>
            <a:r>
              <a:rPr lang="el-GR" altLang="en-US" sz="2400" b="1" dirty="0">
                <a:cs typeface="Times New Roman" panose="02020603050405020304" pitchFamily="18" charset="0"/>
              </a:rPr>
              <a:t> </a:t>
            </a:r>
            <a:r>
              <a:rPr lang="en-GB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dirty="0" err="1">
                <a:cs typeface="Times New Roman" panose="02020603050405020304" pitchFamily="18" charset="0"/>
              </a:rPr>
              <a:t>κρυσταλλ</a:t>
            </a:r>
            <a:r>
              <a:rPr lang="en-GB" altLang="en-US" sz="2400" dirty="0">
                <a:cs typeface="Times New Roman" panose="02020603050405020304" pitchFamily="18" charset="0"/>
              </a:rPr>
              <a:t>o</a:t>
            </a:r>
            <a:r>
              <a:rPr lang="el-GR" altLang="en-US" sz="2400" dirty="0" err="1">
                <a:cs typeface="Times New Roman" panose="02020603050405020304" pitchFamily="18" charset="0"/>
              </a:rPr>
              <a:t>νόμενο</a:t>
            </a:r>
            <a:r>
              <a:rPr lang="el-GR" altLang="en-US" sz="2400" dirty="0">
                <a:cs typeface="Times New Roman" panose="02020603050405020304" pitchFamily="18" charset="0"/>
              </a:rPr>
              <a:t> τμήμα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). </a:t>
            </a:r>
          </a:p>
          <a:p>
            <a:pPr marL="182880" indent="0">
              <a:buNone/>
            </a:pPr>
            <a:r>
              <a:rPr lang="el-GR" altLang="en-US" sz="2400" dirty="0" smtClean="0">
                <a:cs typeface="Times New Roman" panose="02020603050405020304" pitchFamily="18" charset="0"/>
              </a:rPr>
              <a:t>Η </a:t>
            </a:r>
            <a:r>
              <a:rPr lang="el-GR" altLang="en-US" sz="2400" dirty="0">
                <a:cs typeface="Times New Roman" panose="02020603050405020304" pitchFamily="18" charset="0"/>
              </a:rPr>
              <a:t>σταθερή περιοχή μόνο σταθερή δεν είναι 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(!): </a:t>
            </a:r>
            <a:r>
              <a:rPr lang="el-GR" altLang="en-US" sz="2400" b="1" dirty="0" smtClean="0">
                <a:cs typeface="Times New Roman" panose="02020603050405020304" pitchFamily="18" charset="0"/>
              </a:rPr>
              <a:t>5 </a:t>
            </a:r>
            <a:r>
              <a:rPr lang="el-GR" altLang="en-US" sz="2400" b="1" dirty="0">
                <a:cs typeface="Times New Roman" panose="02020603050405020304" pitchFamily="18" charset="0"/>
              </a:rPr>
              <a:t>τάξεις αντισωμάτων </a:t>
            </a:r>
            <a:r>
              <a:rPr lang="el-GR" altLang="en-US" sz="2400" dirty="0">
                <a:cs typeface="Times New Roman" panose="02020603050405020304" pitchFamily="18" charset="0"/>
              </a:rPr>
              <a:t>ανάλογα με τους </a:t>
            </a:r>
            <a:r>
              <a:rPr lang="el-GR" altLang="en-US" sz="2400" b="1" dirty="0">
                <a:cs typeface="Times New Roman" panose="02020603050405020304" pitchFamily="18" charset="0"/>
              </a:rPr>
              <a:t>5 τύπους </a:t>
            </a:r>
            <a:r>
              <a:rPr lang="el-GR" altLang="en-US" sz="2400" b="1" dirty="0" err="1">
                <a:cs typeface="Times New Roman" panose="02020603050405020304" pitchFamily="18" charset="0"/>
              </a:rPr>
              <a:t>βαρέων</a:t>
            </a:r>
            <a:r>
              <a:rPr lang="el-GR" altLang="en-US" sz="2400" b="1" dirty="0">
                <a:cs typeface="Times New Roman" panose="02020603050405020304" pitchFamily="18" charset="0"/>
              </a:rPr>
              <a:t> αλυσίδων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4500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1354</TotalTime>
  <Words>4110</Words>
  <Application>Microsoft Office PowerPoint</Application>
  <PresentationFormat>On-screen Show (4:3)</PresentationFormat>
  <Paragraphs>464</Paragraphs>
  <Slides>58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ＭＳ Ｐゴシック</vt:lpstr>
      <vt:lpstr>ＭＳ Ｐゴシック</vt:lpstr>
      <vt:lpstr>Tahoma</vt:lpstr>
      <vt:lpstr>Times New Roman</vt:lpstr>
      <vt:lpstr>Wingdings</vt:lpstr>
      <vt:lpstr>Θέμα του Office</vt:lpstr>
      <vt:lpstr>Zωολογία ΙΙ</vt:lpstr>
      <vt:lpstr>Ανοσία</vt:lpstr>
      <vt:lpstr>Σκοπός της διάλεξης</vt:lpstr>
      <vt:lpstr>Προσδοκώμενα αποτελέσματα</vt:lpstr>
      <vt:lpstr>Επίκτητη Ανοσία</vt:lpstr>
      <vt:lpstr>Επίκτητη Ανοσία Χυμική και Κυτταρική απάντηση</vt:lpstr>
      <vt:lpstr>Επίκτητη Ανοσία Χυμική απάντηση 1/2</vt:lpstr>
      <vt:lpstr>Επίκτητη Ανοσία Χυμική απάντηση 2/2</vt:lpstr>
      <vt:lpstr>Επίκτητη Ανοσία  Αντισώματα 1/2</vt:lpstr>
      <vt:lpstr>Επίκτητη Ανοσία Αντισώματα 2/2</vt:lpstr>
      <vt:lpstr>Επίκτητη Ανοσία Υποδοχείς Τ κυττάρων</vt:lpstr>
      <vt:lpstr>Επίκτητη Ανοσία Δομή Αντισωμάτων και Υποδοχέων Τ κυττάρων</vt:lpstr>
      <vt:lpstr>Επίκτητη Ανοσία Μείζον Σύμπλεγμα Ιστοσυμβατότητας (MHC) 1/2</vt:lpstr>
      <vt:lpstr>Επίκτητη Ανοσία Μείζον Σύμπλεγμα Ιστοσυμβατότητας (MHC) 2/2</vt:lpstr>
      <vt:lpstr>Επίκτητη Ανοσία 1/2</vt:lpstr>
      <vt:lpstr>Επίκτητη Ανοσία 2/2</vt:lpstr>
      <vt:lpstr>Επίκτητη Ανοσία  Κυτοκίνες </vt:lpstr>
      <vt:lpstr>Επίκτητη Ανοσία  Υποδοχείς Σταθερής θερμοκρασίας </vt:lpstr>
      <vt:lpstr>Επίκτητη Ανοσία  Κυτταρική απόκριση (ΤH1 Κλάδος) </vt:lpstr>
      <vt:lpstr>Επίκτητη Ανοσία - Τρόποι Ενεργοποίησης Γένεση Χυμικής Απόκρισης (ΤH2 Κλάδος) 1/3</vt:lpstr>
      <vt:lpstr>Επίκτητη Ανοσία - Τρόποι Ενεργοποίησης Γένεση Χυμικής Απόκρισης (ΤH2 Κλάδος) 2/3</vt:lpstr>
      <vt:lpstr>Επίκτητη Ανοσία - Τρόποι Ενεργοποίησης Γένεση Χυμικής Απόκρισης (ΤH2 Κλάδος) 3/3</vt:lpstr>
      <vt:lpstr>Επίκτητη Ανοσία  Πρωτογενής απόκριση Β κυττάρων</vt:lpstr>
      <vt:lpstr>Επίκτητη Ανοσία  Δευτερογενής απόκριση Β κυττάρων</vt:lpstr>
      <vt:lpstr>Επίκτητη Ανοσία  Δευτερογενής απόκριση – Τίτλος αντισωμάτων</vt:lpstr>
      <vt:lpstr>Επίκτητη Ανοσία  Θεωρία Επιλογής Κλώνου 1/2 </vt:lpstr>
      <vt:lpstr>Επίκτητη Ανοσία  Θεωρία Επιλογής Κλώνου 2/ 2</vt:lpstr>
      <vt:lpstr>Επίκτητη Ανοσία  Παραγωγή Μονοκλωνικών Αντισωμάτων 1/4</vt:lpstr>
      <vt:lpstr>Επίκτητη Ανοσία  Παραγωγή Μονοκλωνικών Αντισωμάτων 2/4</vt:lpstr>
      <vt:lpstr>Επίκτητη Ανοσία  Παραγωγή Μονοκλωνικών Αντισωμάτων 3/4</vt:lpstr>
      <vt:lpstr>Επίκτητη Ανοσία  Παραγωγή Μονοκλωνικών Αντισωμάτων 4/4</vt:lpstr>
      <vt:lpstr>Επίκτητη Ανοσία  Χρήση Μονοκλωνικών Αντισωμάτων </vt:lpstr>
      <vt:lpstr>Κύτταρα έμφυτης  και επίκτητης ανοσίας</vt:lpstr>
      <vt:lpstr>Γιατί τα δενδριτικά κύτταρα και οι Toll-like Υποδοχείς (TLRs) είναι τόσο σημαντικά!</vt:lpstr>
      <vt:lpstr>Δενδριτικά κύτταρα Ενεργοποίηση και μεταφορά σήματος στα Τ κύτταρα 1/2</vt:lpstr>
      <vt:lpstr>Δενδριτικά κύτταρα Ενεργοποίηση και μεταφορά σήματος στα Τ κύτταρα 2/2</vt:lpstr>
      <vt:lpstr>Δενδριτικά κύτταρα Κατηγορίες και Μορφολογία 1/2</vt:lpstr>
      <vt:lpstr>Δενδριτικά κύτταρα Κατηγορίες και Μορφολογία 2/2</vt:lpstr>
      <vt:lpstr>Δενδριτικά κύτταρα Παρουσίαση αντιγόνων στα Τ κύτταρα 1/2</vt:lpstr>
      <vt:lpstr>Δενδριτικά κύτταρα Παρουσίαση αντιγόνων στα Τ κύτταρα 2/2</vt:lpstr>
      <vt:lpstr>Toll-like Υποδοχείς (TLRs) Βασικές Αρχές 1/2</vt:lpstr>
      <vt:lpstr>Toll-like Υποδοχείς (TLRs) Βασικές Αρχές 2/2</vt:lpstr>
      <vt:lpstr>Toll-like Υποδοχείς (TLRs) Πλήθος υποδοχέων και σηματοδοτικών μονοπατιών</vt:lpstr>
      <vt:lpstr>Toll-like Υποδοχείς (TLRs) Υποδοχείς και εξειδίκευση για συνδεόμενα μόρια 1/2</vt:lpstr>
      <vt:lpstr>Toll-like Υποδοχείς (TLRs) Υποδοχείς και εξειδίκευση για συνδεόμενα μόρια 2/2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1/6</vt:lpstr>
      <vt:lpstr>Σημείωμα  Χρήσης Έργων Τρίτων 2/6</vt:lpstr>
      <vt:lpstr>Σημείωμα  Χρήσης Έργων Τρίτων 3/6</vt:lpstr>
      <vt:lpstr>Σημείωμα  Χρήσης Έργων Τρίτων 4/6</vt:lpstr>
      <vt:lpstr>Σημείωμα  Χρήσης Έργων Τρίτων 5/6</vt:lpstr>
      <vt:lpstr>Σημείωμα  Χρήσης Έργων Τρίτων 6/6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207</cp:revision>
  <dcterms:created xsi:type="dcterms:W3CDTF">2015-03-24T06:43:16Z</dcterms:created>
  <dcterms:modified xsi:type="dcterms:W3CDTF">2015-11-12T21:17:21Z</dcterms:modified>
</cp:coreProperties>
</file>