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64" r:id="rId1"/>
  </p:sldMasterIdLst>
  <p:notesMasterIdLst>
    <p:notesMasterId r:id="rId22"/>
  </p:notesMasterIdLst>
  <p:sldIdLst>
    <p:sldId id="333" r:id="rId2"/>
    <p:sldId id="320" r:id="rId3"/>
    <p:sldId id="321" r:id="rId4"/>
    <p:sldId id="332" r:id="rId5"/>
    <p:sldId id="322" r:id="rId6"/>
    <p:sldId id="323" r:id="rId7"/>
    <p:sldId id="324" r:id="rId8"/>
    <p:sldId id="325" r:id="rId9"/>
    <p:sldId id="326" r:id="rId10"/>
    <p:sldId id="327" r:id="rId11"/>
    <p:sldId id="328" r:id="rId12"/>
    <p:sldId id="330" r:id="rId13"/>
    <p:sldId id="329" r:id="rId14"/>
    <p:sldId id="331" r:id="rId15"/>
    <p:sldId id="334" r:id="rId16"/>
    <p:sldId id="335" r:id="rId17"/>
    <p:sldId id="336" r:id="rId18"/>
    <p:sldId id="337" r:id="rId19"/>
    <p:sldId id="338" r:id="rId20"/>
    <p:sldId id="339" r:id="rId2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3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288036" algn="ctr" rtl="0" fontAlgn="base">
      <a:spcBef>
        <a:spcPct val="0"/>
      </a:spcBef>
      <a:spcAft>
        <a:spcPct val="0"/>
      </a:spcAft>
      <a:defRPr sz="23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576072" algn="ctr" rtl="0" fontAlgn="base">
      <a:spcBef>
        <a:spcPct val="0"/>
      </a:spcBef>
      <a:spcAft>
        <a:spcPct val="0"/>
      </a:spcAft>
      <a:defRPr sz="23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864108" algn="ctr" rtl="0" fontAlgn="base">
      <a:spcBef>
        <a:spcPct val="0"/>
      </a:spcBef>
      <a:spcAft>
        <a:spcPct val="0"/>
      </a:spcAft>
      <a:defRPr sz="23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152144" algn="ctr" rtl="0" fontAlgn="base">
      <a:spcBef>
        <a:spcPct val="0"/>
      </a:spcBef>
      <a:spcAft>
        <a:spcPct val="0"/>
      </a:spcAft>
      <a:defRPr sz="23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1440180" algn="l" defTabSz="576072" rtl="0" eaLnBrk="1" latinLnBrk="0" hangingPunct="1">
      <a:defRPr sz="23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1728216" algn="l" defTabSz="576072" rtl="0" eaLnBrk="1" latinLnBrk="0" hangingPunct="1">
      <a:defRPr sz="23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2016252" algn="l" defTabSz="576072" rtl="0" eaLnBrk="1" latinLnBrk="0" hangingPunct="1">
      <a:defRPr sz="23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2304288" algn="l" defTabSz="576072" rtl="0" eaLnBrk="1" latinLnBrk="0" hangingPunct="1">
      <a:defRPr sz="2300" kern="1200">
        <a:solidFill>
          <a:srgbClr val="FFFFFF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181" y="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0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2588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Gill Sans" charset="0"/>
        <a:ea typeface="+mn-ea"/>
        <a:cs typeface="+mn-cs"/>
      </a:defRPr>
    </a:lvl1pPr>
    <a:lvl2pPr marL="288036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Gill Sans" charset="0"/>
        <a:ea typeface="+mn-ea"/>
        <a:cs typeface="+mn-cs"/>
      </a:defRPr>
    </a:lvl2pPr>
    <a:lvl3pPr marL="576072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Gill Sans" charset="0"/>
        <a:ea typeface="+mn-ea"/>
        <a:cs typeface="+mn-cs"/>
      </a:defRPr>
    </a:lvl3pPr>
    <a:lvl4pPr marL="864108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Gill Sans" charset="0"/>
        <a:ea typeface="+mn-ea"/>
        <a:cs typeface="+mn-cs"/>
      </a:defRPr>
    </a:lvl4pPr>
    <a:lvl5pPr marL="1152144" algn="l" rtl="0" eaLnBrk="0" fontAlgn="base" hangingPunct="0">
      <a:spcBef>
        <a:spcPct val="0"/>
      </a:spcBef>
      <a:spcAft>
        <a:spcPct val="0"/>
      </a:spcAft>
      <a:defRPr sz="800" kern="1200">
        <a:solidFill>
          <a:schemeClr val="tx1"/>
        </a:solidFill>
        <a:latin typeface="Gill Sans" charset="0"/>
        <a:ea typeface="+mn-ea"/>
        <a:cs typeface="+mn-cs"/>
      </a:defRPr>
    </a:lvl5pPr>
    <a:lvl6pPr marL="1440180" algn="l" defTabSz="57607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728216" algn="l" defTabSz="57607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016252" algn="l" defTabSz="57607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304288" algn="l" defTabSz="57607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spcBef>
                <a:spcPct val="0"/>
              </a:spcBef>
              <a:buFontTx/>
              <a:buChar char="•"/>
            </a:pPr>
            <a:endParaRPr lang="el-GR" smtClean="0">
              <a:solidFill>
                <a:srgbClr val="FF0000"/>
              </a:solidFill>
            </a:endParaRPr>
          </a:p>
        </p:txBody>
      </p:sp>
      <p:sp>
        <p:nvSpPr>
          <p:cNvPr id="25604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5C96CF-EF56-4517-B9F5-9B3FFE84071A}" type="slidenum">
              <a:rPr lang="el-GR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4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4820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BC17E-51DE-4D78-8BB7-5756ED1B8A4C}" type="slidenum">
              <a:rPr lang="el-GR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2351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spcBef>
                <a:spcPct val="0"/>
              </a:spcBef>
              <a:buFontTx/>
              <a:buChar char="•"/>
            </a:pPr>
            <a:endParaRPr lang="el-GR" smtClean="0"/>
          </a:p>
        </p:txBody>
      </p:sp>
      <p:sp>
        <p:nvSpPr>
          <p:cNvPr id="35844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C76BA4-495B-48EC-B1F6-6271E37FA6DE}" type="slidenum">
              <a:rPr lang="el-GR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171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338C348-BF37-4A8B-9146-016A5AFAC386}" type="slidenum">
              <a:rPr lang="el-GR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9367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2B6C81-AF05-49AD-AA97-AAEB8B6B12EA}" type="slidenum">
              <a:rPr lang="el-GR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622891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AA72E74-FCDA-4C27-B3A8-FBCF01E49F03}" type="slidenum">
              <a:rPr lang="el-GR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4019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654C90-E73D-4F71-BD10-FEFBB8DDAE2E}" type="slidenum">
              <a:rPr lang="el-GR"/>
              <a:pPr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5318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8644855" y="6441972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45720" rIns="91440" bIns="45720"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39553" y="6441601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91440" tIns="45720" rIns="91440" bIns="4572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Τεχνολογίες</a:t>
            </a:r>
            <a:r>
              <a:rPr lang="el-GR" sz="1000" baseline="0" dirty="0" smtClean="0">
                <a:solidFill>
                  <a:srgbClr val="5075BC"/>
                </a:solidFill>
              </a:rPr>
              <a:t> και Εικόνα</a:t>
            </a:r>
            <a:endParaRPr lang="en-US" sz="1000" kern="1200" dirty="0">
              <a:solidFill>
                <a:srgbClr val="5075BC"/>
              </a:solidFill>
              <a:latin typeface="Gill Sans" charset="0"/>
              <a:ea typeface="ＭＳ Ｐゴシック" pitchFamily="34" charset="-128"/>
              <a:cs typeface="ヒラギノ角ゴ ProN W3" charset="0"/>
              <a:sym typeface="Gill Sans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6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3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8644855" y="6441972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45720" rIns="91440" bIns="45720"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39553" y="6441601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91440" tIns="45720" rIns="91440" bIns="4572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Τεχνολογίες</a:t>
            </a:r>
            <a:r>
              <a:rPr lang="el-GR" sz="1000" baseline="0" dirty="0" smtClean="0">
                <a:solidFill>
                  <a:srgbClr val="5075BC"/>
                </a:solidFill>
              </a:rPr>
              <a:t> και Εικόνα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6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9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5" y="6441972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45720" rIns="91440" bIns="45720"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39553" y="6441601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91440" tIns="45720" rIns="91440" bIns="4572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Τεχνολογίες</a:t>
            </a:r>
            <a:r>
              <a:rPr lang="el-GR" sz="1000" baseline="0" dirty="0" smtClean="0">
                <a:solidFill>
                  <a:srgbClr val="5075BC"/>
                </a:solidFill>
              </a:rPr>
              <a:t> και Εικόνα</a:t>
            </a:r>
            <a:endParaRPr lang="en-US" sz="1000" kern="1200" dirty="0">
              <a:solidFill>
                <a:srgbClr val="5075BC"/>
              </a:solidFill>
              <a:latin typeface="Gill Sans" charset="0"/>
              <a:ea typeface="ＭＳ Ｐゴシック" pitchFamily="34" charset="-128"/>
              <a:cs typeface="ヒラギノ角ゴ ProN W3" charset="0"/>
              <a:sym typeface="Gill Sans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6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399" indent="0">
              <a:buNone/>
              <a:defRPr sz="1800" b="1"/>
            </a:lvl3pPr>
            <a:lvl4pPr marL="1371599" indent="0">
              <a:buNone/>
              <a:defRPr sz="1600" b="1"/>
            </a:lvl4pPr>
            <a:lvl5pPr marL="1828798" indent="0">
              <a:buNone/>
              <a:defRPr sz="1600" b="1"/>
            </a:lvl5pPr>
            <a:lvl6pPr marL="2285998" indent="0">
              <a:buNone/>
              <a:defRPr sz="1600" b="1"/>
            </a:lvl6pPr>
            <a:lvl7pPr marL="2743197" indent="0">
              <a:buNone/>
              <a:defRPr sz="1600" b="1"/>
            </a:lvl7pPr>
            <a:lvl8pPr marL="3200397" indent="0">
              <a:buNone/>
              <a:defRPr sz="1600" b="1"/>
            </a:lvl8pPr>
            <a:lvl9pPr marL="3657596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7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6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399" indent="0">
              <a:buNone/>
              <a:defRPr sz="1800" b="1"/>
            </a:lvl3pPr>
            <a:lvl4pPr marL="1371599" indent="0">
              <a:buNone/>
              <a:defRPr sz="1600" b="1"/>
            </a:lvl4pPr>
            <a:lvl5pPr marL="1828798" indent="0">
              <a:buNone/>
              <a:defRPr sz="1600" b="1"/>
            </a:lvl5pPr>
            <a:lvl6pPr marL="2285998" indent="0">
              <a:buNone/>
              <a:defRPr sz="1600" b="1"/>
            </a:lvl6pPr>
            <a:lvl7pPr marL="2743197" indent="0">
              <a:buNone/>
              <a:defRPr sz="1600" b="1"/>
            </a:lvl7pPr>
            <a:lvl8pPr marL="3200397" indent="0">
              <a:buNone/>
              <a:defRPr sz="1600" b="1"/>
            </a:lvl8pPr>
            <a:lvl9pPr marL="3657596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6" y="2214017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/>
        </p:nvSpPr>
        <p:spPr>
          <a:xfrm>
            <a:off x="8644855" y="6441972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45720" rIns="91440" bIns="45720"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/>
        </p:nvSpPr>
        <p:spPr bwMode="auto">
          <a:xfrm>
            <a:off x="539553" y="6441601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91440" tIns="45720" rIns="91440" bIns="4572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Τεχνολογίες</a:t>
            </a:r>
            <a:r>
              <a:rPr lang="el-GR" sz="1000" baseline="0" dirty="0" smtClean="0">
                <a:solidFill>
                  <a:srgbClr val="5075BC"/>
                </a:solidFill>
              </a:rPr>
              <a:t> και Εικόνα</a:t>
            </a:r>
            <a:endParaRPr lang="en-US" sz="1000" kern="1200" dirty="0">
              <a:solidFill>
                <a:srgbClr val="5075BC"/>
              </a:solidFill>
              <a:latin typeface="Gill Sans" charset="0"/>
              <a:ea typeface="ＭＳ Ｐゴシック" pitchFamily="34" charset="-128"/>
              <a:cs typeface="ヒラギノ角ゴ ProN W3" charset="0"/>
              <a:sym typeface="Gill Sans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6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/>
        </p:nvSpPr>
        <p:spPr>
          <a:xfrm>
            <a:off x="8644855" y="6441972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45720" rIns="91440" bIns="45720"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/>
        </p:nvSpPr>
        <p:spPr bwMode="auto">
          <a:xfrm>
            <a:off x="539553" y="6441601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91440" tIns="45720" rIns="91440" bIns="4572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Τεχνολογίες</a:t>
            </a:r>
            <a:r>
              <a:rPr lang="el-GR" sz="1000" baseline="0" dirty="0" smtClean="0">
                <a:solidFill>
                  <a:srgbClr val="5075BC"/>
                </a:solidFill>
              </a:rPr>
              <a:t> και Εικόνα</a:t>
            </a:r>
            <a:endParaRPr lang="en-US" sz="1000" kern="1200" dirty="0">
              <a:solidFill>
                <a:srgbClr val="5075BC"/>
              </a:solidFill>
              <a:latin typeface="Gill Sans" charset="0"/>
              <a:ea typeface="ＭＳ Ｐゴシック" pitchFamily="34" charset="-128"/>
              <a:cs typeface="ヒラギノ角ゴ ProN W3" charset="0"/>
              <a:sym typeface="Gill Sans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6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3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1" y="1556793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399" indent="0">
              <a:buNone/>
              <a:defRPr sz="1000"/>
            </a:lvl3pPr>
            <a:lvl4pPr marL="1371599" indent="0">
              <a:buNone/>
              <a:defRPr sz="900"/>
            </a:lvl4pPr>
            <a:lvl5pPr marL="1828798" indent="0">
              <a:buNone/>
              <a:defRPr sz="900"/>
            </a:lvl5pPr>
            <a:lvl6pPr marL="2285998" indent="0">
              <a:buNone/>
              <a:defRPr sz="900"/>
            </a:lvl6pPr>
            <a:lvl7pPr marL="2743197" indent="0">
              <a:buNone/>
              <a:defRPr sz="900"/>
            </a:lvl7pPr>
            <a:lvl8pPr marL="3200397" indent="0">
              <a:buNone/>
              <a:defRPr sz="900"/>
            </a:lvl8pPr>
            <a:lvl9pPr marL="3657596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rgbClr val="5075BC"/>
                </a:solidFill>
              </a:defRPr>
            </a:lvl1pPr>
          </a:lstStyle>
          <a:p>
            <a:pPr lvl="0"/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5" y="6441972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45720" rIns="91440" bIns="45720"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/>
        </p:nvSpPr>
        <p:spPr bwMode="auto">
          <a:xfrm>
            <a:off x="539553" y="6441601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91440" tIns="45720" rIns="91440" bIns="4572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Τεχνολογίες</a:t>
            </a:r>
            <a:r>
              <a:rPr lang="el-GR" sz="1000" baseline="0" dirty="0" smtClean="0">
                <a:solidFill>
                  <a:srgbClr val="5075BC"/>
                </a:solidFill>
              </a:rPr>
              <a:t> και Εικόνα</a:t>
            </a:r>
            <a:endParaRPr lang="en-US" sz="1000" kern="1200" dirty="0">
              <a:solidFill>
                <a:srgbClr val="5075BC"/>
              </a:solidFill>
              <a:latin typeface="Gill Sans" charset="0"/>
              <a:ea typeface="ＭＳ Ｐゴシック" pitchFamily="34" charset="-128"/>
              <a:cs typeface="ヒラギノ角ゴ ProN W3" charset="0"/>
              <a:sym typeface="Gill Sans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6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399" indent="0">
              <a:buNone/>
              <a:defRPr sz="2400"/>
            </a:lvl3pPr>
            <a:lvl4pPr marL="1371599" indent="0">
              <a:buNone/>
              <a:defRPr sz="2000"/>
            </a:lvl4pPr>
            <a:lvl5pPr marL="1828798" indent="0">
              <a:buNone/>
              <a:defRPr sz="2000"/>
            </a:lvl5pPr>
            <a:lvl6pPr marL="2285998" indent="0">
              <a:buNone/>
              <a:defRPr sz="2000"/>
            </a:lvl6pPr>
            <a:lvl7pPr marL="2743197" indent="0">
              <a:buNone/>
              <a:defRPr sz="2000"/>
            </a:lvl7pPr>
            <a:lvl8pPr marL="3200397" indent="0">
              <a:buNone/>
              <a:defRPr sz="2000"/>
            </a:lvl8pPr>
            <a:lvl9pPr marL="3657596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399" indent="0">
              <a:buNone/>
              <a:defRPr sz="1000"/>
            </a:lvl3pPr>
            <a:lvl4pPr marL="1371599" indent="0">
              <a:buNone/>
              <a:defRPr sz="900"/>
            </a:lvl4pPr>
            <a:lvl5pPr marL="1828798" indent="0">
              <a:buNone/>
              <a:defRPr sz="900"/>
            </a:lvl5pPr>
            <a:lvl6pPr marL="2285998" indent="0">
              <a:buNone/>
              <a:defRPr sz="900"/>
            </a:lvl6pPr>
            <a:lvl7pPr marL="2743197" indent="0">
              <a:buNone/>
              <a:defRPr sz="900"/>
            </a:lvl7pPr>
            <a:lvl8pPr marL="3200397" indent="0">
              <a:buNone/>
              <a:defRPr sz="900"/>
            </a:lvl8pPr>
            <a:lvl9pPr marL="3657596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rgbClr val="5075BC"/>
                </a:solidFill>
              </a:defRPr>
            </a:lvl1pPr>
          </a:lstStyle>
          <a:p>
            <a:pPr lvl="0"/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5" y="6441972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45720" rIns="91440" bIns="45720"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39553" y="6441601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91440" tIns="45720" rIns="91440" bIns="4572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Τεχνολογίες</a:t>
            </a:r>
            <a:r>
              <a:rPr lang="el-GR" sz="1000" baseline="0" dirty="0" smtClean="0">
                <a:solidFill>
                  <a:srgbClr val="5075BC"/>
                </a:solidFill>
              </a:rPr>
              <a:t> και Εικόνα</a:t>
            </a:r>
            <a:endParaRPr lang="en-US" sz="1000" kern="1200" dirty="0">
              <a:solidFill>
                <a:srgbClr val="5075BC"/>
              </a:solidFill>
              <a:latin typeface="Gill Sans" charset="0"/>
              <a:ea typeface="ＭＳ Ｐゴシック" pitchFamily="34" charset="-128"/>
              <a:cs typeface="ヒラギノ角ゴ ProN W3" charset="0"/>
              <a:sym typeface="Gill Sans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6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iming>
    <p:tnLst>
      <p:par>
        <p:cTn id="1" dur="indefinite" restart="never" nodeType="tmRoot"/>
      </p:par>
    </p:tnLst>
  </p:timing>
  <p:txStyles>
    <p:titleStyle>
      <a:lvl1pPr algn="ctr" defTabSz="914399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39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399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9" indent="-228600" algn="l" defTabSz="9143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8" indent="-228600" algn="l" defTabSz="914399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98" indent="-228600" algn="l" defTabSz="914399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98" indent="-228600" algn="l" defTabSz="91439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97" indent="-228600" algn="l" defTabSz="91439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97" indent="-228600" algn="l" defTabSz="91439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96" indent="-228600" algn="l" defTabSz="91439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3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3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9" algn="l" defTabSz="9143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9" algn="l" defTabSz="9143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98" algn="l" defTabSz="9143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98" algn="l" defTabSz="9143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97" algn="l" defTabSz="9143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97" algn="l" defTabSz="9143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96" algn="l" defTabSz="9143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MEDIA101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404813"/>
            <a:ext cx="4148137" cy="81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Τίτλος 1"/>
          <p:cNvSpPr>
            <a:spLocks noGrp="1"/>
          </p:cNvSpPr>
          <p:nvPr>
            <p:ph type="ctrTitle"/>
          </p:nvPr>
        </p:nvSpPr>
        <p:spPr>
          <a:xfrm>
            <a:off x="469900" y="2006600"/>
            <a:ext cx="8278813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30046" tIns="65023" rIns="130046" bIns="65023" numCol="1" anchor="ctr" anchorCtr="0" compatLnSpc="1">
            <a:prstTxWarp prst="textNoShape">
              <a:avLst/>
            </a:prstTxWarp>
            <a:normAutofit/>
          </a:bodyPr>
          <a:lstStyle/>
          <a:p>
            <a:pPr defTabSz="1300163" fontAlgn="base">
              <a:spcAft>
                <a:spcPct val="0"/>
              </a:spcAft>
            </a:pPr>
            <a:r>
              <a:rPr lang="el-GR" dirty="0">
                <a:solidFill>
                  <a:srgbClr val="5075BC"/>
                </a:solidFill>
              </a:rPr>
              <a:t>Τηλεοπτικά Ρεπορτάζ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4213" y="3384550"/>
            <a:ext cx="7775575" cy="1752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2: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 smtClean="0"/>
              <a:t>Τεχνολογίες και Εικόνα</a:t>
            </a:r>
            <a:endParaRPr lang="en-US" sz="2800" dirty="0" smtClean="0"/>
          </a:p>
          <a:p>
            <a:pPr eaLnBrk="1" hangingPunct="1">
              <a:defRPr/>
            </a:pPr>
            <a:endParaRPr lang="el-GR" sz="2800" dirty="0" smtClean="0"/>
          </a:p>
          <a:p>
            <a:pPr eaLnBrk="1" hangingPunct="1">
              <a:defRPr/>
            </a:pPr>
            <a:r>
              <a:rPr lang="el-GR" sz="2800" dirty="0" smtClean="0"/>
              <a:t>Νίκος Μύρτου</a:t>
            </a:r>
            <a:endParaRPr lang="en-US" sz="2800" dirty="0" smtClean="0"/>
          </a:p>
          <a:p>
            <a:pPr eaLnBrk="1" hangingPunct="1">
              <a:defRPr/>
            </a:pPr>
            <a:r>
              <a:rPr lang="el-GR" sz="2800" dirty="0" smtClean="0"/>
              <a:t>Σχολή ΟΠΕ</a:t>
            </a:r>
          </a:p>
          <a:p>
            <a:pPr eaLnBrk="1" hangingPunct="1">
              <a:defRPr/>
            </a:pPr>
            <a:r>
              <a:rPr lang="el-GR" sz="2800" dirty="0" smtClean="0"/>
              <a:t>Τμήμα ΕΜΜΕ</a:t>
            </a:r>
            <a:endParaRPr lang="en-US" sz="2800" dirty="0" smtClean="0"/>
          </a:p>
          <a:p>
            <a:pPr eaLnBrk="1" hangingPunct="1">
              <a:defRPr/>
            </a:pPr>
            <a:endParaRPr lang="el-G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Sensor Size</a:t>
            </a:r>
            <a:endParaRPr lang="en-US" dirty="0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348" y="1616274"/>
            <a:ext cx="8983266" cy="4679156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Crop Factor Chart</a:t>
            </a:r>
            <a:endParaRPr lang="en-US" dirty="0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3994" y="1526977"/>
            <a:ext cx="7381502" cy="485775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>
                <a:ea typeface="Lucida Grande" charset="0"/>
                <a:cs typeface="Lucida Grande" charset="0"/>
              </a:rPr>
              <a:t>Φα</a:t>
            </a:r>
            <a:r>
              <a:rPr lang="en-US" dirty="0" err="1" smtClean="0">
                <a:ea typeface="Lucida Grande" charset="0"/>
                <a:cs typeface="Lucida Grande" charset="0"/>
              </a:rPr>
              <a:t>κοί</a:t>
            </a:r>
            <a:endParaRPr lang="en-US" dirty="0"/>
          </a:p>
        </p:txBody>
      </p:sp>
      <p:sp>
        <p:nvSpPr>
          <p:cNvPr id="3993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sz="4000" dirty="0" smtClean="0"/>
              <a:t>Prime</a:t>
            </a:r>
          </a:p>
          <a:p>
            <a:pPr marL="840105" lvl="1"/>
            <a:r>
              <a:rPr lang="en-US" dirty="0" smtClean="0"/>
              <a:t>Wide</a:t>
            </a:r>
          </a:p>
          <a:p>
            <a:pPr marL="840105" lvl="1"/>
            <a:r>
              <a:rPr lang="en-US" dirty="0" smtClean="0"/>
              <a:t>Normal</a:t>
            </a:r>
          </a:p>
          <a:p>
            <a:pPr marL="840105" lvl="1"/>
            <a:r>
              <a:rPr lang="en-US" dirty="0" smtClean="0"/>
              <a:t>Tele</a:t>
            </a:r>
          </a:p>
          <a:p>
            <a:r>
              <a:rPr lang="en-US" sz="4000" dirty="0" smtClean="0"/>
              <a:t>Zoom</a:t>
            </a:r>
            <a:endParaRPr lang="en-US" sz="4000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err="1" smtClean="0">
                <a:ea typeface="Lucida Grande" charset="0"/>
                <a:cs typeface="Lucida Grande" charset="0"/>
              </a:rPr>
              <a:t>Ρυθμίσεις</a:t>
            </a:r>
            <a:endParaRPr lang="en-US" dirty="0"/>
          </a:p>
        </p:txBody>
      </p:sp>
      <p:sp>
        <p:nvSpPr>
          <p:cNvPr id="3891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marL="560070"/>
            <a:r>
              <a:rPr lang="en-US" dirty="0" smtClean="0"/>
              <a:t>Frame Rate</a:t>
            </a:r>
          </a:p>
          <a:p>
            <a:pPr marL="560070"/>
            <a:r>
              <a:rPr lang="en-US" dirty="0" smtClean="0"/>
              <a:t>Shutter Speed</a:t>
            </a:r>
          </a:p>
          <a:p>
            <a:pPr marL="560070"/>
            <a:r>
              <a:rPr lang="en-US" dirty="0" smtClean="0"/>
              <a:t>f stop</a:t>
            </a:r>
          </a:p>
          <a:p>
            <a:pPr marL="560070"/>
            <a:r>
              <a:rPr lang="en-US" dirty="0" smtClean="0"/>
              <a:t>ISO (ASA)*</a:t>
            </a:r>
            <a:endParaRPr lang="en-US" sz="1100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err="1" smtClean="0"/>
              <a:t>Moire</a:t>
            </a:r>
            <a:r>
              <a:rPr lang="en-US" dirty="0" smtClean="0"/>
              <a:t> Effect</a:t>
            </a:r>
            <a:endParaRPr lang="en-US" dirty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1643050"/>
            <a:ext cx="4080877" cy="4080877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Τίτλος 6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el-GR" dirty="0" smtClean="0">
                <a:solidFill>
                  <a:srgbClr val="5075BC"/>
                </a:solidFill>
              </a:rPr>
              <a:t>Τέλος Ενότητας</a:t>
            </a:r>
          </a:p>
        </p:txBody>
      </p:sp>
      <p:sp>
        <p:nvSpPr>
          <p:cNvPr id="18435" name="Υπότιτλος 7"/>
          <p:cNvSpPr>
            <a:spLocks noGrp="1"/>
          </p:cNvSpPr>
          <p:nvPr>
            <p:ph type="subTitle" idx="1"/>
          </p:nvPr>
        </p:nvSpPr>
        <p:spPr>
          <a:xfrm>
            <a:off x="684213" y="3886200"/>
            <a:ext cx="7775575" cy="1752600"/>
          </a:xfrm>
        </p:spPr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Χρηματοδότηση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525962"/>
          </a:xfrm>
        </p:spPr>
        <p:txBody>
          <a:bodyPr/>
          <a:lstStyle/>
          <a:p>
            <a:pPr eaLnBrk="1" hangingPunct="1"/>
            <a:r>
              <a:rPr lang="el-GR" sz="2000" smtClean="0"/>
              <a:t>Το παρόν εκπαιδευτικό υλικό έχει αναπτυχθεί στ</a:t>
            </a:r>
            <a:r>
              <a:rPr lang="en-US" sz="2000" smtClean="0"/>
              <a:t>o</a:t>
            </a:r>
            <a:r>
              <a:rPr lang="el-GR" sz="2000" smtClean="0"/>
              <a:t> πλαίσι</a:t>
            </a:r>
            <a:r>
              <a:rPr lang="en-US" sz="2000" smtClean="0"/>
              <a:t>o</a:t>
            </a:r>
            <a:r>
              <a:rPr lang="el-GR" sz="2000" smtClean="0"/>
              <a:t> του εκπαιδευτικού έργου του διδάσκοντα.</a:t>
            </a:r>
            <a:endParaRPr lang="en-US" sz="2000" smtClean="0"/>
          </a:p>
          <a:p>
            <a:pPr eaLnBrk="1" hangingPunct="1"/>
            <a:r>
              <a:rPr lang="el-GR" sz="2000" smtClean="0"/>
              <a:t>Το έργο «</a:t>
            </a:r>
            <a:r>
              <a:rPr lang="el-GR" sz="2000" b="1" smtClean="0"/>
              <a:t>Ανοικτά Ακαδημαϊκά Μαθήματα στο Πανεπιστήμιο Αθηνών</a:t>
            </a:r>
            <a:r>
              <a:rPr lang="el-GR" sz="2000" smtClean="0"/>
              <a:t>» έχει χρηματοδοτήσει μόνο την αναδιαμόρφωση του εκπαιδευτικού υλικού. </a:t>
            </a:r>
            <a:endParaRPr lang="en-US" sz="2000" smtClean="0"/>
          </a:p>
          <a:p>
            <a:pPr eaLnBrk="1" hangingPunct="1"/>
            <a:r>
              <a:rPr lang="el-GR" sz="200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19460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250" y="4652963"/>
            <a:ext cx="5502275" cy="138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eaLnBrk="1" hangingPunct="1"/>
            <a:r>
              <a:rPr lang="el-GR" sz="4400" smtClean="0"/>
              <a:t>Σημειώματα</a:t>
            </a:r>
          </a:p>
        </p:txBody>
      </p:sp>
      <p:sp>
        <p:nvSpPr>
          <p:cNvPr id="20483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Σημείωμα Αναφοράς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sz="2000" dirty="0" err="1" smtClean="0"/>
              <a:t>Copyright</a:t>
            </a:r>
            <a:r>
              <a:rPr lang="el-GR" sz="2000" dirty="0" smtClean="0"/>
              <a:t> </a:t>
            </a:r>
            <a:r>
              <a:rPr lang="el-GR" sz="2000" dirty="0"/>
              <a:t>Εθνικόν και Καποδιστριακόν </a:t>
            </a:r>
            <a:r>
              <a:rPr lang="el-GR" sz="2000" dirty="0"/>
              <a:t>Πανεπιστήμιον Αθηνών</a:t>
            </a:r>
            <a:r>
              <a:rPr lang="en-US" sz="2000" dirty="0"/>
              <a:t>, </a:t>
            </a:r>
            <a:r>
              <a:rPr lang="el-GR" sz="2000" dirty="0"/>
              <a:t>Νίκος Μύρτου  2015. Νίκος Μύρτου. «Τηλεοπτική και Ραδιοφωνική Παραγωγή. Τεχνολογίες και Εικόνα». Έκδοση: 1.0. Αθήνα 2015. Διαθέσιμο από τη δικτυακή διεύθυνση: </a:t>
            </a:r>
            <a:r>
              <a:rPr lang="en-US" sz="2000" dirty="0">
                <a:hlinkClick r:id="rId3"/>
              </a:rPr>
              <a:t>http://opencourses.uoa.gr/courses/MEDIA10</a:t>
            </a:r>
            <a:r>
              <a:rPr lang="el-GR" sz="2000" dirty="0">
                <a:hlinkClick r:id="rId3"/>
              </a:rPr>
              <a:t>1</a:t>
            </a:r>
            <a:r>
              <a:rPr lang="en-US" sz="2000" dirty="0">
                <a:hlinkClick r:id="rId3"/>
              </a:rPr>
              <a:t>/</a:t>
            </a:r>
            <a:r>
              <a:rPr lang="el-GR" sz="2000" dirty="0"/>
              <a:t>.</a:t>
            </a:r>
          </a:p>
          <a:p>
            <a:pPr marL="0" indent="0">
              <a:buNone/>
            </a:pP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-161925"/>
            <a:ext cx="8229600" cy="1143000"/>
          </a:xfrm>
        </p:spPr>
        <p:txBody>
          <a:bodyPr/>
          <a:lstStyle/>
          <a:p>
            <a:pPr eaLnBrk="1" hangingPunct="1"/>
            <a:r>
              <a:rPr lang="el-GR" smtClean="0"/>
              <a:t>Σημείωμα Αδειοδότησης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107950" y="765175"/>
            <a:ext cx="8928100" cy="1439863"/>
          </a:xfrm>
        </p:spPr>
        <p:txBody>
          <a:bodyPr>
            <a:no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l-GR" sz="2000" dirty="0" smtClean="0"/>
              <a:t>Το παρόν υλικό διατίθεται με τους όρους της άδειας χρήσης </a:t>
            </a:r>
            <a:r>
              <a:rPr lang="el-GR" sz="2000" dirty="0" err="1" smtClean="0"/>
              <a:t>Creative</a:t>
            </a:r>
            <a:r>
              <a:rPr lang="el-GR" sz="2000" dirty="0" smtClean="0"/>
              <a:t> </a:t>
            </a:r>
            <a:r>
              <a:rPr lang="el-GR" sz="2000" dirty="0" err="1" smtClean="0"/>
              <a:t>Commons</a:t>
            </a:r>
            <a:r>
              <a:rPr lang="el-GR" sz="2000" dirty="0" smtClean="0"/>
              <a:t>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 smtClean="0"/>
              <a:t>κ.λ.π</a:t>
            </a:r>
            <a:r>
              <a:rPr lang="el-GR" sz="2000" dirty="0" smtClean="0"/>
              <a:t>.,  τα οποία εμπεριέχονται σε αυτό και τα οποία αναφέρονται μαζί με τους όρους χρήσης τους στο «Σημείωμα Χρήσης Έργων Τρίτων».                     </a:t>
            </a:r>
          </a:p>
          <a:p>
            <a:pPr marL="0" indent="0" eaLnBrk="1" hangingPunct="1">
              <a:buFont typeface="Arial" charset="0"/>
              <a:buNone/>
            </a:pPr>
            <a:endParaRPr lang="el-GR" sz="2000" dirty="0" smtClean="0"/>
          </a:p>
        </p:txBody>
      </p:sp>
      <p:pic>
        <p:nvPicPr>
          <p:cNvPr id="22532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48088" y="2420938"/>
            <a:ext cx="16478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07950" y="2924175"/>
            <a:ext cx="9036050" cy="3457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399" eaLnBrk="1" latinLnBrk="0" hangingPunct="1">
              <a:spcBef>
                <a:spcPts val="1200"/>
              </a:spcBef>
              <a:buFont typeface="Arial" charset="0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399" eaLnBrk="1" latinLnBrk="0" hangingPunct="1">
              <a:spcBef>
                <a:spcPts val="12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99" indent="-228600" algn="l" defTabSz="914399" eaLnBrk="1" latinLnBrk="0" hangingPunct="1">
              <a:spcBef>
                <a:spcPts val="12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98" indent="-228600" algn="l" defTabSz="914399" eaLnBrk="1" latinLnBrk="0" hangingPunct="1">
              <a:spcBef>
                <a:spcPts val="12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98" indent="-228600" algn="l" defTabSz="914399" eaLnBrk="1" latinLnBrk="0" hangingPunct="1">
              <a:spcBef>
                <a:spcPts val="12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8" indent="-228600" defTabSz="914399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97" indent="-228600" defTabSz="914399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97" indent="-228600" defTabSz="914399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96" indent="-228600" defTabSz="914399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l-GR" dirty="0"/>
              <a:t>[1] http://creativecommons.org/licenses/by-nc-sa/4.0/ </a:t>
            </a:r>
          </a:p>
          <a:p>
            <a:pPr>
              <a:spcBef>
                <a:spcPts val="600"/>
              </a:spcBef>
            </a:pPr>
            <a:r>
              <a:rPr lang="el-GR" dirty="0"/>
              <a:t>Ως Μη Εμπορική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 smtClean="0"/>
              <a:t>αδειοδόχο</a:t>
            </a:r>
            <a:endParaRPr lang="el-GR" dirty="0" smtClean="0"/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 smtClean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</a:t>
            </a:r>
            <a:r>
              <a:rPr lang="el-GR" dirty="0"/>
              <a:t>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l-GR" dirty="0"/>
          </a:p>
          <a:p>
            <a:pPr>
              <a:spcBef>
                <a:spcPts val="600"/>
              </a:spcBef>
            </a:pPr>
            <a:r>
              <a:rPr lang="el-GR" dirty="0"/>
              <a:t>Ο 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err="1" smtClean="0">
                <a:ea typeface="Lucida Grande" charset="0"/>
                <a:cs typeface="Lucida Grande" charset="0"/>
              </a:rPr>
              <a:t>Είδη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Πλάνων</a:t>
            </a:r>
            <a:r>
              <a:rPr lang="en-US" dirty="0" smtClean="0">
                <a:ea typeface="Lucida Grande" charset="0"/>
                <a:cs typeface="Lucida Grande" charset="0"/>
              </a:rPr>
              <a:t> (</a:t>
            </a:r>
            <a:r>
              <a:rPr lang="en-US" dirty="0" err="1" smtClean="0">
                <a:ea typeface="Lucida Grande" charset="0"/>
                <a:cs typeface="Lucida Grande" charset="0"/>
              </a:rPr>
              <a:t>Μέγεθος</a:t>
            </a:r>
            <a:r>
              <a:rPr lang="en-US" dirty="0" smtClean="0">
                <a:ea typeface="Lucida Grande" charset="0"/>
                <a:cs typeface="Lucida Grande" charset="0"/>
              </a:rPr>
              <a:t>)</a:t>
            </a:r>
            <a:endParaRPr lang="en-US" dirty="0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72059"/>
            <a:r>
              <a:rPr lang="en-US" dirty="0" err="1" smtClean="0">
                <a:ea typeface="Lucida Grande" charset="0"/>
                <a:cs typeface="Lucida Grande" charset="0"/>
              </a:rPr>
              <a:t>Το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μέγεθος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του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πλάνου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ορίζεται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σε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σχέση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με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τον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άνθρωπο</a:t>
            </a:r>
            <a:r>
              <a:rPr lang="en-US" dirty="0" smtClean="0">
                <a:ea typeface="Lucida Grande" charset="0"/>
                <a:cs typeface="Lucida Grande" charset="0"/>
              </a:rPr>
              <a:t>.</a:t>
            </a:r>
            <a:endParaRPr lang="en-US" dirty="0" smtClean="0"/>
          </a:p>
          <a:p>
            <a:pPr marL="472059"/>
            <a:r>
              <a:rPr lang="en-US" dirty="0" err="1" smtClean="0">
                <a:ea typeface="Lucida Grande" charset="0"/>
                <a:cs typeface="Lucida Grande" charset="0"/>
              </a:rPr>
              <a:t>Συνήθως</a:t>
            </a:r>
            <a:r>
              <a:rPr lang="en-US" dirty="0" smtClean="0">
                <a:ea typeface="Lucida Grande" charset="0"/>
                <a:cs typeface="Lucida Grande" charset="0"/>
              </a:rPr>
              <a:t> η </a:t>
            </a:r>
            <a:r>
              <a:rPr lang="en-US" dirty="0" err="1" smtClean="0">
                <a:ea typeface="Lucida Grande" charset="0"/>
                <a:cs typeface="Lucida Grande" charset="0"/>
              </a:rPr>
              <a:t>εναλλαγή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πλάνου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γίνεται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από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το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πιο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γενικό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στο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πιο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κοντινό</a:t>
            </a:r>
            <a:r>
              <a:rPr lang="en-US" dirty="0" smtClean="0">
                <a:ea typeface="Lucida Grande" charset="0"/>
                <a:cs typeface="Lucida Grande" charset="0"/>
              </a:rPr>
              <a:t>.</a:t>
            </a:r>
            <a:endParaRPr lang="en-US" dirty="0" smtClean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Διατήρηση Σημειωμάτων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550" y="1557338"/>
            <a:ext cx="8229600" cy="4525962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pPr eaLnBrk="1" hangingPunct="1">
              <a:defRPr/>
            </a:pP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err="1" smtClean="0">
                <a:ea typeface="Lucida Grande" charset="0"/>
                <a:cs typeface="Lucida Grande" charset="0"/>
              </a:rPr>
              <a:t>Είδη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Πλάνων</a:t>
            </a:r>
            <a:r>
              <a:rPr lang="en-US" dirty="0" smtClean="0">
                <a:ea typeface="Lucida Grande" charset="0"/>
                <a:cs typeface="Lucida Grande" charset="0"/>
              </a:rPr>
              <a:t> (</a:t>
            </a:r>
            <a:r>
              <a:rPr lang="en-US" dirty="0" err="1" smtClean="0">
                <a:ea typeface="Lucida Grande" charset="0"/>
                <a:cs typeface="Lucida Grande" charset="0"/>
              </a:rPr>
              <a:t>Μέγεθος</a:t>
            </a:r>
            <a:r>
              <a:rPr lang="en-US" dirty="0" smtClean="0">
                <a:ea typeface="Lucida Grande" charset="0"/>
                <a:cs typeface="Lucida Grande" charset="0"/>
              </a:rPr>
              <a:t>)</a:t>
            </a:r>
            <a:endParaRPr lang="en-US" dirty="0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86359" indent="-457200">
              <a:lnSpc>
                <a:spcPct val="50000"/>
              </a:lnSpc>
            </a:pPr>
            <a:r>
              <a:rPr lang="en-US" dirty="0" err="1" smtClean="0">
                <a:ea typeface="Lucida Grande" charset="0"/>
                <a:cs typeface="Lucida Grande" charset="0"/>
              </a:rPr>
              <a:t>Πολύ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Γενικό</a:t>
            </a:r>
            <a:endParaRPr lang="en-US" dirty="0" smtClean="0"/>
          </a:p>
          <a:p>
            <a:pPr marL="586359" indent="-457200">
              <a:lnSpc>
                <a:spcPct val="50000"/>
              </a:lnSpc>
            </a:pPr>
            <a:r>
              <a:rPr lang="en-US" dirty="0" err="1" smtClean="0">
                <a:ea typeface="Lucida Grande" charset="0"/>
                <a:cs typeface="Lucida Grande" charset="0"/>
              </a:rPr>
              <a:t>Γενικό</a:t>
            </a:r>
            <a:endParaRPr lang="en-US" dirty="0" smtClean="0"/>
          </a:p>
          <a:p>
            <a:pPr marL="586359" indent="-457200">
              <a:lnSpc>
                <a:spcPct val="50000"/>
              </a:lnSpc>
            </a:pPr>
            <a:r>
              <a:rPr lang="en-US" dirty="0" err="1" smtClean="0">
                <a:ea typeface="Lucida Grande" charset="0"/>
                <a:cs typeface="Lucida Grande" charset="0"/>
              </a:rPr>
              <a:t>Μεσαίο-Μακρινό</a:t>
            </a:r>
            <a:endParaRPr lang="en-US" dirty="0" smtClean="0"/>
          </a:p>
          <a:p>
            <a:pPr marL="586359" indent="-457200">
              <a:lnSpc>
                <a:spcPct val="50000"/>
              </a:lnSpc>
            </a:pPr>
            <a:r>
              <a:rPr lang="en-US" dirty="0" err="1" smtClean="0">
                <a:ea typeface="Lucida Grande" charset="0"/>
                <a:cs typeface="Lucida Grande" charset="0"/>
              </a:rPr>
              <a:t>Μεσαίο</a:t>
            </a:r>
            <a:endParaRPr lang="en-US" dirty="0" smtClean="0"/>
          </a:p>
          <a:p>
            <a:pPr marL="586359" indent="-457200">
              <a:lnSpc>
                <a:spcPct val="50000"/>
              </a:lnSpc>
            </a:pPr>
            <a:r>
              <a:rPr lang="en-US" dirty="0" err="1" smtClean="0">
                <a:ea typeface="Lucida Grande" charset="0"/>
                <a:cs typeface="Lucida Grande" charset="0"/>
              </a:rPr>
              <a:t>Μέτριο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Κοντινό</a:t>
            </a:r>
            <a:endParaRPr lang="en-US" dirty="0" smtClean="0"/>
          </a:p>
          <a:p>
            <a:pPr marL="586359" indent="-457200">
              <a:lnSpc>
                <a:spcPct val="50000"/>
              </a:lnSpc>
            </a:pPr>
            <a:r>
              <a:rPr lang="en-US" dirty="0" err="1" smtClean="0">
                <a:ea typeface="Lucida Grande" charset="0"/>
                <a:cs typeface="Lucida Grande" charset="0"/>
              </a:rPr>
              <a:t>Κοντινό</a:t>
            </a:r>
            <a:endParaRPr lang="en-US" dirty="0" smtClean="0"/>
          </a:p>
          <a:p>
            <a:pPr marL="586359" indent="-457200">
              <a:lnSpc>
                <a:spcPct val="50000"/>
              </a:lnSpc>
            </a:pPr>
            <a:r>
              <a:rPr lang="en-US" dirty="0" err="1" smtClean="0">
                <a:ea typeface="Lucida Grande" charset="0"/>
                <a:cs typeface="Lucida Grande" charset="0"/>
              </a:rPr>
              <a:t>Πολύ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Κοντινό</a:t>
            </a:r>
            <a:endParaRPr lang="en-US" dirty="0" smtClean="0"/>
          </a:p>
          <a:p>
            <a:pPr marL="586359" indent="-457200">
              <a:lnSpc>
                <a:spcPct val="50000"/>
              </a:lnSpc>
            </a:pPr>
            <a:r>
              <a:rPr lang="en-US" dirty="0" err="1" smtClean="0">
                <a:ea typeface="Lucida Grande" charset="0"/>
                <a:cs typeface="Lucida Grande" charset="0"/>
              </a:rPr>
              <a:t>Λεπτομέρεια</a:t>
            </a:r>
            <a:endParaRPr lang="en-US" dirty="0" smtClean="0"/>
          </a:p>
          <a:p>
            <a:pPr marL="586359" indent="-457200">
              <a:lnSpc>
                <a:spcPct val="50000"/>
              </a:lnSpc>
            </a:pPr>
            <a:r>
              <a:rPr lang="en-US" dirty="0" err="1" smtClean="0">
                <a:ea typeface="Lucida Grande" charset="0"/>
                <a:cs typeface="Lucida Grande" charset="0"/>
              </a:rPr>
              <a:t>Αμερικάνικο</a:t>
            </a:r>
            <a:endParaRPr lang="en-US" dirty="0" smtClean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err="1" smtClean="0">
                <a:ea typeface="Lucida Grande" charset="0"/>
                <a:cs typeface="Lucida Grande" charset="0"/>
              </a:rPr>
              <a:t>Είδη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Πλάνων</a:t>
            </a:r>
            <a:r>
              <a:rPr lang="en-US" dirty="0" smtClean="0">
                <a:ea typeface="Lucida Grande" charset="0"/>
                <a:cs typeface="Lucida Grande" charset="0"/>
              </a:rPr>
              <a:t> (TV)</a:t>
            </a:r>
            <a:endParaRPr lang="en-US" dirty="0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72059">
              <a:lnSpc>
                <a:spcPct val="50000"/>
              </a:lnSpc>
            </a:pPr>
            <a:r>
              <a:rPr lang="en-US" dirty="0" err="1" smtClean="0">
                <a:ea typeface="Lucida Grande" charset="0"/>
                <a:cs typeface="Lucida Grande" charset="0"/>
              </a:rPr>
              <a:t>Πολύ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Γενικό</a:t>
            </a:r>
            <a:r>
              <a:rPr lang="en-US" dirty="0" smtClean="0">
                <a:ea typeface="Lucida Grande" charset="0"/>
                <a:cs typeface="Lucida Grande" charset="0"/>
              </a:rPr>
              <a:t> XLS</a:t>
            </a:r>
            <a:endParaRPr lang="en-US" dirty="0" smtClean="0"/>
          </a:p>
          <a:p>
            <a:pPr marL="472059">
              <a:lnSpc>
                <a:spcPct val="50000"/>
              </a:lnSpc>
            </a:pPr>
            <a:r>
              <a:rPr lang="en-US" dirty="0" err="1" smtClean="0">
                <a:ea typeface="Lucida Grande" charset="0"/>
                <a:cs typeface="Lucida Grande" charset="0"/>
              </a:rPr>
              <a:t>Γενικό</a:t>
            </a:r>
            <a:r>
              <a:rPr lang="en-US" dirty="0" smtClean="0">
                <a:ea typeface="Lucida Grande" charset="0"/>
                <a:cs typeface="Lucida Grande" charset="0"/>
              </a:rPr>
              <a:t> LS</a:t>
            </a:r>
            <a:r>
              <a:rPr lang="el-GR" dirty="0" smtClean="0">
                <a:ea typeface="Lucida Grande" charset="0"/>
                <a:cs typeface="Lucida Grande" charset="0"/>
              </a:rPr>
              <a:t> ή </a:t>
            </a:r>
            <a:r>
              <a:rPr lang="en-US" dirty="0" smtClean="0">
                <a:ea typeface="Lucida Grande" charset="0"/>
                <a:cs typeface="Lucida Grande" charset="0"/>
              </a:rPr>
              <a:t>Establishing Shot</a:t>
            </a:r>
            <a:endParaRPr lang="en-US" dirty="0" smtClean="0"/>
          </a:p>
          <a:p>
            <a:pPr marL="472059">
              <a:lnSpc>
                <a:spcPct val="50000"/>
              </a:lnSpc>
            </a:pPr>
            <a:r>
              <a:rPr lang="en-US" dirty="0" err="1" smtClean="0">
                <a:ea typeface="Lucida Grande" charset="0"/>
                <a:cs typeface="Lucida Grande" charset="0"/>
              </a:rPr>
              <a:t>Μεσαίο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l-GR" dirty="0" smtClean="0">
                <a:ea typeface="Lucida Grande" charset="0"/>
                <a:cs typeface="Lucida Grande" charset="0"/>
              </a:rPr>
              <a:t>η πλάνο των 2</a:t>
            </a:r>
            <a:endParaRPr lang="en-US" dirty="0" smtClean="0"/>
          </a:p>
          <a:p>
            <a:pPr marL="472059">
              <a:lnSpc>
                <a:spcPct val="50000"/>
              </a:lnSpc>
            </a:pPr>
            <a:r>
              <a:rPr lang="en-US" dirty="0" err="1" smtClean="0">
                <a:ea typeface="Lucida Grande" charset="0"/>
                <a:cs typeface="Lucida Grande" charset="0"/>
              </a:rPr>
              <a:t>Μέτριο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Κοντινό</a:t>
            </a:r>
            <a:endParaRPr lang="en-US" dirty="0" smtClean="0"/>
          </a:p>
          <a:p>
            <a:pPr marL="472059">
              <a:lnSpc>
                <a:spcPct val="50000"/>
              </a:lnSpc>
            </a:pPr>
            <a:r>
              <a:rPr lang="en-US" dirty="0" err="1" smtClean="0">
                <a:ea typeface="Lucida Grande" charset="0"/>
                <a:cs typeface="Lucida Grande" charset="0"/>
              </a:rPr>
              <a:t>Κοντινό</a:t>
            </a:r>
            <a:r>
              <a:rPr lang="el-GR" dirty="0" smtClean="0">
                <a:ea typeface="Lucida Grande" charset="0"/>
                <a:cs typeface="Lucida Grande" charset="0"/>
              </a:rPr>
              <a:t> </a:t>
            </a:r>
            <a:r>
              <a:rPr lang="en-US" dirty="0" smtClean="0">
                <a:ea typeface="Lucida Grande" charset="0"/>
                <a:cs typeface="Lucida Grande" charset="0"/>
              </a:rPr>
              <a:t>CU</a:t>
            </a:r>
            <a:endParaRPr lang="en-US" dirty="0" smtClean="0"/>
          </a:p>
          <a:p>
            <a:pPr marL="472059">
              <a:lnSpc>
                <a:spcPct val="50000"/>
              </a:lnSpc>
            </a:pPr>
            <a:r>
              <a:rPr lang="en-US" dirty="0" err="1" smtClean="0">
                <a:ea typeface="Lucida Grande" charset="0"/>
                <a:cs typeface="Lucida Grande" charset="0"/>
              </a:rPr>
              <a:t>Πολύ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Κοντιν</a:t>
            </a:r>
            <a:r>
              <a:rPr lang="el-GR" dirty="0" smtClean="0">
                <a:ea typeface="Lucida Grande" charset="0"/>
                <a:cs typeface="Lucida Grande" charset="0"/>
              </a:rPr>
              <a:t>ό</a:t>
            </a:r>
            <a:r>
              <a:rPr lang="en-US" dirty="0" smtClean="0">
                <a:ea typeface="Lucida Grande" charset="0"/>
                <a:cs typeface="Lucida Grande" charset="0"/>
              </a:rPr>
              <a:t> XCU</a:t>
            </a:r>
            <a:r>
              <a:rPr lang="el-GR" dirty="0" smtClean="0">
                <a:ea typeface="Lucida Grande" charset="0"/>
                <a:cs typeface="Lucida Grande" charset="0"/>
              </a:rPr>
              <a:t> </a:t>
            </a:r>
            <a:endParaRPr lang="en-US" dirty="0" smtClean="0"/>
          </a:p>
          <a:p>
            <a:pPr marL="472059">
              <a:lnSpc>
                <a:spcPct val="50000"/>
              </a:lnSpc>
            </a:pPr>
            <a:r>
              <a:rPr lang="en-US" dirty="0" err="1" smtClean="0">
                <a:ea typeface="Lucida Grande" charset="0"/>
                <a:cs typeface="Lucida Grande" charset="0"/>
              </a:rPr>
              <a:t>Λεπτομέρε</a:t>
            </a:r>
            <a:r>
              <a:rPr lang="el-GR" dirty="0" smtClean="0">
                <a:ea typeface="Lucida Grande" charset="0"/>
                <a:cs typeface="Lucida Grande" charset="0"/>
              </a:rPr>
              <a:t>ια (σπάνιο)</a:t>
            </a:r>
            <a:endParaRPr lang="el-GR" dirty="0" smtClean="0"/>
          </a:p>
          <a:p>
            <a:pPr marL="472059">
              <a:lnSpc>
                <a:spcPct val="50000"/>
              </a:lnSpc>
            </a:pPr>
            <a:r>
              <a:rPr lang="el-GR" dirty="0" smtClean="0"/>
              <a:t>Πλάνο </a:t>
            </a:r>
            <a:r>
              <a:rPr lang="el-GR" dirty="0" err="1" smtClean="0"/>
              <a:t>Γονάτο</a:t>
            </a:r>
            <a:endParaRPr lang="el-GR" dirty="0" smtClean="0"/>
          </a:p>
          <a:p>
            <a:pPr marL="472059">
              <a:lnSpc>
                <a:spcPct val="50000"/>
              </a:lnSpc>
            </a:pPr>
            <a:r>
              <a:rPr lang="el-GR" dirty="0" smtClean="0"/>
              <a:t>Πλάνο Ώμου</a:t>
            </a:r>
            <a:endParaRPr lang="en-US" dirty="0" smtClean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err="1" smtClean="0">
                <a:ea typeface="Lucida Grande" charset="0"/>
                <a:cs typeface="Lucida Grande" charset="0"/>
              </a:rPr>
              <a:t>Γωνίες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Λήψεις</a:t>
            </a:r>
            <a:endParaRPr lang="en-US" dirty="0" smtClean="0"/>
          </a:p>
        </p:txBody>
      </p:sp>
      <p:sp>
        <p:nvSpPr>
          <p:cNvPr id="41987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72059"/>
            <a:r>
              <a:rPr lang="en-US" dirty="0" err="1" smtClean="0">
                <a:ea typeface="Lucida Grande" charset="0"/>
                <a:cs typeface="Lucida Grande" charset="0"/>
              </a:rPr>
              <a:t>Ευθεία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Λήψη</a:t>
            </a:r>
            <a:endParaRPr lang="en-US" dirty="0" smtClean="0"/>
          </a:p>
          <a:p>
            <a:pPr marL="472059"/>
            <a:r>
              <a:rPr lang="en-US" dirty="0" err="1" smtClean="0">
                <a:ea typeface="Lucida Grande" charset="0"/>
                <a:cs typeface="Lucida Grande" charset="0"/>
              </a:rPr>
              <a:t>Πλονζέ</a:t>
            </a:r>
            <a:r>
              <a:rPr lang="en-US" dirty="0" smtClean="0">
                <a:ea typeface="Lucida Grande" charset="0"/>
                <a:cs typeface="Lucida Grande" charset="0"/>
              </a:rPr>
              <a:t> (</a:t>
            </a:r>
            <a:r>
              <a:rPr lang="en-US" dirty="0" err="1" smtClean="0">
                <a:ea typeface="Lucida Grande" charset="0"/>
                <a:cs typeface="Lucida Grande" charset="0"/>
              </a:rPr>
              <a:t>προς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τα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κάτω</a:t>
            </a:r>
            <a:r>
              <a:rPr lang="en-US" dirty="0" smtClean="0">
                <a:ea typeface="Lucida Grande" charset="0"/>
                <a:cs typeface="Lucida Grande" charset="0"/>
              </a:rPr>
              <a:t>)</a:t>
            </a:r>
            <a:endParaRPr lang="en-US" dirty="0" smtClean="0"/>
          </a:p>
          <a:p>
            <a:pPr marL="472059"/>
            <a:r>
              <a:rPr lang="en-US" dirty="0" err="1" smtClean="0">
                <a:ea typeface="Lucida Grande" charset="0"/>
                <a:cs typeface="Lucida Grande" charset="0"/>
              </a:rPr>
              <a:t>Κοντρ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Πλονζέ</a:t>
            </a:r>
            <a:endParaRPr lang="en-US" dirty="0" smtClean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err="1" smtClean="0">
                <a:ea typeface="Lucida Grande" charset="0"/>
                <a:cs typeface="Lucida Grande" charset="0"/>
              </a:rPr>
              <a:t>Κινήσεις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Κάμερας</a:t>
            </a:r>
            <a:endParaRPr lang="en-US" dirty="0" smtClean="0"/>
          </a:p>
        </p:txBody>
      </p:sp>
      <p:sp>
        <p:nvSpPr>
          <p:cNvPr id="46083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72059"/>
            <a:r>
              <a:rPr lang="en-US" dirty="0" err="1" smtClean="0">
                <a:ea typeface="Lucida Grande" charset="0"/>
                <a:cs typeface="Lucida Grande" charset="0"/>
              </a:rPr>
              <a:t>Πανοραμίκ</a:t>
            </a:r>
            <a:r>
              <a:rPr lang="en-US" dirty="0" smtClean="0">
                <a:ea typeface="Lucida Grande" charset="0"/>
                <a:cs typeface="Lucida Grande" charset="0"/>
              </a:rPr>
              <a:t> &gt;</a:t>
            </a:r>
            <a:r>
              <a:rPr lang="en-US" dirty="0" err="1" smtClean="0">
                <a:ea typeface="Lucida Grande" charset="0"/>
                <a:cs typeface="Lucida Grande" charset="0"/>
              </a:rPr>
              <a:t>περιστροφή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σε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οριζόντιο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άξονα</a:t>
            </a:r>
            <a:endParaRPr lang="en-US" dirty="0" smtClean="0"/>
          </a:p>
          <a:p>
            <a:pPr marL="472059"/>
            <a:r>
              <a:rPr lang="en-US" dirty="0" err="1" smtClean="0">
                <a:ea typeface="Lucida Grande" charset="0"/>
                <a:cs typeface="Lucida Grande" charset="0"/>
              </a:rPr>
              <a:t>Βερτικάλ</a:t>
            </a:r>
            <a:r>
              <a:rPr lang="en-US" dirty="0" smtClean="0">
                <a:ea typeface="Lucida Grande" charset="0"/>
                <a:cs typeface="Lucida Grande" charset="0"/>
              </a:rPr>
              <a:t> &gt;</a:t>
            </a:r>
            <a:r>
              <a:rPr lang="en-US" dirty="0" err="1" smtClean="0">
                <a:ea typeface="Lucida Grande" charset="0"/>
                <a:cs typeface="Lucida Grande" charset="0"/>
              </a:rPr>
              <a:t>περιστροφή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σε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κάθετο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άξονα</a:t>
            </a:r>
            <a:endParaRPr lang="en-US" dirty="0" smtClean="0"/>
          </a:p>
          <a:p>
            <a:pPr marL="472059"/>
            <a:r>
              <a:rPr lang="en-US" dirty="0" err="1" smtClean="0">
                <a:ea typeface="Lucida Grande" charset="0"/>
                <a:cs typeface="Lucida Grande" charset="0"/>
              </a:rPr>
              <a:t>Τράβελινγκ</a:t>
            </a:r>
            <a:endParaRPr lang="en-US" dirty="0" smtClean="0"/>
          </a:p>
          <a:p>
            <a:pPr marL="472059"/>
            <a:r>
              <a:rPr lang="en-US" dirty="0" err="1" smtClean="0">
                <a:ea typeface="Lucida Grande" charset="0"/>
                <a:cs typeface="Lucida Grande" charset="0"/>
              </a:rPr>
              <a:t>Λατεράλ</a:t>
            </a:r>
            <a:r>
              <a:rPr lang="en-US" dirty="0" smtClean="0">
                <a:ea typeface="Lucida Grande" charset="0"/>
                <a:cs typeface="Lucida Grande" charset="0"/>
              </a:rPr>
              <a:t> &gt;</a:t>
            </a:r>
            <a:r>
              <a:rPr lang="en-US" dirty="0" err="1" smtClean="0">
                <a:ea typeface="Lucida Grande" charset="0"/>
                <a:cs typeface="Lucida Grande" charset="0"/>
              </a:rPr>
              <a:t>παράλληλα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με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την</a:t>
            </a:r>
            <a:r>
              <a:rPr lang="en-US" dirty="0" smtClean="0">
                <a:ea typeface="Lucida Grande" charset="0"/>
                <a:cs typeface="Lucida Grande" charset="0"/>
              </a:rPr>
              <a:t> </a:t>
            </a:r>
            <a:r>
              <a:rPr lang="en-US" dirty="0" err="1" smtClean="0">
                <a:ea typeface="Lucida Grande" charset="0"/>
                <a:cs typeface="Lucida Grande" charset="0"/>
              </a:rPr>
              <a:t>δράση</a:t>
            </a:r>
            <a:endParaRPr lang="en-US" dirty="0" smtClean="0"/>
          </a:p>
          <a:p>
            <a:pPr marL="472059"/>
            <a:r>
              <a:rPr lang="en-US" dirty="0" err="1" smtClean="0">
                <a:ea typeface="Lucida Grande" charset="0"/>
                <a:cs typeface="Lucida Grande" charset="0"/>
              </a:rPr>
              <a:t>Γερανός</a:t>
            </a:r>
            <a:r>
              <a:rPr lang="en-US" dirty="0" smtClean="0">
                <a:ea typeface="Lucida Grande" charset="0"/>
                <a:cs typeface="Lucida Grande" charset="0"/>
              </a:rPr>
              <a:t> (craning)</a:t>
            </a:r>
            <a:endParaRPr lang="en-US" dirty="0" smtClean="0"/>
          </a:p>
          <a:p>
            <a:pPr marL="472059"/>
            <a:r>
              <a:rPr lang="en-US" dirty="0" smtClean="0"/>
              <a:t>Zoom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Rule of Thirds</a:t>
            </a:r>
          </a:p>
        </p:txBody>
      </p:sp>
      <p:pic>
        <p:nvPicPr>
          <p:cNvPr id="48131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-16236" r="-16249"/>
          <a:stretch/>
        </p:blipFill>
        <p:spPr bwMode="auto">
          <a:xfrm>
            <a:off x="539552" y="1393031"/>
            <a:ext cx="8064896" cy="54102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Sensor Size</a:t>
            </a:r>
            <a:endParaRPr lang="en-US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68611" y="1412776"/>
            <a:ext cx="6759773" cy="5012903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Sensor Size</a:t>
            </a:r>
            <a:endParaRPr lang="en-US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75" y="2152055"/>
            <a:ext cx="6866930" cy="3598664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Uo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Pages>0</Pages>
  <Words>429</Words>
  <Characters>0</Characters>
  <Application>Microsoft Office PowerPoint</Application>
  <PresentationFormat>On-screen Show (4:3)</PresentationFormat>
  <Lines>0</Lines>
  <Paragraphs>87</Paragraphs>
  <Slides>20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ＭＳ Ｐゴシック</vt:lpstr>
      <vt:lpstr>Arial</vt:lpstr>
      <vt:lpstr>Calibri</vt:lpstr>
      <vt:lpstr>Gill Sans</vt:lpstr>
      <vt:lpstr>Lucida Grande</vt:lpstr>
      <vt:lpstr>Wingdings</vt:lpstr>
      <vt:lpstr>ヒラギノ角ゴ ProN W3</vt:lpstr>
      <vt:lpstr>UoA</vt:lpstr>
      <vt:lpstr>Τηλεοπτικά Ρεπορτάζ</vt:lpstr>
      <vt:lpstr>Είδη Πλάνων (Μέγεθος)</vt:lpstr>
      <vt:lpstr>Είδη Πλάνων (Μέγεθος)</vt:lpstr>
      <vt:lpstr>Είδη Πλάνων (TV)</vt:lpstr>
      <vt:lpstr>Γωνίες Λήψεις</vt:lpstr>
      <vt:lpstr>Κινήσεις Κάμερας</vt:lpstr>
      <vt:lpstr>Rule of Thirds</vt:lpstr>
      <vt:lpstr>Sensor Size</vt:lpstr>
      <vt:lpstr>Sensor Size</vt:lpstr>
      <vt:lpstr>Sensor Size</vt:lpstr>
      <vt:lpstr>Crop Factor Chart</vt:lpstr>
      <vt:lpstr>Φακοί</vt:lpstr>
      <vt:lpstr>Ρυθμίσεις</vt:lpstr>
      <vt:lpstr>Moire Effect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Πολυμεσική Πληροφορία</dc:title>
  <dc:creator>Nickos Myrtou</dc:creator>
  <cp:lastModifiedBy>Uoa</cp:lastModifiedBy>
  <cp:revision>11</cp:revision>
  <dcterms:modified xsi:type="dcterms:W3CDTF">2016-07-01T11:20:08Z</dcterms:modified>
</cp:coreProperties>
</file>