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2" r:id="rId3"/>
    <p:sldId id="265" r:id="rId4"/>
    <p:sldId id="300" r:id="rId5"/>
    <p:sldId id="302" r:id="rId6"/>
    <p:sldId id="303" r:id="rId7"/>
    <p:sldId id="305" r:id="rId8"/>
    <p:sldId id="306" r:id="rId9"/>
    <p:sldId id="307" r:id="rId10"/>
    <p:sldId id="309" r:id="rId11"/>
    <p:sldId id="310" r:id="rId12"/>
    <p:sldId id="311" r:id="rId13"/>
    <p:sldId id="312" r:id="rId14"/>
    <p:sldId id="313" r:id="rId15"/>
    <p:sldId id="314" r:id="rId16"/>
    <p:sldId id="315" r:id="rId17"/>
    <p:sldId id="316" r:id="rId18"/>
    <p:sldId id="317" r:id="rId19"/>
    <p:sldId id="318" r:id="rId20"/>
    <p:sldId id="319" r:id="rId21"/>
    <p:sldId id="280" r:id="rId22"/>
    <p:sldId id="290" r:id="rId23"/>
    <p:sldId id="295" r:id="rId24"/>
    <p:sldId id="299" r:id="rId25"/>
    <p:sldId id="292" r:id="rId26"/>
    <p:sldId id="291" r:id="rId27"/>
    <p:sldId id="294"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2"/>
            <p14:sldId id="265"/>
            <p14:sldId id="300"/>
            <p14:sldId id="302"/>
            <p14:sldId id="303"/>
            <p14:sldId id="305"/>
            <p14:sldId id="306"/>
            <p14:sldId id="307"/>
            <p14:sldId id="309"/>
            <p14:sldId id="310"/>
            <p14:sldId id="311"/>
            <p14:sldId id="312"/>
            <p14:sldId id="313"/>
            <p14:sldId id="314"/>
            <p14:sldId id="315"/>
            <p14:sldId id="316"/>
            <p14:sldId id="317"/>
            <p14:sldId id="318"/>
            <p14:sldId id="319"/>
            <p14:sldId id="280"/>
            <p14:sldId id="290"/>
            <p14:sldId id="295"/>
            <p14:sldId id="299"/>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84" d="100"/>
          <a:sy n="84" d="100"/>
        </p:scale>
        <p:origin x="96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17/4/2015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753798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Γένεση και Εξέλιξη των Μυστηρίων της Μετάνοιας, Ιερωσύνης και Ευχελαίου</a:t>
            </a: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Λειτουργική</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6</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Γένεση και Εξέλιξη των Μυστηρίων της Μετάνοιας, Ιερωσύνης και </a:t>
            </a:r>
            <a:r>
              <a:rPr lang="el-GR" sz="2800" dirty="0" smtClean="0"/>
              <a:t>Ευχελαίου</a:t>
            </a:r>
            <a:endParaRPr lang="en-US" sz="2800" dirty="0" smtClean="0"/>
          </a:p>
          <a:p>
            <a:endParaRPr lang="en-US" sz="2800" dirty="0" smtClean="0"/>
          </a:p>
          <a:p>
            <a:r>
              <a:rPr lang="el-GR" sz="2800" dirty="0" smtClean="0"/>
              <a:t>Γεώργιος Φίλιας</a:t>
            </a:r>
          </a:p>
          <a:p>
            <a:r>
              <a:rPr lang="el-GR" sz="2800" dirty="0" smtClean="0"/>
              <a:t>Θεολογική Σχολή</a:t>
            </a:r>
          </a:p>
          <a:p>
            <a:r>
              <a:rPr lang="el-GR" sz="2800" dirty="0" smtClean="0"/>
              <a:t>Τμήμα Κοινωνικής Θεολογίας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και Εξέλιξη του Μυστηρίου της Μετάνοιας (</a:t>
            </a:r>
            <a:r>
              <a:rPr lang="el-GR" dirty="0"/>
              <a:t>8</a:t>
            </a:r>
            <a:r>
              <a:rPr lang="el-GR" dirty="0" smtClean="0"/>
              <a:t> από 11)</a:t>
            </a:r>
            <a:endParaRPr lang="el-GR" dirty="0"/>
          </a:p>
        </p:txBody>
      </p:sp>
      <p:sp>
        <p:nvSpPr>
          <p:cNvPr id="5" name="Θέση περιεχομένου 4"/>
          <p:cNvSpPr>
            <a:spLocks noGrp="1"/>
          </p:cNvSpPr>
          <p:nvPr>
            <p:ph idx="1"/>
          </p:nvPr>
        </p:nvSpPr>
        <p:spPr/>
        <p:txBody>
          <a:bodyPr>
            <a:normAutofit fontScale="92500" lnSpcReduction="20000"/>
          </a:bodyPr>
          <a:lstStyle/>
          <a:p>
            <a:r>
              <a:rPr lang="el-GR" sz="2400" dirty="0"/>
              <a:t>Ωριγένης (+254): μαρτυρία επικρατήσεως του μυστικού τρόπου εξομολογήσεως , παράλληλα με τον δημόσιο τρόπο/ Το τελετουργικό της Μετανοίας: χειροθεσία Επισκόπου ή πρεσβυτέρου για την παροχή της αφέσεως· χρίση με έλαιο (οι δύο αυτές πράξεις παραπέμπουν στις δύο αντίστοιχες του Βαπτίσματος· γι’ αυτό η Μετάνοια θεωρείται ως «δεύτερο Βάπτισμα»).</a:t>
            </a:r>
            <a:endParaRPr lang="en-US" sz="2400" dirty="0"/>
          </a:p>
          <a:p>
            <a:r>
              <a:rPr lang="el-GR" sz="2400" dirty="0"/>
              <a:t>Κυπριανός Καρχηδόνος: εξομολόγηση και χειροθεσία μετανοούντων</a:t>
            </a:r>
            <a:r>
              <a:rPr lang="el-GR" sz="2400" dirty="0" smtClean="0"/>
              <a:t>.</a:t>
            </a:r>
          </a:p>
          <a:p>
            <a:r>
              <a:rPr lang="el-GR" sz="2400" dirty="0"/>
              <a:t>Διδασκαλία Αποστόλων (</a:t>
            </a:r>
            <a:r>
              <a:rPr lang="el-GR" sz="2400" dirty="0" smtClean="0"/>
              <a:t>3</a:t>
            </a:r>
            <a:r>
              <a:rPr lang="el-GR" sz="2400" baseline="30000" dirty="0" smtClean="0"/>
              <a:t>ος</a:t>
            </a:r>
            <a:r>
              <a:rPr lang="el-GR" sz="2400" dirty="0" smtClean="0"/>
              <a:t> </a:t>
            </a:r>
            <a:r>
              <a:rPr lang="el-GR" sz="2400" dirty="0"/>
              <a:t>αι.): ο Επίσκοπος δέχεται την εξομολόγηση του μετανοούντος, τον νουθετεί, του επιβάλλει νηστεία, του παρέχει την άφεση με χειροθεσία μετά από τα αναγνώσματα της Θείας Λειτουργίας, ενώ ο λαός προσεύχεται υπέρ αυτού</a:t>
            </a:r>
            <a:r>
              <a:rPr lang="el-GR" sz="2400" dirty="0" smtClean="0"/>
              <a:t>.</a:t>
            </a:r>
            <a:endParaRPr lang="en-US" sz="2400" dirty="0"/>
          </a:p>
        </p:txBody>
      </p:sp>
    </p:spTree>
    <p:extLst>
      <p:ext uri="{BB962C8B-B14F-4D97-AF65-F5344CB8AC3E}">
        <p14:creationId xmlns:p14="http://schemas.microsoft.com/office/powerpoint/2010/main" val="1604127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a:t>
            </a:r>
            <a:r>
              <a:rPr lang="el-GR" dirty="0"/>
              <a:t>9</a:t>
            </a:r>
            <a:r>
              <a:rPr lang="el-GR" dirty="0" smtClean="0"/>
              <a:t>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92500" lnSpcReduction="10000"/>
          </a:bodyPr>
          <a:lstStyle/>
          <a:p>
            <a:r>
              <a:rPr lang="el-GR" sz="2400" dirty="0" smtClean="0"/>
              <a:t>Αποστολική </a:t>
            </a:r>
            <a:r>
              <a:rPr lang="el-GR" sz="2400" dirty="0"/>
              <a:t>Παράδοση (</a:t>
            </a:r>
            <a:r>
              <a:rPr lang="el-GR" sz="2400" dirty="0" smtClean="0"/>
              <a:t>3</a:t>
            </a:r>
            <a:r>
              <a:rPr lang="el-GR" sz="2400" baseline="30000" dirty="0" smtClean="0"/>
              <a:t>ος</a:t>
            </a:r>
            <a:r>
              <a:rPr lang="el-GR" sz="2400" dirty="0" smtClean="0"/>
              <a:t> </a:t>
            </a:r>
            <a:r>
              <a:rPr lang="el-GR" sz="2400" dirty="0"/>
              <a:t>αι.): στην ευχή χειροτονίας του Επισκόπου μνημονεύεται η εξουσία του να συγχωρεί αμαρτίες· το ίδιο μαρτυρεί και ο Μεθόδιος Ολύμπου (300 μ.Χ.).</a:t>
            </a:r>
            <a:endParaRPr lang="en-US" sz="2400" dirty="0"/>
          </a:p>
          <a:p>
            <a:r>
              <a:rPr lang="el-GR" sz="2400" dirty="0" smtClean="0"/>
              <a:t>Μέγας </a:t>
            </a:r>
            <a:r>
              <a:rPr lang="el-GR" sz="2400" dirty="0"/>
              <a:t>Αθανάσιος και </a:t>
            </a:r>
            <a:r>
              <a:rPr lang="el-GR" sz="2400" dirty="0" smtClean="0"/>
              <a:t>Ιωάννης </a:t>
            </a:r>
            <a:r>
              <a:rPr lang="el-GR" sz="2400" dirty="0"/>
              <a:t>Χρυσόστομος: ενθαρρύνουν την προσέλευση και εξομολόγηση ενώπιον των ιερέων</a:t>
            </a:r>
            <a:r>
              <a:rPr lang="el-GR" sz="2400" dirty="0" smtClean="0"/>
              <a:t>.</a:t>
            </a:r>
          </a:p>
          <a:p>
            <a:r>
              <a:rPr lang="el-GR" sz="2400" dirty="0"/>
              <a:t>Αποστολικές Διαταγές (τέλος </a:t>
            </a:r>
            <a:r>
              <a:rPr lang="el-GR" sz="2400" dirty="0" smtClean="0"/>
              <a:t>4</a:t>
            </a:r>
            <a:r>
              <a:rPr lang="el-GR" sz="2400" baseline="30000" dirty="0" smtClean="0"/>
              <a:t>ου</a:t>
            </a:r>
            <a:r>
              <a:rPr lang="el-GR" sz="2400" dirty="0" smtClean="0"/>
              <a:t> </a:t>
            </a:r>
            <a:r>
              <a:rPr lang="el-GR" sz="2400" dirty="0"/>
              <a:t>αι.): η πληρέστερη μαρτυρία περί του Μυστηρίου της Μετανοίας/ μαρτυρείται η αποχώρηση των μετανοούντων από τη Θεία Ευχαριστία μετά από σχετικές διακονικές αιτήσεις και ευχή του Επισκόπου υπέρ αυτών/ όταν ολοκληρωθεί το χρονικό διάστημα της μετάνοιας, προσέρχονται στο ναό και ο Επίσκοπος διαβάζει την ευχή της αφέσεως και επιθέτει τα χέρια του στα κεφάλια τους/ οι παριστάμενοι πιστοί συμπροσεύχονται υπέρ της αφέσεως.</a:t>
            </a:r>
            <a:endParaRPr lang="en-US" sz="2400" dirty="0"/>
          </a:p>
          <a:p>
            <a:endParaRPr lang="en-US" sz="2400" dirty="0"/>
          </a:p>
        </p:txBody>
      </p:sp>
    </p:spTree>
    <p:extLst>
      <p:ext uri="{BB962C8B-B14F-4D97-AF65-F5344CB8AC3E}">
        <p14:creationId xmlns:p14="http://schemas.microsoft.com/office/powerpoint/2010/main" val="1604127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10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a:bodyPr>
          <a:lstStyle/>
          <a:p>
            <a:r>
              <a:rPr lang="el-GR" sz="2400" dirty="0" smtClean="0"/>
              <a:t>4</a:t>
            </a:r>
            <a:r>
              <a:rPr lang="el-GR" sz="2400" baseline="30000" dirty="0" smtClean="0"/>
              <a:t>ος</a:t>
            </a:r>
            <a:r>
              <a:rPr lang="el-GR" sz="2400" dirty="0" smtClean="0"/>
              <a:t> </a:t>
            </a:r>
            <a:r>
              <a:rPr lang="el-GR" sz="2400" dirty="0"/>
              <a:t>αι.: εισάγεται η μυστική εξομολόγηση, χωρίς να εκλείψει η δημόσια/ Οι λόγοι εισαγωγής της μυστικής εξομολόγησης:  η αυστηρότητα των πολιτειακών νόμων έναντι ορισμένων αμαρτημάτων· η αύξηση του αριθμού των πιστών και η κάμψη του αρχικού ζήλου</a:t>
            </a:r>
            <a:endParaRPr lang="en-US" sz="2400" dirty="0"/>
          </a:p>
          <a:p>
            <a:r>
              <a:rPr lang="el-GR" sz="2400" dirty="0" smtClean="0"/>
              <a:t>Μέγας </a:t>
            </a:r>
            <a:r>
              <a:rPr lang="el-GR" sz="2400" dirty="0"/>
              <a:t>Βασίλειος: επιβάλλει στους μοναχούς τη μυστική εξομολόγηση/  Τότε εμφανίζεται και ο θεσμός του «πρεσβυτέρου της μετανοίας», ο οποίος υποκαθιστά τον Επίσκοπο στη διαδικασία μετανοίας.</a:t>
            </a:r>
            <a:endParaRPr lang="en-US" sz="2400" dirty="0"/>
          </a:p>
        </p:txBody>
      </p:sp>
    </p:spTree>
    <p:extLst>
      <p:ext uri="{BB962C8B-B14F-4D97-AF65-F5344CB8AC3E}">
        <p14:creationId xmlns:p14="http://schemas.microsoft.com/office/powerpoint/2010/main" val="1130773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11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85000" lnSpcReduction="10000"/>
          </a:bodyPr>
          <a:lstStyle/>
          <a:p>
            <a:pPr marL="457200" indent="-457200">
              <a:buFont typeface="+mj-lt"/>
              <a:buAutoNum type="arabicPeriod" startAt="4"/>
            </a:pPr>
            <a:r>
              <a:rPr lang="el-GR" sz="2400" dirty="0"/>
              <a:t>Η δημιουργία της «Ακολουθίας και τάξεως επί εξομολογουμένων», η οποία αποδίδεται στον Ιωάννη το Νηστευτή:</a:t>
            </a:r>
            <a:endParaRPr lang="en-US" sz="2400" dirty="0"/>
          </a:p>
          <a:p>
            <a:r>
              <a:rPr lang="el-GR" sz="2400" dirty="0"/>
              <a:t>Η Ακολουθία της Εξομολογήσεως (στη σημερινή της μορφή) ολοκληρώνεται τον </a:t>
            </a:r>
            <a:r>
              <a:rPr lang="el-GR" sz="2400" dirty="0" smtClean="0"/>
              <a:t>11</a:t>
            </a:r>
            <a:r>
              <a:rPr lang="el-GR" sz="2400" baseline="30000" dirty="0" smtClean="0"/>
              <a:t>ο</a:t>
            </a:r>
            <a:r>
              <a:rPr lang="el-GR" sz="2400" dirty="0" smtClean="0"/>
              <a:t> </a:t>
            </a:r>
            <a:r>
              <a:rPr lang="el-GR" sz="2400" dirty="0"/>
              <a:t>αι. (προηγουμένως υπήρξαν μεμονωμένες ευχές).</a:t>
            </a:r>
            <a:endParaRPr lang="en-US" sz="2400" dirty="0"/>
          </a:p>
          <a:p>
            <a:r>
              <a:rPr lang="el-GR" sz="2400" dirty="0"/>
              <a:t>Η «Ακολουθία και τάξις επί εξομολογουμένων» δεν είναι παλαιότερη του </a:t>
            </a:r>
            <a:r>
              <a:rPr lang="el-GR" sz="2400" dirty="0" smtClean="0"/>
              <a:t>11</a:t>
            </a:r>
            <a:r>
              <a:rPr lang="el-GR" sz="2400" baseline="30000" dirty="0" smtClean="0"/>
              <a:t>ου</a:t>
            </a:r>
            <a:r>
              <a:rPr lang="el-GR" sz="2400" dirty="0" smtClean="0"/>
              <a:t> </a:t>
            </a:r>
            <a:r>
              <a:rPr lang="el-GR" sz="2400" dirty="0"/>
              <a:t>αι., αλλά αποδίδεται στον </a:t>
            </a:r>
            <a:r>
              <a:rPr lang="el-GR" sz="2400" dirty="0" smtClean="0"/>
              <a:t>άγιο </a:t>
            </a:r>
            <a:r>
              <a:rPr lang="el-GR" sz="2400" dirty="0"/>
              <a:t>Ιωάννη το Νηστευτή (</a:t>
            </a:r>
            <a:r>
              <a:rPr lang="el-GR" sz="2400" dirty="0" smtClean="0"/>
              <a:t>6</a:t>
            </a:r>
            <a:r>
              <a:rPr lang="el-GR" sz="2400" baseline="30000" dirty="0" smtClean="0"/>
              <a:t>ος</a:t>
            </a:r>
            <a:r>
              <a:rPr lang="el-GR" sz="2400" dirty="0" smtClean="0"/>
              <a:t> </a:t>
            </a:r>
            <a:r>
              <a:rPr lang="el-GR" sz="2400" dirty="0"/>
              <a:t>αι.).</a:t>
            </a:r>
            <a:endParaRPr lang="en-US" sz="2400" dirty="0"/>
          </a:p>
          <a:p>
            <a:r>
              <a:rPr lang="el-GR" sz="2400" dirty="0"/>
              <a:t>Η συγκεκριμένη Ακολουθία διακρίνεται σε τέσσερα τμήματα: στην ιλαστήριο Ακολουθία/ στην κατήχηση/ στην εξαγόρευση/ στη συγχώρηση και απόλυση.</a:t>
            </a:r>
            <a:endParaRPr lang="en-US" sz="2400" dirty="0"/>
          </a:p>
          <a:p>
            <a:r>
              <a:rPr lang="el-GR" sz="2400" dirty="0"/>
              <a:t>Η θεολογική ανάλυση της Ακολουθίας αποκαλύπτει ότι είναι μοναχικής προελεύσεως (αυτό, πιθανόν, παραπέμπει στην αρχαιότερη τάξη της </a:t>
            </a:r>
            <a:r>
              <a:rPr lang="el-GR" sz="2400" dirty="0" smtClean="0"/>
              <a:t>δημιουργίας - </a:t>
            </a:r>
            <a:r>
              <a:rPr lang="el-GR" sz="2400" dirty="0"/>
              <a:t>από το </a:t>
            </a:r>
            <a:r>
              <a:rPr lang="el-GR" sz="2400" dirty="0" smtClean="0"/>
              <a:t>Μέγα Βασίλειο - </a:t>
            </a:r>
            <a:r>
              <a:rPr lang="el-GR" sz="2400" dirty="0"/>
              <a:t>ατομικής διαδικασίας εξομολογήσεως των μοναχών)</a:t>
            </a:r>
            <a:r>
              <a:rPr lang="el-GR" sz="2400" dirty="0" smtClean="0"/>
              <a:t>.</a:t>
            </a:r>
          </a:p>
        </p:txBody>
      </p:sp>
    </p:spTree>
    <p:extLst>
      <p:ext uri="{BB962C8B-B14F-4D97-AF65-F5344CB8AC3E}">
        <p14:creationId xmlns:p14="http://schemas.microsoft.com/office/powerpoint/2010/main" val="1130773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Β) Γένεση </a:t>
            </a:r>
            <a:r>
              <a:rPr lang="el-GR" dirty="0"/>
              <a:t>και Εξέλιξη του</a:t>
            </a:r>
            <a:br>
              <a:rPr lang="el-GR" dirty="0"/>
            </a:br>
            <a:r>
              <a:rPr lang="el-GR" dirty="0"/>
              <a:t>Μυστηρίου της </a:t>
            </a:r>
            <a:r>
              <a:rPr lang="el-GR" dirty="0" smtClean="0"/>
              <a:t>Ιερωσύνης (1 από 4)</a:t>
            </a:r>
            <a:endParaRPr lang="el-GR" dirty="0"/>
          </a:p>
        </p:txBody>
      </p:sp>
      <p:sp>
        <p:nvSpPr>
          <p:cNvPr id="5" name="Θέση περιεχομένου 4"/>
          <p:cNvSpPr>
            <a:spLocks noGrp="1"/>
          </p:cNvSpPr>
          <p:nvPr>
            <p:ph idx="1"/>
          </p:nvPr>
        </p:nvSpPr>
        <p:spPr/>
        <p:txBody>
          <a:bodyPr>
            <a:normAutofit fontScale="92500" lnSpcReduction="10000"/>
          </a:bodyPr>
          <a:lstStyle/>
          <a:p>
            <a:pPr marL="457200" indent="-457200">
              <a:buFont typeface="+mj-lt"/>
              <a:buAutoNum type="arabicPeriod"/>
            </a:pPr>
            <a:r>
              <a:rPr lang="el-GR" sz="2400" dirty="0"/>
              <a:t>Ο θεσμός της ιερωσύνης στην Παλαιά Διαθήκη:</a:t>
            </a:r>
            <a:endParaRPr lang="en-US" sz="2400" dirty="0"/>
          </a:p>
          <a:p>
            <a:r>
              <a:rPr lang="el-GR" sz="2400" dirty="0" smtClean="0"/>
              <a:t>Α’ </a:t>
            </a:r>
            <a:r>
              <a:rPr lang="el-GR" sz="2400" dirty="0"/>
              <a:t>Βασ. Κεφ. 1-4: αναφορά στον Ηλί, ο οποίος ως «ιερέας» είναι προστάτης του ναού και της κιβωτού της Διαθήκης, με καθήκοντα την επιτέλεση της λατρείας του Θεού.</a:t>
            </a:r>
            <a:endParaRPr lang="en-US" sz="2400" dirty="0"/>
          </a:p>
          <a:p>
            <a:r>
              <a:rPr lang="el-GR" sz="2400" dirty="0"/>
              <a:t>Ο όρος «ιερέας» δεν απαντά στην προμοναρχική περίοδο.</a:t>
            </a:r>
            <a:endParaRPr lang="en-US" sz="2400" dirty="0"/>
          </a:p>
          <a:p>
            <a:r>
              <a:rPr lang="el-GR" sz="2400" dirty="0"/>
              <a:t>Κατά την περίοδο της βασιλείας διαμορφώνεται ένα κλειστό ιερατείο στην Ιερουσαλήμ, το οποίο προϋπέθετε την ένταξη σε κάποιο ιερατικό γένος.</a:t>
            </a:r>
            <a:endParaRPr lang="en-US" sz="2400" dirty="0"/>
          </a:p>
          <a:p>
            <a:r>
              <a:rPr lang="el-GR" sz="2400" dirty="0"/>
              <a:t>Η περίοδος μετά την βαβυλώνιο αιχμαλωσία (586 π.Χ.) απετέλεσε τη μήτρα για την αναγέννηση του ιερατείου.</a:t>
            </a:r>
            <a:endParaRPr lang="en-US" sz="2400" dirty="0"/>
          </a:p>
          <a:p>
            <a:r>
              <a:rPr lang="el-GR" sz="2400" dirty="0"/>
              <a:t>Στους χρόνους του Κυρίου το κύριο έργο του ιερατείου δεν είναι η επιτέλεση της λατρείας, αλλά η ερμηνεία και εφαρμογή του νόμου.</a:t>
            </a:r>
            <a:endParaRPr lang="en-US" sz="2400" dirty="0"/>
          </a:p>
        </p:txBody>
      </p:sp>
    </p:spTree>
    <p:extLst>
      <p:ext uri="{BB962C8B-B14F-4D97-AF65-F5344CB8AC3E}">
        <p14:creationId xmlns:p14="http://schemas.microsoft.com/office/powerpoint/2010/main" val="1130773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Β) Γένεση </a:t>
            </a:r>
            <a:r>
              <a:rPr lang="el-GR" dirty="0"/>
              <a:t>και Εξέλιξη του</a:t>
            </a:r>
            <a:br>
              <a:rPr lang="el-GR" dirty="0"/>
            </a:br>
            <a:r>
              <a:rPr lang="el-GR" dirty="0"/>
              <a:t>Μυστηρίου της Ιερωσύνης </a:t>
            </a:r>
            <a:r>
              <a:rPr lang="el-GR" dirty="0" smtClean="0"/>
              <a:t>(2 </a:t>
            </a:r>
            <a:r>
              <a:rPr lang="el-GR" dirty="0"/>
              <a:t>από 4</a:t>
            </a:r>
            <a:r>
              <a:rPr lang="el-GR" dirty="0" smtClean="0"/>
              <a:t>)</a:t>
            </a:r>
            <a:endParaRPr lang="el-GR" dirty="0"/>
          </a:p>
        </p:txBody>
      </p:sp>
      <p:sp>
        <p:nvSpPr>
          <p:cNvPr id="5" name="Θέση περιεχομένου 4"/>
          <p:cNvSpPr>
            <a:spLocks noGrp="1"/>
          </p:cNvSpPr>
          <p:nvPr>
            <p:ph idx="1"/>
          </p:nvPr>
        </p:nvSpPr>
        <p:spPr/>
        <p:txBody>
          <a:bodyPr>
            <a:normAutofit fontScale="85000" lnSpcReduction="20000"/>
          </a:bodyPr>
          <a:lstStyle/>
          <a:p>
            <a:pPr marL="457200" indent="-457200">
              <a:buFont typeface="+mj-lt"/>
              <a:buAutoNum type="arabicPeriod" startAt="2"/>
            </a:pPr>
            <a:r>
              <a:rPr lang="el-GR" sz="2400" dirty="0" smtClean="0"/>
              <a:t>Η </a:t>
            </a:r>
            <a:r>
              <a:rPr lang="el-GR" sz="2400" dirty="0"/>
              <a:t>ιερωσύνη στην Καινή Διαθήκη: </a:t>
            </a:r>
            <a:endParaRPr lang="en-US" sz="2400" dirty="0"/>
          </a:p>
          <a:p>
            <a:r>
              <a:rPr lang="el-GR" sz="2400" dirty="0"/>
              <a:t>Στην </a:t>
            </a:r>
            <a:r>
              <a:rPr lang="el-GR" sz="2400" dirty="0" smtClean="0"/>
              <a:t>Καινή Διαθήκη </a:t>
            </a:r>
            <a:r>
              <a:rPr lang="el-GR" sz="2400" dirty="0"/>
              <a:t>ο όρος «ιερεύς» δεν χρησιμοποιείται ποτέ για το χειροτονημένο ιερατείο, αλλά είτε αναφέρεται στο Χριστό ως «Μέγα Αρχιερέα» (Εβρ. 4, 14), είτε σε κάθε βαπτισμένο πιστό (</a:t>
            </a:r>
            <a:r>
              <a:rPr lang="el-GR" sz="2400" dirty="0" smtClean="0"/>
              <a:t>Α’ Πετρ</a:t>
            </a:r>
            <a:r>
              <a:rPr lang="el-GR" sz="2400" dirty="0"/>
              <a:t>.2, 5: </a:t>
            </a:r>
            <a:r>
              <a:rPr lang="el-GR" sz="2400" i="1" dirty="0"/>
              <a:t>Και αυτοί ως λίθοι ζώντες οικοδομείσθε, οίκος πνευματικός, ιεράτευμα άγιον, ανενέγκαι πνευματικάς θυσίας ευπροσδέκτους τω Θεώ δια Ιησού Χριστού</a:t>
            </a:r>
            <a:r>
              <a:rPr lang="el-GR" sz="2400" dirty="0"/>
              <a:t>).</a:t>
            </a:r>
            <a:endParaRPr lang="en-US" sz="2400" dirty="0"/>
          </a:p>
          <a:p>
            <a:r>
              <a:rPr lang="el-GR" sz="2400" dirty="0"/>
              <a:t>Σύμφωνα με την Προς Εβραίους Επιστολή, ο Χριστός παρέλαβε το αξίωμα του Αρχιερέα από το Θεό και είναι ο συνεχιστής της ιερωσύνης του Μελχισεδέκ (Εβρ. 5, 5-6). Είναι ο Αρχιερέας, ο Οποίος δεν προσφέρει τις καθημερινές θυσίες στο ναό, διότι προσέφερε τον Εαυτό Του ως θυσία (Εβρ. 7, 26-27). Έτσι, η ιερωσύνη του Χριστού διαφέρει από κάθε μορφή προγενέστερης ιουδαϊκής ιερωσύνης (Εβρ. 9, 12-14).</a:t>
            </a:r>
            <a:endParaRPr lang="en-US" sz="2400" dirty="0"/>
          </a:p>
          <a:p>
            <a:r>
              <a:rPr lang="el-GR" sz="2400" dirty="0"/>
              <a:t>Ένεκα της ιερωσύνης του Κυρίου, η χριστιανική Εκκλησία δεν χρειάστηκε να διατηρήσει την εξιλαστήρια εορτή του Ιουδαϊσμού. </a:t>
            </a:r>
            <a:endParaRPr lang="en-US" sz="2400" dirty="0"/>
          </a:p>
        </p:txBody>
      </p:sp>
    </p:spTree>
    <p:extLst>
      <p:ext uri="{BB962C8B-B14F-4D97-AF65-F5344CB8AC3E}">
        <p14:creationId xmlns:p14="http://schemas.microsoft.com/office/powerpoint/2010/main" val="1130773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Β) Γένεση </a:t>
            </a:r>
            <a:r>
              <a:rPr lang="el-GR" dirty="0"/>
              <a:t>και Εξέλιξη του</a:t>
            </a:r>
            <a:br>
              <a:rPr lang="el-GR" dirty="0"/>
            </a:br>
            <a:r>
              <a:rPr lang="el-GR" dirty="0"/>
              <a:t>Μυστηρίου της Ιερωσύνης </a:t>
            </a:r>
            <a:r>
              <a:rPr lang="el-GR" dirty="0" smtClean="0"/>
              <a:t>(3 </a:t>
            </a:r>
            <a:r>
              <a:rPr lang="el-GR" dirty="0"/>
              <a:t>από 4</a:t>
            </a:r>
            <a:r>
              <a:rPr lang="el-GR" dirty="0" smtClean="0"/>
              <a:t>)</a:t>
            </a:r>
            <a:endParaRPr lang="el-GR" dirty="0"/>
          </a:p>
        </p:txBody>
      </p:sp>
      <p:sp>
        <p:nvSpPr>
          <p:cNvPr id="5" name="Θέση περιεχομένου 4"/>
          <p:cNvSpPr>
            <a:spLocks noGrp="1"/>
          </p:cNvSpPr>
          <p:nvPr>
            <p:ph idx="1"/>
          </p:nvPr>
        </p:nvSpPr>
        <p:spPr/>
        <p:txBody>
          <a:bodyPr>
            <a:normAutofit fontScale="92500" lnSpcReduction="10000"/>
          </a:bodyPr>
          <a:lstStyle/>
          <a:p>
            <a:pPr marL="457200" indent="-457200">
              <a:buFont typeface="+mj-lt"/>
              <a:buAutoNum type="arabicPeriod" startAt="3"/>
            </a:pPr>
            <a:r>
              <a:rPr lang="el-GR" sz="2400" dirty="0"/>
              <a:t>Ιστορική εξέλιξη και τάξη των χειροτονιών: </a:t>
            </a:r>
            <a:endParaRPr lang="en-US" sz="2400" dirty="0"/>
          </a:p>
          <a:p>
            <a:r>
              <a:rPr lang="el-GR" sz="2400" dirty="0"/>
              <a:t>Στην παλαιότερη παράδοση δεν υπάρχει διάκριση μεταξύ «χειροτονίας» και «χειροθεσίας» (όπως υπάρχει στη σύγχρονη λειτουργική πράξη).  </a:t>
            </a:r>
            <a:endParaRPr lang="en-US" sz="2400" dirty="0"/>
          </a:p>
          <a:p>
            <a:r>
              <a:rPr lang="el-GR" sz="2400" dirty="0"/>
              <a:t>Η </a:t>
            </a:r>
            <a:r>
              <a:rPr lang="el-GR" sz="2400" i="1" dirty="0"/>
              <a:t>Αποστολική Παράδοση </a:t>
            </a:r>
            <a:r>
              <a:rPr lang="el-GR" sz="2400" dirty="0"/>
              <a:t>του Ιππολύτου Ρώμης (αρχές </a:t>
            </a:r>
            <a:r>
              <a:rPr lang="el-GR" sz="2400" dirty="0" smtClean="0"/>
              <a:t>3</a:t>
            </a:r>
            <a:r>
              <a:rPr lang="el-GR" sz="2400" baseline="30000" dirty="0" smtClean="0"/>
              <a:t>ου</a:t>
            </a:r>
            <a:r>
              <a:rPr lang="el-GR" sz="2400" dirty="0" smtClean="0"/>
              <a:t> </a:t>
            </a:r>
            <a:r>
              <a:rPr lang="el-GR" sz="2400" dirty="0"/>
              <a:t>αι.) καταγράφει την τάξη χειροτονίας Επισκόπου: σύναξη Επισκόπων, Πρεσβυτερίου και λαού κατά την Κυριακή/ «επίθεση των χειρών» των Επισκόπων στον χειροτονούμενο/ Ευχή χειροτονίας/ ακολουθεί η </a:t>
            </a:r>
            <a:r>
              <a:rPr lang="el-GR" sz="2400" dirty="0" smtClean="0"/>
              <a:t>Θεία </a:t>
            </a:r>
            <a:r>
              <a:rPr lang="el-GR" sz="2400" dirty="0"/>
              <a:t>Ευχαριστία που προσφέρεται από το νεοχειροτονηθέντα Επίσκοπο.</a:t>
            </a:r>
            <a:endParaRPr lang="en-US" sz="2400" dirty="0"/>
          </a:p>
          <a:p>
            <a:r>
              <a:rPr lang="el-GR" sz="2400" dirty="0"/>
              <a:t>Ευχολόγιο του Σεραπίωνος (</a:t>
            </a:r>
            <a:r>
              <a:rPr lang="el-GR" sz="2400" dirty="0" smtClean="0"/>
              <a:t>4</a:t>
            </a:r>
            <a:r>
              <a:rPr lang="el-GR" sz="2400" baseline="30000" dirty="0" smtClean="0"/>
              <a:t>ος</a:t>
            </a:r>
            <a:r>
              <a:rPr lang="el-GR" sz="2400" dirty="0" smtClean="0"/>
              <a:t> </a:t>
            </a:r>
            <a:r>
              <a:rPr lang="el-GR" sz="2400" dirty="0"/>
              <a:t>αι.): οι ευχές χειροτονίας αναφέρονται ως «χειροθεσίες καταστάσεως Διακόνων, Πρεσβυτέρων και Επισκόπων».</a:t>
            </a:r>
            <a:endParaRPr lang="en-US" sz="2400" dirty="0"/>
          </a:p>
        </p:txBody>
      </p:sp>
    </p:spTree>
    <p:extLst>
      <p:ext uri="{BB962C8B-B14F-4D97-AF65-F5344CB8AC3E}">
        <p14:creationId xmlns:p14="http://schemas.microsoft.com/office/powerpoint/2010/main" val="1130773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Β) Γένεση </a:t>
            </a:r>
            <a:r>
              <a:rPr lang="el-GR" dirty="0"/>
              <a:t>και Εξέλιξη του</a:t>
            </a:r>
            <a:br>
              <a:rPr lang="el-GR" dirty="0"/>
            </a:br>
            <a:r>
              <a:rPr lang="el-GR" dirty="0"/>
              <a:t>Μυστηρίου της Ιερωσύνης </a:t>
            </a:r>
            <a:r>
              <a:rPr lang="el-GR" dirty="0" smtClean="0"/>
              <a:t>(4 </a:t>
            </a:r>
            <a:r>
              <a:rPr lang="el-GR" dirty="0"/>
              <a:t>από 4)</a:t>
            </a:r>
          </a:p>
        </p:txBody>
      </p:sp>
      <p:sp>
        <p:nvSpPr>
          <p:cNvPr id="5" name="Θέση περιεχομένου 4"/>
          <p:cNvSpPr>
            <a:spLocks noGrp="1"/>
          </p:cNvSpPr>
          <p:nvPr>
            <p:ph idx="1"/>
          </p:nvPr>
        </p:nvSpPr>
        <p:spPr/>
        <p:txBody>
          <a:bodyPr>
            <a:normAutofit lnSpcReduction="10000"/>
          </a:bodyPr>
          <a:lstStyle/>
          <a:p>
            <a:r>
              <a:rPr lang="el-GR" sz="2400" dirty="0"/>
              <a:t>Οι </a:t>
            </a:r>
            <a:r>
              <a:rPr lang="el-GR" sz="2400" i="1" dirty="0"/>
              <a:t>Αποστολικές Διαταγές</a:t>
            </a:r>
            <a:r>
              <a:rPr lang="el-GR" sz="2400" dirty="0"/>
              <a:t> καταχωρίζουν ευχές χειροτονίας Επισκόπου, Πρεσβυτέρου και Διακόνου.</a:t>
            </a:r>
            <a:endParaRPr lang="en-US" sz="2400" dirty="0"/>
          </a:p>
          <a:p>
            <a:r>
              <a:rPr lang="el-GR" sz="2400" dirty="0"/>
              <a:t>Το </a:t>
            </a:r>
            <a:r>
              <a:rPr lang="el-GR" sz="2400" i="1" dirty="0"/>
              <a:t>Περί εκκλησιαστικής ιεραρχίας </a:t>
            </a:r>
            <a:r>
              <a:rPr lang="el-GR" sz="2400" dirty="0"/>
              <a:t>έργο (</a:t>
            </a:r>
            <a:r>
              <a:rPr lang="el-GR" sz="2400" dirty="0" smtClean="0"/>
              <a:t>6</a:t>
            </a:r>
            <a:r>
              <a:rPr lang="el-GR" sz="2400" baseline="30000" dirty="0" smtClean="0"/>
              <a:t>ος</a:t>
            </a:r>
            <a:r>
              <a:rPr lang="el-GR" sz="2400" dirty="0" smtClean="0"/>
              <a:t> </a:t>
            </a:r>
            <a:r>
              <a:rPr lang="el-GR" sz="2400" dirty="0"/>
              <a:t>αι.) αναφέρεται σε «τελείωση ιερατικών τάξεων» (χειροτονίες): κλίση γονάτων του χειροτονουμένου/ σταυροειδής «σφράγιση» του χειροτονουμένου/ επίθεση «της δεξιάς ιεραρχικής χειρός»/ ανάγνωση των «τελεστικών επικλήσεων»/ «τελειωτικός ασπασμός» και επίθεση «των θεοπαραδότων λογίων» επί της κεφαλής του χειροτονουμένου Επισκόπου.</a:t>
            </a:r>
            <a:endParaRPr lang="en-US" sz="2400" dirty="0"/>
          </a:p>
          <a:p>
            <a:r>
              <a:rPr lang="el-GR" sz="2400" dirty="0"/>
              <a:t>Στο πρώτο χειρόγραφο ευχολόγιο (Βαρβερινός ελληνικός κώδικας 336, τέλος </a:t>
            </a:r>
            <a:r>
              <a:rPr lang="el-GR" sz="2400" dirty="0" smtClean="0"/>
              <a:t>8</a:t>
            </a:r>
            <a:r>
              <a:rPr lang="el-GR" sz="2400" baseline="30000" dirty="0" smtClean="0"/>
              <a:t>ου</a:t>
            </a:r>
            <a:r>
              <a:rPr lang="el-GR" sz="2400" dirty="0" smtClean="0"/>
              <a:t> </a:t>
            </a:r>
            <a:r>
              <a:rPr lang="el-GR" sz="2400" dirty="0"/>
              <a:t>αι.) καταγράφονται οι ευχές της χειροτονίας.</a:t>
            </a:r>
            <a:endParaRPr lang="en-US" sz="2400" dirty="0"/>
          </a:p>
        </p:txBody>
      </p:sp>
    </p:spTree>
    <p:extLst>
      <p:ext uri="{BB962C8B-B14F-4D97-AF65-F5344CB8AC3E}">
        <p14:creationId xmlns:p14="http://schemas.microsoft.com/office/powerpoint/2010/main" val="1407397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Γ) Γένεση </a:t>
            </a:r>
            <a:r>
              <a:rPr lang="el-GR" dirty="0"/>
              <a:t>και Εξέλιξη του</a:t>
            </a:r>
            <a:br>
              <a:rPr lang="el-GR" dirty="0"/>
            </a:br>
            <a:r>
              <a:rPr lang="el-GR" dirty="0"/>
              <a:t>Μυστηρίου </a:t>
            </a:r>
            <a:r>
              <a:rPr lang="el-GR" dirty="0" smtClean="0"/>
              <a:t>του Ευχελαίου (1 </a:t>
            </a:r>
            <a:r>
              <a:rPr lang="el-GR" dirty="0"/>
              <a:t>από </a:t>
            </a:r>
            <a:r>
              <a:rPr lang="el-GR" dirty="0" smtClean="0"/>
              <a:t>3)</a:t>
            </a:r>
            <a:endParaRPr lang="el-GR" dirty="0"/>
          </a:p>
        </p:txBody>
      </p:sp>
      <p:sp>
        <p:nvSpPr>
          <p:cNvPr id="5" name="Θέση περιεχομένου 4"/>
          <p:cNvSpPr>
            <a:spLocks noGrp="1"/>
          </p:cNvSpPr>
          <p:nvPr>
            <p:ph idx="1"/>
          </p:nvPr>
        </p:nvSpPr>
        <p:spPr/>
        <p:txBody>
          <a:bodyPr>
            <a:normAutofit fontScale="85000" lnSpcReduction="10000"/>
          </a:bodyPr>
          <a:lstStyle/>
          <a:p>
            <a:pPr marL="457200" indent="-457200">
              <a:buFont typeface="+mj-lt"/>
              <a:buAutoNum type="arabicPeriod"/>
            </a:pPr>
            <a:r>
              <a:rPr lang="el-GR" sz="2400" dirty="0"/>
              <a:t>Το Ευχέλαιο στην Αποστολική εποχή:</a:t>
            </a:r>
            <a:endParaRPr lang="en-US" sz="2400" dirty="0"/>
          </a:p>
          <a:p>
            <a:r>
              <a:rPr lang="el-GR" sz="2400" dirty="0"/>
              <a:t>Ιακ. 5, 14-15: η αρχαιότερη μαρτυρία περί Ευχελαίου (πρόσκληση των «πρεσβυτέρων» στο σπίτι του ασθενούς· προσευχή υπέρ θεραπείας· άλειψη με έλαιο «εν τω ονόματι του Κυρίου», χωρίς να προβλέπεται καθαγιαστική ευχή του ελαίου).</a:t>
            </a:r>
            <a:endParaRPr lang="en-US" sz="2400" dirty="0"/>
          </a:p>
          <a:p>
            <a:r>
              <a:rPr lang="el-GR" sz="2400" dirty="0"/>
              <a:t>Η μαρτυρία της Καθολικής Επιστολής Ιακώβου καταδεικνύει το σύνδεσμο μεταξύ των Μυστηρίων της Μετανοίας και του Ευχελαίου (Ιακ. 5, 15-16).</a:t>
            </a:r>
            <a:endParaRPr lang="en-US" sz="2400" dirty="0"/>
          </a:p>
          <a:p>
            <a:r>
              <a:rPr lang="el-GR" sz="2400" dirty="0"/>
              <a:t>Μκ. 16, 18: ο Κύριος υπόσχεται ότι οι «πιστεύοντες» θα «θέτουν τα χέρια επί των ασθενών και θα τους θεραπεύουν».</a:t>
            </a:r>
            <a:endParaRPr lang="en-US" sz="2400" dirty="0"/>
          </a:p>
          <a:p>
            <a:r>
              <a:rPr lang="el-GR" sz="2400" dirty="0"/>
              <a:t>Η άλειψη με έλαιο : θεραπευτική μέθοδος για τον αρχαιοελληνικό και εβραϊκό χώρο.</a:t>
            </a:r>
            <a:endParaRPr lang="en-US" sz="2400" dirty="0"/>
          </a:p>
          <a:p>
            <a:r>
              <a:rPr lang="el-GR" sz="2400" dirty="0"/>
              <a:t>Μκ. 6, 12-13: οι Απόστολοι «αλείφουν με έλαιο και θεραπεύουν τους ανθρώπους». </a:t>
            </a:r>
            <a:endParaRPr lang="en-US" sz="2400" dirty="0"/>
          </a:p>
        </p:txBody>
      </p:sp>
    </p:spTree>
    <p:extLst>
      <p:ext uri="{BB962C8B-B14F-4D97-AF65-F5344CB8AC3E}">
        <p14:creationId xmlns:p14="http://schemas.microsoft.com/office/powerpoint/2010/main" val="1407397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Γ) Γένεση </a:t>
            </a:r>
            <a:r>
              <a:rPr lang="el-GR" dirty="0"/>
              <a:t>και Εξέλιξη του</a:t>
            </a:r>
            <a:br>
              <a:rPr lang="el-GR" dirty="0"/>
            </a:br>
            <a:r>
              <a:rPr lang="el-GR" dirty="0"/>
              <a:t>Μυστηρίου του Ευχελαίου </a:t>
            </a:r>
            <a:r>
              <a:rPr lang="el-GR" dirty="0" smtClean="0"/>
              <a:t>(2 </a:t>
            </a:r>
            <a:r>
              <a:rPr lang="el-GR" dirty="0"/>
              <a:t>από 3)</a:t>
            </a:r>
          </a:p>
        </p:txBody>
      </p:sp>
      <p:sp>
        <p:nvSpPr>
          <p:cNvPr id="5" name="Θέση περιεχομένου 4"/>
          <p:cNvSpPr>
            <a:spLocks noGrp="1"/>
          </p:cNvSpPr>
          <p:nvPr>
            <p:ph idx="1"/>
          </p:nvPr>
        </p:nvSpPr>
        <p:spPr/>
        <p:txBody>
          <a:bodyPr>
            <a:normAutofit fontScale="85000" lnSpcReduction="20000"/>
          </a:bodyPr>
          <a:lstStyle/>
          <a:p>
            <a:pPr marL="457200" indent="-457200">
              <a:buFont typeface="+mj-lt"/>
              <a:buAutoNum type="arabicPeriod" startAt="2"/>
            </a:pPr>
            <a:r>
              <a:rPr lang="el-GR" sz="2400" dirty="0" smtClean="0"/>
              <a:t>Το </a:t>
            </a:r>
            <a:r>
              <a:rPr lang="el-GR" sz="2400" dirty="0"/>
              <a:t>Ευχέλαιο στις πηγές της αρχαϊκής Εκκλησίας μέχρι τον </a:t>
            </a:r>
            <a:r>
              <a:rPr lang="el-GR" sz="2400" dirty="0" smtClean="0"/>
              <a:t>8</a:t>
            </a:r>
            <a:r>
              <a:rPr lang="el-GR" sz="2400" baseline="30000" dirty="0" smtClean="0"/>
              <a:t>ο</a:t>
            </a:r>
            <a:r>
              <a:rPr lang="el-GR" sz="2400" dirty="0" smtClean="0"/>
              <a:t> </a:t>
            </a:r>
            <a:r>
              <a:rPr lang="el-GR" sz="2400" dirty="0"/>
              <a:t>αι.:</a:t>
            </a:r>
            <a:endParaRPr lang="en-US" sz="2400" dirty="0"/>
          </a:p>
          <a:p>
            <a:r>
              <a:rPr lang="el-GR" sz="2400" dirty="0"/>
              <a:t>Κατά τους δύο πρώτους αιώνες: ελάχιστες μαρτυρίες περί αλείψεως ασθενών με έλαιο και προσευχής (ίσως διότι το Ευχέλαιο εθεωρείτο συμπλήρωμα του Μυστηρίου της Μετανοίας).</a:t>
            </a:r>
            <a:endParaRPr lang="en-US" sz="2400" dirty="0"/>
          </a:p>
          <a:p>
            <a:r>
              <a:rPr lang="el-GR" sz="2400" i="1" dirty="0"/>
              <a:t>Βίος Αδάμ και Εύας </a:t>
            </a:r>
            <a:r>
              <a:rPr lang="el-GR" sz="2400" dirty="0"/>
              <a:t>(απόκρυφο κείμενο, </a:t>
            </a:r>
            <a:r>
              <a:rPr lang="el-GR" sz="2400" dirty="0" smtClean="0"/>
              <a:t>1</a:t>
            </a:r>
            <a:r>
              <a:rPr lang="el-GR" sz="2400" baseline="30000" dirty="0" smtClean="0"/>
              <a:t>ος</a:t>
            </a:r>
            <a:r>
              <a:rPr lang="el-GR" sz="2400" dirty="0" smtClean="0"/>
              <a:t> </a:t>
            </a:r>
            <a:r>
              <a:rPr lang="el-GR" sz="2400" dirty="0"/>
              <a:t>μ.Χ. αι.): μαρτυρείται άλειψη ασθενούς με έλαιο.</a:t>
            </a:r>
            <a:endParaRPr lang="en-US" sz="2400" dirty="0"/>
          </a:p>
          <a:p>
            <a:r>
              <a:rPr lang="el-GR" sz="2400" dirty="0"/>
              <a:t>Τερτυλλιανός (τέλος </a:t>
            </a:r>
            <a:r>
              <a:rPr lang="el-GR" sz="2400" dirty="0" smtClean="0"/>
              <a:t>2</a:t>
            </a:r>
            <a:r>
              <a:rPr lang="el-GR" sz="2400" baseline="30000" dirty="0" smtClean="0"/>
              <a:t>ου</a:t>
            </a:r>
            <a:r>
              <a:rPr lang="el-GR" sz="2400" dirty="0" smtClean="0"/>
              <a:t> </a:t>
            </a:r>
            <a:r>
              <a:rPr lang="el-GR" sz="2400" dirty="0"/>
              <a:t>αι.): κάποιος Χριστιανός θεραπεύει αφού αλείψει τον ασθενή με έλαιο.</a:t>
            </a:r>
            <a:endParaRPr lang="en-US" sz="2400" dirty="0"/>
          </a:p>
          <a:p>
            <a:r>
              <a:rPr lang="el-GR" sz="2400" i="1" dirty="0"/>
              <a:t>Αποστολική Παράδοση </a:t>
            </a:r>
            <a:r>
              <a:rPr lang="el-GR" sz="2400" dirty="0"/>
              <a:t>του Ιππολύτου Ρώμης (αρχές </a:t>
            </a:r>
            <a:r>
              <a:rPr lang="el-GR" sz="2400" dirty="0" smtClean="0"/>
              <a:t>3</a:t>
            </a:r>
            <a:r>
              <a:rPr lang="el-GR" sz="2400" baseline="30000" dirty="0" smtClean="0"/>
              <a:t>ου</a:t>
            </a:r>
            <a:r>
              <a:rPr lang="el-GR" sz="2400" dirty="0" smtClean="0"/>
              <a:t> </a:t>
            </a:r>
            <a:r>
              <a:rPr lang="el-GR" sz="2400" dirty="0"/>
              <a:t>αι.): ευχή «Περί προσφοράς ελαίου» (η αρχαιότερη ευχή καθαγιασμού του ελαίου για την άλειψη των ασθενών· γινόταν  κατά τη διάρκεια της </a:t>
            </a:r>
            <a:r>
              <a:rPr lang="el-GR" sz="2400" dirty="0" smtClean="0"/>
              <a:t>Θείας </a:t>
            </a:r>
            <a:r>
              <a:rPr lang="el-GR" sz="2400" dirty="0"/>
              <a:t>Λειτουργίας.</a:t>
            </a:r>
            <a:endParaRPr lang="en-US" sz="2400" dirty="0"/>
          </a:p>
          <a:p>
            <a:r>
              <a:rPr lang="el-GR" sz="2400" i="1" dirty="0"/>
              <a:t>Ευχολόγιο του Σεραπίωνα </a:t>
            </a:r>
            <a:r>
              <a:rPr lang="el-GR" sz="2400" dirty="0"/>
              <a:t>(</a:t>
            </a:r>
            <a:r>
              <a:rPr lang="el-GR" sz="2400" dirty="0" smtClean="0"/>
              <a:t>4</a:t>
            </a:r>
            <a:r>
              <a:rPr lang="el-GR" sz="2400" baseline="30000" dirty="0" smtClean="0"/>
              <a:t>ος</a:t>
            </a:r>
            <a:r>
              <a:rPr lang="el-GR" sz="2400" dirty="0" smtClean="0"/>
              <a:t> </a:t>
            </a:r>
            <a:r>
              <a:rPr lang="el-GR" sz="2400" dirty="0"/>
              <a:t>αι.): «Ευχή επί των προσφερομένων ελαίων και υδάτων» και «Ευχή εις έλαιον νοσούντων ή εις άρτον ή εις ύδωρ» (εντός της </a:t>
            </a:r>
            <a:r>
              <a:rPr lang="el-GR" sz="2400" dirty="0" smtClean="0"/>
              <a:t>Θείας </a:t>
            </a:r>
            <a:r>
              <a:rPr lang="el-GR" sz="2400" dirty="0"/>
              <a:t>Λειτουργίας).</a:t>
            </a:r>
            <a:endParaRPr lang="en-US" sz="2400" dirty="0"/>
          </a:p>
        </p:txBody>
      </p:sp>
    </p:spTree>
    <p:extLst>
      <p:ext uri="{BB962C8B-B14F-4D97-AF65-F5344CB8AC3E}">
        <p14:creationId xmlns:p14="http://schemas.microsoft.com/office/powerpoint/2010/main" val="3299256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Περιεχόμενα ενότητας</a:t>
            </a:r>
            <a:endParaRPr lang="el-GR" dirty="0"/>
          </a:p>
        </p:txBody>
      </p:sp>
      <p:sp>
        <p:nvSpPr>
          <p:cNvPr id="3" name="Content Placeholder 2"/>
          <p:cNvSpPr>
            <a:spLocks noGrp="1"/>
          </p:cNvSpPr>
          <p:nvPr>
            <p:ph idx="1"/>
          </p:nvPr>
        </p:nvSpPr>
        <p:spPr/>
        <p:txBody>
          <a:bodyPr>
            <a:normAutofit/>
          </a:bodyPr>
          <a:lstStyle/>
          <a:p>
            <a:pPr marL="0" indent="0">
              <a:buNone/>
            </a:pPr>
            <a:r>
              <a:rPr lang="el-GR" dirty="0" smtClean="0"/>
              <a:t>Γένεση </a:t>
            </a:r>
            <a:r>
              <a:rPr lang="el-GR" dirty="0"/>
              <a:t>και εξέλιξη των Μυστηρίων </a:t>
            </a:r>
            <a:r>
              <a:rPr lang="el-GR" dirty="0" smtClean="0"/>
              <a:t>της </a:t>
            </a:r>
            <a:r>
              <a:rPr lang="el-GR" dirty="0"/>
              <a:t>Μετάνοιας, της Ιερωσύνης και του Ευχελαίου: οι βιβλικές ρίζες των </a:t>
            </a:r>
            <a:r>
              <a:rPr lang="el-GR" dirty="0" smtClean="0"/>
              <a:t>Μυστηρίων, Οι </a:t>
            </a:r>
            <a:r>
              <a:rPr lang="el-GR" dirty="0"/>
              <a:t>βασικές πηγές των πρώτων </a:t>
            </a:r>
            <a:r>
              <a:rPr lang="el-GR" dirty="0" smtClean="0"/>
              <a:t>αιώνων, Η </a:t>
            </a:r>
            <a:r>
              <a:rPr lang="el-GR" dirty="0"/>
              <a:t>τελική διαμόρφωση των ακολουθιών τους (σύντομη αναφορά στη χειρόγραφη παράδοση).</a:t>
            </a:r>
          </a:p>
        </p:txBody>
      </p:sp>
    </p:spTree>
    <p:extLst>
      <p:ext uri="{BB962C8B-B14F-4D97-AF65-F5344CB8AC3E}">
        <p14:creationId xmlns:p14="http://schemas.microsoft.com/office/powerpoint/2010/main" val="30382952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Γ) Γένεση </a:t>
            </a:r>
            <a:r>
              <a:rPr lang="el-GR" dirty="0"/>
              <a:t>και Εξέλιξη του</a:t>
            </a:r>
            <a:br>
              <a:rPr lang="el-GR" dirty="0"/>
            </a:br>
            <a:r>
              <a:rPr lang="el-GR" dirty="0"/>
              <a:t>Μυστηρίου του Ευχελαίου </a:t>
            </a:r>
            <a:r>
              <a:rPr lang="el-GR" dirty="0" smtClean="0"/>
              <a:t>(3 </a:t>
            </a:r>
            <a:r>
              <a:rPr lang="el-GR" dirty="0"/>
              <a:t>από 3)</a:t>
            </a:r>
          </a:p>
        </p:txBody>
      </p:sp>
      <p:sp>
        <p:nvSpPr>
          <p:cNvPr id="5" name="Θέση περιεχομένου 4"/>
          <p:cNvSpPr>
            <a:spLocks noGrp="1"/>
          </p:cNvSpPr>
          <p:nvPr>
            <p:ph idx="1"/>
          </p:nvPr>
        </p:nvSpPr>
        <p:spPr/>
        <p:txBody>
          <a:bodyPr>
            <a:normAutofit lnSpcReduction="10000"/>
          </a:bodyPr>
          <a:lstStyle/>
          <a:p>
            <a:r>
              <a:rPr lang="el-GR" sz="2400" dirty="0" smtClean="0"/>
              <a:t>Ιωάννης </a:t>
            </a:r>
            <a:r>
              <a:rPr lang="el-GR" sz="2400" dirty="0"/>
              <a:t>Χρυσόστομος: η ιερατική εξουσία του «δεσμείν» και «λύειν» τις αμαρτίες διαδηλώνεται κατά την τέλεση του Ευχελαίου.</a:t>
            </a:r>
            <a:endParaRPr lang="en-US" sz="2400" dirty="0"/>
          </a:p>
          <a:p>
            <a:r>
              <a:rPr lang="el-GR" sz="2400" dirty="0"/>
              <a:t>Αποστολικές Διαταγές (τέλος </a:t>
            </a:r>
            <a:r>
              <a:rPr lang="el-GR" sz="2400" dirty="0" smtClean="0"/>
              <a:t>4</a:t>
            </a:r>
            <a:r>
              <a:rPr lang="el-GR" sz="2400" baseline="30000" dirty="0" smtClean="0"/>
              <a:t>ου</a:t>
            </a:r>
            <a:r>
              <a:rPr lang="el-GR" sz="2400" dirty="0" smtClean="0"/>
              <a:t> </a:t>
            </a:r>
            <a:r>
              <a:rPr lang="el-GR" sz="2400" dirty="0"/>
              <a:t>αι.): «Ευχαριστία επί ύδατος και ελαίου».</a:t>
            </a:r>
            <a:endParaRPr lang="en-US" sz="2400" dirty="0"/>
          </a:p>
          <a:p>
            <a:r>
              <a:rPr lang="el-GR" sz="2400" dirty="0"/>
              <a:t>Διαθήκη του Κυρίου ημών Ιησού Χριστού (</a:t>
            </a:r>
            <a:r>
              <a:rPr lang="el-GR" sz="2400" dirty="0" smtClean="0"/>
              <a:t>5</a:t>
            </a:r>
            <a:r>
              <a:rPr lang="el-GR" sz="2400" baseline="30000" dirty="0" smtClean="0"/>
              <a:t>ος</a:t>
            </a:r>
            <a:r>
              <a:rPr lang="el-GR" sz="2400" dirty="0" smtClean="0"/>
              <a:t> </a:t>
            </a:r>
            <a:r>
              <a:rPr lang="el-GR" sz="2400" dirty="0"/>
              <a:t>αι.): ευχή ευλογίας ελαίου για τη θεραπεία των ασθενούντων και τον αγιασμό των μετανοούντων.</a:t>
            </a:r>
            <a:endParaRPr lang="en-US" sz="2400" dirty="0"/>
          </a:p>
          <a:p>
            <a:r>
              <a:rPr lang="el-GR" sz="2400" dirty="0"/>
              <a:t>Από τον </a:t>
            </a:r>
            <a:r>
              <a:rPr lang="el-GR" sz="2400" dirty="0" smtClean="0"/>
              <a:t>8</a:t>
            </a:r>
            <a:r>
              <a:rPr lang="el-GR" sz="2400" baseline="30000" dirty="0" smtClean="0"/>
              <a:t>ο</a:t>
            </a:r>
            <a:r>
              <a:rPr lang="el-GR" sz="2400" dirty="0" smtClean="0"/>
              <a:t> </a:t>
            </a:r>
            <a:r>
              <a:rPr lang="el-GR" sz="2400" dirty="0"/>
              <a:t>μέχρι τον </a:t>
            </a:r>
            <a:r>
              <a:rPr lang="el-GR" sz="2400" dirty="0" smtClean="0"/>
              <a:t>15</a:t>
            </a:r>
            <a:r>
              <a:rPr lang="el-GR" sz="2400" baseline="30000" dirty="0" smtClean="0"/>
              <a:t>ο</a:t>
            </a:r>
            <a:r>
              <a:rPr lang="el-GR" sz="2400" dirty="0" smtClean="0"/>
              <a:t> </a:t>
            </a:r>
            <a:r>
              <a:rPr lang="el-GR" sz="2400" dirty="0"/>
              <a:t>αι. η Ακολουθία του Ευχελαίου γνώρισε ραγδαία εξέλιξη και έλαβε τη μορφή, με την οποία έφθασε έως τη σύγχρονη λειτουργική πράξη.</a:t>
            </a:r>
            <a:endParaRPr lang="en-US" sz="2400" dirty="0"/>
          </a:p>
        </p:txBody>
      </p:sp>
    </p:spTree>
    <p:extLst>
      <p:ext uri="{BB962C8B-B14F-4D97-AF65-F5344CB8AC3E}">
        <p14:creationId xmlns:p14="http://schemas.microsoft.com/office/powerpoint/2010/main" val="32992565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r>
              <a:rPr lang="el-GR" dirty="0" smtClean="0"/>
              <a:t>Γένεση και Εξέλιξη των Μυστηρίων της Μετάνοιας, Ιερωσύνης και Ευχελαίου</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a:t>
            </a:r>
            <a:r>
              <a:rPr lang="el-GR" sz="2000" dirty="0">
                <a:solidFill>
                  <a:srgbClr val="000000"/>
                </a:solidFill>
              </a:rPr>
              <a:t> 1</a:t>
            </a:r>
            <a:r>
              <a:rPr lang="el-GR" sz="2000" dirty="0" smtClean="0">
                <a:solidFill>
                  <a:srgbClr val="000000"/>
                </a:solidFill>
              </a:rPr>
              <a:t>.0.</a:t>
            </a:r>
            <a:endParaRPr lang="el-GR" sz="2000" dirty="0">
              <a:solidFill>
                <a:srgbClr val="000000"/>
              </a:solidFill>
            </a:endParaRP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solidFill>
                  <a:srgbClr val="000000"/>
                </a:solidFill>
              </a:rPr>
              <a:t>Copyright Εθνικόν και Καποδιστριακόν Πανεπιστήμιον Αθηνών 2015. Γεώργιος Φίλιας. «Λειτουργική. </a:t>
            </a:r>
            <a:r>
              <a:rPr lang="el-GR" sz="2000" dirty="0">
                <a:solidFill>
                  <a:srgbClr val="000000"/>
                </a:solidFill>
              </a:rPr>
              <a:t>Γένεση και Εξέλιξη των Μυστηρίων της Μετάνοιας, Ιερωσύνης και </a:t>
            </a:r>
            <a:r>
              <a:rPr lang="el-GR" sz="2000" dirty="0" smtClean="0">
                <a:solidFill>
                  <a:srgbClr val="000000"/>
                </a:solidFill>
              </a:rPr>
              <a:t>Ευχελαίου». </a:t>
            </a:r>
            <a:r>
              <a:rPr lang="el-GR" sz="2000" dirty="0">
                <a:solidFill>
                  <a:srgbClr val="000000"/>
                </a:solidFill>
              </a:rPr>
              <a:t>Έκδοση: </a:t>
            </a:r>
            <a:r>
              <a:rPr lang="el-GR" sz="2000" dirty="0" smtClean="0">
                <a:solidFill>
                  <a:srgbClr val="000000"/>
                </a:solidFill>
              </a:rPr>
              <a:t>1.0</a:t>
            </a:r>
            <a:r>
              <a:rPr lang="el-GR" sz="2000" dirty="0">
                <a:solidFill>
                  <a:srgbClr val="000000"/>
                </a:solidFill>
              </a:rPr>
              <a:t>. Αθήνα </a:t>
            </a:r>
            <a:r>
              <a:rPr lang="el-GR" sz="2000" dirty="0" smtClean="0">
                <a:solidFill>
                  <a:srgbClr val="000000"/>
                </a:solidFill>
              </a:rPr>
              <a:t>2015.</a:t>
            </a:r>
            <a:r>
              <a:rPr lang="el-GR" sz="2000" dirty="0" smtClean="0"/>
              <a:t> </a:t>
            </a:r>
            <a:r>
              <a:rPr lang="el-GR" sz="2000" dirty="0"/>
              <a:t>Διαθέσιμο από τη δικτυακή </a:t>
            </a:r>
            <a:r>
              <a:rPr lang="el-GR" sz="2000" dirty="0" smtClean="0"/>
              <a:t>διεύθυνση: </a:t>
            </a:r>
            <a:r>
              <a:rPr lang="en-US" sz="2000"/>
              <a:t>http://opencourses.uoa.gr/courses/SOCTHEOL101/</a:t>
            </a:r>
            <a:r>
              <a:rPr lang="el-GR" sz="200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dirty="0" smtClean="0"/>
              <a:t>A) </a:t>
            </a:r>
            <a:r>
              <a:rPr lang="el-GR" dirty="0" smtClean="0"/>
              <a:t>Γένεση </a:t>
            </a:r>
            <a:r>
              <a:rPr lang="el-GR" dirty="0"/>
              <a:t>και Εξέλιξη </a:t>
            </a:r>
            <a:r>
              <a:rPr lang="el-GR" dirty="0" smtClean="0"/>
              <a:t>του Μυστηρίου </a:t>
            </a:r>
            <a:r>
              <a:rPr lang="el-GR" dirty="0"/>
              <a:t>της </a:t>
            </a:r>
            <a:r>
              <a:rPr lang="el-GR" dirty="0" smtClean="0"/>
              <a:t>Μετάνοιας (1 από 11)</a:t>
            </a:r>
            <a:endParaRPr lang="el-GR" dirty="0"/>
          </a:p>
        </p:txBody>
      </p:sp>
      <p:sp>
        <p:nvSpPr>
          <p:cNvPr id="5" name="Θέση περιεχομένου 4"/>
          <p:cNvSpPr>
            <a:spLocks noGrp="1"/>
          </p:cNvSpPr>
          <p:nvPr>
            <p:ph idx="1"/>
          </p:nvPr>
        </p:nvSpPr>
        <p:spPr/>
        <p:txBody>
          <a:bodyPr>
            <a:normAutofit fontScale="92500" lnSpcReduction="20000"/>
          </a:bodyPr>
          <a:lstStyle/>
          <a:p>
            <a:pPr marL="457200" indent="-457200">
              <a:buFont typeface="+mj-lt"/>
              <a:buAutoNum type="arabicPeriod"/>
            </a:pPr>
            <a:r>
              <a:rPr lang="el-GR" sz="2400" dirty="0" smtClean="0"/>
              <a:t>Μετάνοια </a:t>
            </a:r>
            <a:r>
              <a:rPr lang="el-GR" sz="2400" dirty="0"/>
              <a:t>και εξομολόγηση στην Παλαιά Διαθήκη: </a:t>
            </a:r>
            <a:endParaRPr lang="en-US" sz="2400" dirty="0"/>
          </a:p>
          <a:p>
            <a:r>
              <a:rPr lang="el-GR" sz="2400" dirty="0"/>
              <a:t>Η «αμαρτία» στην </a:t>
            </a:r>
            <a:r>
              <a:rPr lang="el-GR" sz="2400" dirty="0" smtClean="0"/>
              <a:t>Παλαιά Διαθήκη: </a:t>
            </a:r>
            <a:r>
              <a:rPr lang="el-GR" sz="2400" dirty="0"/>
              <a:t>ανομία, παρανομία, παράβαση, απείθεια, αθέτηση, αποστασία, ανταρσία, πλάνη.</a:t>
            </a:r>
            <a:endParaRPr lang="en-US" sz="2400" dirty="0"/>
          </a:p>
          <a:p>
            <a:r>
              <a:rPr lang="el-GR" sz="2400" dirty="0"/>
              <a:t>Οι τιμωρίες από το Θεό των ατομικών ή συλλογικών αμαρτιών: κατακλυσμός (Γεν. 6, </a:t>
            </a:r>
            <a:r>
              <a:rPr lang="el-GR" sz="2400" dirty="0" smtClean="0"/>
              <a:t>5 εξ</a:t>
            </a:r>
            <a:r>
              <a:rPr lang="el-GR" sz="2400" dirty="0"/>
              <a:t>.) και σύγχυση των γλωσσών (Γεν. 11, 4-9).</a:t>
            </a:r>
            <a:endParaRPr lang="en-US" sz="2400" dirty="0"/>
          </a:p>
          <a:p>
            <a:r>
              <a:rPr lang="el-GR" sz="2400" dirty="0"/>
              <a:t>Απέναντι στην ανθρώπινη αμαρτία ο Θεός αποκαλύπτεται ως «οικτίρμων και ελεήμων, μακρόθυμος και πολυέλεος και αληθινός» (Εξ. </a:t>
            </a:r>
            <a:r>
              <a:rPr lang="el-GR" sz="2400" dirty="0" smtClean="0"/>
              <a:t>24, 7</a:t>
            </a:r>
            <a:r>
              <a:rPr lang="el-GR" sz="2400" dirty="0"/>
              <a:t>) και καλεί τον άνθρωπο σε μετάνοια (Γεν. 3, 9: «Αδάμ πού εί;»).</a:t>
            </a:r>
            <a:endParaRPr lang="en-US" sz="2400" dirty="0"/>
          </a:p>
          <a:p>
            <a:r>
              <a:rPr lang="el-GR" sz="2400" dirty="0"/>
              <a:t>Οι διάφοροι τρόποι μετάνοιας: συλλογική ή ατομική εξαγόρευση και ομολογία των αμαρτιών (Λευ. 26, 40· Κριτ. 10, 15· Αριθμ. 5, 5-7· </a:t>
            </a:r>
            <a:r>
              <a:rPr lang="el-GR" sz="2400" dirty="0" smtClean="0"/>
              <a:t>Β’ Βασ</a:t>
            </a:r>
            <a:r>
              <a:rPr lang="el-GR" sz="2400" dirty="0"/>
              <a:t>. 12, 13)/ νηστεία (Κρ. 20, 26)/ σχίσιμο των ενδυμάτων και ένδυση του σάκκου (Γ΄Βασ. 20, 27)/ προσφορά εξιλαστήριων θυσιών (Λευ. 5, 6). </a:t>
            </a:r>
            <a:endParaRPr lang="en-US"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a:t>
            </a:r>
            <a:r>
              <a:rPr lang="el-GR" dirty="0" smtClean="0"/>
              <a:t>Εξέλιξη του Μυστηρίου </a:t>
            </a:r>
            <a:r>
              <a:rPr lang="el-GR" dirty="0"/>
              <a:t>της Μετάνοιας </a:t>
            </a:r>
            <a:r>
              <a:rPr lang="el-GR" dirty="0" smtClean="0"/>
              <a:t>(2 </a:t>
            </a:r>
            <a:r>
              <a:rPr lang="el-GR" dirty="0"/>
              <a:t>από </a:t>
            </a:r>
            <a:r>
              <a:rPr lang="el-GR" dirty="0" smtClean="0"/>
              <a:t>11)</a:t>
            </a:r>
            <a:endParaRPr lang="el-GR" dirty="0"/>
          </a:p>
        </p:txBody>
      </p:sp>
      <p:sp>
        <p:nvSpPr>
          <p:cNvPr id="5" name="Θέση περιεχομένου 4"/>
          <p:cNvSpPr>
            <a:spLocks noGrp="1"/>
          </p:cNvSpPr>
          <p:nvPr>
            <p:ph idx="1"/>
          </p:nvPr>
        </p:nvSpPr>
        <p:spPr>
          <a:xfrm>
            <a:off x="464156" y="1556792"/>
            <a:ext cx="8229600" cy="5184576"/>
          </a:xfrm>
        </p:spPr>
        <p:txBody>
          <a:bodyPr>
            <a:normAutofit fontScale="92500" lnSpcReduction="20000"/>
          </a:bodyPr>
          <a:lstStyle/>
          <a:p>
            <a:pPr>
              <a:spcBef>
                <a:spcPts val="900"/>
              </a:spcBef>
            </a:pPr>
            <a:r>
              <a:rPr lang="el-GR" sz="2400" dirty="0" smtClean="0"/>
              <a:t>Ο </a:t>
            </a:r>
            <a:r>
              <a:rPr lang="el-GR" sz="2400" dirty="0"/>
              <a:t>νόμος δεν συγχωρούσε τα βαριά αμαρτήματα (Αριθμ. 15, 35) και έκανε διάκριση μεταξύ εκουσίων και ακουσίων αμαρτημάτων (Αριθμ. 15, 27-31).</a:t>
            </a:r>
            <a:endParaRPr lang="en-US" sz="2400" dirty="0"/>
          </a:p>
          <a:p>
            <a:pPr>
              <a:spcBef>
                <a:spcPts val="900"/>
              </a:spcBef>
            </a:pPr>
            <a:r>
              <a:rPr lang="el-GR" sz="2400" dirty="0"/>
              <a:t>Η μετάνοια ήταν ο πυρήνας του κηρύγματος των Προφητών (αποκτά βαθύτερο πνευματικό περιεχόμενο και καθίσταται υπόθεση της καρδιάς του ανθρώπου).</a:t>
            </a:r>
            <a:endParaRPr lang="en-US" sz="2400" dirty="0"/>
          </a:p>
          <a:p>
            <a:pPr>
              <a:spcBef>
                <a:spcPts val="900"/>
              </a:spcBef>
            </a:pPr>
            <a:r>
              <a:rPr lang="el-GR" sz="2400" dirty="0"/>
              <a:t>Μετάνοια στους Προφήτες: εκζήτηση του προσώπου του Κυρίου (Ωσ. 5, 10·  Αμώς 5, 4)/ ανάγκη εσωτερικής μεταστροφής και καθαρότητας της καρδιάς (Ιωήλ, 2, 13· Ησ. 1, 16-18)</a:t>
            </a:r>
            <a:r>
              <a:rPr lang="el-GR" sz="2400" dirty="0" smtClean="0"/>
              <a:t>.</a:t>
            </a:r>
          </a:p>
          <a:p>
            <a:pPr>
              <a:spcBef>
                <a:spcPts val="900"/>
              </a:spcBef>
            </a:pPr>
            <a:r>
              <a:rPr lang="el-GR" sz="2400" dirty="0"/>
              <a:t>Ο Δαβίδ απευθύνεται προσωπικά στο Θεό και εξομολογείται τις αμαρτίες του.</a:t>
            </a:r>
            <a:endParaRPr lang="en-US" sz="2400" dirty="0"/>
          </a:p>
          <a:p>
            <a:pPr>
              <a:spcBef>
                <a:spcPts val="900"/>
              </a:spcBef>
            </a:pPr>
            <a:r>
              <a:rPr lang="el-GR" sz="2400" dirty="0"/>
              <a:t>«Τεφιλάχ» και προσευχές κατά την ετήσια εορτή του εξιλασμού: προσευχές μετανοίας της εβραϊκής λατρείας.</a:t>
            </a:r>
            <a:endParaRPr lang="en-US" sz="2400" dirty="0"/>
          </a:p>
          <a:p>
            <a:pPr>
              <a:spcBef>
                <a:spcPts val="900"/>
              </a:spcBef>
            </a:pPr>
            <a:r>
              <a:rPr lang="el-GR" sz="2400" dirty="0"/>
              <a:t>Στην Παλαιά Διαθήκη δεν μαρτυρείται πλήρης άφεση αμαρτιών, αλλά μόνο απαλλαγή από την οργή του Θεού (ως συνέπεια της αμαρτίας). </a:t>
            </a:r>
            <a:endParaRPr lang="en-US" sz="2400" dirty="0"/>
          </a:p>
          <a:p>
            <a:pPr>
              <a:spcBef>
                <a:spcPts val="900"/>
              </a:spcBef>
            </a:pPr>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(3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92500" lnSpcReduction="20000"/>
          </a:bodyPr>
          <a:lstStyle/>
          <a:p>
            <a:pPr marL="457200" indent="-457200">
              <a:buFont typeface="+mj-lt"/>
              <a:buAutoNum type="arabicPeriod" startAt="2"/>
            </a:pPr>
            <a:r>
              <a:rPr lang="el-GR" sz="2400" dirty="0" smtClean="0"/>
              <a:t>Μυστηριακή </a:t>
            </a:r>
            <a:r>
              <a:rPr lang="el-GR" sz="2400" dirty="0"/>
              <a:t>μετάνοια και εξομολόγηση στην Αποστολική εποχή:</a:t>
            </a:r>
            <a:endParaRPr lang="en-US" sz="2400" dirty="0"/>
          </a:p>
          <a:p>
            <a:r>
              <a:rPr lang="el-GR" sz="2400" dirty="0"/>
              <a:t>Στην </a:t>
            </a:r>
            <a:r>
              <a:rPr lang="el-GR" sz="2400" dirty="0" smtClean="0"/>
              <a:t>Καινή Διαθήκη </a:t>
            </a:r>
            <a:r>
              <a:rPr lang="el-GR" sz="2400" dirty="0"/>
              <a:t>η μετάνοια και η εξομολόγηση αποκτούν νέα διάσταση (τοποθετούνται σε εκκλησιολογική βάση και αποκτούν μυστηριακή σημασία). </a:t>
            </a:r>
            <a:endParaRPr lang="en-US" sz="2400" dirty="0"/>
          </a:p>
          <a:p>
            <a:r>
              <a:rPr lang="el-GR" sz="2400" dirty="0"/>
              <a:t>Μτ. 9, 6: ο Ιησούς «εξουσίαν έχει αφιέναι αμαρτίας».</a:t>
            </a:r>
            <a:endParaRPr lang="en-US" sz="2400" dirty="0"/>
          </a:p>
          <a:p>
            <a:r>
              <a:rPr lang="el-GR" sz="2400" dirty="0"/>
              <a:t>Λκ.5, 32: ο Κύριος ήλθε για να καλέσει «αμαρτωλούς εις μετάνοιαν».</a:t>
            </a:r>
            <a:endParaRPr lang="en-US" sz="2400" dirty="0"/>
          </a:p>
          <a:p>
            <a:r>
              <a:rPr lang="el-GR" sz="2400" dirty="0"/>
              <a:t>Μκ. 1, 14-15: η μετάνοια αποτελεί προϋπόθεση για την εισδοχή στη Βασιλεία του Θεού (</a:t>
            </a:r>
            <a:r>
              <a:rPr lang="el-GR" sz="2400" i="1" dirty="0"/>
              <a:t>πεπλήρωται ο καιρός και ήγγικεν η βασιλεία του Θεού· μετανοείτε και πιστεύετε εν τω ευαγγελίω</a:t>
            </a:r>
            <a:r>
              <a:rPr lang="el-GR" sz="2400" dirty="0"/>
              <a:t>)</a:t>
            </a:r>
            <a:r>
              <a:rPr lang="el-GR" sz="2400" dirty="0" smtClean="0"/>
              <a:t>.</a:t>
            </a:r>
          </a:p>
          <a:p>
            <a:r>
              <a:rPr lang="el-GR" sz="2400" dirty="0"/>
              <a:t>Κάποιες από τις χαρακτηριστικότερες περιπτώσεις μετανοίας στην Καινή Διαθήκη: του Πέτρου (Μκ. 14, 66-72· Λκ. 5, 8)/ του Ζακχαίου (Λκ. 19, 8) και της μοιχαλίδος (Λκ.15, 11-32)</a:t>
            </a:r>
            <a:r>
              <a:rPr lang="el-GR" sz="2400" dirty="0" smtClean="0"/>
              <a:t>. </a:t>
            </a:r>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(4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92500"/>
          </a:bodyPr>
          <a:lstStyle/>
          <a:p>
            <a:r>
              <a:rPr lang="el-GR" sz="2400" dirty="0" smtClean="0"/>
              <a:t>Η </a:t>
            </a:r>
            <a:r>
              <a:rPr lang="el-GR" sz="2400" dirty="0"/>
              <a:t>σύσταση του Μυστηρίου της μετανοίας από τον Κύριο μετά την Ανάσταση: </a:t>
            </a:r>
            <a:r>
              <a:rPr lang="el-GR" sz="2400" i="1" dirty="0"/>
              <a:t>Λάβετε Πνεύμα Άγιον· αν τινων αφήτε τας αμαρτίας αφίενται αυτοίς, αν τινων κρατήτε κεκράτηνται</a:t>
            </a:r>
            <a:r>
              <a:rPr lang="el-GR" sz="2400" dirty="0"/>
              <a:t> (Ιω. 20, 21-23).</a:t>
            </a:r>
            <a:endParaRPr lang="en-US" sz="2400" dirty="0"/>
          </a:p>
          <a:p>
            <a:r>
              <a:rPr lang="el-GR" sz="2400" dirty="0"/>
              <a:t>Μτ. 18, 18: η εντολή του «δεσμείν» και «λύειν» τις αμαρτίες που δίδεται στον απ. Πέτρο και τους λειτουργούς της Εκκλησίας</a:t>
            </a:r>
            <a:r>
              <a:rPr lang="el-GR" sz="2400" dirty="0" smtClean="0"/>
              <a:t>.</a:t>
            </a:r>
          </a:p>
          <a:p>
            <a:r>
              <a:rPr lang="el-GR" sz="2400" dirty="0"/>
              <a:t>Ιακ. 5, 16: η εξομολόγηση τίθεται σε εκκλησιολογική βάση (</a:t>
            </a:r>
            <a:r>
              <a:rPr lang="el-GR" sz="2400" i="1" dirty="0"/>
              <a:t>Εξομολογείσθε αλλήλοις τα παραπτώματα</a:t>
            </a:r>
            <a:r>
              <a:rPr lang="el-GR" sz="2400" dirty="0"/>
              <a:t>).</a:t>
            </a:r>
            <a:endParaRPr lang="en-US" sz="2400" dirty="0"/>
          </a:p>
          <a:p>
            <a:r>
              <a:rPr lang="el-GR" sz="2400" dirty="0"/>
              <a:t>Στην Καινή Διαθήκη δεν μαρτυρείται τελετουργικό μετανοίας, αλλά μαρτυρείται η πράξη της μετάνοιας (Β’ Κορ. 2, 7-8: ο απ. Παύλος συμβουλεύει να γίνει δεκτός στην Εκκλησία κάποιος που αμάρτησε, αλλά μετανόησε)</a:t>
            </a:r>
            <a:r>
              <a:rPr lang="el-GR" sz="2400" dirty="0" smtClean="0"/>
              <a:t>.</a:t>
            </a:r>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(5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lnSpcReduction="10000"/>
          </a:bodyPr>
          <a:lstStyle/>
          <a:p>
            <a:r>
              <a:rPr lang="el-GR" sz="2400" dirty="0"/>
              <a:t>Η όποια διαδικασία μετανοίας προφανώς γινόταν δημόσια: προβλεπόταν «ομολογία των αμαρτιών» (Α’ Ιω. 1, 9) και «εξομολόγηση προς αλλήλους» (Πρ. 19, 18)</a:t>
            </a:r>
            <a:r>
              <a:rPr lang="el-GR" sz="2400" dirty="0" smtClean="0"/>
              <a:t>.</a:t>
            </a:r>
          </a:p>
          <a:p>
            <a:r>
              <a:rPr lang="el-GR" sz="2400" dirty="0" smtClean="0"/>
              <a:t>Μτ</a:t>
            </a:r>
            <a:r>
              <a:rPr lang="el-GR" sz="2400" dirty="0"/>
              <a:t>. 5, 23-24: η ανάγκη να υπάρξει «καταλλαγή» με τον αδελφό «πριν από τη θυσία» (έμμεση μαρτυρία ότι η μετάνοια προηγούνταν της </a:t>
            </a:r>
            <a:r>
              <a:rPr lang="el-GR" sz="2400" dirty="0" smtClean="0"/>
              <a:t>Θείας </a:t>
            </a:r>
            <a:r>
              <a:rPr lang="el-GR" sz="2400" dirty="0"/>
              <a:t>Ευχαριστίας).</a:t>
            </a:r>
            <a:endParaRPr lang="en-US" sz="2400" dirty="0"/>
          </a:p>
          <a:p>
            <a:r>
              <a:rPr lang="el-GR" sz="2400" dirty="0" smtClean="0"/>
              <a:t>Α’ </a:t>
            </a:r>
            <a:r>
              <a:rPr lang="el-GR" sz="2400" dirty="0"/>
              <a:t>Τιμ. 5, 20 και 22: πιθανή παρουσία του Επισκόπου στη διαδικασία μετανοίας (</a:t>
            </a:r>
            <a:r>
              <a:rPr lang="el-GR" sz="2400" i="1" dirty="0"/>
              <a:t>Τους αμαρτάνοντας ενώπιον πάντων έλεγχε, ίνα και οι λοιποί φόβον έχωσι… χείρας μηδενί επιτίθει, μηδέ κοινώνει αμαρτίας αλλοτρίας</a:t>
            </a:r>
            <a:r>
              <a:rPr lang="el-GR" sz="2400" dirty="0"/>
              <a:t>).</a:t>
            </a:r>
            <a:endParaRPr lang="en-US" sz="2400" dirty="0"/>
          </a:p>
          <a:p>
            <a:r>
              <a:rPr lang="el-GR" sz="2400" dirty="0"/>
              <a:t>Ρωμ. 5, 10: η «καταλλαγή» με το Θεό (η μετάνοια) ως γεγονός σωτηρίας.</a:t>
            </a:r>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(6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85000" lnSpcReduction="20000"/>
          </a:bodyPr>
          <a:lstStyle/>
          <a:p>
            <a:pPr marL="457200" indent="-457200">
              <a:buFont typeface="+mj-lt"/>
              <a:buAutoNum type="arabicPeriod" startAt="3"/>
            </a:pPr>
            <a:r>
              <a:rPr lang="el-GR" sz="2400" dirty="0" smtClean="0"/>
              <a:t>Μυστηριακή </a:t>
            </a:r>
            <a:r>
              <a:rPr lang="el-GR" sz="2400" dirty="0"/>
              <a:t>μετάνοια και εξομολόγηση στις πηγές της αρχαϊκής Εκκλησίας:</a:t>
            </a:r>
            <a:endParaRPr lang="en-US" sz="2400" dirty="0"/>
          </a:p>
          <a:p>
            <a:r>
              <a:rPr lang="el-GR" sz="2400" dirty="0"/>
              <a:t>Κλήμης Ρώμης, </a:t>
            </a:r>
            <a:r>
              <a:rPr lang="el-GR" sz="2400" i="1" dirty="0"/>
              <a:t>Επιστολή προς Κορινθίους </a:t>
            </a:r>
            <a:r>
              <a:rPr lang="el-GR" sz="2400" dirty="0"/>
              <a:t>(τέλος </a:t>
            </a:r>
            <a:r>
              <a:rPr lang="el-GR" sz="2400" dirty="0" smtClean="0"/>
              <a:t>1</a:t>
            </a:r>
            <a:r>
              <a:rPr lang="el-GR" sz="2400" baseline="30000" dirty="0" smtClean="0"/>
              <a:t>ου</a:t>
            </a:r>
            <a:r>
              <a:rPr lang="el-GR" sz="2400" dirty="0" smtClean="0"/>
              <a:t> </a:t>
            </a:r>
            <a:r>
              <a:rPr lang="el-GR" sz="2400" dirty="0"/>
              <a:t>αι.): πρώτη μαρτυρία περί τελετουργικού μετανοίας (κάμψη γονάτων· δάκρυα μετανοούντος· αίτημα αφέσεως· προσευχές μετανοίας [</a:t>
            </a:r>
            <a:r>
              <a:rPr lang="el-GR" sz="2400" dirty="0" smtClean="0"/>
              <a:t>50</a:t>
            </a:r>
            <a:r>
              <a:rPr lang="el-GR" sz="2400" baseline="30000" dirty="0" smtClean="0"/>
              <a:t>ος</a:t>
            </a:r>
            <a:r>
              <a:rPr lang="el-GR" sz="2400" dirty="0" smtClean="0"/>
              <a:t> </a:t>
            </a:r>
            <a:r>
              <a:rPr lang="el-GR" sz="2400" dirty="0"/>
              <a:t>Ψαλμ.]).</a:t>
            </a:r>
            <a:endParaRPr lang="en-US" sz="2400" dirty="0"/>
          </a:p>
          <a:p>
            <a:r>
              <a:rPr lang="el-GR" sz="2400" dirty="0"/>
              <a:t>Ιγνάτιος Αντιοχείας (</a:t>
            </a:r>
            <a:r>
              <a:rPr lang="el-GR" sz="2400" dirty="0" smtClean="0"/>
              <a:t>2</a:t>
            </a:r>
            <a:r>
              <a:rPr lang="el-GR" sz="2400" baseline="30000" dirty="0" smtClean="0"/>
              <a:t>ος</a:t>
            </a:r>
            <a:r>
              <a:rPr lang="el-GR" sz="2400" dirty="0" smtClean="0"/>
              <a:t> </a:t>
            </a:r>
            <a:r>
              <a:rPr lang="el-GR" sz="2400" dirty="0"/>
              <a:t>αι.): αναφέρεται στο ρόλο και στη συμμετοχή του Επισκόπου στο μυστήριο της Μετανοίας(η άφεση παρέχεται εάν οι αμαρτωλοί «συνδράμωσιν εις ενότητα Χριστού και εις συνεδρίαν επισκόπου»· έμμεση αναφορά στη μετάνοια που συνδέεται με τη </a:t>
            </a:r>
            <a:r>
              <a:rPr lang="el-GR" sz="2400" dirty="0" smtClean="0"/>
              <a:t>Θεία </a:t>
            </a:r>
            <a:r>
              <a:rPr lang="el-GR" sz="2400" dirty="0"/>
              <a:t>Ευχαριστία)</a:t>
            </a:r>
            <a:r>
              <a:rPr lang="el-GR" sz="2400" dirty="0" smtClean="0"/>
              <a:t>.</a:t>
            </a:r>
          </a:p>
          <a:p>
            <a:r>
              <a:rPr lang="el-GR" sz="2400" i="1" dirty="0"/>
              <a:t>Επιστολή Βαρνάβα</a:t>
            </a:r>
            <a:r>
              <a:rPr lang="el-GR" sz="2400" dirty="0"/>
              <a:t> (130 μ.Χ.): γενική μαρτυρία περί εξομολογήσεως των μεταβαπτισματικών αμαρτημάτων.</a:t>
            </a:r>
            <a:endParaRPr lang="en-US" sz="2400" dirty="0"/>
          </a:p>
          <a:p>
            <a:r>
              <a:rPr lang="el-GR" sz="2400" i="1" dirty="0"/>
              <a:t>Διδαχή των Δώδεκα Αποστόλων</a:t>
            </a:r>
            <a:r>
              <a:rPr lang="el-GR" sz="2400" dirty="0"/>
              <a:t> (αρχές </a:t>
            </a:r>
            <a:r>
              <a:rPr lang="el-GR" sz="2400" dirty="0" smtClean="0"/>
              <a:t>2</a:t>
            </a:r>
            <a:r>
              <a:rPr lang="el-GR" sz="2400" baseline="30000" dirty="0" smtClean="0"/>
              <a:t>ου</a:t>
            </a:r>
            <a:r>
              <a:rPr lang="el-GR" sz="2400" dirty="0" smtClean="0"/>
              <a:t> </a:t>
            </a:r>
            <a:r>
              <a:rPr lang="el-GR" sz="2400" dirty="0"/>
              <a:t>αι.): η εξομολόγηση των αμαρτημάτων προηγείται της Θείας Ευχαριστίας (επομένως γινόταν δημοσίως).</a:t>
            </a:r>
            <a:endParaRPr lang="en-US" sz="2400" dirty="0"/>
          </a:p>
          <a:p>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Εξέλιξη </a:t>
            </a:r>
            <a:r>
              <a:rPr lang="el-GR" dirty="0" smtClean="0"/>
              <a:t>του Μυστηρίου </a:t>
            </a:r>
            <a:r>
              <a:rPr lang="el-GR" dirty="0"/>
              <a:t>της Μετάνοιας </a:t>
            </a:r>
            <a:r>
              <a:rPr lang="el-GR" dirty="0" smtClean="0"/>
              <a:t>(7 </a:t>
            </a:r>
            <a:r>
              <a:rPr lang="el-GR" dirty="0"/>
              <a:t>από </a:t>
            </a:r>
            <a:r>
              <a:rPr lang="el-GR" dirty="0" smtClean="0"/>
              <a:t>11)</a:t>
            </a:r>
            <a:endParaRPr lang="el-GR" dirty="0"/>
          </a:p>
        </p:txBody>
      </p:sp>
      <p:sp>
        <p:nvSpPr>
          <p:cNvPr id="5" name="Θέση περιεχομένου 4"/>
          <p:cNvSpPr>
            <a:spLocks noGrp="1"/>
          </p:cNvSpPr>
          <p:nvPr>
            <p:ph idx="1"/>
          </p:nvPr>
        </p:nvSpPr>
        <p:spPr/>
        <p:txBody>
          <a:bodyPr>
            <a:normAutofit fontScale="85000" lnSpcReduction="10000"/>
          </a:bodyPr>
          <a:lstStyle/>
          <a:p>
            <a:r>
              <a:rPr lang="el-GR" sz="2400" dirty="0" smtClean="0"/>
              <a:t>Ειρηναίος </a:t>
            </a:r>
            <a:r>
              <a:rPr lang="el-GR" sz="2400" dirty="0"/>
              <a:t>Λυώνος (+202): στο έργο του «Έλεγχος κατά πασών των αιρέσεων» αναφέρεται στο δημόσιο χαρακτήρα της εξομολογήσεως (προφανώς πριν από τη </a:t>
            </a:r>
            <a:r>
              <a:rPr lang="el-GR" sz="2400" dirty="0" smtClean="0"/>
              <a:t>Θεία </a:t>
            </a:r>
            <a:r>
              <a:rPr lang="el-GR" sz="2400" dirty="0"/>
              <a:t>Ευχαριστία).</a:t>
            </a:r>
            <a:endParaRPr lang="en-US" sz="2400" dirty="0"/>
          </a:p>
          <a:p>
            <a:r>
              <a:rPr lang="el-GR" sz="2400" dirty="0" smtClean="0"/>
              <a:t>2</a:t>
            </a:r>
            <a:r>
              <a:rPr lang="el-GR" sz="2400" baseline="30000" dirty="0" smtClean="0"/>
              <a:t>ος</a:t>
            </a:r>
            <a:r>
              <a:rPr lang="el-GR" sz="2400" dirty="0" smtClean="0"/>
              <a:t> </a:t>
            </a:r>
            <a:r>
              <a:rPr lang="el-GR" sz="2400" dirty="0"/>
              <a:t>αι.: δημιουργείται η τάξη των Μετανοούντων για εκείνους που είχαν περιπέσει σε βαριά αμαρτήματα (ειδωλολατρία, αίρεση, σαρκικά αμαρτήματα, φόνος)</a:t>
            </a:r>
            <a:r>
              <a:rPr lang="el-GR" sz="2400" dirty="0" smtClean="0"/>
              <a:t>.</a:t>
            </a:r>
          </a:p>
          <a:p>
            <a:r>
              <a:rPr lang="el-GR" sz="2400" dirty="0" smtClean="0"/>
              <a:t>3</a:t>
            </a:r>
            <a:r>
              <a:rPr lang="el-GR" sz="2400" baseline="30000" dirty="0" smtClean="0"/>
              <a:t>ος</a:t>
            </a:r>
            <a:r>
              <a:rPr lang="el-GR" sz="2400" dirty="0" smtClean="0"/>
              <a:t> </a:t>
            </a:r>
            <a:r>
              <a:rPr lang="el-GR" sz="2400" dirty="0"/>
              <a:t>και </a:t>
            </a:r>
            <a:r>
              <a:rPr lang="el-GR" sz="2400" dirty="0" smtClean="0"/>
              <a:t>4</a:t>
            </a:r>
            <a:r>
              <a:rPr lang="el-GR" sz="2400" baseline="30000" dirty="0" smtClean="0"/>
              <a:t>ος</a:t>
            </a:r>
            <a:r>
              <a:rPr lang="el-GR" sz="2400" dirty="0" smtClean="0"/>
              <a:t> </a:t>
            </a:r>
            <a:r>
              <a:rPr lang="el-GR" sz="2400" dirty="0"/>
              <a:t>αι.: σαφέστερα λειτουργικά πλαίσια του Μυστηρίου της Μετανοίας (εμφανέστερη συμμετοχή του Επισκόπου και των πρεσβυτέρων).</a:t>
            </a:r>
            <a:endParaRPr lang="en-US" sz="2400" dirty="0"/>
          </a:p>
          <a:p>
            <a:r>
              <a:rPr lang="el-GR" sz="2400" dirty="0"/>
              <a:t>Τερτυλλιανός (+222): οι Επίσκοποι ήταν εκείνοι που συγχωρούσαν αμαρτίες/ ευθύνη κατά τη διαδικασία μετανοίας είχαν και οι «δοκιμασμένοι πρεσβύτεροι»/ οι μετανοούντες γονατίζουν κατά την ώρα της εξομολογήσεως (δημοσίως, ενώπιον κλήρου και λαού)/ προσευχή των πιστών (κατά την ευχαριστιακή σύναξη) υπέρ των μετανοούντων</a:t>
            </a:r>
            <a:r>
              <a:rPr lang="el-GR" sz="2400" dirty="0" smtClean="0"/>
              <a:t>.</a:t>
            </a:r>
            <a:endParaRPr lang="en-US" sz="2400" dirty="0"/>
          </a:p>
        </p:txBody>
      </p:sp>
    </p:spTree>
    <p:extLst>
      <p:ext uri="{BB962C8B-B14F-4D97-AF65-F5344CB8AC3E}">
        <p14:creationId xmlns:p14="http://schemas.microsoft.com/office/powerpoint/2010/main" val="1456576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1632</TotalTime>
  <Words>2830</Words>
  <Application>Microsoft Office PowerPoint</Application>
  <PresentationFormat>On-screen Show (4:3)</PresentationFormat>
  <Paragraphs>180</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Calibri</vt:lpstr>
      <vt:lpstr>Wingdings</vt:lpstr>
      <vt:lpstr>Θέμα του Office</vt:lpstr>
      <vt:lpstr>Λειτουργική</vt:lpstr>
      <vt:lpstr>Περιεχόμενα ενότητας</vt:lpstr>
      <vt:lpstr>A) Γένεση και Εξέλιξη του Μυστηρίου της Μετάνοιας (1 από 11)</vt:lpstr>
      <vt:lpstr>Α) Γένεση και Εξέλιξη του Μυστηρίου της Μετάνοιας (2 από 11)</vt:lpstr>
      <vt:lpstr>Α) Γένεση και Εξέλιξη του Μυστηρίου της Μετάνοιας (3 από 11)</vt:lpstr>
      <vt:lpstr>Α) Γένεση και Εξέλιξη του Μυστηρίου της Μετάνοιας (4 από 11)</vt:lpstr>
      <vt:lpstr>Α) Γένεση και Εξέλιξη του Μυστηρίου της Μετάνοιας (5 από 11)</vt:lpstr>
      <vt:lpstr>Α) Γένεση και Εξέλιξη του Μυστηρίου της Μετάνοιας (6 από 11)</vt:lpstr>
      <vt:lpstr>Α) Γένεση και Εξέλιξη του Μυστηρίου της Μετάνοιας (7 από 11)</vt:lpstr>
      <vt:lpstr>Α) Γένεση και Εξέλιξη του Μυστηρίου της Μετάνοιας (8 από 11)</vt:lpstr>
      <vt:lpstr>Α) Γένεση και Εξέλιξη του Μυστηρίου της Μετάνοιας (9 από 11)</vt:lpstr>
      <vt:lpstr>Α) Γένεση και Εξέλιξη του Μυστηρίου της Μετάνοιας (10 από 11)</vt:lpstr>
      <vt:lpstr>Α) Γένεση και Εξέλιξη του Μυστηρίου της Μετάνοιας (11 από 11)</vt:lpstr>
      <vt:lpstr>Β) Γένεση και Εξέλιξη του Μυστηρίου της Ιερωσύνης (1 από 4)</vt:lpstr>
      <vt:lpstr>Β) Γένεση και Εξέλιξη του Μυστηρίου της Ιερωσύνης (2 από 4)</vt:lpstr>
      <vt:lpstr>Β) Γένεση και Εξέλιξη του Μυστηρίου της Ιερωσύνης (3 από 4)</vt:lpstr>
      <vt:lpstr>Β) Γένεση και Εξέλιξη του Μυστηρίου της Ιερωσύνης (4 από 4)</vt:lpstr>
      <vt:lpstr>Γ) Γένεση και Εξέλιξη του Μυστηρίου του Ευχελαίου (1 από 3)</vt:lpstr>
      <vt:lpstr>Γ) Γένεση και Εξέλιξη του Μυστηρίου του Ευχελαίου (2 από 3)</vt:lpstr>
      <vt:lpstr>Γ) Γένεση και Εξέλιξη του Μυστηρίου του Ευχελαίου (3 από 3)</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193</cp:revision>
  <dcterms:created xsi:type="dcterms:W3CDTF">2012-09-06T09:03:05Z</dcterms:created>
  <dcterms:modified xsi:type="dcterms:W3CDTF">2015-04-17T14:30:35Z</dcterms:modified>
</cp:coreProperties>
</file>