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embeddings/oleObject2.bin" ContentType="application/vnd.openxmlformats-officedocument.oleObject"/>
  <Override PartName="/ppt/notesSlides/notesSlide9.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notesSlides/notesSlide10.xml" ContentType="application/vnd.openxmlformats-officedocument.presentationml.notesSlide+xml"/>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01" r:id="rId2"/>
    <p:sldId id="302" r:id="rId3"/>
    <p:sldId id="312" r:id="rId4"/>
    <p:sldId id="315" r:id="rId5"/>
    <p:sldId id="314"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3" r:id="rId23"/>
    <p:sldId id="334" r:id="rId24"/>
    <p:sldId id="335" r:id="rId25"/>
    <p:sldId id="337" r:id="rId26"/>
    <p:sldId id="303" r:id="rId27"/>
    <p:sldId id="290" r:id="rId28"/>
    <p:sldId id="304" r:id="rId29"/>
    <p:sldId id="305" r:id="rId30"/>
    <p:sldId id="306" r:id="rId31"/>
    <p:sldId id="291" r:id="rId32"/>
    <p:sldId id="294" r:id="rId33"/>
    <p:sldId id="307" r:id="rId34"/>
    <p:sldId id="308" r:id="rId35"/>
    <p:sldId id="309" r:id="rId36"/>
    <p:sldId id="31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02"/>
            <p14:sldId id="312"/>
            <p14:sldId id="315"/>
            <p14:sldId id="314"/>
            <p14:sldId id="316"/>
            <p14:sldId id="317"/>
            <p14:sldId id="318"/>
            <p14:sldId id="319"/>
            <p14:sldId id="320"/>
            <p14:sldId id="321"/>
            <p14:sldId id="322"/>
            <p14:sldId id="323"/>
            <p14:sldId id="324"/>
            <p14:sldId id="325"/>
            <p14:sldId id="326"/>
            <p14:sldId id="327"/>
            <p14:sldId id="328"/>
            <p14:sldId id="329"/>
            <p14:sldId id="330"/>
            <p14:sldId id="331"/>
            <p14:sldId id="333"/>
            <p14:sldId id="334"/>
            <p14:sldId id="335"/>
            <p14:sldId id="337"/>
            <p14:sldId id="303"/>
            <p14:sldId id="290"/>
            <p14:sldId id="304"/>
            <p14:sldId id="305"/>
            <p14:sldId id="306"/>
            <p14:sldId id="291"/>
            <p14:sldId id="294"/>
          </p14:sldIdLst>
        </p14:section>
        <p14:section name="Untitled Section" id="{0F1CB131-A6BD-43D0-B8D4-1F27CEF7A05E}">
          <p14:sldIdLst>
            <p14:sldId id="307"/>
            <p14:sldId id="308"/>
            <p14:sldId id="309"/>
            <p14:sldId id="31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3" d="100"/>
          <a:sy n="83" d="100"/>
        </p:scale>
        <p:origin x="-1992" y="-1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commentAuthors" Target="commentAuthors.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 Id="rId2" Type="http://schemas.openxmlformats.org/officeDocument/2006/relationships/image" Target="../media/image8.wmf"/><Relationship Id="rId3"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wmf"/><Relationship Id="rId4" Type="http://schemas.openxmlformats.org/officeDocument/2006/relationships/image" Target="../media/image13.wmf"/><Relationship Id="rId5" Type="http://schemas.openxmlformats.org/officeDocument/2006/relationships/image" Target="../media/image14.wmf"/><Relationship Id="rId1" Type="http://schemas.openxmlformats.org/officeDocument/2006/relationships/image" Target="../media/image10.wmf"/><Relationship Id="rId2"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oleObject" Target="../embeddings/oleObject9.bin"/><Relationship Id="rId12" Type="http://schemas.openxmlformats.org/officeDocument/2006/relationships/image" Target="../media/image13.wmf"/><Relationship Id="rId13" Type="http://schemas.openxmlformats.org/officeDocument/2006/relationships/oleObject" Target="../embeddings/oleObject10.bin"/><Relationship Id="rId14" Type="http://schemas.openxmlformats.org/officeDocument/2006/relationships/image" Target="../media/image14.wmf"/><Relationship Id="rId1" Type="http://schemas.openxmlformats.org/officeDocument/2006/relationships/vmlDrawing" Target="../drawings/vmlDrawing4.vml"/><Relationship Id="rId2" Type="http://schemas.openxmlformats.org/officeDocument/2006/relationships/slideLayout" Target="../slideLayouts/slideLayout8.xml"/><Relationship Id="rId3" Type="http://schemas.openxmlformats.org/officeDocument/2006/relationships/notesSlide" Target="../notesSlides/notesSlide10.xml"/><Relationship Id="rId4" Type="http://schemas.openxmlformats.org/officeDocument/2006/relationships/image" Target="../media/image15.png"/><Relationship Id="rId5" Type="http://schemas.openxmlformats.org/officeDocument/2006/relationships/oleObject" Target="../embeddings/oleObject6.bin"/><Relationship Id="rId6" Type="http://schemas.openxmlformats.org/officeDocument/2006/relationships/image" Target="../media/image10.wmf"/><Relationship Id="rId7" Type="http://schemas.openxmlformats.org/officeDocument/2006/relationships/oleObject" Target="../embeddings/oleObject7.bin"/><Relationship Id="rId8" Type="http://schemas.openxmlformats.org/officeDocument/2006/relationships/image" Target="../media/image11.wmf"/><Relationship Id="rId9" Type="http://schemas.openxmlformats.org/officeDocument/2006/relationships/oleObject" Target="../embeddings/oleObject8.bin"/><Relationship Id="rId10" Type="http://schemas.openxmlformats.org/officeDocument/2006/relationships/image" Target="../media/image12.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1.bin"/><Relationship Id="rId5" Type="http://schemas.openxmlformats.org/officeDocument/2006/relationships/image" Target="../media/image3.w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oleObject" Target="../embeddings/oleObject2.bin"/><Relationship Id="rId5" Type="http://schemas.openxmlformats.org/officeDocument/2006/relationships/image" Target="../media/image6.w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oleObject3.bin"/><Relationship Id="rId5" Type="http://schemas.openxmlformats.org/officeDocument/2006/relationships/image" Target="../media/image7.wmf"/><Relationship Id="rId6" Type="http://schemas.openxmlformats.org/officeDocument/2006/relationships/oleObject" Target="../embeddings/oleObject4.bin"/><Relationship Id="rId7" Type="http://schemas.openxmlformats.org/officeDocument/2006/relationships/image" Target="../media/image8.wmf"/><Relationship Id="rId8" Type="http://schemas.openxmlformats.org/officeDocument/2006/relationships/oleObject" Target="../embeddings/oleObject5.bin"/><Relationship Id="rId9" Type="http://schemas.openxmlformats.org/officeDocument/2006/relationships/image" Target="../media/image9.w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Μεθοδολογία των Επιστημών του Ανθρώπου: Στατιστική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2:</a:t>
            </a:r>
            <a:r>
              <a:rPr lang="en-US" sz="2800" dirty="0" smtClean="0">
                <a:solidFill>
                  <a:srgbClr val="5075BC"/>
                </a:solidFill>
                <a:latin typeface="+mj-lt"/>
                <a:ea typeface="+mj-ea"/>
                <a:cs typeface="+mj-cs"/>
              </a:rPr>
              <a:t> </a:t>
            </a:r>
            <a:r>
              <a:rPr lang="el-GR" sz="2800" dirty="0" smtClean="0"/>
              <a:t>Επαγωγική Στατιστική</a:t>
            </a:r>
            <a:endParaRPr lang="en-US" sz="2800" dirty="0" smtClean="0"/>
          </a:p>
          <a:p>
            <a:endParaRPr lang="el-GR" sz="2800" dirty="0"/>
          </a:p>
          <a:p>
            <a:r>
              <a:rPr lang="el-GR" sz="2800" dirty="0" smtClean="0"/>
              <a:t>Βασίλης Γιαλαμάς</a:t>
            </a:r>
          </a:p>
          <a:p>
            <a:r>
              <a:rPr lang="el-GR" sz="2800" dirty="0" smtClean="0"/>
              <a:t>Σχολή Επιστημών της Αγωγής</a:t>
            </a:r>
          </a:p>
          <a:p>
            <a:r>
              <a:rPr lang="el-GR" sz="2800" dirty="0" smtClean="0"/>
              <a:t>Τμήμα</a:t>
            </a:r>
            <a:r>
              <a:rPr lang="en-US" sz="2800" dirty="0" smtClean="0"/>
              <a:t> </a:t>
            </a:r>
            <a:r>
              <a:rPr lang="el-GR" sz="2800" dirty="0" smtClean="0"/>
              <a:t>Εκπαίδευσης και Αγωγής στην Προσχολική Ηλικία</a:t>
            </a:r>
            <a:endParaRPr lang="en-US" sz="2800" dirty="0" smtClean="0"/>
          </a:p>
          <a:p>
            <a:endParaRPr lang="el-GR" sz="2800" dirty="0" smtClean="0"/>
          </a:p>
        </p:txBody>
      </p:sp>
    </p:spTree>
    <p:extLst>
      <p:ext uri="{BB962C8B-B14F-4D97-AF65-F5344CB8AC3E}">
        <p14:creationId xmlns:p14="http://schemas.microsoft.com/office/powerpoint/2010/main" val="269825587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sz="3200" dirty="0"/>
              <a:t>Υπολογισμός συντελεστών γραμμής παλινδρόμησης</a:t>
            </a:r>
            <a:r>
              <a:rPr lang="el-GR" sz="3200" dirty="0" smtClean="0"/>
              <a:t>: «</a:t>
            </a:r>
            <a:r>
              <a:rPr lang="el-GR" sz="3200" dirty="0"/>
              <a:t>Προσδόκιμο επιβίωσης Γυναικών» και «Αριθμός γεννήσεων</a:t>
            </a:r>
            <a:r>
              <a:rPr lang="el-GR" sz="3200" dirty="0" smtClean="0"/>
              <a:t>»</a:t>
            </a:r>
            <a:endParaRPr lang="el-GR" sz="3200" dirty="0"/>
          </a:p>
        </p:txBody>
      </p:sp>
      <p:pic>
        <p:nvPicPr>
          <p:cNvPr id="7" name="Content Placeholder 6" descr="Πίνακας δεδομένων"/>
          <p:cNvPicPr>
            <a:picLocks noGrp="1" noChangeAspect="1"/>
          </p:cNvPicPr>
          <p:nvPr>
            <p:ph idx="1"/>
          </p:nvPr>
        </p:nvPicPr>
        <p:blipFill>
          <a:blip r:embed="rId4">
            <a:extLst>
              <a:ext uri="{28A0092B-C50C-407E-A947-70E740481C1C}">
                <a14:useLocalDpi xmlns:a14="http://schemas.microsoft.com/office/drawing/2010/main" val="0"/>
              </a:ext>
            </a:extLst>
          </a:blip>
          <a:srcRect l="-26207" r="-26207"/>
          <a:stretch>
            <a:fillRect/>
          </a:stretch>
        </p:blipFill>
        <p:spPr/>
      </p:pic>
      <p:graphicFrame>
        <p:nvGraphicFramePr>
          <p:cNvPr id="8" name="8 - Αντικείμενο"/>
          <p:cNvGraphicFramePr>
            <a:graphicFrameLocks noChangeAspect="1"/>
          </p:cNvGraphicFramePr>
          <p:nvPr>
            <p:extLst>
              <p:ext uri="{D42A27DB-BD31-4B8C-83A1-F6EECF244321}">
                <p14:modId xmlns:p14="http://schemas.microsoft.com/office/powerpoint/2010/main" val="2724124150"/>
              </p:ext>
            </p:extLst>
          </p:nvPr>
        </p:nvGraphicFramePr>
        <p:xfrm>
          <a:off x="539552" y="1646064"/>
          <a:ext cx="1360805" cy="486792"/>
        </p:xfrm>
        <a:graphic>
          <a:graphicData uri="http://schemas.openxmlformats.org/presentationml/2006/ole">
            <mc:AlternateContent xmlns:mc="http://schemas.openxmlformats.org/markup-compatibility/2006">
              <mc:Choice xmlns:v="urn:schemas-microsoft-com:vml" Requires="v">
                <p:oleObj spid="_x0000_s6203" name="Εξίσωση" r:id="rId5" imgW="1562040" imgH="558720" progId="Equation.3">
                  <p:embed/>
                </p:oleObj>
              </mc:Choice>
              <mc:Fallback>
                <p:oleObj name="Εξίσωση" r:id="rId5" imgW="1562040" imgH="55872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1646064"/>
                        <a:ext cx="1360805" cy="486792"/>
                      </a:xfrm>
                      <a:prstGeom prst="rect">
                        <a:avLst/>
                      </a:prstGeom>
                      <a:noFill/>
                    </p:spPr>
                  </p:pic>
                </p:oleObj>
              </mc:Fallback>
            </mc:AlternateContent>
          </a:graphicData>
        </a:graphic>
      </p:graphicFrame>
      <p:graphicFrame>
        <p:nvGraphicFramePr>
          <p:cNvPr id="9" name="9 - Αντικείμενο"/>
          <p:cNvGraphicFramePr>
            <a:graphicFrameLocks noChangeAspect="1"/>
          </p:cNvGraphicFramePr>
          <p:nvPr>
            <p:extLst>
              <p:ext uri="{D42A27DB-BD31-4B8C-83A1-F6EECF244321}">
                <p14:modId xmlns:p14="http://schemas.microsoft.com/office/powerpoint/2010/main" val="1168563950"/>
              </p:ext>
            </p:extLst>
          </p:nvPr>
        </p:nvGraphicFramePr>
        <p:xfrm>
          <a:off x="2051720" y="1628800"/>
          <a:ext cx="1477801" cy="504056"/>
        </p:xfrm>
        <a:graphic>
          <a:graphicData uri="http://schemas.openxmlformats.org/presentationml/2006/ole">
            <mc:AlternateContent xmlns:mc="http://schemas.openxmlformats.org/markup-compatibility/2006">
              <mc:Choice xmlns:v="urn:schemas-microsoft-com:vml" Requires="v">
                <p:oleObj spid="_x0000_s6204" name="Εξίσωση" r:id="rId7" imgW="1638000" imgH="558720" progId="Equation.3">
                  <p:embed/>
                </p:oleObj>
              </mc:Choice>
              <mc:Fallback>
                <p:oleObj name="Εξίσωση" r:id="rId7" imgW="1638000" imgH="55872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1720" y="1628800"/>
                        <a:ext cx="1477801" cy="504056"/>
                      </a:xfrm>
                      <a:prstGeom prst="rect">
                        <a:avLst/>
                      </a:prstGeom>
                      <a:noFill/>
                    </p:spPr>
                  </p:pic>
                </p:oleObj>
              </mc:Fallback>
            </mc:AlternateContent>
          </a:graphicData>
        </a:graphic>
      </p:graphicFrame>
      <p:graphicFrame>
        <p:nvGraphicFramePr>
          <p:cNvPr id="10" name="Object 2"/>
          <p:cNvGraphicFramePr>
            <a:graphicFrameLocks noChangeAspect="1"/>
          </p:cNvGraphicFramePr>
          <p:nvPr>
            <p:extLst>
              <p:ext uri="{D42A27DB-BD31-4B8C-83A1-F6EECF244321}">
                <p14:modId xmlns:p14="http://schemas.microsoft.com/office/powerpoint/2010/main" val="3146689021"/>
              </p:ext>
            </p:extLst>
          </p:nvPr>
        </p:nvGraphicFramePr>
        <p:xfrm>
          <a:off x="467544" y="2247737"/>
          <a:ext cx="2952328" cy="1325279"/>
        </p:xfrm>
        <a:graphic>
          <a:graphicData uri="http://schemas.openxmlformats.org/presentationml/2006/ole">
            <mc:AlternateContent xmlns:mc="http://schemas.openxmlformats.org/markup-compatibility/2006">
              <mc:Choice xmlns:v="urn:schemas-microsoft-com:vml" Requires="v">
                <p:oleObj spid="_x0000_s6205" name="Εξίσωση" r:id="rId9" imgW="2603160" imgH="1460160" progId="Equation.3">
                  <p:embed/>
                </p:oleObj>
              </mc:Choice>
              <mc:Fallback>
                <p:oleObj name="Εξίσωση" r:id="rId9" imgW="2603160" imgH="146016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544" y="2247737"/>
                        <a:ext cx="2952328" cy="1325279"/>
                      </a:xfrm>
                      <a:prstGeom prst="rect">
                        <a:avLst/>
                      </a:prstGeom>
                      <a:noFill/>
                    </p:spPr>
                  </p:pic>
                </p:oleObj>
              </mc:Fallback>
            </mc:AlternateContent>
          </a:graphicData>
        </a:graphic>
      </p:graphicFrame>
      <p:graphicFrame>
        <p:nvGraphicFramePr>
          <p:cNvPr id="11" name="Object 3"/>
          <p:cNvGraphicFramePr>
            <a:graphicFrameLocks noChangeAspect="1"/>
          </p:cNvGraphicFramePr>
          <p:nvPr>
            <p:extLst>
              <p:ext uri="{D42A27DB-BD31-4B8C-83A1-F6EECF244321}">
                <p14:modId xmlns:p14="http://schemas.microsoft.com/office/powerpoint/2010/main" val="492104488"/>
              </p:ext>
            </p:extLst>
          </p:nvPr>
        </p:nvGraphicFramePr>
        <p:xfrm>
          <a:off x="467544" y="3734368"/>
          <a:ext cx="3096343" cy="1350816"/>
        </p:xfrm>
        <a:graphic>
          <a:graphicData uri="http://schemas.openxmlformats.org/presentationml/2006/ole">
            <mc:AlternateContent xmlns:mc="http://schemas.openxmlformats.org/markup-compatibility/2006">
              <mc:Choice xmlns:v="urn:schemas-microsoft-com:vml" Requires="v">
                <p:oleObj spid="_x0000_s6206" name="Εξίσωση" r:id="rId11" imgW="3365280" imgH="1473120" progId="Equation.3">
                  <p:embed/>
                </p:oleObj>
              </mc:Choice>
              <mc:Fallback>
                <p:oleObj name="Εξίσωση" r:id="rId11" imgW="3365280" imgH="147312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7544" y="3734368"/>
                        <a:ext cx="3096343" cy="1350816"/>
                      </a:xfrm>
                      <a:prstGeom prst="rect">
                        <a:avLst/>
                      </a:prstGeom>
                      <a:noFill/>
                      <a:ln>
                        <a:noFill/>
                      </a:ln>
                      <a:effec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3784442437"/>
              </p:ext>
            </p:extLst>
          </p:nvPr>
        </p:nvGraphicFramePr>
        <p:xfrm>
          <a:off x="634256" y="5157192"/>
          <a:ext cx="2425576" cy="972271"/>
        </p:xfrm>
        <a:graphic>
          <a:graphicData uri="http://schemas.openxmlformats.org/presentationml/2006/ole">
            <mc:AlternateContent xmlns:mc="http://schemas.openxmlformats.org/markup-compatibility/2006">
              <mc:Choice xmlns:v="urn:schemas-microsoft-com:vml" Requires="v">
                <p:oleObj spid="_x0000_s6207" name="Εξίσωση" r:id="rId13" imgW="2374560" imgH="952200" progId="Equation.3">
                  <p:embed/>
                </p:oleObj>
              </mc:Choice>
              <mc:Fallback>
                <p:oleObj name="Εξίσωση" r:id="rId13" imgW="2374560" imgH="9522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4256" y="5157192"/>
                        <a:ext cx="2425576" cy="97227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84751981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70000" lnSpcReduction="20000"/>
          </a:bodyPr>
          <a:lstStyle/>
          <a:p>
            <a:r>
              <a:rPr lang="el-GR" sz="2800" b="1" dirty="0" smtClean="0"/>
              <a:t>Σταθερά</a:t>
            </a:r>
          </a:p>
          <a:p>
            <a:endParaRPr lang="el-GR" sz="2800" dirty="0" smtClean="0">
              <a:solidFill>
                <a:srgbClr val="000000"/>
              </a:solidFill>
              <a:latin typeface="Arial" charset="0"/>
            </a:endParaRPr>
          </a:p>
          <a:p>
            <a:r>
              <a:rPr lang="el-GR" sz="2800" dirty="0" smtClean="0">
                <a:solidFill>
                  <a:srgbClr val="000000"/>
                </a:solidFill>
                <a:latin typeface="Arial" charset="0"/>
              </a:rPr>
              <a:t>Η </a:t>
            </a:r>
            <a:r>
              <a:rPr lang="el-GR" sz="2800" dirty="0">
                <a:solidFill>
                  <a:srgbClr val="000000"/>
                </a:solidFill>
                <a:latin typeface="Arial" charset="0"/>
              </a:rPr>
              <a:t>τιμή του προσδόκιμου επιβίωσης όταν ο αριθμός των γεννήσεων είναι 0 δηλ. το σημείο στο οποίο η γραμμή παλινδρόμησης τέμνει τον άξονα (χ) του προσδόκιμου </a:t>
            </a:r>
            <a:r>
              <a:rPr lang="el-GR" sz="2800" dirty="0" smtClean="0">
                <a:solidFill>
                  <a:srgbClr val="000000"/>
                </a:solidFill>
                <a:latin typeface="Arial" charset="0"/>
              </a:rPr>
              <a:t>επιβίωσης.</a:t>
            </a:r>
            <a:r>
              <a:rPr lang="en-US" sz="2800" dirty="0" smtClean="0"/>
              <a:t/>
            </a:r>
            <a:br>
              <a:rPr lang="en-US" sz="2800" dirty="0" smtClean="0"/>
            </a:br>
            <a:endParaRPr lang="el-GR" sz="2800" dirty="0" smtClean="0"/>
          </a:p>
          <a:p>
            <a:r>
              <a:rPr lang="el-GR" sz="2800" dirty="0">
                <a:solidFill>
                  <a:srgbClr val="000000"/>
                </a:solidFill>
                <a:latin typeface="Arial" charset="0"/>
              </a:rPr>
              <a:t>Καθώς ο αριθμός γεννήσεων αυξάνει κατά 1, η επιβίωση ελαττώνεται κατά 0.7 έτη</a:t>
            </a:r>
            <a:r>
              <a:rPr lang="el-GR" sz="2800" dirty="0" smtClean="0">
                <a:solidFill>
                  <a:srgbClr val="000000"/>
                </a:solidFill>
                <a:latin typeface="Arial" charset="0"/>
              </a:rPr>
              <a:t>.</a:t>
            </a:r>
          </a:p>
          <a:p>
            <a:endParaRPr lang="el-GR" sz="2800" dirty="0">
              <a:solidFill>
                <a:srgbClr val="000000"/>
              </a:solidFill>
              <a:latin typeface="Arial" charset="0"/>
            </a:endParaRPr>
          </a:p>
          <a:p>
            <a:r>
              <a:rPr lang="el-GR" sz="2800" b="1" dirty="0" smtClean="0">
                <a:solidFill>
                  <a:srgbClr val="000000"/>
                </a:solidFill>
                <a:latin typeface="Arial" charset="0"/>
              </a:rPr>
              <a:t>κλίση</a:t>
            </a:r>
            <a:endParaRPr lang="el-GR" sz="2800" b="1" dirty="0">
              <a:solidFill>
                <a:srgbClr val="000000"/>
              </a:solidFill>
              <a:latin typeface="Arial" charset="0"/>
            </a:endParaRPr>
          </a:p>
          <a:p>
            <a:endParaRPr lang="el-GR" sz="2800" dirty="0" smtClean="0"/>
          </a:p>
        </p:txBody>
      </p:sp>
      <p:sp>
        <p:nvSpPr>
          <p:cNvPr id="5" name="Τίτλος 4"/>
          <p:cNvSpPr>
            <a:spLocks noGrp="1"/>
          </p:cNvSpPr>
          <p:nvPr>
            <p:ph type="title"/>
          </p:nvPr>
        </p:nvSpPr>
        <p:spPr/>
        <p:txBody>
          <a:bodyPr>
            <a:normAutofit fontScale="90000"/>
          </a:bodyPr>
          <a:lstStyle/>
          <a:p>
            <a:r>
              <a:rPr lang="el-GR" dirty="0"/>
              <a:t>Γραφική απεικόνιση των συντελεστών της </a:t>
            </a:r>
            <a:r>
              <a:rPr lang="el-GR" dirty="0" smtClean="0"/>
              <a:t>γραμμής </a:t>
            </a:r>
            <a:r>
              <a:rPr lang="el-GR" dirty="0"/>
              <a:t>παλινδρόμησης</a:t>
            </a:r>
          </a:p>
        </p:txBody>
      </p:sp>
      <p:pic>
        <p:nvPicPr>
          <p:cNvPr id="4" name="Content Placeholder 3" descr="Εικόνα γραφικής απεικόνισης των συντελεστών της γραμμής παλινδρόμησης"/>
          <p:cNvPicPr>
            <a:picLocks noGrp="1" noChangeAspect="1"/>
          </p:cNvPicPr>
          <p:nvPr>
            <p:ph idx="1"/>
          </p:nvPr>
        </p:nvPicPr>
        <p:blipFill>
          <a:blip r:embed="rId3">
            <a:extLst>
              <a:ext uri="{28A0092B-C50C-407E-A947-70E740481C1C}">
                <a14:useLocalDpi xmlns:a14="http://schemas.microsoft.com/office/drawing/2010/main" val="0"/>
              </a:ext>
            </a:extLst>
          </a:blip>
          <a:srcRect t="-6218" b="-6218"/>
          <a:stretch>
            <a:fillRect/>
          </a:stretch>
        </p:blipFill>
        <p:spPr/>
      </p:pic>
      <p:sp>
        <p:nvSpPr>
          <p:cNvPr id="7" name="Line 11"/>
          <p:cNvSpPr>
            <a:spLocks noChangeShapeType="1"/>
          </p:cNvSpPr>
          <p:nvPr/>
        </p:nvSpPr>
        <p:spPr bwMode="auto">
          <a:xfrm rot="420000" flipH="1" flipV="1">
            <a:off x="6568076" y="3722462"/>
            <a:ext cx="180946" cy="1501306"/>
          </a:xfrm>
          <a:prstGeom prst="line">
            <a:avLst/>
          </a:prstGeom>
          <a:noFill/>
          <a:ln w="9525">
            <a:solidFill>
              <a:schemeClr val="tx1"/>
            </a:solidFill>
            <a:round/>
            <a:headEnd/>
            <a:tailEnd/>
          </a:ln>
        </p:spPr>
        <p:txBody>
          <a:bodyPr/>
          <a:lstStyle/>
          <a:p>
            <a:endParaRPr lang="el-GR"/>
          </a:p>
        </p:txBody>
      </p:sp>
      <p:sp>
        <p:nvSpPr>
          <p:cNvPr id="8" name="Line 11"/>
          <p:cNvSpPr>
            <a:spLocks noChangeShapeType="1"/>
          </p:cNvSpPr>
          <p:nvPr/>
        </p:nvSpPr>
        <p:spPr bwMode="auto">
          <a:xfrm flipH="1" flipV="1">
            <a:off x="6948264" y="3717032"/>
            <a:ext cx="0" cy="1512168"/>
          </a:xfrm>
          <a:prstGeom prst="line">
            <a:avLst/>
          </a:prstGeom>
          <a:noFill/>
          <a:ln w="9525">
            <a:solidFill>
              <a:schemeClr val="tx1"/>
            </a:solidFill>
            <a:round/>
            <a:headEnd/>
            <a:tailEnd/>
          </a:ln>
        </p:spPr>
        <p:txBody>
          <a:bodyPr/>
          <a:lstStyle/>
          <a:p>
            <a:endParaRPr lang="el-GR"/>
          </a:p>
        </p:txBody>
      </p:sp>
      <p:sp>
        <p:nvSpPr>
          <p:cNvPr id="9" name="Line 7"/>
          <p:cNvSpPr>
            <a:spLocks noChangeShapeType="1"/>
          </p:cNvSpPr>
          <p:nvPr/>
        </p:nvSpPr>
        <p:spPr bwMode="auto">
          <a:xfrm>
            <a:off x="4211960" y="3933056"/>
            <a:ext cx="2736304" cy="0"/>
          </a:xfrm>
          <a:prstGeom prst="line">
            <a:avLst/>
          </a:prstGeom>
          <a:noFill/>
          <a:ln w="9525">
            <a:solidFill>
              <a:schemeClr val="tx1"/>
            </a:solidFill>
            <a:round/>
            <a:headEnd/>
            <a:tailEnd/>
          </a:ln>
        </p:spPr>
        <p:txBody>
          <a:bodyPr/>
          <a:lstStyle/>
          <a:p>
            <a:endParaRPr lang="el-GR"/>
          </a:p>
        </p:txBody>
      </p:sp>
      <p:sp>
        <p:nvSpPr>
          <p:cNvPr id="10" name="Line 7"/>
          <p:cNvSpPr>
            <a:spLocks noChangeShapeType="1"/>
          </p:cNvSpPr>
          <p:nvPr/>
        </p:nvSpPr>
        <p:spPr bwMode="auto">
          <a:xfrm>
            <a:off x="4139952" y="3717032"/>
            <a:ext cx="2808312" cy="0"/>
          </a:xfrm>
          <a:prstGeom prst="line">
            <a:avLst/>
          </a:prstGeom>
          <a:noFill/>
          <a:ln w="9525">
            <a:solidFill>
              <a:schemeClr val="tx1"/>
            </a:solidFill>
            <a:round/>
            <a:headEnd/>
            <a:tailEnd/>
          </a:ln>
        </p:spPr>
        <p:txBody>
          <a:bodyPr/>
          <a:lstStyle/>
          <a:p>
            <a:endParaRPr lang="el-GR"/>
          </a:p>
        </p:txBody>
      </p:sp>
      <p:sp>
        <p:nvSpPr>
          <p:cNvPr id="12" name="Text Box 14"/>
          <p:cNvSpPr txBox="1">
            <a:spLocks noChangeArrowheads="1"/>
          </p:cNvSpPr>
          <p:nvPr/>
        </p:nvSpPr>
        <p:spPr bwMode="auto">
          <a:xfrm>
            <a:off x="6414864" y="3331840"/>
            <a:ext cx="533400" cy="457200"/>
          </a:xfrm>
          <a:prstGeom prst="rect">
            <a:avLst/>
          </a:prstGeom>
          <a:noFill/>
          <a:ln w="9525">
            <a:noFill/>
            <a:miter lim="800000"/>
            <a:headEnd/>
            <a:tailEnd/>
          </a:ln>
        </p:spPr>
        <p:txBody>
          <a:bodyPr>
            <a:spAutoFit/>
          </a:bodyPr>
          <a:lstStyle/>
          <a:p>
            <a:pPr>
              <a:spcBef>
                <a:spcPct val="50000"/>
              </a:spcBef>
            </a:pPr>
            <a:r>
              <a:rPr lang="el-GR" dirty="0"/>
              <a:t>+1</a:t>
            </a:r>
          </a:p>
        </p:txBody>
      </p:sp>
      <p:sp>
        <p:nvSpPr>
          <p:cNvPr id="13" name="Text Box 16"/>
          <p:cNvSpPr txBox="1">
            <a:spLocks noChangeArrowheads="1"/>
          </p:cNvSpPr>
          <p:nvPr/>
        </p:nvSpPr>
        <p:spPr bwMode="auto">
          <a:xfrm>
            <a:off x="6982544" y="3717032"/>
            <a:ext cx="685800" cy="457200"/>
          </a:xfrm>
          <a:prstGeom prst="rect">
            <a:avLst/>
          </a:prstGeom>
          <a:noFill/>
          <a:ln w="9525">
            <a:noFill/>
            <a:miter lim="800000"/>
            <a:headEnd/>
            <a:tailEnd/>
          </a:ln>
        </p:spPr>
        <p:txBody>
          <a:bodyPr>
            <a:spAutoFit/>
          </a:bodyPr>
          <a:lstStyle/>
          <a:p>
            <a:pPr>
              <a:spcBef>
                <a:spcPct val="50000"/>
              </a:spcBef>
            </a:pPr>
            <a:r>
              <a:rPr lang="el-GR" dirty="0"/>
              <a:t>-0.7</a:t>
            </a:r>
          </a:p>
        </p:txBody>
      </p:sp>
      <p:sp>
        <p:nvSpPr>
          <p:cNvPr id="14" name="Text Box 16"/>
          <p:cNvSpPr txBox="1">
            <a:spLocks noChangeArrowheads="1"/>
          </p:cNvSpPr>
          <p:nvPr/>
        </p:nvSpPr>
        <p:spPr bwMode="auto">
          <a:xfrm>
            <a:off x="4355976" y="1887215"/>
            <a:ext cx="792088" cy="461665"/>
          </a:xfrm>
          <a:prstGeom prst="rect">
            <a:avLst/>
          </a:prstGeom>
          <a:noFill/>
          <a:ln w="9525">
            <a:noFill/>
            <a:miter lim="800000"/>
            <a:headEnd/>
            <a:tailEnd/>
          </a:ln>
        </p:spPr>
        <p:txBody>
          <a:bodyPr wrap="square">
            <a:spAutoFit/>
          </a:bodyPr>
          <a:lstStyle/>
          <a:p>
            <a:pPr>
              <a:spcBef>
                <a:spcPct val="50000"/>
              </a:spcBef>
            </a:pPr>
            <a:r>
              <a:rPr lang="el-GR" dirty="0" smtClean="0"/>
              <a:t>89,9</a:t>
            </a:r>
            <a:endParaRPr lang="el-GR" dirty="0"/>
          </a:p>
        </p:txBody>
      </p:sp>
      <p:cxnSp>
        <p:nvCxnSpPr>
          <p:cNvPr id="15" name="23 - Ευθεία γραμμή σύνδεσης"/>
          <p:cNvCxnSpPr/>
          <p:nvPr/>
        </p:nvCxnSpPr>
        <p:spPr>
          <a:xfrm flipH="1">
            <a:off x="4139952" y="2060848"/>
            <a:ext cx="288032" cy="0"/>
          </a:xfrm>
          <a:prstGeom prst="line">
            <a:avLst/>
          </a:prstGeom>
        </p:spPr>
        <p:style>
          <a:lnRef idx="1">
            <a:schemeClr val="dk1"/>
          </a:lnRef>
          <a:fillRef idx="0">
            <a:schemeClr val="dk1"/>
          </a:fillRef>
          <a:effectRef idx="0">
            <a:schemeClr val="dk1"/>
          </a:effectRef>
          <a:fontRef idx="minor">
            <a:schemeClr val="tx1"/>
          </a:fontRef>
        </p:style>
      </p:cxnSp>
      <p:sp>
        <p:nvSpPr>
          <p:cNvPr id="17" name="Line 12"/>
          <p:cNvSpPr>
            <a:spLocks noChangeShapeType="1"/>
          </p:cNvSpPr>
          <p:nvPr/>
        </p:nvSpPr>
        <p:spPr bwMode="auto">
          <a:xfrm>
            <a:off x="1547664" y="1772816"/>
            <a:ext cx="2376264" cy="288032"/>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el-GR"/>
          </a:p>
        </p:txBody>
      </p:sp>
      <p:sp>
        <p:nvSpPr>
          <p:cNvPr id="18" name="Line 12"/>
          <p:cNvSpPr>
            <a:spLocks noChangeShapeType="1"/>
          </p:cNvSpPr>
          <p:nvPr/>
        </p:nvSpPr>
        <p:spPr bwMode="auto">
          <a:xfrm flipV="1">
            <a:off x="3059832" y="4005064"/>
            <a:ext cx="3816424" cy="108012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el-GR"/>
          </a:p>
        </p:txBody>
      </p:sp>
      <p:sp>
        <p:nvSpPr>
          <p:cNvPr id="20" name="Line 12"/>
          <p:cNvSpPr>
            <a:spLocks noChangeShapeType="1"/>
          </p:cNvSpPr>
          <p:nvPr/>
        </p:nvSpPr>
        <p:spPr bwMode="auto">
          <a:xfrm flipV="1">
            <a:off x="1331640" y="4509120"/>
            <a:ext cx="6192688" cy="144016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el-GR"/>
          </a:p>
        </p:txBody>
      </p:sp>
    </p:spTree>
    <p:extLst>
      <p:ext uri="{BB962C8B-B14F-4D97-AF65-F5344CB8AC3E}">
        <p14:creationId xmlns:p14="http://schemas.microsoft.com/office/powerpoint/2010/main" val="364301794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a:t>Αλλαγές της x δεν έχουν επίδραση στη μεταβλητή y</a:t>
            </a:r>
          </a:p>
        </p:txBody>
      </p:sp>
      <p:sp>
        <p:nvSpPr>
          <p:cNvPr id="6" name="Τίτλος 5"/>
          <p:cNvSpPr>
            <a:spLocks noGrp="1"/>
          </p:cNvSpPr>
          <p:nvPr>
            <p:ph type="title"/>
          </p:nvPr>
        </p:nvSpPr>
        <p:spPr/>
        <p:txBody>
          <a:bodyPr/>
          <a:lstStyle/>
          <a:p>
            <a:r>
              <a:rPr lang="el-GR" dirty="0"/>
              <a:t>Μη γραμμική σχέση (κλίση</a:t>
            </a:r>
            <a:r>
              <a:rPr lang="en-US" dirty="0"/>
              <a:t> b</a:t>
            </a:r>
            <a:r>
              <a:rPr lang="el-GR" dirty="0"/>
              <a:t>=0)</a:t>
            </a:r>
          </a:p>
        </p:txBody>
      </p:sp>
      <p:pic>
        <p:nvPicPr>
          <p:cNvPr id="3" name="Picture Placeholder 2" descr="Εικόνα γραφικής παράστασης μη γραμμικής σχέσης"/>
          <p:cNvPicPr>
            <a:picLocks noGrp="1" noChangeAspect="1"/>
          </p:cNvPicPr>
          <p:nvPr>
            <p:ph type="pic" idx="1"/>
          </p:nvPr>
        </p:nvPicPr>
        <p:blipFill>
          <a:blip r:embed="rId3">
            <a:extLst>
              <a:ext uri="{28A0092B-C50C-407E-A947-70E740481C1C}">
                <a14:useLocalDpi xmlns:a14="http://schemas.microsoft.com/office/drawing/2010/main" val="0"/>
              </a:ext>
            </a:extLst>
          </a:blip>
          <a:srcRect l="-29366" r="-29366"/>
          <a:stretch>
            <a:fillRect/>
          </a:stretch>
        </p:blipFill>
        <p:spPr/>
      </p:pic>
      <p:sp>
        <p:nvSpPr>
          <p:cNvPr id="7" name="Line 7"/>
          <p:cNvSpPr>
            <a:spLocks noChangeShapeType="1"/>
          </p:cNvSpPr>
          <p:nvPr/>
        </p:nvSpPr>
        <p:spPr bwMode="auto">
          <a:xfrm flipV="1">
            <a:off x="4644008" y="2780928"/>
            <a:ext cx="72008" cy="2448272"/>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a:lstStyle/>
          <a:p>
            <a:endParaRPr lang="el-GR"/>
          </a:p>
        </p:txBody>
      </p:sp>
      <p:sp>
        <p:nvSpPr>
          <p:cNvPr id="9" name="Line 5"/>
          <p:cNvSpPr>
            <a:spLocks noChangeShapeType="1"/>
          </p:cNvSpPr>
          <p:nvPr/>
        </p:nvSpPr>
        <p:spPr bwMode="auto">
          <a:xfrm>
            <a:off x="3491880" y="2636912"/>
            <a:ext cx="2592288" cy="0"/>
          </a:xfrm>
          <a:prstGeom prst="line">
            <a:avLst/>
          </a:prstGeom>
          <a:noFill/>
          <a:ln w="9525">
            <a:solidFill>
              <a:schemeClr val="tx1"/>
            </a:solidFill>
            <a:round/>
            <a:headEnd/>
            <a:tailEnd/>
          </a:ln>
        </p:spPr>
        <p:txBody>
          <a:bodyPr/>
          <a:lstStyle/>
          <a:p>
            <a:endParaRPr lang="el-GR"/>
          </a:p>
        </p:txBody>
      </p:sp>
    </p:spTree>
    <p:extLst>
      <p:ext uri="{BB962C8B-B14F-4D97-AF65-F5344CB8AC3E}">
        <p14:creationId xmlns:p14="http://schemas.microsoft.com/office/powerpoint/2010/main" val="238604653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Προβλήματα ερμηνείας του συντελεστή </a:t>
            </a:r>
            <a:r>
              <a:rPr lang="el-GR" dirty="0" smtClean="0"/>
              <a:t>συσχέτισης</a:t>
            </a:r>
            <a:r>
              <a:rPr lang="en-US" dirty="0" smtClean="0"/>
              <a:t> (</a:t>
            </a:r>
            <a:r>
              <a:rPr lang="el-GR" dirty="0" smtClean="0"/>
              <a:t>1 από 5</a:t>
            </a:r>
            <a:r>
              <a:rPr lang="en-US" dirty="0" smtClean="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b="1" dirty="0"/>
              <a:t>Το συμπέρασμα ότι υπάρχει μια σχέση </a:t>
            </a:r>
            <a:r>
              <a:rPr lang="el-GR" sz="2800" b="1" dirty="0" smtClean="0"/>
              <a:t>αίτιου - αποτελέσματος </a:t>
            </a:r>
            <a:r>
              <a:rPr lang="el-GR" sz="2800" b="1" dirty="0"/>
              <a:t>ανάμεσα στις δυο μεταβλητές πρέπει να εξάγεται μετά από </a:t>
            </a:r>
            <a:r>
              <a:rPr lang="el-GR" sz="2800" b="1" dirty="0" smtClean="0"/>
              <a:t>τεκμηρίωση.</a:t>
            </a:r>
          </a:p>
          <a:p>
            <a:pPr marL="0" indent="0">
              <a:buNone/>
            </a:pPr>
            <a:r>
              <a:rPr lang="el-GR" sz="2800" dirty="0" smtClean="0"/>
              <a:t>π.χ</a:t>
            </a:r>
            <a:r>
              <a:rPr lang="el-GR" sz="2800" dirty="0"/>
              <a:t>. η σχέση «αριθμού γεννήσεων» και «ποσοστού αστικοποίησης» μιας χώρας είναι πιθανό να οφείλεται στην ισχυρή  συσχέτιση και των δυο με το επίπεδο ανάπτυξης της χώρας ή/και το επίπεδο του εθνικού συστήματος </a:t>
            </a:r>
            <a:r>
              <a:rPr lang="el-GR" sz="2800" dirty="0" smtClean="0"/>
              <a:t>υγείας.</a:t>
            </a:r>
            <a:endParaRPr lang="el-GR" sz="2800" dirty="0"/>
          </a:p>
        </p:txBody>
      </p:sp>
    </p:spTree>
    <p:extLst>
      <p:ext uri="{BB962C8B-B14F-4D97-AF65-F5344CB8AC3E}">
        <p14:creationId xmlns:p14="http://schemas.microsoft.com/office/powerpoint/2010/main" val="384956874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70000" lnSpcReduction="20000"/>
          </a:bodyPr>
          <a:lstStyle/>
          <a:p>
            <a:r>
              <a:rPr lang="el-GR" sz="2800" dirty="0"/>
              <a:t>Στο διάγραμμα απεικονίζονται </a:t>
            </a:r>
            <a:r>
              <a:rPr lang="el-GR" sz="2800" dirty="0" smtClean="0"/>
              <a:t>πόλεις.</a:t>
            </a:r>
          </a:p>
          <a:p>
            <a:endParaRPr lang="el-GR" sz="2800" dirty="0"/>
          </a:p>
          <a:p>
            <a:r>
              <a:rPr lang="el-GR" sz="2800" dirty="0" smtClean="0"/>
              <a:t>Μπορεί </a:t>
            </a:r>
            <a:r>
              <a:rPr lang="el-GR" sz="2800" dirty="0"/>
              <a:t>να υποστηριχτεί ότι υφίσταται αιτιατή συσχέτιση θρησκευτικότητας και εγκληματικότητας μιας πόλης</a:t>
            </a:r>
            <a:r>
              <a:rPr lang="el-GR" sz="2800" dirty="0" smtClean="0"/>
              <a:t>;</a:t>
            </a:r>
          </a:p>
          <a:p>
            <a:endParaRPr lang="el-GR" sz="2800" dirty="0"/>
          </a:p>
          <a:p>
            <a:r>
              <a:rPr lang="el-GR" sz="2800" dirty="0" smtClean="0"/>
              <a:t>Η </a:t>
            </a:r>
            <a:r>
              <a:rPr lang="el-GR" sz="2800" dirty="0"/>
              <a:t>συσχέτισή τους είναι μια </a:t>
            </a:r>
            <a:r>
              <a:rPr lang="el-GR" sz="2800" b="1" dirty="0"/>
              <a:t>απλή συμμεταβολή </a:t>
            </a:r>
            <a:r>
              <a:rPr lang="el-GR" sz="2800" dirty="0"/>
              <a:t>λόγω της ισχυρής τους θετικής συσχέτισης με ένα τρίτο παράγοντα το </a:t>
            </a:r>
            <a:r>
              <a:rPr lang="el-GR" sz="2800" b="1" dirty="0"/>
              <a:t>μέγεθος  της πόλης.</a:t>
            </a:r>
          </a:p>
        </p:txBody>
      </p:sp>
      <p:sp>
        <p:nvSpPr>
          <p:cNvPr id="5" name="Τίτλος 4"/>
          <p:cNvSpPr>
            <a:spLocks noGrp="1"/>
          </p:cNvSpPr>
          <p:nvPr>
            <p:ph type="title"/>
          </p:nvPr>
        </p:nvSpPr>
        <p:spPr/>
        <p:txBody>
          <a:bodyPr>
            <a:normAutofit fontScale="90000"/>
          </a:bodyPr>
          <a:lstStyle/>
          <a:p>
            <a:r>
              <a:rPr lang="el-GR" dirty="0"/>
              <a:t>Προβλήματα ερμηνείας του συντελεστή συσχέτισης</a:t>
            </a:r>
            <a:r>
              <a:rPr lang="en-US" dirty="0"/>
              <a:t> </a:t>
            </a:r>
            <a:r>
              <a:rPr lang="en-US" dirty="0" smtClean="0"/>
              <a:t>(</a:t>
            </a:r>
            <a:r>
              <a:rPr lang="el-GR" dirty="0" smtClean="0"/>
              <a:t>2 </a:t>
            </a:r>
            <a:r>
              <a:rPr lang="el-GR" dirty="0"/>
              <a:t>από 5</a:t>
            </a:r>
            <a:r>
              <a:rPr lang="en-US" dirty="0"/>
              <a:t>)</a:t>
            </a:r>
            <a:endParaRPr lang="el-GR" dirty="0"/>
          </a:p>
        </p:txBody>
      </p:sp>
      <p:pic>
        <p:nvPicPr>
          <p:cNvPr id="4" name="Content Placeholder 3" descr="Εικόνα γραφικής παράστασης αριθμού εκκλησιών προς ληστείες"/>
          <p:cNvPicPr>
            <a:picLocks noGrp="1" noChangeAspect="1"/>
          </p:cNvPicPr>
          <p:nvPr>
            <p:ph idx="1"/>
          </p:nvPr>
        </p:nvPicPr>
        <p:blipFill>
          <a:blip r:embed="rId3">
            <a:extLst>
              <a:ext uri="{28A0092B-C50C-407E-A947-70E740481C1C}">
                <a14:useLocalDpi xmlns:a14="http://schemas.microsoft.com/office/drawing/2010/main" val="0"/>
              </a:ext>
            </a:extLst>
          </a:blip>
          <a:srcRect t="-6277" b="-6277"/>
          <a:stretch>
            <a:fillRect/>
          </a:stretch>
        </p:blipFill>
        <p:spPr/>
      </p:pic>
      <p:cxnSp>
        <p:nvCxnSpPr>
          <p:cNvPr id="7" name="11 - Ευθύγραμμο βέλος σύνδεσης"/>
          <p:cNvCxnSpPr/>
          <p:nvPr/>
        </p:nvCxnSpPr>
        <p:spPr>
          <a:xfrm flipV="1">
            <a:off x="3275856" y="4149080"/>
            <a:ext cx="2376264" cy="7920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808238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a:t>Η τιμή του συντελεστή συσχέτισης μπορεί να αλλοιώνεται από το εύρος των τιμών.</a:t>
            </a:r>
          </a:p>
        </p:txBody>
      </p:sp>
      <p:sp>
        <p:nvSpPr>
          <p:cNvPr id="6" name="Τίτλος 5"/>
          <p:cNvSpPr>
            <a:spLocks noGrp="1"/>
          </p:cNvSpPr>
          <p:nvPr>
            <p:ph type="title"/>
          </p:nvPr>
        </p:nvSpPr>
        <p:spPr/>
        <p:txBody>
          <a:bodyPr>
            <a:normAutofit fontScale="90000"/>
          </a:bodyPr>
          <a:lstStyle/>
          <a:p>
            <a:r>
              <a:rPr lang="el-GR" dirty="0"/>
              <a:t>Προβλήματα ερμηνείας του συντελεστή συσχέτισης</a:t>
            </a:r>
            <a:r>
              <a:rPr lang="en-US" dirty="0"/>
              <a:t> </a:t>
            </a:r>
            <a:r>
              <a:rPr lang="en-US" dirty="0" smtClean="0"/>
              <a:t>(</a:t>
            </a:r>
            <a:r>
              <a:rPr lang="el-GR" dirty="0" smtClean="0"/>
              <a:t>3 </a:t>
            </a:r>
            <a:r>
              <a:rPr lang="el-GR" dirty="0"/>
              <a:t>από 5</a:t>
            </a:r>
            <a:r>
              <a:rPr lang="en-US" dirty="0"/>
              <a:t>)</a:t>
            </a:r>
            <a:endParaRPr lang="el-GR" dirty="0"/>
          </a:p>
        </p:txBody>
      </p:sp>
      <p:pic>
        <p:nvPicPr>
          <p:cNvPr id="11" name="Picture Placeholder 10" descr="Διάγραμμα μαθητών χαμηλού εισοδήματος που εισάγονται στο Πανεπιστήμο"/>
          <p:cNvPicPr>
            <a:picLocks noGrp="1" noChangeAspect="1"/>
          </p:cNvPicPr>
          <p:nvPr>
            <p:ph type="pic" idx="1"/>
          </p:nvPr>
        </p:nvPicPr>
        <p:blipFill>
          <a:blip r:embed="rId3">
            <a:extLst>
              <a:ext uri="{28A0092B-C50C-407E-A947-70E740481C1C}">
                <a14:useLocalDpi xmlns:a14="http://schemas.microsoft.com/office/drawing/2010/main" val="0"/>
              </a:ext>
            </a:extLst>
          </a:blip>
          <a:srcRect t="-7937" b="-7937"/>
          <a:stretch>
            <a:fillRect/>
          </a:stretch>
        </p:blipFill>
        <p:spPr/>
      </p:pic>
    </p:spTree>
    <p:extLst>
      <p:ext uri="{BB962C8B-B14F-4D97-AF65-F5344CB8AC3E}">
        <p14:creationId xmlns:p14="http://schemas.microsoft.com/office/powerpoint/2010/main" val="425211374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Προβλήματα ερμηνείας του συντελεστή συσχέτισης</a:t>
            </a:r>
            <a:r>
              <a:rPr lang="en-US" dirty="0"/>
              <a:t> </a:t>
            </a:r>
            <a:r>
              <a:rPr lang="en-US" dirty="0" smtClean="0"/>
              <a:t>(</a:t>
            </a:r>
            <a:r>
              <a:rPr lang="el-GR" dirty="0" smtClean="0"/>
              <a:t>4 </a:t>
            </a:r>
            <a:r>
              <a:rPr lang="el-GR" dirty="0"/>
              <a:t>από 5</a:t>
            </a:r>
            <a:r>
              <a:rPr lang="en-US" dirty="0"/>
              <a:t>)</a:t>
            </a:r>
            <a:endParaRPr lang="el-GR" dirty="0"/>
          </a:p>
        </p:txBody>
      </p:sp>
      <p:sp>
        <p:nvSpPr>
          <p:cNvPr id="2" name="Θέση κειμένου 1"/>
          <p:cNvSpPr>
            <a:spLocks noGrp="1"/>
          </p:cNvSpPr>
          <p:nvPr>
            <p:ph type="body" idx="1"/>
          </p:nvPr>
        </p:nvSpPr>
        <p:spPr>
          <a:xfrm>
            <a:off x="457200" y="1637110"/>
            <a:ext cx="7643192" cy="639762"/>
          </a:xfrm>
        </p:spPr>
        <p:txBody>
          <a:bodyPr>
            <a:noAutofit/>
          </a:bodyPr>
          <a:lstStyle/>
          <a:p>
            <a:pPr>
              <a:lnSpc>
                <a:spcPct val="80000"/>
              </a:lnSpc>
            </a:pPr>
            <a:r>
              <a:rPr lang="el-GR" b="0" dirty="0"/>
              <a:t>Η ύπαρξη ακραίων ατόμων-σημείων μπορεί να </a:t>
            </a:r>
            <a:r>
              <a:rPr lang="el-GR" b="0" dirty="0" smtClean="0"/>
              <a:t>επιδράσει έντονα </a:t>
            </a:r>
            <a:r>
              <a:rPr lang="el-GR" b="0" dirty="0"/>
              <a:t>στη τιμή της συσχέτισης</a:t>
            </a:r>
            <a:r>
              <a:rPr lang="el-GR" b="0" dirty="0" smtClean="0"/>
              <a:t>.</a:t>
            </a:r>
            <a:endParaRPr lang="el-GR" b="0" dirty="0"/>
          </a:p>
        </p:txBody>
      </p:sp>
      <p:pic>
        <p:nvPicPr>
          <p:cNvPr id="8" name="Content Placeholder 7" descr="Διάγραμμα με r=0,83"/>
          <p:cNvPicPr>
            <a:picLocks noGrp="1" noChangeAspect="1"/>
          </p:cNvPicPr>
          <p:nvPr>
            <p:ph sz="quarter" idx="4"/>
          </p:nvPr>
        </p:nvPicPr>
        <p:blipFill>
          <a:blip r:embed="rId3">
            <a:extLst>
              <a:ext uri="{28A0092B-C50C-407E-A947-70E740481C1C}">
                <a14:useLocalDpi xmlns:a14="http://schemas.microsoft.com/office/drawing/2010/main" val="0"/>
              </a:ext>
            </a:extLst>
          </a:blip>
          <a:srcRect t="-3695" b="-3695"/>
          <a:stretch>
            <a:fillRect/>
          </a:stretch>
        </p:blipFill>
        <p:spPr>
          <a:xfrm>
            <a:off x="4645025" y="2286000"/>
            <a:ext cx="4041775" cy="3879850"/>
          </a:xfrm>
        </p:spPr>
      </p:pic>
      <p:pic>
        <p:nvPicPr>
          <p:cNvPr id="7" name="Content Placeholder 6" descr="Διάγραμμα με r = 0,084"/>
          <p:cNvPicPr>
            <a:picLocks noGrp="1" noChangeAspect="1"/>
          </p:cNvPicPr>
          <p:nvPr>
            <p:ph sz="half" idx="2"/>
          </p:nvPr>
        </p:nvPicPr>
        <p:blipFill>
          <a:blip r:embed="rId4">
            <a:extLst>
              <a:ext uri="{28A0092B-C50C-407E-A947-70E740481C1C}">
                <a14:useLocalDpi xmlns:a14="http://schemas.microsoft.com/office/drawing/2010/main" val="0"/>
              </a:ext>
            </a:extLst>
          </a:blip>
          <a:srcRect t="-8360" b="-8360"/>
          <a:stretch>
            <a:fillRect/>
          </a:stretch>
        </p:blipFill>
        <p:spPr/>
      </p:pic>
      <p:sp>
        <p:nvSpPr>
          <p:cNvPr id="10" name="Freeform 7"/>
          <p:cNvSpPr>
            <a:spLocks noChangeAspect="1"/>
          </p:cNvSpPr>
          <p:nvPr/>
        </p:nvSpPr>
        <p:spPr bwMode="auto">
          <a:xfrm>
            <a:off x="1187624" y="3965872"/>
            <a:ext cx="1368152" cy="954018"/>
          </a:xfrm>
          <a:custGeom>
            <a:avLst/>
            <a:gdLst>
              <a:gd name="T0" fmla="*/ 2147483647 w 1540"/>
              <a:gd name="T1" fmla="*/ 2147483647 h 1080"/>
              <a:gd name="T2" fmla="*/ 2147483647 w 1540"/>
              <a:gd name="T3" fmla="*/ 2147483647 h 1080"/>
              <a:gd name="T4" fmla="*/ 2147483647 w 1540"/>
              <a:gd name="T5" fmla="*/ 2147483647 h 1080"/>
              <a:gd name="T6" fmla="*/ 2147483647 w 1540"/>
              <a:gd name="T7" fmla="*/ 2147483647 h 1080"/>
              <a:gd name="T8" fmla="*/ 2147483647 w 1540"/>
              <a:gd name="T9" fmla="*/ 2147483647 h 1080"/>
              <a:gd name="T10" fmla="*/ 0 60000 65536"/>
              <a:gd name="T11" fmla="*/ 0 60000 65536"/>
              <a:gd name="T12" fmla="*/ 0 60000 65536"/>
              <a:gd name="T13" fmla="*/ 0 60000 65536"/>
              <a:gd name="T14" fmla="*/ 0 60000 65536"/>
              <a:gd name="T15" fmla="*/ 0 w 1540"/>
              <a:gd name="T16" fmla="*/ 0 h 1080"/>
              <a:gd name="T17" fmla="*/ 1540 w 1540"/>
              <a:gd name="T18" fmla="*/ 1080 h 1080"/>
            </a:gdLst>
            <a:ahLst/>
            <a:cxnLst>
              <a:cxn ang="T10">
                <a:pos x="T0" y="T1"/>
              </a:cxn>
              <a:cxn ang="T11">
                <a:pos x="T2" y="T3"/>
              </a:cxn>
              <a:cxn ang="T12">
                <a:pos x="T4" y="T5"/>
              </a:cxn>
              <a:cxn ang="T13">
                <a:pos x="T6" y="T7"/>
              </a:cxn>
              <a:cxn ang="T14">
                <a:pos x="T8" y="T9"/>
              </a:cxn>
            </a:cxnLst>
            <a:rect l="T15" t="T16" r="T17" b="T18"/>
            <a:pathLst>
              <a:path w="1540" h="1080">
                <a:moveTo>
                  <a:pt x="200" y="90"/>
                </a:moveTo>
                <a:cubicBezTo>
                  <a:pt x="0" y="180"/>
                  <a:pt x="60" y="660"/>
                  <a:pt x="200" y="810"/>
                </a:cubicBezTo>
                <a:cubicBezTo>
                  <a:pt x="340" y="960"/>
                  <a:pt x="840" y="1080"/>
                  <a:pt x="1040" y="990"/>
                </a:cubicBezTo>
                <a:cubicBezTo>
                  <a:pt x="1240" y="900"/>
                  <a:pt x="1540" y="420"/>
                  <a:pt x="1400" y="270"/>
                </a:cubicBezTo>
                <a:cubicBezTo>
                  <a:pt x="1260" y="120"/>
                  <a:pt x="400" y="0"/>
                  <a:pt x="200" y="90"/>
                </a:cubicBezTo>
                <a:close/>
              </a:path>
            </a:pathLst>
          </a:custGeom>
          <a:noFill/>
          <a:ln w="9525">
            <a:solidFill>
              <a:srgbClr val="000000"/>
            </a:solidFill>
            <a:round/>
            <a:headEnd/>
            <a:tailEnd/>
          </a:ln>
        </p:spPr>
        <p:txBody>
          <a:bodyPr/>
          <a:lstStyle/>
          <a:p>
            <a:endParaRPr lang="el-GR"/>
          </a:p>
        </p:txBody>
      </p:sp>
      <p:sp>
        <p:nvSpPr>
          <p:cNvPr id="11" name="Freeform 11"/>
          <p:cNvSpPr>
            <a:spLocks/>
          </p:cNvSpPr>
          <p:nvPr/>
        </p:nvSpPr>
        <p:spPr bwMode="auto">
          <a:xfrm>
            <a:off x="4860032" y="2852936"/>
            <a:ext cx="3528392" cy="2376264"/>
          </a:xfrm>
          <a:custGeom>
            <a:avLst/>
            <a:gdLst>
              <a:gd name="T0" fmla="*/ 2147483647 w 2820"/>
              <a:gd name="T1" fmla="*/ 2147483647 h 1770"/>
              <a:gd name="T2" fmla="*/ 2147483647 w 2820"/>
              <a:gd name="T3" fmla="*/ 2147483647 h 1770"/>
              <a:gd name="T4" fmla="*/ 2147483647 w 2820"/>
              <a:gd name="T5" fmla="*/ 2147483647 h 1770"/>
              <a:gd name="T6" fmla="*/ 2147483647 w 2820"/>
              <a:gd name="T7" fmla="*/ 2147483647 h 1770"/>
              <a:gd name="T8" fmla="*/ 2147483647 w 2820"/>
              <a:gd name="T9" fmla="*/ 2147483647 h 1770"/>
              <a:gd name="T10" fmla="*/ 2147483647 w 2820"/>
              <a:gd name="T11" fmla="*/ 2147483647 h 1770"/>
              <a:gd name="T12" fmla="*/ 0 60000 65536"/>
              <a:gd name="T13" fmla="*/ 0 60000 65536"/>
              <a:gd name="T14" fmla="*/ 0 60000 65536"/>
              <a:gd name="T15" fmla="*/ 0 60000 65536"/>
              <a:gd name="T16" fmla="*/ 0 60000 65536"/>
              <a:gd name="T17" fmla="*/ 0 60000 65536"/>
              <a:gd name="T18" fmla="*/ 0 w 2820"/>
              <a:gd name="T19" fmla="*/ 0 h 1770"/>
              <a:gd name="T20" fmla="*/ 2820 w 2820"/>
              <a:gd name="T21" fmla="*/ 1770 h 1770"/>
            </a:gdLst>
            <a:ahLst/>
            <a:cxnLst>
              <a:cxn ang="T12">
                <a:pos x="T0" y="T1"/>
              </a:cxn>
              <a:cxn ang="T13">
                <a:pos x="T2" y="T3"/>
              </a:cxn>
              <a:cxn ang="T14">
                <a:pos x="T4" y="T5"/>
              </a:cxn>
              <a:cxn ang="T15">
                <a:pos x="T6" y="T7"/>
              </a:cxn>
              <a:cxn ang="T16">
                <a:pos x="T8" y="T9"/>
              </a:cxn>
              <a:cxn ang="T17">
                <a:pos x="T10" y="T11"/>
              </a:cxn>
            </a:cxnLst>
            <a:rect l="T18" t="T19" r="T20" b="T21"/>
            <a:pathLst>
              <a:path w="2820" h="1770">
                <a:moveTo>
                  <a:pt x="2360" y="120"/>
                </a:moveTo>
                <a:cubicBezTo>
                  <a:pt x="1980" y="240"/>
                  <a:pt x="640" y="780"/>
                  <a:pt x="320" y="1020"/>
                </a:cubicBezTo>
                <a:cubicBezTo>
                  <a:pt x="0" y="1260"/>
                  <a:pt x="320" y="1470"/>
                  <a:pt x="440" y="1560"/>
                </a:cubicBezTo>
                <a:cubicBezTo>
                  <a:pt x="560" y="1650"/>
                  <a:pt x="680" y="1770"/>
                  <a:pt x="1040" y="1560"/>
                </a:cubicBezTo>
                <a:cubicBezTo>
                  <a:pt x="1400" y="1350"/>
                  <a:pt x="2380" y="540"/>
                  <a:pt x="2600" y="300"/>
                </a:cubicBezTo>
                <a:cubicBezTo>
                  <a:pt x="2820" y="60"/>
                  <a:pt x="2740" y="0"/>
                  <a:pt x="2360" y="120"/>
                </a:cubicBezTo>
                <a:close/>
              </a:path>
            </a:pathLst>
          </a:custGeom>
          <a:noFill/>
          <a:ln w="9525">
            <a:solidFill>
              <a:srgbClr val="000000"/>
            </a:solidFill>
            <a:round/>
            <a:headEnd/>
            <a:tailEnd/>
          </a:ln>
        </p:spPr>
        <p:txBody>
          <a:bodyPr/>
          <a:lstStyle/>
          <a:p>
            <a:endParaRPr lang="el-GR"/>
          </a:p>
        </p:txBody>
      </p:sp>
    </p:spTree>
    <p:extLst>
      <p:ext uri="{BB962C8B-B14F-4D97-AF65-F5344CB8AC3E}">
        <p14:creationId xmlns:p14="http://schemas.microsoft.com/office/powerpoint/2010/main" val="18304523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Προβλήματα ερμηνείας του συντελεστή </a:t>
            </a:r>
            <a:r>
              <a:rPr lang="el-GR" dirty="0" smtClean="0"/>
              <a:t>συσχέτισης</a:t>
            </a:r>
            <a:r>
              <a:rPr lang="en-US" dirty="0" smtClean="0"/>
              <a:t> (</a:t>
            </a:r>
            <a:r>
              <a:rPr lang="en-US" dirty="0"/>
              <a:t>5</a:t>
            </a:r>
            <a:r>
              <a:rPr lang="el-GR" dirty="0" smtClean="0"/>
              <a:t> από 5</a:t>
            </a:r>
            <a:r>
              <a:rPr lang="en-US" dirty="0" smtClean="0"/>
              <a:t>)</a:t>
            </a:r>
            <a:endParaRPr lang="el-GR" dirty="0"/>
          </a:p>
        </p:txBody>
      </p:sp>
      <p:sp>
        <p:nvSpPr>
          <p:cNvPr id="3" name="Θέση περιεχομένου 2"/>
          <p:cNvSpPr>
            <a:spLocks noGrp="1"/>
          </p:cNvSpPr>
          <p:nvPr>
            <p:ph idx="1"/>
          </p:nvPr>
        </p:nvSpPr>
        <p:spPr/>
        <p:txBody>
          <a:bodyPr>
            <a:normAutofit/>
          </a:bodyPr>
          <a:lstStyle/>
          <a:p>
            <a:pPr marL="0" lvl="1" indent="0">
              <a:buNone/>
            </a:pPr>
            <a:r>
              <a:rPr lang="el-GR" dirty="0"/>
              <a:t>Η </a:t>
            </a:r>
            <a:r>
              <a:rPr lang="el-GR" b="1" dirty="0"/>
              <a:t>συσχέτιση δεν  πρέπει να ερμηνεύεται ως </a:t>
            </a:r>
            <a:r>
              <a:rPr lang="el-GR" b="1" dirty="0" smtClean="0"/>
              <a:t>αναλογία</a:t>
            </a:r>
            <a:r>
              <a:rPr lang="en-US" b="1" dirty="0" smtClean="0"/>
              <a:t>.</a:t>
            </a:r>
            <a:r>
              <a:rPr lang="el-GR" b="1" dirty="0" smtClean="0"/>
              <a:t> </a:t>
            </a:r>
            <a:r>
              <a:rPr lang="el-GR" dirty="0"/>
              <a:t>Χρησιμοποιείται </a:t>
            </a:r>
            <a:r>
              <a:rPr lang="el-GR" b="1" dirty="0"/>
              <a:t>η τιμή </a:t>
            </a:r>
            <a:r>
              <a:rPr lang="en-US" b="1" i="1" dirty="0"/>
              <a:t>r</a:t>
            </a:r>
            <a:r>
              <a:rPr lang="el-GR" b="1" baseline="30000" dirty="0"/>
              <a:t>2</a:t>
            </a:r>
            <a:r>
              <a:rPr lang="el-GR" b="1" dirty="0"/>
              <a:t> </a:t>
            </a:r>
            <a:r>
              <a:rPr lang="el-GR" dirty="0"/>
              <a:t>(</a:t>
            </a:r>
            <a:r>
              <a:rPr lang="el-GR" b="1" dirty="0"/>
              <a:t>συντελεστής προσδιορισμού)</a:t>
            </a:r>
            <a:r>
              <a:rPr lang="el-GR" dirty="0"/>
              <a:t> που εκφράζει το ποσοστό της μεταβλητότητας της μιας μεταβλητής που ερμηνεύεται από τη σχέση της με την άλλη μεταβλητή. </a:t>
            </a:r>
          </a:p>
          <a:p>
            <a:pPr marL="0" indent="0">
              <a:buNone/>
            </a:pPr>
            <a:endParaRPr lang="el-GR" sz="2800" dirty="0"/>
          </a:p>
        </p:txBody>
      </p:sp>
    </p:spTree>
    <p:extLst>
      <p:ext uri="{BB962C8B-B14F-4D97-AF65-F5344CB8AC3E}">
        <p14:creationId xmlns:p14="http://schemas.microsoft.com/office/powerpoint/2010/main" val="8232988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Υπολογισμός της γραμμής </a:t>
            </a:r>
            <a:r>
              <a:rPr lang="el-GR" dirty="0" smtClean="0"/>
              <a:t>παλινδρόμησης</a:t>
            </a:r>
            <a:r>
              <a:rPr lang="en-US" dirty="0" smtClean="0"/>
              <a:t> (1 </a:t>
            </a:r>
            <a:r>
              <a:rPr lang="el-GR" dirty="0" smtClean="0"/>
              <a:t>από 2</a:t>
            </a:r>
            <a:r>
              <a:rPr lang="en-US" dirty="0" smtClean="0"/>
              <a:t>)</a:t>
            </a:r>
            <a:endParaRPr lang="el-GR" dirty="0"/>
          </a:p>
        </p:txBody>
      </p:sp>
      <p:pic>
        <p:nvPicPr>
          <p:cNvPr id="3" name="Picture Placeholder 2" descr="Εικόνα οθόνης ηλεκτρονικού υπολογιστή που γίνεται χρήση του SPSS"/>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9554" r="-9554" b="5771"/>
          <a:stretch/>
        </p:blipFill>
        <p:spPr>
          <a:xfrm>
            <a:off x="1792288" y="1556792"/>
            <a:ext cx="5486400" cy="3256940"/>
          </a:xfrm>
        </p:spPr>
      </p:pic>
    </p:spTree>
    <p:extLst>
      <p:ext uri="{BB962C8B-B14F-4D97-AF65-F5344CB8AC3E}">
        <p14:creationId xmlns:p14="http://schemas.microsoft.com/office/powerpoint/2010/main" val="71471354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Υπολογισμός της γραμμής </a:t>
            </a:r>
            <a:r>
              <a:rPr lang="el-GR" dirty="0" smtClean="0"/>
              <a:t>παλινδρόμησης</a:t>
            </a:r>
            <a:r>
              <a:rPr lang="en-US" dirty="0" smtClean="0"/>
              <a:t> (</a:t>
            </a:r>
            <a:r>
              <a:rPr lang="el-GR" dirty="0" smtClean="0"/>
              <a:t>2</a:t>
            </a:r>
            <a:r>
              <a:rPr lang="en-US" dirty="0" smtClean="0"/>
              <a:t> </a:t>
            </a:r>
            <a:r>
              <a:rPr lang="el-GR" dirty="0" smtClean="0"/>
              <a:t>από 2</a:t>
            </a:r>
            <a:r>
              <a:rPr lang="en-US" dirty="0" smtClean="0"/>
              <a:t>)</a:t>
            </a:r>
            <a:endParaRPr lang="el-GR" dirty="0"/>
          </a:p>
        </p:txBody>
      </p:sp>
      <p:pic>
        <p:nvPicPr>
          <p:cNvPr id="4" name="Picture Placeholder 3" descr="Εικόνα οθόνης ηλεκτρονικού υπολογιστή που γίνεται χρήση του SPSS"/>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9525" r="-9525" b="6224"/>
          <a:stretch/>
        </p:blipFill>
        <p:spPr>
          <a:xfrm>
            <a:off x="1792288" y="1556792"/>
            <a:ext cx="5486400" cy="3241260"/>
          </a:xfrm>
        </p:spPr>
      </p:pic>
    </p:spTree>
    <p:extLst>
      <p:ext uri="{BB962C8B-B14F-4D97-AF65-F5344CB8AC3E}">
        <p14:creationId xmlns:p14="http://schemas.microsoft.com/office/powerpoint/2010/main" val="94417687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Παρουσιάζονται οι βασικές έννοιες του ελέγχου υποθέσεων που αφορούν στη σύγκριση μέσων τιμών και τη συνάφεια μεταξύ δυο μεταβλητών. Γίνεται επίσης εισαγωγή στην εκτιμητική της μέσης τιμής με τη βοήθεια των διαστημάτων εμπιστοσύνης.</a:t>
            </a:r>
          </a:p>
        </p:txBody>
      </p:sp>
    </p:spTree>
    <p:extLst>
      <p:ext uri="{BB962C8B-B14F-4D97-AF65-F5344CB8AC3E}">
        <p14:creationId xmlns:p14="http://schemas.microsoft.com/office/powerpoint/2010/main" val="419160324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pPr>
              <a:spcBef>
                <a:spcPct val="50000"/>
              </a:spcBef>
            </a:pPr>
            <a:r>
              <a:rPr lang="el-GR" sz="2400" dirty="0"/>
              <a:t>Προσδόκιμο επιβίωσης γυναικών = </a:t>
            </a:r>
            <a:r>
              <a:rPr lang="el-GR" sz="2400" dirty="0" smtClean="0"/>
              <a:t>89.99 -</a:t>
            </a:r>
            <a:r>
              <a:rPr lang="el-GR" sz="2400" dirty="0"/>
              <a:t>(0.697</a:t>
            </a:r>
            <a:r>
              <a:rPr lang="en-US" sz="2400" dirty="0"/>
              <a:t> x </a:t>
            </a:r>
            <a:r>
              <a:rPr lang="el-GR" sz="2400" dirty="0"/>
              <a:t>αρ. γεννήσεων)</a:t>
            </a:r>
          </a:p>
        </p:txBody>
      </p:sp>
      <p:sp>
        <p:nvSpPr>
          <p:cNvPr id="6" name="Τίτλος 5"/>
          <p:cNvSpPr>
            <a:spLocks noGrp="1"/>
          </p:cNvSpPr>
          <p:nvPr>
            <p:ph type="title"/>
          </p:nvPr>
        </p:nvSpPr>
        <p:spPr/>
        <p:txBody>
          <a:bodyPr>
            <a:normAutofit fontScale="90000"/>
          </a:bodyPr>
          <a:lstStyle/>
          <a:p>
            <a:r>
              <a:rPr lang="el-GR" sz="3200" dirty="0"/>
              <a:t>Γραμμική παλινδρόμηση του </a:t>
            </a:r>
            <a:r>
              <a:rPr lang="el-GR" sz="3200" dirty="0" smtClean="0"/>
              <a:t>προσδόκιμου</a:t>
            </a:r>
            <a:r>
              <a:rPr lang="en-US" sz="3200" dirty="0" smtClean="0"/>
              <a:t> </a:t>
            </a:r>
            <a:r>
              <a:rPr lang="el-GR" sz="3200" dirty="0" smtClean="0"/>
              <a:t>επιβίωσης </a:t>
            </a:r>
            <a:r>
              <a:rPr lang="el-GR" sz="3200" dirty="0"/>
              <a:t>γυναικών και του </a:t>
            </a:r>
            <a:r>
              <a:rPr lang="el-GR" sz="3200" dirty="0" smtClean="0"/>
              <a:t>αριθμού</a:t>
            </a:r>
            <a:r>
              <a:rPr lang="en-US" sz="3200" dirty="0" smtClean="0"/>
              <a:t> </a:t>
            </a:r>
            <a:r>
              <a:rPr lang="el-GR" sz="3200" dirty="0" smtClean="0"/>
              <a:t>γεννήσεων</a:t>
            </a:r>
            <a:endParaRPr lang="el-GR" sz="3200" dirty="0"/>
          </a:p>
        </p:txBody>
      </p:sp>
      <p:pic>
        <p:nvPicPr>
          <p:cNvPr id="3" name="Picture Placeholder 2" descr="Πίνακας δεδομένων για προσδόκιμο επιβίωσης γυναικών"/>
          <p:cNvPicPr>
            <a:picLocks noGrp="1" noChangeAspect="1"/>
          </p:cNvPicPr>
          <p:nvPr>
            <p:ph type="pic" idx="1"/>
          </p:nvPr>
        </p:nvPicPr>
        <p:blipFill>
          <a:blip r:embed="rId3">
            <a:extLst>
              <a:ext uri="{28A0092B-C50C-407E-A947-70E740481C1C}">
                <a14:useLocalDpi xmlns:a14="http://schemas.microsoft.com/office/drawing/2010/main" val="0"/>
              </a:ext>
            </a:extLst>
          </a:blip>
          <a:srcRect t="-43431" b="-43431"/>
          <a:stretch>
            <a:fillRect/>
          </a:stretch>
        </p:blipFill>
        <p:spPr/>
      </p:pic>
      <p:sp>
        <p:nvSpPr>
          <p:cNvPr id="7" name="Comment 5"/>
          <p:cNvSpPr>
            <a:spLocks noChangeArrowheads="1"/>
          </p:cNvSpPr>
          <p:nvPr/>
        </p:nvSpPr>
        <p:spPr bwMode="auto">
          <a:xfrm>
            <a:off x="2339752" y="4379069"/>
            <a:ext cx="1143000" cy="346075"/>
          </a:xfrm>
          <a:prstGeom prst="rect">
            <a:avLst/>
          </a:prstGeom>
          <a:no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spcBef>
                <a:spcPct val="50000"/>
              </a:spcBef>
              <a:defRPr/>
            </a:pPr>
            <a:r>
              <a:rPr lang="el-GR" sz="1600" b="1" dirty="0">
                <a:solidFill>
                  <a:srgbClr val="000000"/>
                </a:solidFill>
                <a:latin typeface="Arial" charset="0"/>
              </a:rPr>
              <a:t>Κλίση</a:t>
            </a:r>
            <a:endParaRPr lang="el-GR" sz="1600" dirty="0">
              <a:solidFill>
                <a:srgbClr val="000000"/>
              </a:solidFill>
              <a:latin typeface="Arial" charset="0"/>
            </a:endParaRPr>
          </a:p>
        </p:txBody>
      </p:sp>
      <p:sp>
        <p:nvSpPr>
          <p:cNvPr id="9" name="Comment 6"/>
          <p:cNvSpPr>
            <a:spLocks noChangeArrowheads="1"/>
          </p:cNvSpPr>
          <p:nvPr/>
        </p:nvSpPr>
        <p:spPr bwMode="auto">
          <a:xfrm>
            <a:off x="4648200" y="4379069"/>
            <a:ext cx="1447800" cy="346075"/>
          </a:xfrm>
          <a:prstGeom prst="rect">
            <a:avLst/>
          </a:prstGeom>
          <a:no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spcBef>
                <a:spcPct val="50000"/>
              </a:spcBef>
              <a:defRPr/>
            </a:pPr>
            <a:r>
              <a:rPr lang="el-GR" sz="1600" b="1">
                <a:solidFill>
                  <a:srgbClr val="000000"/>
                </a:solidFill>
                <a:latin typeface="Arial" charset="0"/>
              </a:rPr>
              <a:t>Σταθερά</a:t>
            </a:r>
            <a:endParaRPr lang="el-GR" sz="1600">
              <a:solidFill>
                <a:srgbClr val="000000"/>
              </a:solidFill>
              <a:latin typeface="Arial" charset="0"/>
            </a:endParaRPr>
          </a:p>
        </p:txBody>
      </p:sp>
      <p:sp>
        <p:nvSpPr>
          <p:cNvPr id="10" name="Line 7"/>
          <p:cNvSpPr>
            <a:spLocks noChangeShapeType="1"/>
          </p:cNvSpPr>
          <p:nvPr/>
        </p:nvSpPr>
        <p:spPr bwMode="auto">
          <a:xfrm flipV="1">
            <a:off x="3301752" y="3789040"/>
            <a:ext cx="622176" cy="576064"/>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a:lstStyle/>
          <a:p>
            <a:endParaRPr lang="el-GR"/>
          </a:p>
        </p:txBody>
      </p:sp>
      <p:sp>
        <p:nvSpPr>
          <p:cNvPr id="12" name="Line 7"/>
          <p:cNvSpPr>
            <a:spLocks noChangeShapeType="1"/>
          </p:cNvSpPr>
          <p:nvPr/>
        </p:nvSpPr>
        <p:spPr bwMode="auto">
          <a:xfrm flipH="1" flipV="1">
            <a:off x="4067944" y="3501008"/>
            <a:ext cx="936104" cy="864096"/>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a:lstStyle/>
          <a:p>
            <a:endParaRPr lang="el-GR"/>
          </a:p>
        </p:txBody>
      </p:sp>
    </p:spTree>
    <p:extLst>
      <p:ext uri="{BB962C8B-B14F-4D97-AF65-F5344CB8AC3E}">
        <p14:creationId xmlns:p14="http://schemas.microsoft.com/office/powerpoint/2010/main" val="54864746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Ασκήσεις επανάληψης: Στάσεις μαθητών απέναντι στις φυσικές </a:t>
            </a:r>
            <a:r>
              <a:rPr lang="el-GR" sz="3600" dirty="0" smtClean="0"/>
              <a:t>επιστήμες (1 από 5)</a:t>
            </a:r>
            <a:endParaRPr lang="el-GR" sz="3600" dirty="0"/>
          </a:p>
        </p:txBody>
      </p:sp>
      <p:sp>
        <p:nvSpPr>
          <p:cNvPr id="3" name="Θέση περιεχομένου 2"/>
          <p:cNvSpPr>
            <a:spLocks noGrp="1"/>
          </p:cNvSpPr>
          <p:nvPr>
            <p:ph idx="1"/>
          </p:nvPr>
        </p:nvSpPr>
        <p:spPr/>
        <p:txBody>
          <a:bodyPr>
            <a:normAutofit fontScale="77500" lnSpcReduction="20000"/>
          </a:bodyPr>
          <a:lstStyle/>
          <a:p>
            <a:pPr marL="514350" indent="-514350">
              <a:buFont typeface="+mj-lt"/>
              <a:buAutoNum type="arabicPeriod"/>
            </a:pPr>
            <a:r>
              <a:rPr lang="el-GR" sz="3400" dirty="0" smtClean="0"/>
              <a:t>Ποιος από τους παρακάτω ελέγχους είναι καταλληλότερος για την διερεύνηση της σχέσης μεταξύ φύλου και κλιμάκων σχετικών με τις στάσεις των μαθητών απέναντι στις φυσικές επιστήμες; (Οι τιμές κάθε κλίμακας στάσεων κυμαίνονται στο διάστημα 12-60. Υψηλές τιμές δηλώνουν θετική στάση)</a:t>
            </a:r>
          </a:p>
          <a:p>
            <a:pPr marL="914400" lvl="1" indent="-457200">
              <a:buFont typeface="+mj-lt"/>
              <a:buAutoNum type="arabicPeriod"/>
            </a:pPr>
            <a:r>
              <a:rPr lang="el-GR" sz="2900" dirty="0" smtClean="0"/>
              <a:t>Έλεγχος </a:t>
            </a:r>
            <a:r>
              <a:rPr lang="el-GR" sz="2900" dirty="0"/>
              <a:t>ανεξαρτησίας με Χι-τετράγωνο </a:t>
            </a:r>
            <a:r>
              <a:rPr lang="el-GR" sz="2900" dirty="0" smtClean="0"/>
              <a:t>κατανομή</a:t>
            </a:r>
          </a:p>
          <a:p>
            <a:pPr marL="914400" lvl="1" indent="-457200">
              <a:buFont typeface="+mj-lt"/>
              <a:buAutoNum type="arabicPeriod"/>
            </a:pPr>
            <a:r>
              <a:rPr lang="el-GR" sz="2900" dirty="0" smtClean="0"/>
              <a:t>Έλεγχος </a:t>
            </a:r>
            <a:r>
              <a:rPr lang="el-GR" sz="2900" dirty="0"/>
              <a:t>καλής προσαρμογής με Χι-τετράγωνο </a:t>
            </a:r>
            <a:r>
              <a:rPr lang="el-GR" sz="2900" dirty="0" smtClean="0"/>
              <a:t>κατανομή</a:t>
            </a:r>
          </a:p>
          <a:p>
            <a:pPr marL="914400" lvl="1" indent="-457200">
              <a:buFont typeface="+mj-lt"/>
              <a:buAutoNum type="arabicPeriod"/>
            </a:pPr>
            <a:r>
              <a:rPr lang="el-GR" sz="2900" dirty="0" smtClean="0"/>
              <a:t>Έλεγχος </a:t>
            </a:r>
            <a:r>
              <a:rPr lang="el-GR" sz="2900" dirty="0"/>
              <a:t>t ανεξάρτητων </a:t>
            </a:r>
            <a:r>
              <a:rPr lang="el-GR" sz="2900" dirty="0" smtClean="0"/>
              <a:t>δειγμάτων</a:t>
            </a:r>
          </a:p>
          <a:p>
            <a:pPr marL="914400" lvl="1" indent="-457200">
              <a:buFont typeface="+mj-lt"/>
              <a:buAutoNum type="arabicPeriod"/>
            </a:pPr>
            <a:r>
              <a:rPr lang="el-GR" sz="2900" dirty="0" smtClean="0"/>
              <a:t>Έλεγχος </a:t>
            </a:r>
            <a:r>
              <a:rPr lang="el-GR" sz="2900" dirty="0"/>
              <a:t>t σχετιζόμενων </a:t>
            </a:r>
            <a:r>
              <a:rPr lang="el-GR" sz="2900" dirty="0" smtClean="0"/>
              <a:t>δειγμάτων</a:t>
            </a:r>
          </a:p>
          <a:p>
            <a:pPr marL="914400" lvl="1" indent="-457200">
              <a:buFont typeface="+mj-lt"/>
              <a:buAutoNum type="arabicPeriod"/>
            </a:pPr>
            <a:r>
              <a:rPr lang="el-GR" sz="2900" dirty="0" smtClean="0"/>
              <a:t>Με </a:t>
            </a:r>
            <a:r>
              <a:rPr lang="el-GR" sz="2900" dirty="0"/>
              <a:t>τον έλεγχο του συντελεστή </a:t>
            </a:r>
            <a:r>
              <a:rPr lang="el-GR" sz="2900" dirty="0" smtClean="0"/>
              <a:t>pearson</a:t>
            </a:r>
          </a:p>
          <a:p>
            <a:pPr marL="914400" lvl="1" indent="-457200">
              <a:buFont typeface="+mj-lt"/>
              <a:buAutoNum type="arabicPeriod"/>
            </a:pPr>
            <a:r>
              <a:rPr lang="el-GR" sz="2900" dirty="0" smtClean="0"/>
              <a:t>Έλεγχος </a:t>
            </a:r>
            <a:r>
              <a:rPr lang="el-GR" sz="2900" dirty="0"/>
              <a:t>Ζ για τη μέση τιμή ενός πληθυσμού</a:t>
            </a:r>
          </a:p>
        </p:txBody>
      </p:sp>
    </p:spTree>
    <p:extLst>
      <p:ext uri="{BB962C8B-B14F-4D97-AF65-F5344CB8AC3E}">
        <p14:creationId xmlns:p14="http://schemas.microsoft.com/office/powerpoint/2010/main" val="339892407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Ασκήσεις επανάληψης: Στάσεις μαθητών απέναντι στις φυσικές </a:t>
            </a:r>
            <a:r>
              <a:rPr lang="el-GR" sz="3600" dirty="0" smtClean="0"/>
              <a:t>επιστήμες (2 από 5)</a:t>
            </a:r>
            <a:endParaRPr lang="el-GR" sz="3600" dirty="0"/>
          </a:p>
        </p:txBody>
      </p:sp>
      <p:sp>
        <p:nvSpPr>
          <p:cNvPr id="3" name="Θέση περιεχομένου 2"/>
          <p:cNvSpPr>
            <a:spLocks noGrp="1"/>
          </p:cNvSpPr>
          <p:nvPr>
            <p:ph idx="1"/>
          </p:nvPr>
        </p:nvSpPr>
        <p:spPr/>
        <p:txBody>
          <a:bodyPr>
            <a:normAutofit fontScale="70000" lnSpcReduction="20000"/>
          </a:bodyPr>
          <a:lstStyle/>
          <a:p>
            <a:pPr marL="742950" indent="-742950">
              <a:buFont typeface="+mj-lt"/>
              <a:buAutoNum type="arabicPeriod" startAt="2"/>
            </a:pPr>
            <a:r>
              <a:rPr lang="el-GR" sz="3600" dirty="0"/>
              <a:t>Με τη βοήθεια των πινάκων της επόμενης διαφάνειας και των στοιχείων σχετικά με τις κλίμακες που δίνονται στην προηγούμενη άσκηση, να γίνει έλεγχος </a:t>
            </a:r>
            <a:r>
              <a:rPr lang="en-US" sz="3600" dirty="0"/>
              <a:t>t </a:t>
            </a:r>
            <a:r>
              <a:rPr lang="el-GR" sz="3600" dirty="0"/>
              <a:t> ανεξαρτήτων δειγμάτων και επιλεχθεί η κατάλληλη απάντηση (α=0,05</a:t>
            </a:r>
            <a:r>
              <a:rPr lang="el-GR" sz="3600" dirty="0" smtClean="0"/>
              <a:t>)</a:t>
            </a:r>
            <a:endParaRPr lang="el-GR" sz="3400" dirty="0" smtClean="0"/>
          </a:p>
          <a:p>
            <a:pPr marL="914400" lvl="1" indent="-457200">
              <a:buFont typeface="+mj-lt"/>
              <a:buAutoNum type="arabicPeriod"/>
            </a:pPr>
            <a:r>
              <a:rPr lang="el-GR" sz="3200" dirty="0"/>
              <a:t>Δεν υπάρχει σχέση φύλου και άγχους στην εκμάθηση των Φυσικών Επιστημών.</a:t>
            </a:r>
          </a:p>
          <a:p>
            <a:pPr marL="914400" lvl="1" indent="-457200">
              <a:buFont typeface="+mj-lt"/>
              <a:buAutoNum type="arabicPeriod"/>
            </a:pPr>
            <a:r>
              <a:rPr lang="el-GR" sz="3200" dirty="0"/>
              <a:t>Τα αγόρια εκδηλώνουν σημαντικά υψηλότερο επίπεδο άγχους από τα κορίτσια και δεν ισχύει η προϋπόθεση των ίσων διακυμάνσεων στους πληθυσμούς των δύο φύλων</a:t>
            </a:r>
          </a:p>
          <a:p>
            <a:pPr marL="914400" lvl="1" indent="-457200">
              <a:buFont typeface="+mj-lt"/>
              <a:buAutoNum type="arabicPeriod"/>
            </a:pPr>
            <a:r>
              <a:rPr lang="el-GR" sz="3200" dirty="0"/>
              <a:t>Τα αγόρια εκδηλώνουν σημαντικά χαμηλότερο επίπεδο άγχους από τα κορίτσια και δεν ισχύει η προϋπόθεση των ίσων διακυμάνσεων στους πληθυσμούς των δύο </a:t>
            </a:r>
            <a:r>
              <a:rPr lang="el-GR" sz="3200" dirty="0" smtClean="0"/>
              <a:t>φύλων</a:t>
            </a:r>
            <a:endParaRPr lang="el-GR" sz="3200" dirty="0"/>
          </a:p>
        </p:txBody>
      </p:sp>
    </p:spTree>
    <p:extLst>
      <p:ext uri="{BB962C8B-B14F-4D97-AF65-F5344CB8AC3E}">
        <p14:creationId xmlns:p14="http://schemas.microsoft.com/office/powerpoint/2010/main" val="107225912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Ασκήσεις επανάληψης: Στάσεις μαθητών απέναντι στις φυσικές </a:t>
            </a:r>
            <a:r>
              <a:rPr lang="el-GR" sz="3600" dirty="0" smtClean="0"/>
              <a:t>επιστήμες (3 από 5)</a:t>
            </a:r>
            <a:endParaRPr lang="el-GR" sz="3600" dirty="0"/>
          </a:p>
        </p:txBody>
      </p:sp>
      <p:sp>
        <p:nvSpPr>
          <p:cNvPr id="3" name="Θέση περιεχομένου 2"/>
          <p:cNvSpPr>
            <a:spLocks noGrp="1"/>
          </p:cNvSpPr>
          <p:nvPr>
            <p:ph idx="1"/>
          </p:nvPr>
        </p:nvSpPr>
        <p:spPr/>
        <p:txBody>
          <a:bodyPr>
            <a:normAutofit/>
          </a:bodyPr>
          <a:lstStyle/>
          <a:p>
            <a:pPr marL="971550" lvl="1" indent="-514350">
              <a:buFont typeface="+mj-lt"/>
              <a:buAutoNum type="arabicPeriod" startAt="4"/>
            </a:pPr>
            <a:r>
              <a:rPr lang="el-GR" sz="2200" dirty="0"/>
              <a:t>Τα αγόρια εκδηλώνουν σημαντικά χαμηλότερο επίπεδο άγχους από τα κορίτσια και ισχύει η προϋπόθεση των ίσων διακυμάνσεων στους πληθυσμούς των δύο </a:t>
            </a:r>
            <a:r>
              <a:rPr lang="el-GR" sz="2200" dirty="0" smtClean="0"/>
              <a:t>φύλων</a:t>
            </a:r>
          </a:p>
          <a:p>
            <a:pPr marL="914400" lvl="1" indent="-457200">
              <a:buFont typeface="+mj-lt"/>
              <a:buAutoNum type="arabicPeriod" startAt="4"/>
            </a:pPr>
            <a:r>
              <a:rPr lang="el-GR" sz="2200" dirty="0" smtClean="0"/>
              <a:t>Τα </a:t>
            </a:r>
            <a:r>
              <a:rPr lang="el-GR" sz="2200" dirty="0"/>
              <a:t>αγόρια εκδηλώνουν σημαντικά υψηλότερο επίπεδο άγχους από τα κορίτσια και ισχύει η προϋπόθεση των ίσων διακυμάνσεων στους πληθυσμούς των δύο φύλων</a:t>
            </a:r>
          </a:p>
          <a:p>
            <a:pPr marL="914400" lvl="1" indent="-457200">
              <a:buFont typeface="+mj-lt"/>
              <a:buAutoNum type="arabicPeriod" startAt="4"/>
            </a:pPr>
            <a:endParaRPr lang="el-GR" sz="3200" dirty="0"/>
          </a:p>
        </p:txBody>
      </p:sp>
    </p:spTree>
    <p:extLst>
      <p:ext uri="{BB962C8B-B14F-4D97-AF65-F5344CB8AC3E}">
        <p14:creationId xmlns:p14="http://schemas.microsoft.com/office/powerpoint/2010/main" val="114836041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3600" dirty="0"/>
              <a:t>Ασκήσεις επανάληψης: Στάσεις μαθητών απέναντι στις φυσικές επιστήμες </a:t>
            </a:r>
            <a:r>
              <a:rPr lang="el-GR" sz="3600" dirty="0" smtClean="0"/>
              <a:t>(</a:t>
            </a:r>
            <a:r>
              <a:rPr lang="el-GR" sz="3600" dirty="0"/>
              <a:t>4</a:t>
            </a:r>
            <a:r>
              <a:rPr lang="el-GR" sz="3600" dirty="0" smtClean="0"/>
              <a:t> </a:t>
            </a:r>
            <a:r>
              <a:rPr lang="el-GR" sz="3600" dirty="0"/>
              <a:t>από 5)</a:t>
            </a:r>
          </a:p>
        </p:txBody>
      </p:sp>
      <p:pic>
        <p:nvPicPr>
          <p:cNvPr id="3" name="Picture Placeholder 2" descr="Πίνακας δεδομένων για τη στάση των μαθητών απέναντι στις φυσικές επιστήμες"/>
          <p:cNvPicPr>
            <a:picLocks noGrp="1" noChangeAspect="1"/>
          </p:cNvPicPr>
          <p:nvPr>
            <p:ph type="pic" idx="1"/>
          </p:nvPr>
        </p:nvPicPr>
        <p:blipFill>
          <a:blip r:embed="rId3">
            <a:extLst>
              <a:ext uri="{28A0092B-C50C-407E-A947-70E740481C1C}">
                <a14:useLocalDpi xmlns:a14="http://schemas.microsoft.com/office/drawing/2010/main" val="0"/>
              </a:ext>
            </a:extLst>
          </a:blip>
          <a:srcRect t="-71703" b="-71703"/>
          <a:stretch>
            <a:fillRect/>
          </a:stretch>
        </p:blipFill>
        <p:spPr/>
      </p:pic>
    </p:spTree>
    <p:extLst>
      <p:ext uri="{BB962C8B-B14F-4D97-AF65-F5344CB8AC3E}">
        <p14:creationId xmlns:p14="http://schemas.microsoft.com/office/powerpoint/2010/main" val="290665025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3600" dirty="0"/>
              <a:t>Ασκήσεις επανάληψης: Στάσεις μαθητών απέναντι στις φυσικές επιστήμες </a:t>
            </a:r>
            <a:r>
              <a:rPr lang="el-GR" sz="3600" dirty="0" smtClean="0"/>
              <a:t>(5 </a:t>
            </a:r>
            <a:r>
              <a:rPr lang="el-GR" sz="3600" dirty="0"/>
              <a:t>από 5)</a:t>
            </a:r>
          </a:p>
        </p:txBody>
      </p:sp>
      <p:pic>
        <p:nvPicPr>
          <p:cNvPr id="4" name="Picture Placeholder 3" descr="Πίνακας δεδομένων για τη στάση των μαθητών απέναντι στις φυσικές επιστήμες"/>
          <p:cNvPicPr>
            <a:picLocks noGrp="1" noChangeAspect="1"/>
          </p:cNvPicPr>
          <p:nvPr>
            <p:ph type="pic" idx="1"/>
          </p:nvPr>
        </p:nvPicPr>
        <p:blipFill>
          <a:blip r:embed="rId3">
            <a:extLst>
              <a:ext uri="{28A0092B-C50C-407E-A947-70E740481C1C}">
                <a14:useLocalDpi xmlns:a14="http://schemas.microsoft.com/office/drawing/2010/main" val="0"/>
              </a:ext>
            </a:extLst>
          </a:blip>
          <a:srcRect t="-21632" b="-21632"/>
          <a:stretch>
            <a:fillRect/>
          </a:stretch>
        </p:blipFill>
        <p:spPr/>
      </p:pic>
    </p:spTree>
    <p:extLst>
      <p:ext uri="{BB962C8B-B14F-4D97-AF65-F5344CB8AC3E}">
        <p14:creationId xmlns:p14="http://schemas.microsoft.com/office/powerpoint/2010/main" val="252168916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a:t>Επαγωγική </a:t>
            </a:r>
            <a:r>
              <a:rPr lang="el-GR" dirty="0" smtClean="0"/>
              <a:t>Στατιστική</a:t>
            </a:r>
            <a:endParaRPr lang="en-US" dirty="0"/>
          </a:p>
        </p:txBody>
      </p:sp>
    </p:spTree>
    <p:extLst>
      <p:ext uri="{BB962C8B-B14F-4D97-AF65-F5344CB8AC3E}">
        <p14:creationId xmlns:p14="http://schemas.microsoft.com/office/powerpoint/2010/main" val="154967494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355505076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a:t>
            </a:r>
            <a:r>
              <a:rPr lang="el-GR" sz="2000" dirty="0">
                <a:solidFill>
                  <a:srgbClr val="000000"/>
                </a:solidFill>
              </a:rPr>
              <a:t>η 1</a:t>
            </a:r>
            <a:r>
              <a:rPr lang="el-GR" sz="2000" dirty="0" smtClean="0">
                <a:solidFill>
                  <a:srgbClr val="000000"/>
                </a:solidFill>
              </a:rPr>
              <a:t>.0.</a:t>
            </a:r>
            <a:endParaRPr lang="el-GR" sz="2000" dirty="0">
              <a:solidFill>
                <a:srgbClr val="000000"/>
              </a:solidFill>
            </a:endParaRPr>
          </a:p>
        </p:txBody>
      </p:sp>
    </p:spTree>
    <p:extLst>
      <p:ext uri="{BB962C8B-B14F-4D97-AF65-F5344CB8AC3E}">
        <p14:creationId xmlns:p14="http://schemas.microsoft.com/office/powerpoint/2010/main" val="6851485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Πού χρησιμοποιείται ο συντελεστής συσχέτισης (</a:t>
            </a:r>
            <a:r>
              <a:rPr lang="en-US" dirty="0" smtClean="0"/>
              <a:t>r</a:t>
            </a:r>
            <a:r>
              <a:rPr lang="el-GR" dirty="0" smtClean="0"/>
              <a:t>)</a:t>
            </a:r>
            <a:r>
              <a:rPr lang="en-US" dirty="0" smtClean="0"/>
              <a:t> </a:t>
            </a:r>
            <a:r>
              <a:rPr lang="en-US" dirty="0" err="1" smtClean="0"/>
              <a:t>pearson</a:t>
            </a:r>
            <a:r>
              <a:rPr lang="en-US" dirty="0" smtClean="0"/>
              <a:t> (</a:t>
            </a:r>
            <a:r>
              <a:rPr lang="el-GR" dirty="0" smtClean="0"/>
              <a:t>1 από 3</a:t>
            </a:r>
            <a:r>
              <a:rPr lang="en-US" dirty="0" smtClean="0"/>
              <a:t>)</a:t>
            </a:r>
            <a:endParaRPr lang="el-GR" dirty="0"/>
          </a:p>
        </p:txBody>
      </p:sp>
      <p:sp>
        <p:nvSpPr>
          <p:cNvPr id="5" name="Θέση περιεχομένου 4"/>
          <p:cNvSpPr>
            <a:spLocks noGrp="1"/>
          </p:cNvSpPr>
          <p:nvPr>
            <p:ph idx="1"/>
          </p:nvPr>
        </p:nvSpPr>
        <p:spPr/>
        <p:txBody>
          <a:bodyPr>
            <a:normAutofit/>
          </a:bodyPr>
          <a:lstStyle/>
          <a:p>
            <a:r>
              <a:rPr lang="el-GR" sz="2400" b="1" dirty="0"/>
              <a:t>Εγκυρότητα</a:t>
            </a:r>
          </a:p>
          <a:p>
            <a:pPr marL="457200" lvl="1" indent="0">
              <a:buNone/>
            </a:pPr>
            <a:r>
              <a:rPr lang="el-GR" sz="2000" dirty="0"/>
              <a:t>Η συσχέτιση ανάμεσα σε δυο διαφορετικές κλίμακες στάσεων απέναντι στα Μαθηματικά πρέπει να είναι θετική και ισχυρή αφού  και οι δύο κλίμακες αναφέρονται στην ίδια έννοια.</a:t>
            </a:r>
          </a:p>
          <a:p>
            <a:r>
              <a:rPr lang="el-GR" sz="2400" b="1" dirty="0"/>
              <a:t>Αξιοπιστία </a:t>
            </a:r>
          </a:p>
          <a:p>
            <a:pPr marL="457200" lvl="1" indent="0">
              <a:buNone/>
            </a:pPr>
            <a:r>
              <a:rPr lang="el-GR" sz="2000" dirty="0"/>
              <a:t>Μια από τις απαραίτητες  μορφές της αξιοπιστίας ενός εργαλείου μέτρησης  αναφέρεται στην Προ-τεστ μετά-τεστ </a:t>
            </a:r>
            <a:r>
              <a:rPr lang="el-GR" sz="2000" dirty="0" smtClean="0"/>
              <a:t>αξιοπιστία.</a:t>
            </a:r>
          </a:p>
          <a:p>
            <a:pPr marL="457200" lvl="1" indent="0">
              <a:buNone/>
            </a:pPr>
            <a:r>
              <a:rPr lang="el-GR" sz="2000" dirty="0" smtClean="0"/>
              <a:t>Η </a:t>
            </a:r>
            <a:r>
              <a:rPr lang="el-GR" sz="2000" dirty="0"/>
              <a:t>αξιοπιστία αυτή ελέγχεται, στην ίδια ομάδα περιπτώσεων, με τον υπολογισμό του συντελεστή συσχέτισης των δύο μετρήσεων με την ίδια κλίμακα (εργαλείο) σε δύο διαφορετικές χρονικές στιγμές (π.χ. με διαφορά 6 μηνών)</a:t>
            </a:r>
            <a:r>
              <a:rPr lang="el-GR" sz="2000" dirty="0" smtClean="0"/>
              <a:t>. </a:t>
            </a:r>
            <a:r>
              <a:rPr lang="el-GR" sz="2000" dirty="0"/>
              <a:t>Η τιμή του συντελεστή οφείλει να είναι θετική και </a:t>
            </a:r>
            <a:r>
              <a:rPr lang="el-GR" sz="2000" dirty="0" smtClean="0"/>
              <a:t>ισχυρή.</a:t>
            </a:r>
            <a:endParaRPr lang="el-GR" sz="2000" dirty="0"/>
          </a:p>
        </p:txBody>
      </p:sp>
    </p:spTree>
    <p:extLst>
      <p:ext uri="{BB962C8B-B14F-4D97-AF65-F5344CB8AC3E}">
        <p14:creationId xmlns:p14="http://schemas.microsoft.com/office/powerpoint/2010/main" val="120246746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solidFill>
                  <a:srgbClr val="000000"/>
                </a:solidFill>
              </a:rPr>
              <a:t>Copyright Εθνικόν και Καποδιστριακόν Πανεπιστήμιον Αθηνών 2015</a:t>
            </a:r>
            <a:r>
              <a:rPr lang="en-US" sz="2000" dirty="0">
                <a:solidFill>
                  <a:srgbClr val="000000"/>
                </a:solidFill>
              </a:rPr>
              <a:t>, </a:t>
            </a:r>
            <a:r>
              <a:rPr lang="el-GR" sz="2000" dirty="0">
                <a:solidFill>
                  <a:srgbClr val="000000"/>
                </a:solidFill>
              </a:rPr>
              <a:t>Βασίλης Γιαλαμάς 2015. Βασίλης Γιαλαμάς. «Μεθοδολογία των Επιστημών του Ανθρώπου: Στατιστική. Επαγωγική Στατιστική». Έκδοση: 1.0. Αθήνα 2015. Διαθέσιμο </a:t>
            </a:r>
            <a:r>
              <a:rPr lang="el-GR" sz="2000" dirty="0"/>
              <a:t>από τη δικτυακή </a:t>
            </a:r>
            <a:r>
              <a:rPr lang="el-GR" sz="2000" dirty="0">
                <a:solidFill>
                  <a:srgbClr val="000000"/>
                </a:solidFill>
              </a:rPr>
              <a:t>διεύθυνση: </a:t>
            </a:r>
            <a:r>
              <a:rPr lang="en-US" sz="2000" dirty="0">
                <a:solidFill>
                  <a:srgbClr val="000000"/>
                </a:solidFill>
              </a:rPr>
              <a:t>http://</a:t>
            </a:r>
            <a:r>
              <a:rPr lang="en-US" sz="2000" dirty="0" err="1">
                <a:solidFill>
                  <a:srgbClr val="000000"/>
                </a:solidFill>
              </a:rPr>
              <a:t>opencourses.uoa.gr</a:t>
            </a:r>
            <a:r>
              <a:rPr lang="en-US" sz="2000" dirty="0">
                <a:solidFill>
                  <a:srgbClr val="000000"/>
                </a:solidFill>
              </a:rPr>
              <a:t>/courses/ECD102/</a:t>
            </a:r>
            <a:r>
              <a:rPr lang="el-GR" sz="2000">
                <a:solidFill>
                  <a:srgbClr val="000000"/>
                </a:solidFill>
              </a:rPr>
              <a:t>.</a:t>
            </a:r>
            <a:endParaRPr lang="el-GR" sz="2000" dirty="0">
              <a:solidFill>
                <a:srgbClr val="000000"/>
              </a:solidFill>
            </a:endParaRPr>
          </a:p>
        </p:txBody>
      </p:sp>
    </p:spTree>
    <p:extLst>
      <p:ext uri="{BB962C8B-B14F-4D97-AF65-F5344CB8AC3E}">
        <p14:creationId xmlns:p14="http://schemas.microsoft.com/office/powerpoint/2010/main" val="194329544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a:t>
            </a:r>
            <a:r>
              <a:rPr lang="el-GR" dirty="0"/>
              <a:t>4</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rmAutofit lnSpcReduction="10000"/>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1, Σελίδα </a:t>
            </a:r>
            <a:r>
              <a:rPr lang="el-GR" sz="2000" b="1" dirty="0">
                <a:solidFill>
                  <a:srgbClr val="000000"/>
                </a:solidFill>
              </a:rPr>
              <a:t>6</a:t>
            </a:r>
            <a:r>
              <a:rPr lang="el-GR" sz="2000" b="1"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τριών</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ιθ</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νών</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γρ</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μμών</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2, Σελίδα </a:t>
            </a:r>
            <a:r>
              <a:rPr lang="el-GR" sz="2000" b="1" dirty="0">
                <a:solidFill>
                  <a:srgbClr val="000000"/>
                </a:solidFill>
              </a:rPr>
              <a:t>7</a:t>
            </a:r>
            <a:r>
              <a:rPr lang="el-GR" sz="2000" b="1"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σης</a:t>
            </a:r>
            <a:r>
              <a:rPr lang="en-US" sz="2000" dirty="0">
                <a:solidFill>
                  <a:srgbClr val="000000"/>
                </a:solidFill>
                <a:ea typeface="Lucida Grande"/>
                <a:cs typeface="Lucida Grande"/>
              </a:rPr>
              <a:t> α</a:t>
            </a:r>
            <a:r>
              <a:rPr lang="en-US" sz="2000" dirty="0" err="1">
                <a:solidFill>
                  <a:srgbClr val="000000"/>
                </a:solidFill>
                <a:ea typeface="Lucida Grande"/>
                <a:cs typeface="Lucida Grande"/>
              </a:rPr>
              <a:t>νεξάρτητης</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ρος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εξ</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ρτημένη</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μετ</a:t>
            </a:r>
            <a:r>
              <a:rPr lang="en-US" sz="2000" dirty="0" smtClean="0">
                <a:solidFill>
                  <a:srgbClr val="000000"/>
                </a:solidFill>
                <a:ea typeface="Lucida Grande"/>
                <a:cs typeface="Lucida Grande"/>
              </a:rPr>
              <a:t>αβ</a:t>
            </a:r>
            <a:r>
              <a:rPr lang="en-US" sz="2000" dirty="0" err="1" smtClean="0">
                <a:solidFill>
                  <a:srgbClr val="000000"/>
                </a:solidFill>
                <a:ea typeface="Lucida Grande"/>
                <a:cs typeface="Lucida Grande"/>
              </a:rPr>
              <a:t>λητή</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3, </a:t>
            </a:r>
            <a:r>
              <a:rPr lang="el-GR" sz="2000" b="1" dirty="0">
                <a:solidFill>
                  <a:srgbClr val="000000"/>
                </a:solidFill>
              </a:rPr>
              <a:t>Σελίδα </a:t>
            </a:r>
            <a:r>
              <a:rPr lang="el-GR" sz="2000" b="1" dirty="0" smtClean="0">
                <a:solidFill>
                  <a:srgbClr val="000000"/>
                </a:solidFill>
              </a:rPr>
              <a:t>11: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smtClean="0">
                <a:solidFill>
                  <a:srgbClr val="000000"/>
                </a:solidFill>
                <a:ea typeface="Lucida Grande"/>
                <a:cs typeface="Lucida Grande"/>
              </a:rPr>
              <a:t>γρ</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φική</a:t>
            </a:r>
            <a:r>
              <a:rPr lang="el-GR" sz="2000" dirty="0" smtClean="0">
                <a:solidFill>
                  <a:srgbClr val="000000"/>
                </a:solidFill>
                <a:ea typeface="Lucida Grande"/>
                <a:cs typeface="Lucida Grande"/>
              </a:rPr>
              <a:t>ς</a:t>
            </a:r>
            <a:r>
              <a:rPr lang="en-US" sz="2000" dirty="0" smtClean="0">
                <a:solidFill>
                  <a:srgbClr val="000000"/>
                </a:solidFill>
                <a:ea typeface="Lucida Grande"/>
                <a:cs typeface="Lucida Grande"/>
              </a:rPr>
              <a:t> </a:t>
            </a:r>
            <a:r>
              <a:rPr lang="en-US" sz="2000" dirty="0">
                <a:solidFill>
                  <a:srgbClr val="000000"/>
                </a:solidFill>
                <a:ea typeface="Lucida Grande"/>
                <a:cs typeface="Lucida Grande"/>
              </a:rPr>
              <a:t>απ</a:t>
            </a:r>
            <a:r>
              <a:rPr lang="en-US" sz="2000" dirty="0" err="1">
                <a:solidFill>
                  <a:srgbClr val="000000"/>
                </a:solidFill>
                <a:ea typeface="Lucida Grande"/>
                <a:cs typeface="Lucida Grande"/>
              </a:rPr>
              <a:t>εικόνισης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συντελεστών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μμής</a:t>
            </a:r>
            <a:r>
              <a:rPr lang="en-US" sz="2000" dirty="0">
                <a:solidFill>
                  <a:srgbClr val="000000"/>
                </a:solidFill>
                <a:ea typeface="Lucida Grande"/>
                <a:cs typeface="Lucida Grande"/>
              </a:rPr>
              <a:t> </a:t>
            </a:r>
            <a:r>
              <a:rPr lang="en-US" sz="2000" dirty="0" smtClean="0">
                <a:solidFill>
                  <a:srgbClr val="000000"/>
                </a:solidFill>
                <a:ea typeface="Lucida Grande"/>
                <a:cs typeface="Lucida Grande"/>
              </a:rPr>
              <a:t>πα</a:t>
            </a:r>
            <a:r>
              <a:rPr lang="en-US" sz="2000" dirty="0" err="1" smtClean="0">
                <a:solidFill>
                  <a:srgbClr val="000000"/>
                </a:solidFill>
                <a:ea typeface="Lucida Grande"/>
                <a:cs typeface="Lucida Grande"/>
              </a:rPr>
              <a:t>λινδρόμησης</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4, </a:t>
            </a:r>
            <a:r>
              <a:rPr lang="el-GR" sz="2000" b="1" dirty="0">
                <a:solidFill>
                  <a:srgbClr val="000000"/>
                </a:solidFill>
              </a:rPr>
              <a:t>Σελίδα </a:t>
            </a:r>
            <a:r>
              <a:rPr lang="el-GR" sz="2000" b="1" dirty="0" smtClean="0">
                <a:solidFill>
                  <a:srgbClr val="000000"/>
                </a:solidFill>
              </a:rPr>
              <a:t>12: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μμικής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σχέσης</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a:solidFill>
                  <a:srgbClr val="000000"/>
                </a:solidFill>
              </a:rPr>
              <a:t>5, Σελίδα 14: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σης</a:t>
            </a:r>
            <a:r>
              <a:rPr lang="en-US" sz="2000" dirty="0">
                <a:solidFill>
                  <a:srgbClr val="000000"/>
                </a:solidFill>
                <a:ea typeface="Lucida Grande"/>
                <a:cs typeface="Lucida Grande"/>
              </a:rPr>
              <a:t> α</a:t>
            </a:r>
            <a:r>
              <a:rPr lang="en-US" sz="2000" dirty="0" err="1">
                <a:solidFill>
                  <a:srgbClr val="000000"/>
                </a:solidFill>
                <a:ea typeface="Lucida Grande"/>
                <a:cs typeface="Lucida Grande"/>
              </a:rPr>
              <a:t>ριθμού</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εκκλησιών</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ρος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ληστείες</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a:t>Copyrighted</a:t>
            </a:r>
            <a:endParaRPr lang="el-GR" sz="2000" dirty="0">
              <a:solidFill>
                <a:srgbClr val="FF0000"/>
              </a:solidFill>
            </a:endParaRPr>
          </a:p>
        </p:txBody>
      </p:sp>
    </p:spTree>
    <p:extLst>
      <p:ext uri="{BB962C8B-B14F-4D97-AF65-F5344CB8AC3E}">
        <p14:creationId xmlns:p14="http://schemas.microsoft.com/office/powerpoint/2010/main" val="157227192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4</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Διάγραμμα 1, Σελίδα 15: </a:t>
            </a:r>
            <a:r>
              <a:rPr lang="en-US" sz="2000" dirty="0" err="1">
                <a:solidFill>
                  <a:srgbClr val="000000"/>
                </a:solidFill>
                <a:ea typeface="Lucida Grande"/>
                <a:cs typeface="Lucida Grande"/>
              </a:rPr>
              <a:t>Διάγρ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μα</a:t>
            </a:r>
            <a:r>
              <a:rPr lang="en-US" sz="2000" dirty="0" err="1">
                <a:solidFill>
                  <a:srgbClr val="000000"/>
                </a:solidFill>
                <a:ea typeface="Lucida Grande"/>
                <a:cs typeface="Lucida Grande"/>
              </a:rPr>
              <a:t>θητών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χ</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μηλού</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εισοδήμ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ου</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εισάγοντ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στο</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Π</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νε</a:t>
            </a:r>
            <a:r>
              <a:rPr lang="en-US" sz="2000" dirty="0" smtClean="0">
                <a:solidFill>
                  <a:srgbClr val="000000"/>
                </a:solidFill>
                <a:ea typeface="Lucida Grande"/>
                <a:cs typeface="Lucida Grande"/>
              </a:rPr>
              <a:t>π</a:t>
            </a:r>
            <a:r>
              <a:rPr lang="en-US" sz="2000" dirty="0" err="1" smtClean="0">
                <a:solidFill>
                  <a:srgbClr val="000000"/>
                </a:solidFill>
                <a:ea typeface="Lucida Grande"/>
                <a:cs typeface="Lucida Grande"/>
              </a:rPr>
              <a:t>ιστήμο</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p>
          <a:p>
            <a:pPr marL="0" indent="0">
              <a:buNone/>
            </a:pPr>
            <a:r>
              <a:rPr lang="el-GR" sz="2000" b="1" dirty="0">
                <a:solidFill>
                  <a:srgbClr val="000000"/>
                </a:solidFill>
              </a:rPr>
              <a:t>Διάγραμμα </a:t>
            </a:r>
            <a:r>
              <a:rPr lang="el-GR" sz="2000" b="1" dirty="0" smtClean="0">
                <a:solidFill>
                  <a:srgbClr val="000000"/>
                </a:solidFill>
              </a:rPr>
              <a:t>2, </a:t>
            </a:r>
            <a:r>
              <a:rPr lang="el-GR" sz="2000" b="1" dirty="0">
                <a:solidFill>
                  <a:srgbClr val="000000"/>
                </a:solidFill>
              </a:rPr>
              <a:t>Σελίδα </a:t>
            </a:r>
            <a:r>
              <a:rPr lang="el-GR" sz="2000" b="1" dirty="0" smtClean="0">
                <a:solidFill>
                  <a:srgbClr val="000000"/>
                </a:solidFill>
              </a:rPr>
              <a:t>16: </a:t>
            </a:r>
            <a:r>
              <a:rPr lang="en-US" sz="2000" dirty="0" err="1">
                <a:solidFill>
                  <a:srgbClr val="000000"/>
                </a:solidFill>
                <a:ea typeface="Lucida Grande"/>
                <a:cs typeface="Lucida Grande"/>
              </a:rPr>
              <a:t>Διάγρ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r = </a:t>
            </a:r>
            <a:r>
              <a:rPr lang="en-US" sz="2000" dirty="0" smtClean="0">
                <a:solidFill>
                  <a:srgbClr val="000000"/>
                </a:solidFill>
                <a:ea typeface="Lucida Grande"/>
                <a:cs typeface="Lucida Grande"/>
              </a:rPr>
              <a:t>0,084</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endParaRPr lang="el-GR" sz="2000" dirty="0">
              <a:solidFill>
                <a:srgbClr val="000000"/>
              </a:solidFill>
            </a:endParaRPr>
          </a:p>
          <a:p>
            <a:pPr marL="0" indent="0">
              <a:buNone/>
            </a:pPr>
            <a:r>
              <a:rPr lang="el-GR" sz="2000" b="1" dirty="0">
                <a:solidFill>
                  <a:srgbClr val="000000"/>
                </a:solidFill>
              </a:rPr>
              <a:t>Διάγραμμα 3</a:t>
            </a:r>
            <a:r>
              <a:rPr lang="el-GR" sz="2000" b="1" dirty="0" smtClean="0">
                <a:solidFill>
                  <a:srgbClr val="000000"/>
                </a:solidFill>
              </a:rPr>
              <a:t>, </a:t>
            </a:r>
            <a:r>
              <a:rPr lang="el-GR" sz="2000" b="1" dirty="0">
                <a:solidFill>
                  <a:srgbClr val="000000"/>
                </a:solidFill>
              </a:rPr>
              <a:t>Σελίδα </a:t>
            </a:r>
            <a:r>
              <a:rPr lang="el-GR" sz="2000" b="1" dirty="0" smtClean="0">
                <a:solidFill>
                  <a:srgbClr val="000000"/>
                </a:solidFill>
              </a:rPr>
              <a:t>16: </a:t>
            </a:r>
            <a:r>
              <a:rPr lang="en-US" sz="2000" dirty="0" err="1">
                <a:solidFill>
                  <a:srgbClr val="000000"/>
                </a:solidFill>
                <a:ea typeface="Lucida Grande"/>
                <a:cs typeface="Lucida Grande"/>
              </a:rPr>
              <a:t>Διάγρ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r=</a:t>
            </a:r>
            <a:r>
              <a:rPr lang="en-US" sz="2000" dirty="0" smtClean="0">
                <a:solidFill>
                  <a:srgbClr val="000000"/>
                </a:solidFill>
                <a:ea typeface="Lucida Grande"/>
                <a:cs typeface="Lucida Grande"/>
              </a:rPr>
              <a:t>0,83</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197708454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a:t>3</a:t>
            </a:r>
            <a:r>
              <a:rPr lang="en-US" dirty="0" smtClean="0"/>
              <a:t>/</a:t>
            </a:r>
            <a:r>
              <a:rPr lang="el-GR" dirty="0"/>
              <a:t>4</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6, Σελίδα 18: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οθόνης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ηλεκτρονικού</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ολογιστή</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ου</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γίνετ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χρήση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του</a:t>
            </a:r>
            <a:r>
              <a:rPr lang="en-US" sz="2000" dirty="0">
                <a:solidFill>
                  <a:srgbClr val="000000"/>
                </a:solidFill>
                <a:ea typeface="Lucida Grande"/>
                <a:cs typeface="Lucida Grande"/>
              </a:rPr>
              <a:t> </a:t>
            </a:r>
            <a:r>
              <a:rPr lang="en-US" sz="2000" dirty="0" smtClean="0">
                <a:solidFill>
                  <a:srgbClr val="000000"/>
                </a:solidFill>
                <a:ea typeface="Lucida Grande"/>
                <a:cs typeface="Lucida Grande"/>
              </a:rPr>
              <a:t>SPSS</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7, Σελίδα 19: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οθόνης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ηλεκτρονικού</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ολογιστή</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ου</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γίνετ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χρήση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του</a:t>
            </a:r>
            <a:r>
              <a:rPr lang="en-US" sz="2000" dirty="0">
                <a:solidFill>
                  <a:srgbClr val="000000"/>
                </a:solidFill>
                <a:ea typeface="Lucida Grande"/>
                <a:cs typeface="Lucida Grande"/>
              </a:rPr>
              <a:t> </a:t>
            </a:r>
            <a:r>
              <a:rPr lang="en-US" sz="2000" dirty="0" smtClean="0">
                <a:solidFill>
                  <a:srgbClr val="000000"/>
                </a:solidFill>
                <a:ea typeface="Lucida Grande"/>
                <a:cs typeface="Lucida Grande"/>
              </a:rPr>
              <a:t>SPSS</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a:t>Copyrighted</a:t>
            </a:r>
            <a:endParaRPr lang="el-GR" sz="2000" dirty="0">
              <a:solidFill>
                <a:srgbClr val="FF0000"/>
              </a:solidFill>
            </a:endParaRPr>
          </a:p>
        </p:txBody>
      </p:sp>
    </p:spTree>
    <p:extLst>
      <p:ext uri="{BB962C8B-B14F-4D97-AF65-F5344CB8AC3E}">
        <p14:creationId xmlns:p14="http://schemas.microsoft.com/office/powerpoint/2010/main" val="330982158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a:t>4</a:t>
            </a:r>
            <a:r>
              <a:rPr lang="en-US" dirty="0" smtClean="0"/>
              <a:t>/</a:t>
            </a:r>
            <a:r>
              <a:rPr lang="el-GR" dirty="0"/>
              <a:t>4</a:t>
            </a:r>
            <a:r>
              <a:rPr lang="en-US"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r>
              <a:rPr lang="el-GR" sz="2000" b="1" dirty="0" smtClean="0">
                <a:solidFill>
                  <a:srgbClr val="000000"/>
                </a:solidFill>
              </a:rPr>
              <a:t>Πίνακας 1, Σελίδα 10: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δεδομένων</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2, </a:t>
            </a:r>
            <a:r>
              <a:rPr lang="el-GR" sz="2000" b="1" dirty="0">
                <a:solidFill>
                  <a:srgbClr val="000000"/>
                </a:solidFill>
              </a:rPr>
              <a:t>Σελίδα </a:t>
            </a:r>
            <a:r>
              <a:rPr lang="el-GR" sz="2000" b="1" dirty="0" smtClean="0">
                <a:solidFill>
                  <a:srgbClr val="000000"/>
                </a:solidFill>
              </a:rPr>
              <a:t>20: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δεδομένων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γι</a:t>
            </a:r>
            <a:r>
              <a:rPr lang="en-US" sz="2000" dirty="0">
                <a:solidFill>
                  <a:srgbClr val="000000"/>
                </a:solidFill>
                <a:ea typeface="Lucida Grande"/>
                <a:cs typeface="Lucida Grande"/>
              </a:rPr>
              <a:t>α π</a:t>
            </a:r>
            <a:r>
              <a:rPr lang="en-US" sz="2000" dirty="0" err="1">
                <a:solidFill>
                  <a:srgbClr val="000000"/>
                </a:solidFill>
                <a:ea typeface="Lucida Grande"/>
                <a:cs typeface="Lucida Grande"/>
              </a:rPr>
              <a:t>ροσδόκιμο</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ε</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β</a:t>
            </a:r>
            <a:r>
              <a:rPr lang="en-US" sz="2000" dirty="0" err="1">
                <a:solidFill>
                  <a:srgbClr val="000000"/>
                </a:solidFill>
                <a:ea typeface="Lucida Grande"/>
                <a:cs typeface="Lucida Grande"/>
              </a:rPr>
              <a:t>ίωσης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γυν</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ικών</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3, </a:t>
            </a:r>
            <a:r>
              <a:rPr lang="el-GR" sz="2000" b="1" dirty="0">
                <a:solidFill>
                  <a:srgbClr val="000000"/>
                </a:solidFill>
              </a:rPr>
              <a:t>Σελίδα </a:t>
            </a:r>
            <a:r>
              <a:rPr lang="el-GR" sz="2000" b="1" dirty="0" smtClean="0">
                <a:solidFill>
                  <a:srgbClr val="000000"/>
                </a:solidFill>
              </a:rPr>
              <a:t>24: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δεδομένων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γι</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τη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στάση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των</a:t>
            </a:r>
            <a:r>
              <a:rPr lang="en-US" sz="2000" dirty="0">
                <a:solidFill>
                  <a:srgbClr val="000000"/>
                </a:solidFill>
                <a:ea typeface="Lucida Grande"/>
                <a:cs typeface="Lucida Grande"/>
              </a:rPr>
              <a:t> μα</a:t>
            </a:r>
            <a:r>
              <a:rPr lang="en-US" sz="2000" dirty="0" err="1">
                <a:solidFill>
                  <a:srgbClr val="000000"/>
                </a:solidFill>
                <a:ea typeface="Lucida Grande"/>
                <a:cs typeface="Lucida Grande"/>
              </a:rPr>
              <a:t>θητών</a:t>
            </a:r>
            <a:r>
              <a:rPr lang="en-US" sz="2000" dirty="0">
                <a:solidFill>
                  <a:srgbClr val="000000"/>
                </a:solidFill>
                <a:ea typeface="Lucida Grande"/>
                <a:cs typeface="Lucida Grande"/>
              </a:rPr>
              <a:t> απ</a:t>
            </a:r>
            <a:r>
              <a:rPr lang="en-US" sz="2000" dirty="0" err="1">
                <a:solidFill>
                  <a:srgbClr val="000000"/>
                </a:solidFill>
                <a:ea typeface="Lucida Grande"/>
                <a:cs typeface="Lucida Grande"/>
              </a:rPr>
              <a:t>έν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ντι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στις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φυσικές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ε</a:t>
            </a:r>
            <a:r>
              <a:rPr lang="en-US" sz="2000" dirty="0" smtClean="0">
                <a:solidFill>
                  <a:srgbClr val="000000"/>
                </a:solidFill>
                <a:ea typeface="Lucida Grande"/>
                <a:cs typeface="Lucida Grande"/>
              </a:rPr>
              <a:t>π</a:t>
            </a:r>
            <a:r>
              <a:rPr lang="en-US" sz="2000" dirty="0" err="1" smtClean="0">
                <a:solidFill>
                  <a:srgbClr val="000000"/>
                </a:solidFill>
                <a:ea typeface="Lucida Grande"/>
                <a:cs typeface="Lucida Grande"/>
              </a:rPr>
              <a:t>ιστήμες</a:t>
            </a:r>
            <a:r>
              <a:rPr lang="el-GR" sz="2000" dirty="0" smtClean="0">
                <a:solidFill>
                  <a:srgbClr val="000000"/>
                </a:solidFill>
                <a:ea typeface="Lucida Grande"/>
                <a:cs typeface="Lucida Grande"/>
              </a:rPr>
              <a:t>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4, </a:t>
            </a:r>
            <a:r>
              <a:rPr lang="el-GR" sz="2000" b="1" dirty="0">
                <a:solidFill>
                  <a:srgbClr val="000000"/>
                </a:solidFill>
              </a:rPr>
              <a:t>Σελίδα </a:t>
            </a:r>
            <a:r>
              <a:rPr lang="el-GR" sz="2000" b="1" dirty="0" smtClean="0">
                <a:solidFill>
                  <a:srgbClr val="000000"/>
                </a:solidFill>
              </a:rPr>
              <a:t>25: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δεδομένων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γι</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τη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στάση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των</a:t>
            </a:r>
            <a:r>
              <a:rPr lang="en-US" sz="2000" dirty="0">
                <a:solidFill>
                  <a:srgbClr val="000000"/>
                </a:solidFill>
                <a:ea typeface="Lucida Grande"/>
                <a:cs typeface="Lucida Grande"/>
              </a:rPr>
              <a:t> μα</a:t>
            </a:r>
            <a:r>
              <a:rPr lang="en-US" sz="2000" dirty="0" err="1">
                <a:solidFill>
                  <a:srgbClr val="000000"/>
                </a:solidFill>
                <a:ea typeface="Lucida Grande"/>
                <a:cs typeface="Lucida Grande"/>
              </a:rPr>
              <a:t>θητών</a:t>
            </a:r>
            <a:r>
              <a:rPr lang="en-US" sz="2000" dirty="0">
                <a:solidFill>
                  <a:srgbClr val="000000"/>
                </a:solidFill>
                <a:ea typeface="Lucida Grande"/>
                <a:cs typeface="Lucida Grande"/>
              </a:rPr>
              <a:t> απ</a:t>
            </a:r>
            <a:r>
              <a:rPr lang="en-US" sz="2000" dirty="0" err="1">
                <a:solidFill>
                  <a:srgbClr val="000000"/>
                </a:solidFill>
                <a:ea typeface="Lucida Grande"/>
                <a:cs typeface="Lucida Grande"/>
              </a:rPr>
              <a:t>έν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ντι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στις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φυσικές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ε</a:t>
            </a:r>
            <a:r>
              <a:rPr lang="en-US" sz="2000" dirty="0" smtClean="0">
                <a:solidFill>
                  <a:srgbClr val="000000"/>
                </a:solidFill>
                <a:ea typeface="Lucida Grande"/>
                <a:cs typeface="Lucida Grande"/>
              </a:rPr>
              <a:t>π</a:t>
            </a:r>
            <a:r>
              <a:rPr lang="en-US" sz="2000" dirty="0" err="1" smtClean="0">
                <a:solidFill>
                  <a:srgbClr val="000000"/>
                </a:solidFill>
                <a:ea typeface="Lucida Grande"/>
                <a:cs typeface="Lucida Grande"/>
              </a:rPr>
              <a:t>ιστήμες</a:t>
            </a:r>
            <a:r>
              <a:rPr lang="el-GR" sz="2000" dirty="0" smtClean="0">
                <a:solidFill>
                  <a:srgbClr val="000000"/>
                </a:solidFill>
                <a:ea typeface="Lucida Grande"/>
                <a:cs typeface="Lucida Grande"/>
              </a:rPr>
              <a:t> </a:t>
            </a:r>
            <a:r>
              <a:rPr lang="el-GR" sz="2000" dirty="0" smtClean="0">
                <a:solidFill>
                  <a:srgbClr val="000000"/>
                </a:solidFill>
              </a:rPr>
              <a:t>/ </a:t>
            </a:r>
            <a:r>
              <a:rPr lang="en-US" sz="2000"/>
              <a:t>Copyrighted</a:t>
            </a:r>
            <a:endParaRPr lang="el-GR" sz="2000" dirty="0">
              <a:solidFill>
                <a:srgbClr val="FF0000"/>
              </a:solidFill>
            </a:endParaRPr>
          </a:p>
          <a:p>
            <a:pPr marL="0" indent="0">
              <a:buNone/>
            </a:pPr>
            <a:endParaRPr lang="el-GR" sz="2000" dirty="0" smtClean="0">
              <a:solidFill>
                <a:srgbClr val="FF0000"/>
              </a:solidFill>
            </a:endParaRPr>
          </a:p>
        </p:txBody>
      </p:sp>
    </p:spTree>
    <p:extLst>
      <p:ext uri="{BB962C8B-B14F-4D97-AF65-F5344CB8AC3E}">
        <p14:creationId xmlns:p14="http://schemas.microsoft.com/office/powerpoint/2010/main" val="80498900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Πού χρησιμοποιείται ο συντελεστής συσχέτισης (</a:t>
            </a:r>
            <a:r>
              <a:rPr lang="en-US" dirty="0" smtClean="0"/>
              <a:t>r</a:t>
            </a:r>
            <a:r>
              <a:rPr lang="el-GR" dirty="0" smtClean="0"/>
              <a:t>)</a:t>
            </a:r>
            <a:r>
              <a:rPr lang="en-US" dirty="0" smtClean="0"/>
              <a:t> </a:t>
            </a:r>
            <a:r>
              <a:rPr lang="en-US" dirty="0" err="1" smtClean="0"/>
              <a:t>pearson</a:t>
            </a:r>
            <a:r>
              <a:rPr lang="en-US" dirty="0" smtClean="0"/>
              <a:t> (</a:t>
            </a:r>
            <a:r>
              <a:rPr lang="el-GR" dirty="0"/>
              <a:t>2</a:t>
            </a:r>
            <a:r>
              <a:rPr lang="el-GR" dirty="0" smtClean="0"/>
              <a:t> από 3</a:t>
            </a:r>
            <a:r>
              <a:rPr lang="en-US" dirty="0" smtClean="0"/>
              <a:t>)</a:t>
            </a:r>
            <a:endParaRPr lang="el-GR" dirty="0"/>
          </a:p>
        </p:txBody>
      </p:sp>
      <p:sp>
        <p:nvSpPr>
          <p:cNvPr id="5" name="Θέση περιεχομένου 4"/>
          <p:cNvSpPr>
            <a:spLocks noGrp="1"/>
          </p:cNvSpPr>
          <p:nvPr>
            <p:ph idx="1"/>
          </p:nvPr>
        </p:nvSpPr>
        <p:spPr/>
        <p:txBody>
          <a:bodyPr>
            <a:normAutofit fontScale="92500" lnSpcReduction="20000"/>
          </a:bodyPr>
          <a:lstStyle/>
          <a:p>
            <a:r>
              <a:rPr lang="el-GR" sz="3000" b="1" dirty="0"/>
              <a:t>Επαλήθευση της θεωρίας </a:t>
            </a:r>
          </a:p>
          <a:p>
            <a:pPr marL="457200" lvl="1" indent="0">
              <a:buNone/>
            </a:pPr>
            <a:r>
              <a:rPr lang="el-GR" dirty="0" smtClean="0"/>
              <a:t>Οι ερευνητικές υποθέσεις που αναφέρονται στη σχέση δυο ποσοτικών μεταβλητών εξετάζονται με τη βοήθεια του στατιστικού ελέγχου υποθέσεων για τον </a:t>
            </a:r>
            <a:r>
              <a:rPr lang="el-GR" dirty="0"/>
              <a:t>συντελεστή </a:t>
            </a:r>
            <a:r>
              <a:rPr lang="el-GR" dirty="0" smtClean="0"/>
              <a:t>συσχέτισης  (                            ), όπως </a:t>
            </a:r>
            <a:r>
              <a:rPr lang="el-GR" dirty="0"/>
              <a:t>είδαμε στα παραδείγματα των διαφανειών 16 και 17</a:t>
            </a:r>
            <a:r>
              <a:rPr lang="el-GR" dirty="0" smtClean="0"/>
              <a:t>.</a:t>
            </a:r>
          </a:p>
          <a:p>
            <a:pPr marL="457200" lvl="1" indent="0">
              <a:buNone/>
            </a:pPr>
            <a:r>
              <a:rPr lang="el-GR" dirty="0" smtClean="0"/>
              <a:t>Για </a:t>
            </a:r>
            <a:r>
              <a:rPr lang="el-GR" dirty="0"/>
              <a:t>παράδειγμα η συσχέτιση μεταξύ «Άγχους» και «Γονικού Ελέγχου Συμπεριφοράς»  επαληθεύεται στους εφήβους αφού βρέθηκε στατιστικά σημαντική (r=-0,4 , </a:t>
            </a:r>
            <a:r>
              <a:rPr lang="el-GR" dirty="0" smtClean="0"/>
              <a:t>p</a:t>
            </a:r>
            <a:r>
              <a:rPr lang="el-GR" dirty="0"/>
              <a:t>&lt;0.001, Ν=240). Όσο υψηλότερο το επίπεδο του ελέγχου από τον γονέα τόσο χαμηλότερο το επίπεδο άγχους του εφήβου</a:t>
            </a:r>
            <a:r>
              <a:rPr lang="el-GR" dirty="0" smtClean="0"/>
              <a:t>.</a:t>
            </a:r>
          </a:p>
        </p:txBody>
      </p:sp>
      <p:graphicFrame>
        <p:nvGraphicFramePr>
          <p:cNvPr id="6" name="3 - Αντικείμενο"/>
          <p:cNvGraphicFramePr>
            <a:graphicFrameLocks noChangeAspect="1"/>
          </p:cNvGraphicFramePr>
          <p:nvPr>
            <p:extLst>
              <p:ext uri="{D42A27DB-BD31-4B8C-83A1-F6EECF244321}">
                <p14:modId xmlns:p14="http://schemas.microsoft.com/office/powerpoint/2010/main" val="86731702"/>
              </p:ext>
            </p:extLst>
          </p:nvPr>
        </p:nvGraphicFramePr>
        <p:xfrm>
          <a:off x="4499992" y="2996952"/>
          <a:ext cx="1941974" cy="360040"/>
        </p:xfrm>
        <a:graphic>
          <a:graphicData uri="http://schemas.openxmlformats.org/presentationml/2006/ole">
            <mc:AlternateContent xmlns:mc="http://schemas.openxmlformats.org/markup-compatibility/2006">
              <mc:Choice xmlns:v="urn:schemas-microsoft-com:vml" Requires="v">
                <p:oleObj spid="_x0000_s1043" name="Εξίσωση" r:id="rId4" imgW="1993680" imgH="291960" progId="Equation.3">
                  <p:embed/>
                </p:oleObj>
              </mc:Choice>
              <mc:Fallback>
                <p:oleObj name="Εξίσωση" r:id="rId4" imgW="1993680" imgH="29196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2996952"/>
                        <a:ext cx="1941974" cy="360040"/>
                      </a:xfrm>
                      <a:prstGeom prst="rect">
                        <a:avLst/>
                      </a:prstGeom>
                      <a:noFill/>
                    </p:spPr>
                  </p:pic>
                </p:oleObj>
              </mc:Fallback>
            </mc:AlternateContent>
          </a:graphicData>
        </a:graphic>
      </p:graphicFrame>
    </p:spTree>
    <p:extLst>
      <p:ext uri="{BB962C8B-B14F-4D97-AF65-F5344CB8AC3E}">
        <p14:creationId xmlns:p14="http://schemas.microsoft.com/office/powerpoint/2010/main" val="220329998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Πού χρησιμοποιείται ο συντελεστής συσχέτισης (</a:t>
            </a:r>
            <a:r>
              <a:rPr lang="en-US" dirty="0" smtClean="0"/>
              <a:t>r</a:t>
            </a:r>
            <a:r>
              <a:rPr lang="el-GR" dirty="0" smtClean="0"/>
              <a:t>)</a:t>
            </a:r>
            <a:r>
              <a:rPr lang="en-US" dirty="0" smtClean="0"/>
              <a:t> </a:t>
            </a:r>
            <a:r>
              <a:rPr lang="en-US" dirty="0" err="1" smtClean="0"/>
              <a:t>pearson</a:t>
            </a:r>
            <a:r>
              <a:rPr lang="en-US" dirty="0" smtClean="0"/>
              <a:t> (</a:t>
            </a:r>
            <a:r>
              <a:rPr lang="el-GR" dirty="0"/>
              <a:t>3</a:t>
            </a:r>
            <a:r>
              <a:rPr lang="el-GR" dirty="0" smtClean="0"/>
              <a:t> από 3</a:t>
            </a:r>
            <a:r>
              <a:rPr lang="en-US" dirty="0" smtClean="0"/>
              <a:t>)</a:t>
            </a:r>
            <a:endParaRPr lang="el-GR" dirty="0"/>
          </a:p>
        </p:txBody>
      </p:sp>
      <p:sp>
        <p:nvSpPr>
          <p:cNvPr id="5" name="Θέση περιεχομένου 4"/>
          <p:cNvSpPr>
            <a:spLocks noGrp="1"/>
          </p:cNvSpPr>
          <p:nvPr>
            <p:ph idx="1"/>
          </p:nvPr>
        </p:nvSpPr>
        <p:spPr/>
        <p:txBody>
          <a:bodyPr>
            <a:normAutofit fontScale="92500"/>
          </a:bodyPr>
          <a:lstStyle/>
          <a:p>
            <a:r>
              <a:rPr lang="el-GR" sz="3000" b="1" dirty="0" smtClean="0"/>
              <a:t>Πρόβλεψη</a:t>
            </a:r>
            <a:endParaRPr lang="el-GR" sz="3000" b="1" dirty="0"/>
          </a:p>
          <a:p>
            <a:pPr marL="457200" lvl="1" indent="0">
              <a:buNone/>
            </a:pPr>
            <a:r>
              <a:rPr lang="el-GR" sz="2400" dirty="0" smtClean="0"/>
              <a:t>Όπως </a:t>
            </a:r>
            <a:r>
              <a:rPr lang="el-GR" sz="2400" dirty="0"/>
              <a:t>θα δούμε παρακάτω μπορούμε να προβλέψουμε την τιμή μιας μεταβλητής με την τιμή μιας άλλης όταν διαπιστωθεί γραμμική και στατιστικά σημαντική συσχέτιση μεταξύ δύο ποσοτικών μεταβλητών. </a:t>
            </a:r>
            <a:r>
              <a:rPr lang="el-GR" sz="2400" dirty="0" smtClean="0"/>
              <a:t>πχ</a:t>
            </a:r>
            <a:r>
              <a:rPr lang="el-GR" sz="2400" dirty="0"/>
              <a:t>. Μπορεί να προβλέψουμε την επίδοση ενός μαθητή στην πρώτη δημοτικού από τον βαθμό αναγνωστικής ετοιμότητας  που παρουσίασε (μέτρηση με κατάλληλη </a:t>
            </a:r>
            <a:r>
              <a:rPr lang="el-GR" sz="2400" dirty="0" smtClean="0"/>
              <a:t>κλίμακας) </a:t>
            </a:r>
            <a:r>
              <a:rPr lang="el-GR" sz="2400" dirty="0"/>
              <a:t>στο </a:t>
            </a:r>
            <a:r>
              <a:rPr lang="el-GR" sz="2400" dirty="0" smtClean="0"/>
              <a:t>νηπιαγωγείο.</a:t>
            </a:r>
          </a:p>
          <a:p>
            <a:pPr marL="457200" lvl="1" indent="0">
              <a:buNone/>
            </a:pPr>
            <a:r>
              <a:rPr lang="el-GR" sz="2400" dirty="0" smtClean="0"/>
              <a:t>Αυτό </a:t>
            </a:r>
            <a:r>
              <a:rPr lang="el-GR" sz="2400" dirty="0"/>
              <a:t>γίνεται με τη βοήθεια της εξίσωσης παλινδρόμησης που μπορεί να υπολογιστεί από τα δεδομένα ενός δείγματος μαθητών για τους οποίους υπολογίστηκε η αναγνωστική  ετοιμότητα στο νηπιαγωγείο και η </a:t>
            </a:r>
            <a:r>
              <a:rPr lang="el-GR" sz="2400" dirty="0" smtClean="0"/>
              <a:t>επίδοσή τους </a:t>
            </a:r>
            <a:r>
              <a:rPr lang="el-GR" sz="2400" dirty="0"/>
              <a:t>στο τέλος της πρώτης </a:t>
            </a:r>
            <a:r>
              <a:rPr lang="el-GR" sz="2400" dirty="0" smtClean="0"/>
              <a:t>δημοτικού.</a:t>
            </a:r>
            <a:endParaRPr lang="el-GR" sz="2400" dirty="0"/>
          </a:p>
        </p:txBody>
      </p:sp>
    </p:spTree>
    <p:extLst>
      <p:ext uri="{BB962C8B-B14F-4D97-AF65-F5344CB8AC3E}">
        <p14:creationId xmlns:p14="http://schemas.microsoft.com/office/powerpoint/2010/main" val="16723367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a:t>Η γραμμή Β προσαρμόζεται καλύτερα στα </a:t>
            </a:r>
            <a:r>
              <a:rPr lang="el-GR" sz="2400" dirty="0" smtClean="0"/>
              <a:t>δεδομένα.</a:t>
            </a:r>
            <a:endParaRPr lang="el-GR" sz="2400" dirty="0"/>
          </a:p>
        </p:txBody>
      </p:sp>
      <p:sp>
        <p:nvSpPr>
          <p:cNvPr id="6" name="Τίτλος 5"/>
          <p:cNvSpPr>
            <a:spLocks noGrp="1"/>
          </p:cNvSpPr>
          <p:nvPr>
            <p:ph type="title"/>
          </p:nvPr>
        </p:nvSpPr>
        <p:spPr/>
        <p:txBody>
          <a:bodyPr/>
          <a:lstStyle/>
          <a:p>
            <a:r>
              <a:rPr lang="el-GR" dirty="0"/>
              <a:t>Τρεις πιθανές γραμμές</a:t>
            </a:r>
          </a:p>
        </p:txBody>
      </p:sp>
      <p:pic>
        <p:nvPicPr>
          <p:cNvPr id="3" name="Picture Placeholder 2" descr="Εικόνα γραφικής παράστασης τριών πιθανών γραμμών"/>
          <p:cNvPicPr>
            <a:picLocks noGrp="1" noChangeAspect="1"/>
          </p:cNvPicPr>
          <p:nvPr>
            <p:ph type="pic" idx="1"/>
          </p:nvPr>
        </p:nvPicPr>
        <p:blipFill>
          <a:blip r:embed="rId3">
            <a:extLst>
              <a:ext uri="{28A0092B-C50C-407E-A947-70E740481C1C}">
                <a14:useLocalDpi xmlns:a14="http://schemas.microsoft.com/office/drawing/2010/main" val="0"/>
              </a:ext>
            </a:extLst>
          </a:blip>
          <a:srcRect l="-29366" r="-29366"/>
          <a:stretch>
            <a:fillRect/>
          </a:stretch>
        </p:blipFill>
        <p:spPr/>
      </p:pic>
      <p:sp>
        <p:nvSpPr>
          <p:cNvPr id="7" name="Line 5"/>
          <p:cNvSpPr>
            <a:spLocks noChangeShapeType="1"/>
          </p:cNvSpPr>
          <p:nvPr/>
        </p:nvSpPr>
        <p:spPr bwMode="auto">
          <a:xfrm>
            <a:off x="3419872" y="2060848"/>
            <a:ext cx="2664296" cy="2304256"/>
          </a:xfrm>
          <a:prstGeom prst="line">
            <a:avLst/>
          </a:prstGeom>
          <a:noFill/>
          <a:ln w="9525">
            <a:solidFill>
              <a:schemeClr val="tx1"/>
            </a:solidFill>
            <a:round/>
            <a:headEnd/>
            <a:tailEnd/>
          </a:ln>
        </p:spPr>
        <p:txBody>
          <a:bodyPr/>
          <a:lstStyle/>
          <a:p>
            <a:endParaRPr lang="el-GR"/>
          </a:p>
        </p:txBody>
      </p:sp>
      <p:sp>
        <p:nvSpPr>
          <p:cNvPr id="9" name="Text Box 7"/>
          <p:cNvSpPr txBox="1">
            <a:spLocks noChangeArrowheads="1"/>
          </p:cNvSpPr>
          <p:nvPr/>
        </p:nvSpPr>
        <p:spPr bwMode="auto">
          <a:xfrm>
            <a:off x="3419872" y="1772816"/>
            <a:ext cx="457200" cy="457200"/>
          </a:xfrm>
          <a:prstGeom prst="rect">
            <a:avLst/>
          </a:prstGeom>
          <a:noFill/>
          <a:ln w="9525">
            <a:noFill/>
            <a:miter lim="800000"/>
            <a:headEnd/>
            <a:tailEnd/>
          </a:ln>
        </p:spPr>
        <p:txBody>
          <a:bodyPr>
            <a:spAutoFit/>
          </a:bodyPr>
          <a:lstStyle/>
          <a:p>
            <a:pPr>
              <a:spcBef>
                <a:spcPct val="50000"/>
              </a:spcBef>
            </a:pPr>
            <a:r>
              <a:rPr lang="el-GR" dirty="0"/>
              <a:t>Α</a:t>
            </a:r>
          </a:p>
        </p:txBody>
      </p:sp>
      <p:sp>
        <p:nvSpPr>
          <p:cNvPr id="10" name="Text Box 9"/>
          <p:cNvSpPr txBox="1">
            <a:spLocks noChangeArrowheads="1"/>
          </p:cNvSpPr>
          <p:nvPr/>
        </p:nvSpPr>
        <p:spPr bwMode="auto">
          <a:xfrm>
            <a:off x="3178696" y="2035696"/>
            <a:ext cx="457200" cy="457200"/>
          </a:xfrm>
          <a:prstGeom prst="rect">
            <a:avLst/>
          </a:prstGeom>
          <a:noFill/>
          <a:ln w="9525">
            <a:noFill/>
            <a:miter lim="800000"/>
            <a:headEnd/>
            <a:tailEnd/>
          </a:ln>
        </p:spPr>
        <p:txBody>
          <a:bodyPr>
            <a:spAutoFit/>
          </a:bodyPr>
          <a:lstStyle/>
          <a:p>
            <a:pPr>
              <a:spcBef>
                <a:spcPct val="50000"/>
              </a:spcBef>
            </a:pPr>
            <a:r>
              <a:rPr lang="el-GR" dirty="0"/>
              <a:t>Β</a:t>
            </a:r>
          </a:p>
        </p:txBody>
      </p:sp>
      <p:sp>
        <p:nvSpPr>
          <p:cNvPr id="12" name="Line 6"/>
          <p:cNvSpPr>
            <a:spLocks noChangeShapeType="1"/>
          </p:cNvSpPr>
          <p:nvPr/>
        </p:nvSpPr>
        <p:spPr bwMode="auto">
          <a:xfrm>
            <a:off x="3419872" y="2564904"/>
            <a:ext cx="2664296" cy="1152128"/>
          </a:xfrm>
          <a:prstGeom prst="line">
            <a:avLst/>
          </a:prstGeom>
          <a:noFill/>
          <a:ln w="9525">
            <a:solidFill>
              <a:schemeClr val="tx1"/>
            </a:solidFill>
            <a:round/>
            <a:headEnd/>
            <a:tailEnd/>
          </a:ln>
        </p:spPr>
        <p:txBody>
          <a:bodyPr/>
          <a:lstStyle/>
          <a:p>
            <a:endParaRPr lang="el-GR"/>
          </a:p>
        </p:txBody>
      </p:sp>
      <p:sp>
        <p:nvSpPr>
          <p:cNvPr id="13" name="Text Box 8"/>
          <p:cNvSpPr txBox="1">
            <a:spLocks noChangeArrowheads="1"/>
          </p:cNvSpPr>
          <p:nvPr/>
        </p:nvSpPr>
        <p:spPr bwMode="auto">
          <a:xfrm>
            <a:off x="3394720" y="2564904"/>
            <a:ext cx="457200" cy="457200"/>
          </a:xfrm>
          <a:prstGeom prst="rect">
            <a:avLst/>
          </a:prstGeom>
          <a:noFill/>
          <a:ln w="9525">
            <a:noFill/>
            <a:miter lim="800000"/>
            <a:headEnd/>
            <a:tailEnd/>
          </a:ln>
        </p:spPr>
        <p:txBody>
          <a:bodyPr>
            <a:spAutoFit/>
          </a:bodyPr>
          <a:lstStyle/>
          <a:p>
            <a:pPr>
              <a:spcBef>
                <a:spcPct val="50000"/>
              </a:spcBef>
            </a:pPr>
            <a:r>
              <a:rPr lang="el-GR" dirty="0"/>
              <a:t>Γ</a:t>
            </a:r>
          </a:p>
        </p:txBody>
      </p:sp>
      <p:cxnSp>
        <p:nvCxnSpPr>
          <p:cNvPr id="14" name="11 - Ευθύγραμμο βέλος σύνδεσης"/>
          <p:cNvCxnSpPr/>
          <p:nvPr/>
        </p:nvCxnSpPr>
        <p:spPr>
          <a:xfrm flipV="1">
            <a:off x="3203848" y="3645024"/>
            <a:ext cx="1728192" cy="1512168"/>
          </a:xfrm>
          <a:prstGeom prst="straightConnector1">
            <a:avLst/>
          </a:prstGeom>
          <a:ln w="19050" cmpd="sng">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4671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85000" lnSpcReduction="10000"/>
          </a:bodyPr>
          <a:lstStyle/>
          <a:p>
            <a:r>
              <a:rPr lang="el-GR" sz="2800" dirty="0"/>
              <a:t>Η γραμμή παλινδρόμησης είναι αυτή για την οποία το άθροισμα των τετραγώνων των αποκλίσεων </a:t>
            </a:r>
            <a:r>
              <a:rPr lang="el-GR" sz="2800" dirty="0" smtClean="0"/>
              <a:t>(Σd</a:t>
            </a:r>
            <a:r>
              <a:rPr lang="el-GR" sz="2800" baseline="30000" dirty="0" smtClean="0"/>
              <a:t>2</a:t>
            </a:r>
            <a:r>
              <a:rPr lang="el-GR" sz="2800" dirty="0" smtClean="0"/>
              <a:t>) </a:t>
            </a:r>
            <a:r>
              <a:rPr lang="el-GR" sz="2800" dirty="0"/>
              <a:t>γίνεται </a:t>
            </a:r>
            <a:r>
              <a:rPr lang="el-GR" sz="2800" dirty="0" smtClean="0"/>
              <a:t>ελάχιστο.</a:t>
            </a:r>
          </a:p>
          <a:p>
            <a:pPr>
              <a:spcBef>
                <a:spcPct val="50000"/>
              </a:spcBef>
              <a:defRPr/>
            </a:pPr>
            <a:endParaRPr lang="el-GR" sz="2800" dirty="0" smtClean="0">
              <a:solidFill>
                <a:srgbClr val="000000"/>
              </a:solidFill>
            </a:endParaRPr>
          </a:p>
          <a:p>
            <a:pPr>
              <a:spcBef>
                <a:spcPct val="50000"/>
              </a:spcBef>
              <a:defRPr/>
            </a:pPr>
            <a:r>
              <a:rPr lang="el-GR" sz="2800" b="1" dirty="0" smtClean="0">
                <a:solidFill>
                  <a:srgbClr val="000000"/>
                </a:solidFill>
              </a:rPr>
              <a:t>«</a:t>
            </a:r>
            <a:r>
              <a:rPr lang="el-GR" sz="2800" b="1" dirty="0">
                <a:solidFill>
                  <a:srgbClr val="000000"/>
                </a:solidFill>
              </a:rPr>
              <a:t>Απόκλιση σημείου</a:t>
            </a:r>
            <a:r>
              <a:rPr lang="el-GR" sz="2800" b="1" dirty="0" smtClean="0">
                <a:solidFill>
                  <a:srgbClr val="000000"/>
                </a:solidFill>
              </a:rPr>
              <a:t>»</a:t>
            </a:r>
          </a:p>
          <a:p>
            <a:pPr>
              <a:spcBef>
                <a:spcPct val="50000"/>
              </a:spcBef>
              <a:defRPr/>
            </a:pPr>
            <a:r>
              <a:rPr lang="en-US" sz="2800" dirty="0" smtClean="0">
                <a:solidFill>
                  <a:srgbClr val="000000"/>
                </a:solidFill>
              </a:rPr>
              <a:t>d</a:t>
            </a:r>
            <a:r>
              <a:rPr lang="el-GR" sz="2800" dirty="0">
                <a:solidFill>
                  <a:srgbClr val="000000"/>
                </a:solidFill>
              </a:rPr>
              <a:t>= Απόσταση μεταξύ σημείου και γραμμής παλινδρόμησης</a:t>
            </a:r>
          </a:p>
          <a:p>
            <a:endParaRPr lang="el-GR" sz="2800" dirty="0"/>
          </a:p>
        </p:txBody>
      </p:sp>
      <p:sp>
        <p:nvSpPr>
          <p:cNvPr id="5" name="Τίτλος 4"/>
          <p:cNvSpPr>
            <a:spLocks noGrp="1"/>
          </p:cNvSpPr>
          <p:nvPr>
            <p:ph type="title"/>
          </p:nvPr>
        </p:nvSpPr>
        <p:spPr/>
        <p:txBody>
          <a:bodyPr>
            <a:normAutofit fontScale="90000"/>
          </a:bodyPr>
          <a:lstStyle/>
          <a:p>
            <a:r>
              <a:rPr lang="el-GR" dirty="0"/>
              <a:t>Γραμμή παλινδρόμησης με τη μέθοδο των ελαχίστων τετραγώνων</a:t>
            </a:r>
          </a:p>
        </p:txBody>
      </p:sp>
      <p:pic>
        <p:nvPicPr>
          <p:cNvPr id="4" name="Content Placeholder 3" descr="Εικόνα γραφικής παράστασης ανεξάρτητης προς εξαρτημένη μεταβλητή"/>
          <p:cNvPicPr>
            <a:picLocks noGrp="1" noChangeAspect="1"/>
          </p:cNvPicPr>
          <p:nvPr>
            <p:ph idx="1"/>
          </p:nvPr>
        </p:nvPicPr>
        <p:blipFill>
          <a:blip r:embed="rId3">
            <a:extLst>
              <a:ext uri="{28A0092B-C50C-407E-A947-70E740481C1C}">
                <a14:useLocalDpi xmlns:a14="http://schemas.microsoft.com/office/drawing/2010/main" val="0"/>
              </a:ext>
            </a:extLst>
          </a:blip>
          <a:srcRect t="-7294" b="-7294"/>
          <a:stretch>
            <a:fillRect/>
          </a:stretch>
        </p:blipFill>
        <p:spPr/>
      </p:pic>
      <p:sp>
        <p:nvSpPr>
          <p:cNvPr id="7" name="Text Box 7"/>
          <p:cNvSpPr txBox="1">
            <a:spLocks noChangeArrowheads="1"/>
          </p:cNvSpPr>
          <p:nvPr/>
        </p:nvSpPr>
        <p:spPr bwMode="auto">
          <a:xfrm>
            <a:off x="3251448" y="2852936"/>
            <a:ext cx="1320552" cy="646331"/>
          </a:xfrm>
          <a:prstGeom prst="rect">
            <a:avLst/>
          </a:prstGeom>
          <a:noFill/>
          <a:ln w="9525">
            <a:noFill/>
            <a:miter lim="800000"/>
            <a:headEnd/>
            <a:tailEnd/>
          </a:ln>
        </p:spPr>
        <p:txBody>
          <a:bodyPr wrap="square">
            <a:spAutoFit/>
          </a:bodyPr>
          <a:lstStyle/>
          <a:p>
            <a:pPr>
              <a:spcBef>
                <a:spcPct val="50000"/>
              </a:spcBef>
            </a:pPr>
            <a:r>
              <a:rPr lang="el-GR" dirty="0"/>
              <a:t>Εξαρτημένη μεταβλητή</a:t>
            </a:r>
          </a:p>
        </p:txBody>
      </p:sp>
      <p:sp>
        <p:nvSpPr>
          <p:cNvPr id="8" name="Text Box 11"/>
          <p:cNvSpPr txBox="1">
            <a:spLocks noChangeArrowheads="1"/>
          </p:cNvSpPr>
          <p:nvPr/>
        </p:nvSpPr>
        <p:spPr bwMode="auto">
          <a:xfrm>
            <a:off x="4427984" y="5775647"/>
            <a:ext cx="3600400" cy="461665"/>
          </a:xfrm>
          <a:prstGeom prst="rect">
            <a:avLst/>
          </a:prstGeom>
          <a:noFill/>
          <a:ln w="9525">
            <a:noFill/>
            <a:miter lim="800000"/>
            <a:headEnd/>
            <a:tailEnd/>
          </a:ln>
        </p:spPr>
        <p:txBody>
          <a:bodyPr wrap="square">
            <a:spAutoFit/>
          </a:bodyPr>
          <a:lstStyle/>
          <a:p>
            <a:pPr>
              <a:spcBef>
                <a:spcPct val="50000"/>
              </a:spcBef>
            </a:pPr>
            <a:r>
              <a:rPr lang="el-GR" dirty="0"/>
              <a:t>Ανεξάρτητη μεταβλητή</a:t>
            </a:r>
          </a:p>
        </p:txBody>
      </p:sp>
      <p:sp>
        <p:nvSpPr>
          <p:cNvPr id="9" name="Line 6"/>
          <p:cNvSpPr>
            <a:spLocks noChangeShapeType="1"/>
          </p:cNvSpPr>
          <p:nvPr/>
        </p:nvSpPr>
        <p:spPr bwMode="auto">
          <a:xfrm flipV="1">
            <a:off x="5292080" y="3140968"/>
            <a:ext cx="0" cy="360040"/>
          </a:xfrm>
          <a:prstGeom prst="line">
            <a:avLst/>
          </a:prstGeom>
          <a:noFill/>
          <a:ln w="9525">
            <a:solidFill>
              <a:schemeClr val="tx1"/>
            </a:solidFill>
            <a:prstDash val="sysDot"/>
            <a:round/>
            <a:headEnd/>
            <a:tailEnd type="triangle" w="med" len="med"/>
          </a:ln>
        </p:spPr>
        <p:txBody>
          <a:bodyPr/>
          <a:lstStyle/>
          <a:p>
            <a:endParaRPr lang="el-GR"/>
          </a:p>
        </p:txBody>
      </p:sp>
      <p:sp>
        <p:nvSpPr>
          <p:cNvPr id="10" name="Line 7"/>
          <p:cNvSpPr>
            <a:spLocks noChangeShapeType="1"/>
          </p:cNvSpPr>
          <p:nvPr/>
        </p:nvSpPr>
        <p:spPr bwMode="auto">
          <a:xfrm>
            <a:off x="5076056" y="3573016"/>
            <a:ext cx="457200" cy="0"/>
          </a:xfrm>
          <a:prstGeom prst="line">
            <a:avLst/>
          </a:prstGeom>
          <a:noFill/>
          <a:ln w="9525">
            <a:solidFill>
              <a:schemeClr val="tx1"/>
            </a:solidFill>
            <a:round/>
            <a:headEnd/>
            <a:tailEnd/>
          </a:ln>
        </p:spPr>
        <p:txBody>
          <a:bodyPr/>
          <a:lstStyle/>
          <a:p>
            <a:endParaRPr lang="el-GR"/>
          </a:p>
        </p:txBody>
      </p:sp>
      <p:sp>
        <p:nvSpPr>
          <p:cNvPr id="11" name="Line 8"/>
          <p:cNvSpPr>
            <a:spLocks noChangeShapeType="1"/>
          </p:cNvSpPr>
          <p:nvPr/>
        </p:nvSpPr>
        <p:spPr bwMode="auto">
          <a:xfrm>
            <a:off x="5076056" y="3140968"/>
            <a:ext cx="457200" cy="0"/>
          </a:xfrm>
          <a:prstGeom prst="line">
            <a:avLst/>
          </a:prstGeom>
          <a:noFill/>
          <a:ln w="9525">
            <a:solidFill>
              <a:schemeClr val="tx1"/>
            </a:solidFill>
            <a:round/>
            <a:headEnd/>
            <a:tailEnd/>
          </a:ln>
        </p:spPr>
        <p:txBody>
          <a:bodyPr/>
          <a:lstStyle/>
          <a:p>
            <a:endParaRPr lang="el-GR"/>
          </a:p>
        </p:txBody>
      </p:sp>
      <p:sp>
        <p:nvSpPr>
          <p:cNvPr id="12" name="Line 6"/>
          <p:cNvSpPr>
            <a:spLocks noChangeShapeType="1"/>
          </p:cNvSpPr>
          <p:nvPr/>
        </p:nvSpPr>
        <p:spPr bwMode="auto">
          <a:xfrm flipV="1">
            <a:off x="7236296" y="4221088"/>
            <a:ext cx="0" cy="288032"/>
          </a:xfrm>
          <a:prstGeom prst="line">
            <a:avLst/>
          </a:prstGeom>
          <a:noFill/>
          <a:ln w="9525">
            <a:solidFill>
              <a:schemeClr val="tx1"/>
            </a:solidFill>
            <a:prstDash val="sysDot"/>
            <a:round/>
            <a:headEnd/>
            <a:tailEnd type="triangle" w="med" len="med"/>
          </a:ln>
        </p:spPr>
        <p:txBody>
          <a:bodyPr/>
          <a:lstStyle/>
          <a:p>
            <a:endParaRPr lang="el-GR"/>
          </a:p>
        </p:txBody>
      </p:sp>
      <p:sp>
        <p:nvSpPr>
          <p:cNvPr id="13" name="Line 8"/>
          <p:cNvSpPr>
            <a:spLocks noChangeShapeType="1"/>
          </p:cNvSpPr>
          <p:nvPr/>
        </p:nvSpPr>
        <p:spPr bwMode="auto">
          <a:xfrm>
            <a:off x="6995120" y="4221088"/>
            <a:ext cx="457200" cy="0"/>
          </a:xfrm>
          <a:prstGeom prst="line">
            <a:avLst/>
          </a:prstGeom>
          <a:noFill/>
          <a:ln w="9525">
            <a:solidFill>
              <a:schemeClr val="tx1"/>
            </a:solidFill>
            <a:round/>
            <a:headEnd/>
            <a:tailEnd/>
          </a:ln>
        </p:spPr>
        <p:txBody>
          <a:bodyPr/>
          <a:lstStyle/>
          <a:p>
            <a:endParaRPr lang="el-GR"/>
          </a:p>
        </p:txBody>
      </p:sp>
      <p:sp>
        <p:nvSpPr>
          <p:cNvPr id="14" name="Line 7"/>
          <p:cNvSpPr>
            <a:spLocks noChangeShapeType="1"/>
          </p:cNvSpPr>
          <p:nvPr/>
        </p:nvSpPr>
        <p:spPr bwMode="auto">
          <a:xfrm>
            <a:off x="7020272" y="4509120"/>
            <a:ext cx="457200" cy="0"/>
          </a:xfrm>
          <a:prstGeom prst="line">
            <a:avLst/>
          </a:prstGeom>
          <a:noFill/>
          <a:ln w="9525">
            <a:solidFill>
              <a:schemeClr val="tx1"/>
            </a:solidFill>
            <a:round/>
            <a:headEnd/>
            <a:tailEnd/>
          </a:ln>
        </p:spPr>
        <p:txBody>
          <a:bodyPr/>
          <a:lstStyle/>
          <a:p>
            <a:endParaRPr lang="el-GR"/>
          </a:p>
        </p:txBody>
      </p:sp>
      <p:cxnSp>
        <p:nvCxnSpPr>
          <p:cNvPr id="15" name="11 - Ευθύγραμμο βέλος σύνδεσης"/>
          <p:cNvCxnSpPr/>
          <p:nvPr/>
        </p:nvCxnSpPr>
        <p:spPr>
          <a:xfrm flipV="1">
            <a:off x="2699792" y="3645024"/>
            <a:ext cx="2232248" cy="1008112"/>
          </a:xfrm>
          <a:prstGeom prst="straightConnector1">
            <a:avLst/>
          </a:prstGeom>
          <a:ln w="19050" cmpd="sng">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7" name="11 - Ευθύγραμμο βέλος σύνδεσης"/>
          <p:cNvCxnSpPr/>
          <p:nvPr/>
        </p:nvCxnSpPr>
        <p:spPr>
          <a:xfrm flipV="1">
            <a:off x="2699792" y="4509120"/>
            <a:ext cx="4104456" cy="144016"/>
          </a:xfrm>
          <a:prstGeom prst="straightConnector1">
            <a:avLst/>
          </a:prstGeom>
          <a:ln w="19050" cmpd="sng">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71770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εξίσωση της </a:t>
            </a:r>
            <a:r>
              <a:rPr lang="el-GR" dirty="0" smtClean="0"/>
              <a:t>(</a:t>
            </a:r>
            <a:r>
              <a:rPr lang="el-GR" dirty="0"/>
              <a:t>ευθείας) γραμμής </a:t>
            </a:r>
            <a:r>
              <a:rPr lang="el-GR" dirty="0" smtClean="0"/>
              <a:t>παλινδρόμησης (1 από 2)</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endParaRPr lang="el-GR" sz="2800" dirty="0" smtClean="0"/>
          </a:p>
          <a:p>
            <a:pPr marL="0" indent="0">
              <a:buNone/>
            </a:pPr>
            <a:endParaRPr lang="el-GR" sz="2800" dirty="0"/>
          </a:p>
          <a:p>
            <a:pPr marL="0" indent="0">
              <a:buNone/>
            </a:pPr>
            <a:endParaRPr lang="el-GR" sz="2800" dirty="0"/>
          </a:p>
          <a:p>
            <a:pPr marL="0" indent="0">
              <a:buNone/>
            </a:pPr>
            <a:endParaRPr lang="el-GR" sz="2800" dirty="0" smtClean="0"/>
          </a:p>
          <a:p>
            <a:pPr marL="0" indent="0">
              <a:buNone/>
            </a:pPr>
            <a:endParaRPr lang="el-GR" sz="2800" b="1" dirty="0" smtClean="0"/>
          </a:p>
          <a:p>
            <a:pPr marL="0" indent="0">
              <a:buNone/>
            </a:pPr>
            <a:r>
              <a:rPr lang="el-GR" sz="2800" b="1" dirty="0" smtClean="0">
                <a:solidFill>
                  <a:srgbClr val="000000"/>
                </a:solidFill>
              </a:rPr>
              <a:t>Προσδόκιμο </a:t>
            </a:r>
            <a:r>
              <a:rPr lang="el-GR" sz="2800" b="1" dirty="0">
                <a:solidFill>
                  <a:srgbClr val="000000"/>
                </a:solidFill>
              </a:rPr>
              <a:t>επιβίωσης = 90 – (0.70 x αριθμός γεννήσεων</a:t>
            </a:r>
            <a:r>
              <a:rPr lang="el-GR" sz="2800" b="1" dirty="0" smtClean="0">
                <a:solidFill>
                  <a:srgbClr val="000000"/>
                </a:solidFill>
              </a:rPr>
              <a:t>)</a:t>
            </a:r>
          </a:p>
          <a:p>
            <a:pPr marL="0" indent="0">
              <a:spcBef>
                <a:spcPct val="50000"/>
              </a:spcBef>
              <a:buNone/>
            </a:pPr>
            <a:r>
              <a:rPr lang="el-GR" sz="2800" dirty="0">
                <a:solidFill>
                  <a:srgbClr val="000000"/>
                </a:solidFill>
              </a:rPr>
              <a:t>Η κλίση είναι –0.70  Όταν αριθμός γεννήσεων αυξάνει κατά ένα παιδί  (στους 1000 κατοίκους) τότε το προσδόκιμο επιβίωσης ελαττώνεται κατά 0.7 </a:t>
            </a:r>
            <a:r>
              <a:rPr lang="el-GR" sz="2800" dirty="0" smtClean="0">
                <a:solidFill>
                  <a:srgbClr val="000000"/>
                </a:solidFill>
              </a:rPr>
              <a:t>έτη.</a:t>
            </a:r>
          </a:p>
          <a:p>
            <a:pPr marL="0" indent="0">
              <a:spcBef>
                <a:spcPct val="50000"/>
              </a:spcBef>
              <a:buNone/>
            </a:pPr>
            <a:r>
              <a:rPr lang="el-GR" sz="2800" dirty="0" smtClean="0">
                <a:solidFill>
                  <a:srgbClr val="000000"/>
                </a:solidFill>
              </a:rPr>
              <a:t>Μπορούμε </a:t>
            </a:r>
            <a:r>
              <a:rPr lang="el-GR" sz="2800" dirty="0">
                <a:solidFill>
                  <a:srgbClr val="000000"/>
                </a:solidFill>
              </a:rPr>
              <a:t>να προβλέψουμε για μια χώρα που δεν ανήκει στο δείγμα που χρησιμοποιήθηκε για τον υπολογισμό του α και </a:t>
            </a:r>
            <a:r>
              <a:rPr lang="en-US" sz="2800" dirty="0">
                <a:solidFill>
                  <a:srgbClr val="000000"/>
                </a:solidFill>
              </a:rPr>
              <a:t>b </a:t>
            </a:r>
            <a:r>
              <a:rPr lang="el-GR" sz="2800" dirty="0">
                <a:solidFill>
                  <a:srgbClr val="000000"/>
                </a:solidFill>
              </a:rPr>
              <a:t>το προσδόκιμο επιβίωσης των γυναικών αν γνωρίζουμε τον αριθμό των </a:t>
            </a:r>
            <a:r>
              <a:rPr lang="el-GR" sz="2800" dirty="0" smtClean="0">
                <a:solidFill>
                  <a:srgbClr val="000000"/>
                </a:solidFill>
              </a:rPr>
              <a:t>γεννήσεων.</a:t>
            </a:r>
          </a:p>
          <a:p>
            <a:pPr marL="0" indent="0">
              <a:spcBef>
                <a:spcPct val="50000"/>
              </a:spcBef>
              <a:buNone/>
            </a:pPr>
            <a:r>
              <a:rPr lang="el-GR" sz="2800" dirty="0" smtClean="0">
                <a:solidFill>
                  <a:srgbClr val="000000"/>
                </a:solidFill>
              </a:rPr>
              <a:t>Αν </a:t>
            </a:r>
            <a:r>
              <a:rPr lang="el-GR" sz="2800" dirty="0">
                <a:solidFill>
                  <a:srgbClr val="000000"/>
                </a:solidFill>
              </a:rPr>
              <a:t>ο ο αριθ. γεννήσεων είναι 10 τότε το προσδόκιμο επιβίωσης προβλέπεται 90-0,7</a:t>
            </a:r>
            <a:r>
              <a:rPr lang="en-US" sz="2800" dirty="0">
                <a:solidFill>
                  <a:srgbClr val="000000"/>
                </a:solidFill>
              </a:rPr>
              <a:t>x10=90-7=83 </a:t>
            </a:r>
            <a:r>
              <a:rPr lang="el-GR" sz="2800" dirty="0" smtClean="0">
                <a:solidFill>
                  <a:srgbClr val="000000"/>
                </a:solidFill>
              </a:rPr>
              <a:t>χρόνια.</a:t>
            </a:r>
            <a:endParaRPr lang="el-GR" sz="2800" dirty="0">
              <a:solidFill>
                <a:srgbClr val="000000"/>
              </a:solidFill>
            </a:endParaRPr>
          </a:p>
          <a:p>
            <a:pPr marL="0" indent="0">
              <a:buNone/>
            </a:pPr>
            <a:endParaRPr lang="el-GR" sz="2800" b="1" dirty="0"/>
          </a:p>
          <a:p>
            <a:pPr marL="0" indent="0">
              <a:buNone/>
            </a:pPr>
            <a:endParaRPr lang="el-GR" sz="2800" dirty="0"/>
          </a:p>
        </p:txBody>
      </p:sp>
      <p:graphicFrame>
        <p:nvGraphicFramePr>
          <p:cNvPr id="5" name="Object 3"/>
          <p:cNvGraphicFramePr>
            <a:graphicFrameLocks noChangeAspect="1"/>
          </p:cNvGraphicFramePr>
          <p:nvPr>
            <p:extLst>
              <p:ext uri="{D42A27DB-BD31-4B8C-83A1-F6EECF244321}">
                <p14:modId xmlns:p14="http://schemas.microsoft.com/office/powerpoint/2010/main" val="676446071"/>
              </p:ext>
            </p:extLst>
          </p:nvPr>
        </p:nvGraphicFramePr>
        <p:xfrm>
          <a:off x="2571155" y="1693225"/>
          <a:ext cx="3729037" cy="799671"/>
        </p:xfrm>
        <a:graphic>
          <a:graphicData uri="http://schemas.openxmlformats.org/presentationml/2006/ole">
            <mc:AlternateContent xmlns:mc="http://schemas.openxmlformats.org/markup-compatibility/2006">
              <mc:Choice xmlns:v="urn:schemas-microsoft-com:vml" Requires="v">
                <p:oleObj spid="_x0000_s4112" name="Εξίσωση" r:id="rId4" imgW="1054080" imgH="228600" progId="Equation.3">
                  <p:embed/>
                </p:oleObj>
              </mc:Choice>
              <mc:Fallback>
                <p:oleObj name="Εξίσωση" r:id="rId4" imgW="105408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155" y="1693225"/>
                        <a:ext cx="3729037" cy="799671"/>
                      </a:xfrm>
                      <a:prstGeom prst="rect">
                        <a:avLst/>
                      </a:prstGeom>
                      <a:noFill/>
                    </p:spPr>
                  </p:pic>
                </p:oleObj>
              </mc:Fallback>
            </mc:AlternateContent>
          </a:graphicData>
        </a:graphic>
      </p:graphicFrame>
      <p:sp>
        <p:nvSpPr>
          <p:cNvPr id="7" name="Text Box 7"/>
          <p:cNvSpPr txBox="1">
            <a:spLocks noChangeArrowheads="1"/>
          </p:cNvSpPr>
          <p:nvPr/>
        </p:nvSpPr>
        <p:spPr bwMode="auto">
          <a:xfrm>
            <a:off x="2195736" y="2782669"/>
            <a:ext cx="1296144" cy="646331"/>
          </a:xfrm>
          <a:prstGeom prst="rect">
            <a:avLst/>
          </a:prstGeom>
          <a:noFill/>
          <a:ln w="9525">
            <a:solidFill>
              <a:schemeClr val="tx1"/>
            </a:solidFill>
            <a:miter lim="800000"/>
            <a:headEnd/>
            <a:tailEnd/>
          </a:ln>
        </p:spPr>
        <p:txBody>
          <a:bodyPr wrap="square">
            <a:spAutoFit/>
          </a:bodyPr>
          <a:lstStyle/>
          <a:p>
            <a:pPr>
              <a:spcBef>
                <a:spcPct val="50000"/>
              </a:spcBef>
            </a:pPr>
            <a:r>
              <a:rPr lang="el-GR" dirty="0"/>
              <a:t>Εξαρτημένη μεταβλητή</a:t>
            </a:r>
          </a:p>
        </p:txBody>
      </p:sp>
      <p:sp>
        <p:nvSpPr>
          <p:cNvPr id="8" name="Line 8"/>
          <p:cNvSpPr>
            <a:spLocks noChangeShapeType="1"/>
          </p:cNvSpPr>
          <p:nvPr/>
        </p:nvSpPr>
        <p:spPr bwMode="auto">
          <a:xfrm flipV="1">
            <a:off x="2339752" y="2348880"/>
            <a:ext cx="432048" cy="432048"/>
          </a:xfrm>
          <a:prstGeom prst="line">
            <a:avLst/>
          </a:prstGeom>
          <a:noFill/>
          <a:ln w="9525">
            <a:solidFill>
              <a:srgbClr val="000000"/>
            </a:solidFill>
            <a:round/>
            <a:headEnd/>
            <a:tailEnd/>
          </a:ln>
        </p:spPr>
        <p:txBody>
          <a:bodyPr/>
          <a:lstStyle/>
          <a:p>
            <a:endParaRPr lang="el-GR"/>
          </a:p>
        </p:txBody>
      </p:sp>
      <p:sp>
        <p:nvSpPr>
          <p:cNvPr id="9" name="Line 8"/>
          <p:cNvSpPr>
            <a:spLocks noChangeShapeType="1"/>
          </p:cNvSpPr>
          <p:nvPr/>
        </p:nvSpPr>
        <p:spPr bwMode="auto">
          <a:xfrm flipV="1">
            <a:off x="3995936" y="2492896"/>
            <a:ext cx="144016" cy="432048"/>
          </a:xfrm>
          <a:prstGeom prst="line">
            <a:avLst/>
          </a:prstGeom>
          <a:noFill/>
          <a:ln w="9525">
            <a:solidFill>
              <a:srgbClr val="000000"/>
            </a:solidFill>
            <a:round/>
            <a:headEnd/>
            <a:tailEnd/>
          </a:ln>
        </p:spPr>
        <p:txBody>
          <a:bodyPr/>
          <a:lstStyle/>
          <a:p>
            <a:endParaRPr lang="el-GR"/>
          </a:p>
        </p:txBody>
      </p:sp>
      <p:sp>
        <p:nvSpPr>
          <p:cNvPr id="10" name="Text Box 5"/>
          <p:cNvSpPr txBox="1">
            <a:spLocks noChangeArrowheads="1"/>
          </p:cNvSpPr>
          <p:nvPr/>
        </p:nvSpPr>
        <p:spPr bwMode="auto">
          <a:xfrm>
            <a:off x="3700264" y="2915652"/>
            <a:ext cx="1015752" cy="369332"/>
          </a:xfrm>
          <a:prstGeom prst="rect">
            <a:avLst/>
          </a:prstGeom>
          <a:noFill/>
          <a:ln w="9525">
            <a:solidFill>
              <a:srgbClr val="000000"/>
            </a:solidFill>
            <a:miter lim="800000"/>
            <a:headEnd/>
            <a:tailEnd/>
          </a:ln>
        </p:spPr>
        <p:txBody>
          <a:bodyPr wrap="square">
            <a:spAutoFit/>
          </a:bodyPr>
          <a:lstStyle/>
          <a:p>
            <a:pPr>
              <a:spcBef>
                <a:spcPct val="50000"/>
              </a:spcBef>
            </a:pPr>
            <a:r>
              <a:rPr lang="el-GR" dirty="0"/>
              <a:t>σταθερά</a:t>
            </a:r>
          </a:p>
        </p:txBody>
      </p:sp>
      <p:sp>
        <p:nvSpPr>
          <p:cNvPr id="11" name="Text Box 9"/>
          <p:cNvSpPr txBox="1">
            <a:spLocks noChangeArrowheads="1"/>
          </p:cNvSpPr>
          <p:nvPr/>
        </p:nvSpPr>
        <p:spPr bwMode="auto">
          <a:xfrm>
            <a:off x="5148064" y="2915652"/>
            <a:ext cx="720080" cy="369332"/>
          </a:xfrm>
          <a:prstGeom prst="rect">
            <a:avLst/>
          </a:prstGeom>
          <a:noFill/>
          <a:ln w="9525">
            <a:solidFill>
              <a:srgbClr val="000000"/>
            </a:solidFill>
            <a:miter lim="800000"/>
            <a:headEnd/>
            <a:tailEnd/>
          </a:ln>
        </p:spPr>
        <p:txBody>
          <a:bodyPr wrap="square">
            <a:spAutoFit/>
          </a:bodyPr>
          <a:lstStyle/>
          <a:p>
            <a:pPr>
              <a:spcBef>
                <a:spcPct val="50000"/>
              </a:spcBef>
            </a:pPr>
            <a:r>
              <a:rPr lang="el-GR" dirty="0"/>
              <a:t>κλίση</a:t>
            </a:r>
          </a:p>
        </p:txBody>
      </p:sp>
      <p:sp>
        <p:nvSpPr>
          <p:cNvPr id="12" name="Line 8"/>
          <p:cNvSpPr>
            <a:spLocks noChangeShapeType="1"/>
          </p:cNvSpPr>
          <p:nvPr/>
        </p:nvSpPr>
        <p:spPr bwMode="auto">
          <a:xfrm flipV="1">
            <a:off x="5292080" y="2492896"/>
            <a:ext cx="144016" cy="432048"/>
          </a:xfrm>
          <a:prstGeom prst="line">
            <a:avLst/>
          </a:prstGeom>
          <a:noFill/>
          <a:ln w="9525">
            <a:solidFill>
              <a:srgbClr val="000000"/>
            </a:solidFill>
            <a:round/>
            <a:headEnd/>
            <a:tailEnd/>
          </a:ln>
        </p:spPr>
        <p:txBody>
          <a:bodyPr/>
          <a:lstStyle/>
          <a:p>
            <a:endParaRPr lang="el-GR"/>
          </a:p>
        </p:txBody>
      </p:sp>
      <p:sp>
        <p:nvSpPr>
          <p:cNvPr id="13" name="Line 8"/>
          <p:cNvSpPr>
            <a:spLocks noChangeShapeType="1"/>
          </p:cNvSpPr>
          <p:nvPr/>
        </p:nvSpPr>
        <p:spPr bwMode="auto">
          <a:xfrm flipH="1" flipV="1">
            <a:off x="6372200" y="2420888"/>
            <a:ext cx="288032" cy="360040"/>
          </a:xfrm>
          <a:prstGeom prst="line">
            <a:avLst/>
          </a:prstGeom>
          <a:noFill/>
          <a:ln w="9525">
            <a:solidFill>
              <a:srgbClr val="000000"/>
            </a:solidFill>
            <a:round/>
            <a:headEnd/>
            <a:tailEnd/>
          </a:ln>
        </p:spPr>
        <p:txBody>
          <a:bodyPr/>
          <a:lstStyle/>
          <a:p>
            <a:endParaRPr lang="el-GR"/>
          </a:p>
        </p:txBody>
      </p:sp>
      <p:sp>
        <p:nvSpPr>
          <p:cNvPr id="15" name="Text Box 11"/>
          <p:cNvSpPr txBox="1">
            <a:spLocks noChangeArrowheads="1"/>
          </p:cNvSpPr>
          <p:nvPr/>
        </p:nvSpPr>
        <p:spPr bwMode="auto">
          <a:xfrm>
            <a:off x="6228184" y="2780928"/>
            <a:ext cx="1296144" cy="646331"/>
          </a:xfrm>
          <a:prstGeom prst="rect">
            <a:avLst/>
          </a:prstGeom>
          <a:noFill/>
          <a:ln w="9525">
            <a:solidFill>
              <a:srgbClr val="000000"/>
            </a:solidFill>
            <a:miter lim="800000"/>
            <a:headEnd/>
            <a:tailEnd/>
          </a:ln>
        </p:spPr>
        <p:txBody>
          <a:bodyPr wrap="square">
            <a:spAutoFit/>
          </a:bodyPr>
          <a:lstStyle/>
          <a:p>
            <a:pPr>
              <a:spcBef>
                <a:spcPct val="50000"/>
              </a:spcBef>
            </a:pPr>
            <a:r>
              <a:rPr lang="el-GR" dirty="0"/>
              <a:t>Ανεξάρτητη μεταβλητή</a:t>
            </a:r>
          </a:p>
        </p:txBody>
      </p:sp>
    </p:spTree>
    <p:extLst>
      <p:ext uri="{BB962C8B-B14F-4D97-AF65-F5344CB8AC3E}">
        <p14:creationId xmlns:p14="http://schemas.microsoft.com/office/powerpoint/2010/main" val="21826312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εξίσωση της </a:t>
            </a:r>
            <a:r>
              <a:rPr lang="el-GR" dirty="0" smtClean="0"/>
              <a:t>(</a:t>
            </a:r>
            <a:r>
              <a:rPr lang="el-GR" dirty="0"/>
              <a:t>ευθείας) γραμμής </a:t>
            </a:r>
            <a:r>
              <a:rPr lang="el-GR" dirty="0" smtClean="0"/>
              <a:t>παλινδρόμησης (2 από 2)</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Η συντελεστές της εξίσωσης παλινδρόμησης που προκύπτουν με τη μέθοδο των ελαχίστων τετραγώνων υπολογίζονται με του παρακάτω τύπους</a:t>
            </a:r>
            <a:r>
              <a:rPr lang="el-GR" sz="2800" dirty="0" smtClean="0"/>
              <a:t>:</a:t>
            </a:r>
          </a:p>
          <a:p>
            <a:pPr marL="0" indent="0">
              <a:buNone/>
            </a:pPr>
            <a:endParaRPr lang="el-GR" sz="2800" dirty="0"/>
          </a:p>
          <a:p>
            <a:pPr marL="0" indent="0">
              <a:buNone/>
            </a:pPr>
            <a:endParaRPr lang="el-GR" sz="2800" dirty="0" smtClean="0"/>
          </a:p>
          <a:p>
            <a:pPr marL="0" indent="0">
              <a:buNone/>
            </a:pPr>
            <a:r>
              <a:rPr lang="el-GR" sz="2800" dirty="0" smtClean="0"/>
              <a:t>Ο </a:t>
            </a:r>
            <a:r>
              <a:rPr lang="el-GR" sz="2800" dirty="0"/>
              <a:t>υπολογισμός του b είναι ευκολότερος με τον ισοδύναμο </a:t>
            </a:r>
            <a:r>
              <a:rPr lang="el-GR" sz="2800" dirty="0" smtClean="0"/>
              <a:t>τύπο.</a:t>
            </a:r>
            <a:endParaRPr lang="el-GR" sz="2800" dirty="0"/>
          </a:p>
          <a:p>
            <a:pPr marL="0" indent="0">
              <a:buNone/>
            </a:pPr>
            <a:endParaRPr lang="el-GR" sz="2800" dirty="0" smtClean="0"/>
          </a:p>
        </p:txBody>
      </p:sp>
      <p:graphicFrame>
        <p:nvGraphicFramePr>
          <p:cNvPr id="4" name="Object 10"/>
          <p:cNvGraphicFramePr>
            <a:graphicFrameLocks noChangeAspect="1"/>
          </p:cNvGraphicFramePr>
          <p:nvPr>
            <p:extLst>
              <p:ext uri="{D42A27DB-BD31-4B8C-83A1-F6EECF244321}">
                <p14:modId xmlns:p14="http://schemas.microsoft.com/office/powerpoint/2010/main" val="2124677756"/>
              </p:ext>
            </p:extLst>
          </p:nvPr>
        </p:nvGraphicFramePr>
        <p:xfrm>
          <a:off x="683568" y="3098156"/>
          <a:ext cx="2808312" cy="900728"/>
        </p:xfrm>
        <a:graphic>
          <a:graphicData uri="http://schemas.openxmlformats.org/presentationml/2006/ole">
            <mc:AlternateContent xmlns:mc="http://schemas.openxmlformats.org/markup-compatibility/2006">
              <mc:Choice xmlns:v="urn:schemas-microsoft-com:vml" Requires="v">
                <p:oleObj spid="_x0000_s5157" name="Εξίσωση" r:id="rId4" imgW="1384200" imgH="444240" progId="Equation.3">
                  <p:embed/>
                </p:oleObj>
              </mc:Choice>
              <mc:Fallback>
                <p:oleObj name="Εξίσωση" r:id="rId4" imgW="1384200" imgH="444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098156"/>
                        <a:ext cx="2808312" cy="900728"/>
                      </a:xfrm>
                      <a:prstGeom prst="rect">
                        <a:avLst/>
                      </a:prstGeom>
                      <a:noFill/>
                      <a:ln>
                        <a:noFill/>
                      </a:ln>
                      <a:effectLst/>
                    </p:spPr>
                  </p:pic>
                </p:oleObj>
              </mc:Fallback>
            </mc:AlternateContent>
          </a:graphicData>
        </a:graphic>
      </p:graphicFrame>
      <p:graphicFrame>
        <p:nvGraphicFramePr>
          <p:cNvPr id="5" name="Object 10"/>
          <p:cNvGraphicFramePr>
            <a:graphicFrameLocks noChangeAspect="1"/>
          </p:cNvGraphicFramePr>
          <p:nvPr>
            <p:extLst>
              <p:ext uri="{D42A27DB-BD31-4B8C-83A1-F6EECF244321}">
                <p14:modId xmlns:p14="http://schemas.microsoft.com/office/powerpoint/2010/main" val="992551099"/>
              </p:ext>
            </p:extLst>
          </p:nvPr>
        </p:nvGraphicFramePr>
        <p:xfrm>
          <a:off x="773882" y="4991689"/>
          <a:ext cx="2717998" cy="1101607"/>
        </p:xfrm>
        <a:graphic>
          <a:graphicData uri="http://schemas.openxmlformats.org/presentationml/2006/ole">
            <mc:AlternateContent xmlns:mc="http://schemas.openxmlformats.org/markup-compatibility/2006">
              <mc:Choice xmlns:v="urn:schemas-microsoft-com:vml" Requires="v">
                <p:oleObj spid="_x0000_s5158" name="Εξίσωση" r:id="rId6" imgW="2031840" imgH="825480" progId="Equation.3">
                  <p:embed/>
                </p:oleObj>
              </mc:Choice>
              <mc:Fallback>
                <p:oleObj name="Εξίσωση" r:id="rId6" imgW="2031840" imgH="825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882" y="4991689"/>
                        <a:ext cx="2717998" cy="1101607"/>
                      </a:xfrm>
                      <a:prstGeom prst="rect">
                        <a:avLst/>
                      </a:prstGeom>
                      <a:noFill/>
                      <a:ln>
                        <a:noFill/>
                      </a:ln>
                      <a:effectLst/>
                    </p:spPr>
                  </p:pic>
                </p:oleObj>
              </mc:Fallback>
            </mc:AlternateContent>
          </a:graphicData>
        </a:graphic>
      </p:graphicFrame>
      <p:graphicFrame>
        <p:nvGraphicFramePr>
          <p:cNvPr id="6" name="Object 11"/>
          <p:cNvGraphicFramePr>
            <a:graphicFrameLocks noChangeAspect="1"/>
          </p:cNvGraphicFramePr>
          <p:nvPr>
            <p:extLst>
              <p:ext uri="{D42A27DB-BD31-4B8C-83A1-F6EECF244321}">
                <p14:modId xmlns:p14="http://schemas.microsoft.com/office/powerpoint/2010/main" val="1825671274"/>
              </p:ext>
            </p:extLst>
          </p:nvPr>
        </p:nvGraphicFramePr>
        <p:xfrm>
          <a:off x="5076056" y="3356992"/>
          <a:ext cx="1296144" cy="357863"/>
        </p:xfrm>
        <a:graphic>
          <a:graphicData uri="http://schemas.openxmlformats.org/presentationml/2006/ole">
            <mc:AlternateContent xmlns:mc="http://schemas.openxmlformats.org/markup-compatibility/2006">
              <mc:Choice xmlns:v="urn:schemas-microsoft-com:vml" Requires="v">
                <p:oleObj spid="_x0000_s5159" name="Εξίσωση" r:id="rId8" imgW="965160" imgH="266400" progId="Equation.3">
                  <p:embed/>
                </p:oleObj>
              </mc:Choice>
              <mc:Fallback>
                <p:oleObj name="Εξίσωση" r:id="rId8" imgW="965160" imgH="266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76056" y="3356992"/>
                        <a:ext cx="1296144" cy="35786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6459575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1671</TotalTime>
  <Words>1972</Words>
  <Application>Microsoft Macintosh PowerPoint</Application>
  <PresentationFormat>On-screen Show (4:3)</PresentationFormat>
  <Paragraphs>206</Paragraphs>
  <Slides>36</Slides>
  <Notes>36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Θέμα του Office</vt:lpstr>
      <vt:lpstr>Εξίσωση</vt:lpstr>
      <vt:lpstr>Μεθοδολογία των Επιστημών του Ανθρώπου: Στατιστική</vt:lpstr>
      <vt:lpstr>Περιεχόμενα ενότητας</vt:lpstr>
      <vt:lpstr>Πού χρησιμοποιείται ο συντελεστής συσχέτισης (r) pearson (1 από 3)</vt:lpstr>
      <vt:lpstr>Πού χρησιμοποιείται ο συντελεστής συσχέτισης (r) pearson (2 από 3)</vt:lpstr>
      <vt:lpstr>Πού χρησιμοποιείται ο συντελεστής συσχέτισης (r) pearson (3 από 3)</vt:lpstr>
      <vt:lpstr>Τρεις πιθανές γραμμές</vt:lpstr>
      <vt:lpstr>Γραμμή παλινδρόμησης με τη μέθοδο των ελαχίστων τετραγώνων</vt:lpstr>
      <vt:lpstr>Η εξίσωση της (ευθείας) γραμμής παλινδρόμησης (1 από 2)</vt:lpstr>
      <vt:lpstr>Η εξίσωση της (ευθείας) γραμμής παλινδρόμησης (2 από 2)</vt:lpstr>
      <vt:lpstr>Υπολογισμός συντελεστών γραμμής παλινδρόμησης: «Προσδόκιμο επιβίωσης Γυναικών» και «Αριθμός γεννήσεων»</vt:lpstr>
      <vt:lpstr>Γραφική απεικόνιση των συντελεστών της γραμμής παλινδρόμησης</vt:lpstr>
      <vt:lpstr>Μη γραμμική σχέση (κλίση b=0)</vt:lpstr>
      <vt:lpstr>Προβλήματα ερμηνείας του συντελεστή συσχέτισης (1 από 5)</vt:lpstr>
      <vt:lpstr>Προβλήματα ερμηνείας του συντελεστή συσχέτισης (2 από 5)</vt:lpstr>
      <vt:lpstr>Προβλήματα ερμηνείας του συντελεστή συσχέτισης (3 από 5)</vt:lpstr>
      <vt:lpstr>Προβλήματα ερμηνείας του συντελεστή συσχέτισης (4 από 5)</vt:lpstr>
      <vt:lpstr>Προβλήματα ερμηνείας του συντελεστή συσχέτισης (5 από 5)</vt:lpstr>
      <vt:lpstr>Υπολογισμός της γραμμής παλινδρόμησης (1 από 2)</vt:lpstr>
      <vt:lpstr>Υπολογισμός της γραμμής παλινδρόμησης (2 από 2)</vt:lpstr>
      <vt:lpstr>Γραμμική παλινδρόμηση του προσδόκιμου επιβίωσης γυναικών και του αριθμού γεννήσεων</vt:lpstr>
      <vt:lpstr>Ασκήσεις επανάληψης: Στάσεις μαθητών απέναντι στις φυσικές επιστήμες (1 από 5)</vt:lpstr>
      <vt:lpstr>Ασκήσεις επανάληψης: Στάσεις μαθητών απέναντι στις φυσικές επιστήμες (2 από 5)</vt:lpstr>
      <vt:lpstr>Ασκήσεις επανάληψης: Στάσεις μαθητών απέναντι στις φυσικές επιστήμες (3 από 5)</vt:lpstr>
      <vt:lpstr>Ασκήσεις επανάληψης: Στάσεις μαθητών απέναντι στις φυσικές επιστήμες (4 από 5)</vt:lpstr>
      <vt:lpstr>Ασκήσεις επανάληψης: Στάσεις μαθητών απέναντι στις φυσικές επιστήμες (5 από 5)</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Alexandros Chantzis</cp:lastModifiedBy>
  <cp:revision>196</cp:revision>
  <dcterms:created xsi:type="dcterms:W3CDTF">2012-09-06T09:03:05Z</dcterms:created>
  <dcterms:modified xsi:type="dcterms:W3CDTF">2015-10-19T11:57:43Z</dcterms:modified>
</cp:coreProperties>
</file>