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1" r:id="rId2"/>
    <p:sldId id="302" r:id="rId3"/>
    <p:sldId id="312" r:id="rId4"/>
    <p:sldId id="315" r:id="rId5"/>
    <p:sldId id="314"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3" r:id="rId23"/>
    <p:sldId id="334" r:id="rId24"/>
    <p:sldId id="335" r:id="rId25"/>
    <p:sldId id="337" r:id="rId26"/>
    <p:sldId id="303" r:id="rId27"/>
    <p:sldId id="290" r:id="rId28"/>
    <p:sldId id="304" r:id="rId29"/>
    <p:sldId id="305" r:id="rId30"/>
    <p:sldId id="306" r:id="rId31"/>
    <p:sldId id="291" r:id="rId32"/>
    <p:sldId id="294" r:id="rId33"/>
    <p:sldId id="307" r:id="rId34"/>
    <p:sldId id="308" r:id="rId35"/>
    <p:sldId id="309" r:id="rId36"/>
    <p:sldId id="31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12"/>
            <p14:sldId id="315"/>
            <p14:sldId id="314"/>
            <p14:sldId id="316"/>
            <p14:sldId id="317"/>
            <p14:sldId id="318"/>
            <p14:sldId id="319"/>
            <p14:sldId id="320"/>
            <p14:sldId id="321"/>
            <p14:sldId id="322"/>
            <p14:sldId id="323"/>
            <p14:sldId id="324"/>
            <p14:sldId id="325"/>
            <p14:sldId id="326"/>
            <p14:sldId id="327"/>
            <p14:sldId id="328"/>
            <p14:sldId id="329"/>
            <p14:sldId id="330"/>
            <p14:sldId id="331"/>
            <p14:sldId id="333"/>
            <p14:sldId id="334"/>
            <p14:sldId id="335"/>
            <p14:sldId id="337"/>
            <p14:sldId id="303"/>
            <p14:sldId id="290"/>
            <p14:sldId id="304"/>
            <p14:sldId id="305"/>
            <p14:sldId id="306"/>
            <p14:sldId id="291"/>
            <p14:sldId id="294"/>
          </p14:sldIdLst>
        </p14:section>
        <p14:section name="Untitled Section" id="{0F1CB131-A6BD-43D0-B8D4-1F27CEF7A05E}">
          <p14:sldIdLst>
            <p14:sldId id="307"/>
            <p14:sldId id="308"/>
            <p14:sldId id="309"/>
            <p14:sldId id="31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3" d="100"/>
          <a:sy n="83" d="100"/>
        </p:scale>
        <p:origin x="-199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image" Target="../media/image10.wmf"/><Relationship Id="rId2"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3.wmf"/><Relationship Id="rId13" Type="http://schemas.openxmlformats.org/officeDocument/2006/relationships/oleObject" Target="../embeddings/oleObject10.bin"/><Relationship Id="rId14"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8.xml"/><Relationship Id="rId3" Type="http://schemas.openxmlformats.org/officeDocument/2006/relationships/notesSlide" Target="../notesSlides/notesSlide10.xml"/><Relationship Id="rId4" Type="http://schemas.openxmlformats.org/officeDocument/2006/relationships/image" Target="../media/image15.png"/><Relationship Id="rId5" Type="http://schemas.openxmlformats.org/officeDocument/2006/relationships/oleObject" Target="../embeddings/oleObject6.bin"/><Relationship Id="rId6" Type="http://schemas.openxmlformats.org/officeDocument/2006/relationships/image" Target="../media/image10.wmf"/><Relationship Id="rId7" Type="http://schemas.openxmlformats.org/officeDocument/2006/relationships/oleObject" Target="../embeddings/oleObject7.bin"/><Relationship Id="rId8" Type="http://schemas.openxmlformats.org/officeDocument/2006/relationships/image" Target="../media/image11.wmf"/><Relationship Id="rId9" Type="http://schemas.openxmlformats.org/officeDocument/2006/relationships/oleObject" Target="../embeddings/oleObject8.bin"/><Relationship Id="rId10"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7.wmf"/><Relationship Id="rId6" Type="http://schemas.openxmlformats.org/officeDocument/2006/relationships/oleObject" Target="../embeddings/oleObject4.bin"/><Relationship Id="rId7" Type="http://schemas.openxmlformats.org/officeDocument/2006/relationships/image" Target="../media/image8.wmf"/><Relationship Id="rId8" Type="http://schemas.openxmlformats.org/officeDocument/2006/relationships/oleObject" Target="../embeddings/oleObject5.bin"/><Relationship Id="rId9"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26982558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sz="3200" dirty="0"/>
              <a:t>Υπολογισμός συντελεστών γραμμής παλινδρόμησης</a:t>
            </a:r>
            <a:r>
              <a:rPr lang="el-GR" sz="3200" dirty="0" smtClean="0"/>
              <a:t>: «</a:t>
            </a:r>
            <a:r>
              <a:rPr lang="el-GR" sz="3200" dirty="0"/>
              <a:t>Προσδόκιμο επιβίωσης Γυναικών» και «Αριθμός γεννήσεων</a:t>
            </a:r>
            <a:r>
              <a:rPr lang="el-GR" sz="3200" dirty="0" smtClean="0"/>
              <a:t>»</a:t>
            </a:r>
            <a:endParaRPr lang="el-GR" sz="3200" dirty="0"/>
          </a:p>
        </p:txBody>
      </p:sp>
      <p:pic>
        <p:nvPicPr>
          <p:cNvPr id="7" name="Content Placeholder 6" descr="Πίνακας δεδομένων"/>
          <p:cNvPicPr>
            <a:picLocks noGrp="1" noChangeAspect="1"/>
          </p:cNvPicPr>
          <p:nvPr>
            <p:ph idx="1"/>
          </p:nvPr>
        </p:nvPicPr>
        <p:blipFill>
          <a:blip r:embed="rId4">
            <a:extLst>
              <a:ext uri="{28A0092B-C50C-407E-A947-70E740481C1C}">
                <a14:useLocalDpi xmlns:a14="http://schemas.microsoft.com/office/drawing/2010/main" val="0"/>
              </a:ext>
            </a:extLst>
          </a:blip>
          <a:srcRect l="-26207" r="-26207"/>
          <a:stretch>
            <a:fillRect/>
          </a:stretch>
        </p:blipFill>
        <p:spPr/>
      </p:pic>
      <p:graphicFrame>
        <p:nvGraphicFramePr>
          <p:cNvPr id="8" name="8 - Αντικείμενο"/>
          <p:cNvGraphicFramePr>
            <a:graphicFrameLocks noChangeAspect="1"/>
          </p:cNvGraphicFramePr>
          <p:nvPr>
            <p:extLst>
              <p:ext uri="{D42A27DB-BD31-4B8C-83A1-F6EECF244321}">
                <p14:modId xmlns:p14="http://schemas.microsoft.com/office/powerpoint/2010/main" val="2724124150"/>
              </p:ext>
            </p:extLst>
          </p:nvPr>
        </p:nvGraphicFramePr>
        <p:xfrm>
          <a:off x="539552" y="1646064"/>
          <a:ext cx="1360805" cy="486792"/>
        </p:xfrm>
        <a:graphic>
          <a:graphicData uri="http://schemas.openxmlformats.org/presentationml/2006/ole">
            <mc:AlternateContent xmlns:mc="http://schemas.openxmlformats.org/markup-compatibility/2006">
              <mc:Choice xmlns:v="urn:schemas-microsoft-com:vml" Requires="v">
                <p:oleObj spid="_x0000_s6203" name="Εξίσωση" r:id="rId5" imgW="1562040" imgH="558720" progId="Equation.3">
                  <p:embed/>
                </p:oleObj>
              </mc:Choice>
              <mc:Fallback>
                <p:oleObj name="Εξίσωση" r:id="rId5" imgW="156204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646064"/>
                        <a:ext cx="1360805" cy="486792"/>
                      </a:xfrm>
                      <a:prstGeom prst="rect">
                        <a:avLst/>
                      </a:prstGeom>
                      <a:noFill/>
                    </p:spPr>
                  </p:pic>
                </p:oleObj>
              </mc:Fallback>
            </mc:AlternateContent>
          </a:graphicData>
        </a:graphic>
      </p:graphicFrame>
      <p:graphicFrame>
        <p:nvGraphicFramePr>
          <p:cNvPr id="9" name="9 - Αντικείμενο"/>
          <p:cNvGraphicFramePr>
            <a:graphicFrameLocks noChangeAspect="1"/>
          </p:cNvGraphicFramePr>
          <p:nvPr>
            <p:extLst>
              <p:ext uri="{D42A27DB-BD31-4B8C-83A1-F6EECF244321}">
                <p14:modId xmlns:p14="http://schemas.microsoft.com/office/powerpoint/2010/main" val="1168563950"/>
              </p:ext>
            </p:extLst>
          </p:nvPr>
        </p:nvGraphicFramePr>
        <p:xfrm>
          <a:off x="2051720" y="1628800"/>
          <a:ext cx="1477801" cy="504056"/>
        </p:xfrm>
        <a:graphic>
          <a:graphicData uri="http://schemas.openxmlformats.org/presentationml/2006/ole">
            <mc:AlternateContent xmlns:mc="http://schemas.openxmlformats.org/markup-compatibility/2006">
              <mc:Choice xmlns:v="urn:schemas-microsoft-com:vml" Requires="v">
                <p:oleObj spid="_x0000_s6204" name="Εξίσωση" r:id="rId7" imgW="1638000" imgH="558720" progId="Equation.3">
                  <p:embed/>
                </p:oleObj>
              </mc:Choice>
              <mc:Fallback>
                <p:oleObj name="Εξίσωση" r:id="rId7" imgW="1638000" imgH="558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1628800"/>
                        <a:ext cx="1477801" cy="504056"/>
                      </a:xfrm>
                      <a:prstGeom prst="rect">
                        <a:avLst/>
                      </a:prstGeom>
                      <a:noFill/>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146689021"/>
              </p:ext>
            </p:extLst>
          </p:nvPr>
        </p:nvGraphicFramePr>
        <p:xfrm>
          <a:off x="467544" y="2247737"/>
          <a:ext cx="2952328" cy="1325279"/>
        </p:xfrm>
        <a:graphic>
          <a:graphicData uri="http://schemas.openxmlformats.org/presentationml/2006/ole">
            <mc:AlternateContent xmlns:mc="http://schemas.openxmlformats.org/markup-compatibility/2006">
              <mc:Choice xmlns:v="urn:schemas-microsoft-com:vml" Requires="v">
                <p:oleObj spid="_x0000_s6205" name="Εξίσωση" r:id="rId9" imgW="2603160" imgH="1460160" progId="Equation.3">
                  <p:embed/>
                </p:oleObj>
              </mc:Choice>
              <mc:Fallback>
                <p:oleObj name="Εξίσωση" r:id="rId9" imgW="2603160" imgH="1460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2247737"/>
                        <a:ext cx="2952328" cy="1325279"/>
                      </a:xfrm>
                      <a:prstGeom prst="rect">
                        <a:avLst/>
                      </a:prstGeom>
                      <a:noFill/>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492104488"/>
              </p:ext>
            </p:extLst>
          </p:nvPr>
        </p:nvGraphicFramePr>
        <p:xfrm>
          <a:off x="467544" y="3734368"/>
          <a:ext cx="3096343" cy="1350816"/>
        </p:xfrm>
        <a:graphic>
          <a:graphicData uri="http://schemas.openxmlformats.org/presentationml/2006/ole">
            <mc:AlternateContent xmlns:mc="http://schemas.openxmlformats.org/markup-compatibility/2006">
              <mc:Choice xmlns:v="urn:schemas-microsoft-com:vml" Requires="v">
                <p:oleObj spid="_x0000_s6206" name="Εξίσωση" r:id="rId11" imgW="3365280" imgH="1473120" progId="Equation.3">
                  <p:embed/>
                </p:oleObj>
              </mc:Choice>
              <mc:Fallback>
                <p:oleObj name="Εξίσωση" r:id="rId11" imgW="3365280" imgH="1473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3734368"/>
                        <a:ext cx="3096343" cy="1350816"/>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84442437"/>
              </p:ext>
            </p:extLst>
          </p:nvPr>
        </p:nvGraphicFramePr>
        <p:xfrm>
          <a:off x="634256" y="5157192"/>
          <a:ext cx="2425576" cy="972271"/>
        </p:xfrm>
        <a:graphic>
          <a:graphicData uri="http://schemas.openxmlformats.org/presentationml/2006/ole">
            <mc:AlternateContent xmlns:mc="http://schemas.openxmlformats.org/markup-compatibility/2006">
              <mc:Choice xmlns:v="urn:schemas-microsoft-com:vml" Requires="v">
                <p:oleObj spid="_x0000_s6207" name="Εξίσωση" r:id="rId13" imgW="2374560" imgH="952200" progId="Equation.3">
                  <p:embed/>
                </p:oleObj>
              </mc:Choice>
              <mc:Fallback>
                <p:oleObj name="Εξίσωση" r:id="rId13" imgW="2374560" imgH="952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4256" y="5157192"/>
                        <a:ext cx="2425576" cy="97227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475198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0000" lnSpcReduction="20000"/>
          </a:bodyPr>
          <a:lstStyle/>
          <a:p>
            <a:r>
              <a:rPr lang="el-GR" sz="2800" b="1" dirty="0" smtClean="0"/>
              <a:t>Σταθερά</a:t>
            </a:r>
          </a:p>
          <a:p>
            <a:endParaRPr lang="el-GR" sz="2800" dirty="0" smtClean="0">
              <a:solidFill>
                <a:srgbClr val="000000"/>
              </a:solidFill>
              <a:latin typeface="Arial" charset="0"/>
            </a:endParaRPr>
          </a:p>
          <a:p>
            <a:r>
              <a:rPr lang="el-GR" sz="2800" dirty="0" smtClean="0">
                <a:solidFill>
                  <a:srgbClr val="000000"/>
                </a:solidFill>
                <a:latin typeface="Arial" charset="0"/>
              </a:rPr>
              <a:t>Η </a:t>
            </a:r>
            <a:r>
              <a:rPr lang="el-GR" sz="2800" dirty="0">
                <a:solidFill>
                  <a:srgbClr val="000000"/>
                </a:solidFill>
                <a:latin typeface="Arial" charset="0"/>
              </a:rPr>
              <a:t>τιμή του προσδόκιμου επιβίωσης όταν ο αριθμός των γεννήσεων είναι 0 δηλ. το σημείο στο οποίο η γραμμή παλινδρόμησης τέμνει τον άξονα (χ) του προσδόκιμου </a:t>
            </a:r>
            <a:r>
              <a:rPr lang="el-GR" sz="2800" dirty="0" smtClean="0">
                <a:solidFill>
                  <a:srgbClr val="000000"/>
                </a:solidFill>
                <a:latin typeface="Arial" charset="0"/>
              </a:rPr>
              <a:t>επιβίωσης.</a:t>
            </a:r>
            <a:r>
              <a:rPr lang="en-US" sz="2800" dirty="0" smtClean="0"/>
              <a:t/>
            </a:r>
            <a:br>
              <a:rPr lang="en-US" sz="2800" dirty="0" smtClean="0"/>
            </a:br>
            <a:endParaRPr lang="el-GR" sz="2800" dirty="0" smtClean="0"/>
          </a:p>
          <a:p>
            <a:r>
              <a:rPr lang="el-GR" sz="2800" dirty="0">
                <a:solidFill>
                  <a:srgbClr val="000000"/>
                </a:solidFill>
                <a:latin typeface="Arial" charset="0"/>
              </a:rPr>
              <a:t>Καθώς ο αριθμός γεννήσεων αυξάνει κατά 1, η επιβίωση ελαττώνεται κατά 0.7 έτη</a:t>
            </a:r>
            <a:r>
              <a:rPr lang="el-GR" sz="2800" dirty="0" smtClean="0">
                <a:solidFill>
                  <a:srgbClr val="000000"/>
                </a:solidFill>
                <a:latin typeface="Arial" charset="0"/>
              </a:rPr>
              <a:t>.</a:t>
            </a:r>
          </a:p>
          <a:p>
            <a:endParaRPr lang="el-GR" sz="2800" dirty="0">
              <a:solidFill>
                <a:srgbClr val="000000"/>
              </a:solidFill>
              <a:latin typeface="Arial" charset="0"/>
            </a:endParaRPr>
          </a:p>
          <a:p>
            <a:r>
              <a:rPr lang="el-GR" sz="2800" b="1" dirty="0" smtClean="0">
                <a:solidFill>
                  <a:srgbClr val="000000"/>
                </a:solidFill>
                <a:latin typeface="Arial" charset="0"/>
              </a:rPr>
              <a:t>κλίση</a:t>
            </a:r>
            <a:endParaRPr lang="el-GR" sz="2800" b="1" dirty="0">
              <a:solidFill>
                <a:srgbClr val="000000"/>
              </a:solidFill>
              <a:latin typeface="Arial" charset="0"/>
            </a:endParaRPr>
          </a:p>
          <a:p>
            <a:endParaRPr lang="el-GR" sz="2800" dirty="0" smtClean="0"/>
          </a:p>
        </p:txBody>
      </p:sp>
      <p:sp>
        <p:nvSpPr>
          <p:cNvPr id="5" name="Τίτλος 4"/>
          <p:cNvSpPr>
            <a:spLocks noGrp="1"/>
          </p:cNvSpPr>
          <p:nvPr>
            <p:ph type="title"/>
          </p:nvPr>
        </p:nvSpPr>
        <p:spPr/>
        <p:txBody>
          <a:bodyPr>
            <a:normAutofit fontScale="90000"/>
          </a:bodyPr>
          <a:lstStyle/>
          <a:p>
            <a:r>
              <a:rPr lang="el-GR" dirty="0"/>
              <a:t>Γραφική απεικόνιση των συντελεστών της </a:t>
            </a:r>
            <a:r>
              <a:rPr lang="el-GR" dirty="0" smtClean="0"/>
              <a:t>γραμμής </a:t>
            </a:r>
            <a:r>
              <a:rPr lang="el-GR" dirty="0"/>
              <a:t>παλινδρόμησης</a:t>
            </a:r>
          </a:p>
        </p:txBody>
      </p:sp>
      <p:pic>
        <p:nvPicPr>
          <p:cNvPr id="4" name="Content Placeholder 3" descr="Εικόνα γραφικής απεικόνισης των συντελεστών της γραμμής παλινδρόμησης"/>
          <p:cNvPicPr>
            <a:picLocks noGrp="1" noChangeAspect="1"/>
          </p:cNvPicPr>
          <p:nvPr>
            <p:ph idx="1"/>
          </p:nvPr>
        </p:nvPicPr>
        <p:blipFill>
          <a:blip r:embed="rId3">
            <a:extLst>
              <a:ext uri="{28A0092B-C50C-407E-A947-70E740481C1C}">
                <a14:useLocalDpi xmlns:a14="http://schemas.microsoft.com/office/drawing/2010/main" val="0"/>
              </a:ext>
            </a:extLst>
          </a:blip>
          <a:srcRect t="-6218" b="-6218"/>
          <a:stretch>
            <a:fillRect/>
          </a:stretch>
        </p:blipFill>
        <p:spPr/>
      </p:pic>
      <p:sp>
        <p:nvSpPr>
          <p:cNvPr id="7" name="Line 11"/>
          <p:cNvSpPr>
            <a:spLocks noChangeShapeType="1"/>
          </p:cNvSpPr>
          <p:nvPr/>
        </p:nvSpPr>
        <p:spPr bwMode="auto">
          <a:xfrm rot="420000" flipH="1" flipV="1">
            <a:off x="6568076" y="3722462"/>
            <a:ext cx="180946" cy="1501306"/>
          </a:xfrm>
          <a:prstGeom prst="line">
            <a:avLst/>
          </a:prstGeom>
          <a:noFill/>
          <a:ln w="9525">
            <a:solidFill>
              <a:schemeClr val="tx1"/>
            </a:solidFill>
            <a:round/>
            <a:headEnd/>
            <a:tailEnd/>
          </a:ln>
        </p:spPr>
        <p:txBody>
          <a:bodyPr/>
          <a:lstStyle/>
          <a:p>
            <a:endParaRPr lang="el-GR"/>
          </a:p>
        </p:txBody>
      </p:sp>
      <p:sp>
        <p:nvSpPr>
          <p:cNvPr id="8" name="Line 11"/>
          <p:cNvSpPr>
            <a:spLocks noChangeShapeType="1"/>
          </p:cNvSpPr>
          <p:nvPr/>
        </p:nvSpPr>
        <p:spPr bwMode="auto">
          <a:xfrm flipH="1" flipV="1">
            <a:off x="6948264" y="3717032"/>
            <a:ext cx="0" cy="1512168"/>
          </a:xfrm>
          <a:prstGeom prst="line">
            <a:avLst/>
          </a:prstGeom>
          <a:noFill/>
          <a:ln w="9525">
            <a:solidFill>
              <a:schemeClr val="tx1"/>
            </a:solidFill>
            <a:round/>
            <a:headEnd/>
            <a:tailEnd/>
          </a:ln>
        </p:spPr>
        <p:txBody>
          <a:bodyPr/>
          <a:lstStyle/>
          <a:p>
            <a:endParaRPr lang="el-GR"/>
          </a:p>
        </p:txBody>
      </p:sp>
      <p:sp>
        <p:nvSpPr>
          <p:cNvPr id="9" name="Line 7"/>
          <p:cNvSpPr>
            <a:spLocks noChangeShapeType="1"/>
          </p:cNvSpPr>
          <p:nvPr/>
        </p:nvSpPr>
        <p:spPr bwMode="auto">
          <a:xfrm>
            <a:off x="4211960" y="3933056"/>
            <a:ext cx="2736304" cy="0"/>
          </a:xfrm>
          <a:prstGeom prst="line">
            <a:avLst/>
          </a:prstGeom>
          <a:noFill/>
          <a:ln w="9525">
            <a:solidFill>
              <a:schemeClr val="tx1"/>
            </a:solidFill>
            <a:round/>
            <a:headEnd/>
            <a:tailEnd/>
          </a:ln>
        </p:spPr>
        <p:txBody>
          <a:bodyPr/>
          <a:lstStyle/>
          <a:p>
            <a:endParaRPr lang="el-GR"/>
          </a:p>
        </p:txBody>
      </p:sp>
      <p:sp>
        <p:nvSpPr>
          <p:cNvPr id="10" name="Line 7"/>
          <p:cNvSpPr>
            <a:spLocks noChangeShapeType="1"/>
          </p:cNvSpPr>
          <p:nvPr/>
        </p:nvSpPr>
        <p:spPr bwMode="auto">
          <a:xfrm>
            <a:off x="4139952" y="3717032"/>
            <a:ext cx="2808312" cy="0"/>
          </a:xfrm>
          <a:prstGeom prst="line">
            <a:avLst/>
          </a:prstGeom>
          <a:noFill/>
          <a:ln w="9525">
            <a:solidFill>
              <a:schemeClr val="tx1"/>
            </a:solidFill>
            <a:round/>
            <a:headEnd/>
            <a:tailEnd/>
          </a:ln>
        </p:spPr>
        <p:txBody>
          <a:bodyPr/>
          <a:lstStyle/>
          <a:p>
            <a:endParaRPr lang="el-GR"/>
          </a:p>
        </p:txBody>
      </p:sp>
      <p:sp>
        <p:nvSpPr>
          <p:cNvPr id="12" name="Text Box 14"/>
          <p:cNvSpPr txBox="1">
            <a:spLocks noChangeArrowheads="1"/>
          </p:cNvSpPr>
          <p:nvPr/>
        </p:nvSpPr>
        <p:spPr bwMode="auto">
          <a:xfrm>
            <a:off x="6414864" y="3331840"/>
            <a:ext cx="533400" cy="457200"/>
          </a:xfrm>
          <a:prstGeom prst="rect">
            <a:avLst/>
          </a:prstGeom>
          <a:noFill/>
          <a:ln w="9525">
            <a:noFill/>
            <a:miter lim="800000"/>
            <a:headEnd/>
            <a:tailEnd/>
          </a:ln>
        </p:spPr>
        <p:txBody>
          <a:bodyPr>
            <a:spAutoFit/>
          </a:bodyPr>
          <a:lstStyle/>
          <a:p>
            <a:pPr>
              <a:spcBef>
                <a:spcPct val="50000"/>
              </a:spcBef>
            </a:pPr>
            <a:r>
              <a:rPr lang="el-GR" dirty="0"/>
              <a:t>+1</a:t>
            </a:r>
          </a:p>
        </p:txBody>
      </p:sp>
      <p:sp>
        <p:nvSpPr>
          <p:cNvPr id="13" name="Text Box 16"/>
          <p:cNvSpPr txBox="1">
            <a:spLocks noChangeArrowheads="1"/>
          </p:cNvSpPr>
          <p:nvPr/>
        </p:nvSpPr>
        <p:spPr bwMode="auto">
          <a:xfrm>
            <a:off x="6982544" y="3717032"/>
            <a:ext cx="685800" cy="457200"/>
          </a:xfrm>
          <a:prstGeom prst="rect">
            <a:avLst/>
          </a:prstGeom>
          <a:noFill/>
          <a:ln w="9525">
            <a:noFill/>
            <a:miter lim="800000"/>
            <a:headEnd/>
            <a:tailEnd/>
          </a:ln>
        </p:spPr>
        <p:txBody>
          <a:bodyPr>
            <a:spAutoFit/>
          </a:bodyPr>
          <a:lstStyle/>
          <a:p>
            <a:pPr>
              <a:spcBef>
                <a:spcPct val="50000"/>
              </a:spcBef>
            </a:pPr>
            <a:r>
              <a:rPr lang="el-GR" dirty="0"/>
              <a:t>-0.7</a:t>
            </a:r>
          </a:p>
        </p:txBody>
      </p:sp>
      <p:sp>
        <p:nvSpPr>
          <p:cNvPr id="14" name="Text Box 16"/>
          <p:cNvSpPr txBox="1">
            <a:spLocks noChangeArrowheads="1"/>
          </p:cNvSpPr>
          <p:nvPr/>
        </p:nvSpPr>
        <p:spPr bwMode="auto">
          <a:xfrm>
            <a:off x="4355976" y="1887215"/>
            <a:ext cx="792088" cy="461665"/>
          </a:xfrm>
          <a:prstGeom prst="rect">
            <a:avLst/>
          </a:prstGeom>
          <a:noFill/>
          <a:ln w="9525">
            <a:noFill/>
            <a:miter lim="800000"/>
            <a:headEnd/>
            <a:tailEnd/>
          </a:ln>
        </p:spPr>
        <p:txBody>
          <a:bodyPr wrap="square">
            <a:spAutoFit/>
          </a:bodyPr>
          <a:lstStyle/>
          <a:p>
            <a:pPr>
              <a:spcBef>
                <a:spcPct val="50000"/>
              </a:spcBef>
            </a:pPr>
            <a:r>
              <a:rPr lang="el-GR" dirty="0" smtClean="0"/>
              <a:t>89,9</a:t>
            </a:r>
            <a:endParaRPr lang="el-GR" dirty="0"/>
          </a:p>
        </p:txBody>
      </p:sp>
      <p:cxnSp>
        <p:nvCxnSpPr>
          <p:cNvPr id="15" name="23 - Ευθεία γραμμή σύνδεσης"/>
          <p:cNvCxnSpPr/>
          <p:nvPr/>
        </p:nvCxnSpPr>
        <p:spPr>
          <a:xfrm flipH="1">
            <a:off x="4139952" y="2060848"/>
            <a:ext cx="288032" cy="0"/>
          </a:xfrm>
          <a:prstGeom prst="line">
            <a:avLst/>
          </a:prstGeom>
        </p:spPr>
        <p:style>
          <a:lnRef idx="1">
            <a:schemeClr val="dk1"/>
          </a:lnRef>
          <a:fillRef idx="0">
            <a:schemeClr val="dk1"/>
          </a:fillRef>
          <a:effectRef idx="0">
            <a:schemeClr val="dk1"/>
          </a:effectRef>
          <a:fontRef idx="minor">
            <a:schemeClr val="tx1"/>
          </a:fontRef>
        </p:style>
      </p:cxnSp>
      <p:sp>
        <p:nvSpPr>
          <p:cNvPr id="17" name="Line 12"/>
          <p:cNvSpPr>
            <a:spLocks noChangeShapeType="1"/>
          </p:cNvSpPr>
          <p:nvPr/>
        </p:nvSpPr>
        <p:spPr bwMode="auto">
          <a:xfrm>
            <a:off x="1547664" y="1772816"/>
            <a:ext cx="2376264" cy="288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l-GR"/>
          </a:p>
        </p:txBody>
      </p:sp>
      <p:sp>
        <p:nvSpPr>
          <p:cNvPr id="18" name="Line 12"/>
          <p:cNvSpPr>
            <a:spLocks noChangeShapeType="1"/>
          </p:cNvSpPr>
          <p:nvPr/>
        </p:nvSpPr>
        <p:spPr bwMode="auto">
          <a:xfrm flipV="1">
            <a:off x="3059832" y="4005064"/>
            <a:ext cx="3816424" cy="108012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l-GR"/>
          </a:p>
        </p:txBody>
      </p:sp>
      <p:sp>
        <p:nvSpPr>
          <p:cNvPr id="20" name="Line 12"/>
          <p:cNvSpPr>
            <a:spLocks noChangeShapeType="1"/>
          </p:cNvSpPr>
          <p:nvPr/>
        </p:nvSpPr>
        <p:spPr bwMode="auto">
          <a:xfrm flipV="1">
            <a:off x="1331640" y="4509120"/>
            <a:ext cx="6192688" cy="14401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l-GR"/>
          </a:p>
        </p:txBody>
      </p:sp>
    </p:spTree>
    <p:extLst>
      <p:ext uri="{BB962C8B-B14F-4D97-AF65-F5344CB8AC3E}">
        <p14:creationId xmlns:p14="http://schemas.microsoft.com/office/powerpoint/2010/main" val="3643017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Αλλαγές της x δεν έχουν επίδραση στη μεταβλητή y</a:t>
            </a:r>
          </a:p>
        </p:txBody>
      </p:sp>
      <p:sp>
        <p:nvSpPr>
          <p:cNvPr id="6" name="Τίτλος 5"/>
          <p:cNvSpPr>
            <a:spLocks noGrp="1"/>
          </p:cNvSpPr>
          <p:nvPr>
            <p:ph type="title"/>
          </p:nvPr>
        </p:nvSpPr>
        <p:spPr/>
        <p:txBody>
          <a:bodyPr/>
          <a:lstStyle/>
          <a:p>
            <a:r>
              <a:rPr lang="el-GR" dirty="0"/>
              <a:t>Μη γραμμική σχέση (κλίση</a:t>
            </a:r>
            <a:r>
              <a:rPr lang="en-US" dirty="0"/>
              <a:t> b</a:t>
            </a:r>
            <a:r>
              <a:rPr lang="el-GR" dirty="0"/>
              <a:t>=0)</a:t>
            </a:r>
          </a:p>
        </p:txBody>
      </p:sp>
      <p:pic>
        <p:nvPicPr>
          <p:cNvPr id="3" name="Picture Placeholder 2" descr="Εικόνα γραφικής παράστασης μη γραμμικής σχέσης"/>
          <p:cNvPicPr>
            <a:picLocks noGrp="1" noChangeAspect="1"/>
          </p:cNvPicPr>
          <p:nvPr>
            <p:ph type="pic" idx="1"/>
          </p:nvPr>
        </p:nvPicPr>
        <p:blipFill>
          <a:blip r:embed="rId3">
            <a:extLst>
              <a:ext uri="{28A0092B-C50C-407E-A947-70E740481C1C}">
                <a14:useLocalDpi xmlns:a14="http://schemas.microsoft.com/office/drawing/2010/main" val="0"/>
              </a:ext>
            </a:extLst>
          </a:blip>
          <a:srcRect l="-29366" r="-29366"/>
          <a:stretch>
            <a:fillRect/>
          </a:stretch>
        </p:blipFill>
        <p:spPr/>
      </p:pic>
      <p:sp>
        <p:nvSpPr>
          <p:cNvPr id="7" name="Line 7"/>
          <p:cNvSpPr>
            <a:spLocks noChangeShapeType="1"/>
          </p:cNvSpPr>
          <p:nvPr/>
        </p:nvSpPr>
        <p:spPr bwMode="auto">
          <a:xfrm flipV="1">
            <a:off x="4644008" y="2780928"/>
            <a:ext cx="72008" cy="244827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l-GR"/>
          </a:p>
        </p:txBody>
      </p:sp>
      <p:sp>
        <p:nvSpPr>
          <p:cNvPr id="9" name="Line 5"/>
          <p:cNvSpPr>
            <a:spLocks noChangeShapeType="1"/>
          </p:cNvSpPr>
          <p:nvPr/>
        </p:nvSpPr>
        <p:spPr bwMode="auto">
          <a:xfrm>
            <a:off x="3491880" y="2636912"/>
            <a:ext cx="2592288" cy="0"/>
          </a:xfrm>
          <a:prstGeom prst="line">
            <a:avLst/>
          </a:prstGeom>
          <a:noFill/>
          <a:ln w="9525">
            <a:solidFill>
              <a:schemeClr val="tx1"/>
            </a:solidFill>
            <a:round/>
            <a:headEnd/>
            <a:tailEnd/>
          </a:ln>
        </p:spPr>
        <p:txBody>
          <a:bodyPr/>
          <a:lstStyle/>
          <a:p>
            <a:endParaRPr lang="el-GR"/>
          </a:p>
        </p:txBody>
      </p:sp>
    </p:spTree>
    <p:extLst>
      <p:ext uri="{BB962C8B-B14F-4D97-AF65-F5344CB8AC3E}">
        <p14:creationId xmlns:p14="http://schemas.microsoft.com/office/powerpoint/2010/main" val="2386046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Προβλήματα ερμηνείας του συντελεστή </a:t>
            </a:r>
            <a:r>
              <a:rPr lang="el-GR" dirty="0" smtClean="0"/>
              <a:t>συσχέτισης</a:t>
            </a:r>
            <a:r>
              <a:rPr lang="en-US" dirty="0" smtClean="0"/>
              <a:t> (</a:t>
            </a:r>
            <a:r>
              <a:rPr lang="el-GR" dirty="0" smtClean="0"/>
              <a:t>1 από 5</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b="1" dirty="0"/>
              <a:t>Το συμπέρασμα ότι υπάρχει μια σχέση </a:t>
            </a:r>
            <a:r>
              <a:rPr lang="el-GR" sz="2800" b="1" dirty="0" smtClean="0"/>
              <a:t>αίτιου - αποτελέσματος </a:t>
            </a:r>
            <a:r>
              <a:rPr lang="el-GR" sz="2800" b="1" dirty="0"/>
              <a:t>ανάμεσα στις δυο μεταβλητές πρέπει να εξάγεται μετά από </a:t>
            </a:r>
            <a:r>
              <a:rPr lang="el-GR" sz="2800" b="1" dirty="0" smtClean="0"/>
              <a:t>τεκμηρίωση.</a:t>
            </a:r>
          </a:p>
          <a:p>
            <a:pPr marL="0" indent="0">
              <a:buNone/>
            </a:pPr>
            <a:r>
              <a:rPr lang="el-GR" sz="2800" dirty="0" smtClean="0"/>
              <a:t>π.χ</a:t>
            </a:r>
            <a:r>
              <a:rPr lang="el-GR" sz="2800" dirty="0"/>
              <a:t>. η σχέση «αριθμού γεννήσεων» και «ποσοστού αστικοποίησης» μιας χώρας είναι πιθανό να οφείλεται στην ισχυρή  συσχέτιση και των δυο με το επίπεδο ανάπτυξης της χώρας ή/και το επίπεδο του εθνικού συστήματος </a:t>
            </a:r>
            <a:r>
              <a:rPr lang="el-GR" sz="2800" dirty="0" smtClean="0"/>
              <a:t>υγείας.</a:t>
            </a:r>
            <a:endParaRPr lang="el-GR" sz="2800" dirty="0"/>
          </a:p>
        </p:txBody>
      </p:sp>
    </p:spTree>
    <p:extLst>
      <p:ext uri="{BB962C8B-B14F-4D97-AF65-F5344CB8AC3E}">
        <p14:creationId xmlns:p14="http://schemas.microsoft.com/office/powerpoint/2010/main" val="38495687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0000" lnSpcReduction="20000"/>
          </a:bodyPr>
          <a:lstStyle/>
          <a:p>
            <a:r>
              <a:rPr lang="el-GR" sz="2800" dirty="0"/>
              <a:t>Στο διάγραμμα απεικονίζονται </a:t>
            </a:r>
            <a:r>
              <a:rPr lang="el-GR" sz="2800" dirty="0" smtClean="0"/>
              <a:t>πόλεις.</a:t>
            </a:r>
          </a:p>
          <a:p>
            <a:endParaRPr lang="el-GR" sz="2800" dirty="0"/>
          </a:p>
          <a:p>
            <a:r>
              <a:rPr lang="el-GR" sz="2800" dirty="0" smtClean="0"/>
              <a:t>Μπορεί </a:t>
            </a:r>
            <a:r>
              <a:rPr lang="el-GR" sz="2800" dirty="0"/>
              <a:t>να υποστηριχτεί ότι υφίσταται αιτιατή συσχέτιση θρησκευτικότητας και εγκληματικότητας μιας πόλης</a:t>
            </a:r>
            <a:r>
              <a:rPr lang="el-GR" sz="2800" dirty="0" smtClean="0"/>
              <a:t>;</a:t>
            </a:r>
          </a:p>
          <a:p>
            <a:endParaRPr lang="el-GR" sz="2800" dirty="0"/>
          </a:p>
          <a:p>
            <a:r>
              <a:rPr lang="el-GR" sz="2800" dirty="0" smtClean="0"/>
              <a:t>Η </a:t>
            </a:r>
            <a:r>
              <a:rPr lang="el-GR" sz="2800" dirty="0"/>
              <a:t>συσχέτισή τους είναι μια </a:t>
            </a:r>
            <a:r>
              <a:rPr lang="el-GR" sz="2800" b="1" dirty="0"/>
              <a:t>απλή συμμεταβολή </a:t>
            </a:r>
            <a:r>
              <a:rPr lang="el-GR" sz="2800" dirty="0"/>
              <a:t>λόγω της ισχυρής τους θετικής συσχέτισης με ένα τρίτο παράγοντα το </a:t>
            </a:r>
            <a:r>
              <a:rPr lang="el-GR" sz="2800" b="1" dirty="0"/>
              <a:t>μέγεθος  της πόλης.</a:t>
            </a:r>
          </a:p>
        </p:txBody>
      </p:sp>
      <p:sp>
        <p:nvSpPr>
          <p:cNvPr id="5" name="Τίτλος 4"/>
          <p:cNvSpPr>
            <a:spLocks noGrp="1"/>
          </p:cNvSpPr>
          <p:nvPr>
            <p:ph type="title"/>
          </p:nvPr>
        </p:nvSpPr>
        <p:spPr/>
        <p:txBody>
          <a:bodyPr>
            <a:normAutofit fontScale="90000"/>
          </a:bodyPr>
          <a:lstStyle/>
          <a:p>
            <a:r>
              <a:rPr lang="el-GR" dirty="0"/>
              <a:t>Προβλήματα ερμηνείας του συντελεστή συσχέτισης</a:t>
            </a:r>
            <a:r>
              <a:rPr lang="en-US" dirty="0"/>
              <a:t> </a:t>
            </a:r>
            <a:r>
              <a:rPr lang="en-US" dirty="0" smtClean="0"/>
              <a:t>(</a:t>
            </a:r>
            <a:r>
              <a:rPr lang="el-GR" dirty="0" smtClean="0"/>
              <a:t>2 </a:t>
            </a:r>
            <a:r>
              <a:rPr lang="el-GR" dirty="0"/>
              <a:t>από 5</a:t>
            </a:r>
            <a:r>
              <a:rPr lang="en-US" dirty="0"/>
              <a:t>)</a:t>
            </a:r>
            <a:endParaRPr lang="el-GR" dirty="0"/>
          </a:p>
        </p:txBody>
      </p:sp>
      <p:pic>
        <p:nvPicPr>
          <p:cNvPr id="4" name="Content Placeholder 3" descr="Εικόνα γραφικής παράστασης αριθμού εκκλησιών προς ληστείες"/>
          <p:cNvPicPr>
            <a:picLocks noGrp="1" noChangeAspect="1"/>
          </p:cNvPicPr>
          <p:nvPr>
            <p:ph idx="1"/>
          </p:nvPr>
        </p:nvPicPr>
        <p:blipFill>
          <a:blip r:embed="rId3">
            <a:extLst>
              <a:ext uri="{28A0092B-C50C-407E-A947-70E740481C1C}">
                <a14:useLocalDpi xmlns:a14="http://schemas.microsoft.com/office/drawing/2010/main" val="0"/>
              </a:ext>
            </a:extLst>
          </a:blip>
          <a:srcRect t="-6277" b="-6277"/>
          <a:stretch>
            <a:fillRect/>
          </a:stretch>
        </p:blipFill>
        <p:spPr/>
      </p:pic>
      <p:cxnSp>
        <p:nvCxnSpPr>
          <p:cNvPr id="7" name="11 - Ευθύγραμμο βέλος σύνδεσης"/>
          <p:cNvCxnSpPr/>
          <p:nvPr/>
        </p:nvCxnSpPr>
        <p:spPr>
          <a:xfrm flipV="1">
            <a:off x="3275856" y="4149080"/>
            <a:ext cx="2376264"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80823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Η τιμή του συντελεστή συσχέτισης μπορεί να αλλοιώνεται από το εύρος των τιμών.</a:t>
            </a:r>
          </a:p>
        </p:txBody>
      </p:sp>
      <p:sp>
        <p:nvSpPr>
          <p:cNvPr id="6" name="Τίτλος 5"/>
          <p:cNvSpPr>
            <a:spLocks noGrp="1"/>
          </p:cNvSpPr>
          <p:nvPr>
            <p:ph type="title"/>
          </p:nvPr>
        </p:nvSpPr>
        <p:spPr/>
        <p:txBody>
          <a:bodyPr>
            <a:normAutofit fontScale="90000"/>
          </a:bodyPr>
          <a:lstStyle/>
          <a:p>
            <a:r>
              <a:rPr lang="el-GR" dirty="0"/>
              <a:t>Προβλήματα ερμηνείας του συντελεστή συσχέτισης</a:t>
            </a:r>
            <a:r>
              <a:rPr lang="en-US" dirty="0"/>
              <a:t> </a:t>
            </a:r>
            <a:r>
              <a:rPr lang="en-US" dirty="0" smtClean="0"/>
              <a:t>(</a:t>
            </a:r>
            <a:r>
              <a:rPr lang="el-GR" dirty="0" smtClean="0"/>
              <a:t>3 </a:t>
            </a:r>
            <a:r>
              <a:rPr lang="el-GR" dirty="0"/>
              <a:t>από 5</a:t>
            </a:r>
            <a:r>
              <a:rPr lang="en-US" dirty="0"/>
              <a:t>)</a:t>
            </a:r>
            <a:endParaRPr lang="el-GR" dirty="0"/>
          </a:p>
        </p:txBody>
      </p:sp>
      <p:pic>
        <p:nvPicPr>
          <p:cNvPr id="11" name="Picture Placeholder 10" descr="Διάγραμμα μαθητών χαμηλού εισοδήματος που εισάγονται στο Πανεπιστήμο"/>
          <p:cNvPicPr>
            <a:picLocks noGrp="1" noChangeAspect="1"/>
          </p:cNvPicPr>
          <p:nvPr>
            <p:ph type="pic" idx="1"/>
          </p:nvPr>
        </p:nvPicPr>
        <p:blipFill>
          <a:blip r:embed="rId3">
            <a:extLst>
              <a:ext uri="{28A0092B-C50C-407E-A947-70E740481C1C}">
                <a14:useLocalDpi xmlns:a14="http://schemas.microsoft.com/office/drawing/2010/main" val="0"/>
              </a:ext>
            </a:extLst>
          </a:blip>
          <a:srcRect t="-7937" b="-7937"/>
          <a:stretch>
            <a:fillRect/>
          </a:stretch>
        </p:blipFill>
        <p:spPr/>
      </p:pic>
    </p:spTree>
    <p:extLst>
      <p:ext uri="{BB962C8B-B14F-4D97-AF65-F5344CB8AC3E}">
        <p14:creationId xmlns:p14="http://schemas.microsoft.com/office/powerpoint/2010/main" val="4252113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Προβλήματα ερμηνείας του συντελεστή συσχέτισης</a:t>
            </a:r>
            <a:r>
              <a:rPr lang="en-US" dirty="0"/>
              <a:t> </a:t>
            </a:r>
            <a:r>
              <a:rPr lang="en-US" dirty="0" smtClean="0"/>
              <a:t>(</a:t>
            </a:r>
            <a:r>
              <a:rPr lang="el-GR" dirty="0" smtClean="0"/>
              <a:t>4 </a:t>
            </a:r>
            <a:r>
              <a:rPr lang="el-GR" dirty="0"/>
              <a:t>από 5</a:t>
            </a:r>
            <a:r>
              <a:rPr lang="en-US" dirty="0"/>
              <a:t>)</a:t>
            </a:r>
            <a:endParaRPr lang="el-GR" dirty="0"/>
          </a:p>
        </p:txBody>
      </p:sp>
      <p:sp>
        <p:nvSpPr>
          <p:cNvPr id="2" name="Θέση κειμένου 1"/>
          <p:cNvSpPr>
            <a:spLocks noGrp="1"/>
          </p:cNvSpPr>
          <p:nvPr>
            <p:ph type="body" idx="1"/>
          </p:nvPr>
        </p:nvSpPr>
        <p:spPr>
          <a:xfrm>
            <a:off x="457200" y="1637110"/>
            <a:ext cx="7643192" cy="639762"/>
          </a:xfrm>
        </p:spPr>
        <p:txBody>
          <a:bodyPr>
            <a:noAutofit/>
          </a:bodyPr>
          <a:lstStyle/>
          <a:p>
            <a:pPr>
              <a:lnSpc>
                <a:spcPct val="80000"/>
              </a:lnSpc>
            </a:pPr>
            <a:r>
              <a:rPr lang="el-GR" b="0" dirty="0"/>
              <a:t>Η ύπαρξη ακραίων ατόμων-σημείων μπορεί να </a:t>
            </a:r>
            <a:r>
              <a:rPr lang="el-GR" b="0" dirty="0" smtClean="0"/>
              <a:t>επιδράσει έντονα </a:t>
            </a:r>
            <a:r>
              <a:rPr lang="el-GR" b="0" dirty="0"/>
              <a:t>στη τιμή της συσχέτισης</a:t>
            </a:r>
            <a:r>
              <a:rPr lang="el-GR" b="0" dirty="0" smtClean="0"/>
              <a:t>.</a:t>
            </a:r>
            <a:endParaRPr lang="el-GR" b="0" dirty="0"/>
          </a:p>
        </p:txBody>
      </p:sp>
      <p:pic>
        <p:nvPicPr>
          <p:cNvPr id="8" name="Content Placeholder 7" descr="Διάγραμμα με r=0,83"/>
          <p:cNvPicPr>
            <a:picLocks noGrp="1" noChangeAspect="1"/>
          </p:cNvPicPr>
          <p:nvPr>
            <p:ph sz="quarter" idx="4"/>
          </p:nvPr>
        </p:nvPicPr>
        <p:blipFill>
          <a:blip r:embed="rId3">
            <a:extLst>
              <a:ext uri="{28A0092B-C50C-407E-A947-70E740481C1C}">
                <a14:useLocalDpi xmlns:a14="http://schemas.microsoft.com/office/drawing/2010/main" val="0"/>
              </a:ext>
            </a:extLst>
          </a:blip>
          <a:srcRect t="-3695" b="-3695"/>
          <a:stretch>
            <a:fillRect/>
          </a:stretch>
        </p:blipFill>
        <p:spPr>
          <a:xfrm>
            <a:off x="4645025" y="2286000"/>
            <a:ext cx="4041775" cy="3879850"/>
          </a:xfrm>
        </p:spPr>
      </p:pic>
      <p:pic>
        <p:nvPicPr>
          <p:cNvPr id="7" name="Content Placeholder 6" descr="Διάγραμμα με r = 0,084"/>
          <p:cNvPicPr>
            <a:picLocks noGrp="1" noChangeAspect="1"/>
          </p:cNvPicPr>
          <p:nvPr>
            <p:ph sz="half" idx="2"/>
          </p:nvPr>
        </p:nvPicPr>
        <p:blipFill>
          <a:blip r:embed="rId4">
            <a:extLst>
              <a:ext uri="{28A0092B-C50C-407E-A947-70E740481C1C}">
                <a14:useLocalDpi xmlns:a14="http://schemas.microsoft.com/office/drawing/2010/main" val="0"/>
              </a:ext>
            </a:extLst>
          </a:blip>
          <a:srcRect t="-8360" b="-8360"/>
          <a:stretch>
            <a:fillRect/>
          </a:stretch>
        </p:blipFill>
        <p:spPr/>
      </p:pic>
      <p:sp>
        <p:nvSpPr>
          <p:cNvPr id="10" name="Freeform 7"/>
          <p:cNvSpPr>
            <a:spLocks noChangeAspect="1"/>
          </p:cNvSpPr>
          <p:nvPr/>
        </p:nvSpPr>
        <p:spPr bwMode="auto">
          <a:xfrm>
            <a:off x="1187624" y="3965872"/>
            <a:ext cx="1368152" cy="954018"/>
          </a:xfrm>
          <a:custGeom>
            <a:avLst/>
            <a:gdLst>
              <a:gd name="T0" fmla="*/ 2147483647 w 1540"/>
              <a:gd name="T1" fmla="*/ 2147483647 h 1080"/>
              <a:gd name="T2" fmla="*/ 2147483647 w 1540"/>
              <a:gd name="T3" fmla="*/ 2147483647 h 1080"/>
              <a:gd name="T4" fmla="*/ 2147483647 w 1540"/>
              <a:gd name="T5" fmla="*/ 2147483647 h 1080"/>
              <a:gd name="T6" fmla="*/ 2147483647 w 1540"/>
              <a:gd name="T7" fmla="*/ 2147483647 h 1080"/>
              <a:gd name="T8" fmla="*/ 2147483647 w 1540"/>
              <a:gd name="T9" fmla="*/ 2147483647 h 1080"/>
              <a:gd name="T10" fmla="*/ 0 60000 65536"/>
              <a:gd name="T11" fmla="*/ 0 60000 65536"/>
              <a:gd name="T12" fmla="*/ 0 60000 65536"/>
              <a:gd name="T13" fmla="*/ 0 60000 65536"/>
              <a:gd name="T14" fmla="*/ 0 60000 65536"/>
              <a:gd name="T15" fmla="*/ 0 w 1540"/>
              <a:gd name="T16" fmla="*/ 0 h 1080"/>
              <a:gd name="T17" fmla="*/ 1540 w 1540"/>
              <a:gd name="T18" fmla="*/ 1080 h 1080"/>
            </a:gdLst>
            <a:ahLst/>
            <a:cxnLst>
              <a:cxn ang="T10">
                <a:pos x="T0" y="T1"/>
              </a:cxn>
              <a:cxn ang="T11">
                <a:pos x="T2" y="T3"/>
              </a:cxn>
              <a:cxn ang="T12">
                <a:pos x="T4" y="T5"/>
              </a:cxn>
              <a:cxn ang="T13">
                <a:pos x="T6" y="T7"/>
              </a:cxn>
              <a:cxn ang="T14">
                <a:pos x="T8" y="T9"/>
              </a:cxn>
            </a:cxnLst>
            <a:rect l="T15" t="T16" r="T17" b="T18"/>
            <a:pathLst>
              <a:path w="1540" h="1080">
                <a:moveTo>
                  <a:pt x="200" y="90"/>
                </a:moveTo>
                <a:cubicBezTo>
                  <a:pt x="0" y="180"/>
                  <a:pt x="60" y="660"/>
                  <a:pt x="200" y="810"/>
                </a:cubicBezTo>
                <a:cubicBezTo>
                  <a:pt x="340" y="960"/>
                  <a:pt x="840" y="1080"/>
                  <a:pt x="1040" y="990"/>
                </a:cubicBezTo>
                <a:cubicBezTo>
                  <a:pt x="1240" y="900"/>
                  <a:pt x="1540" y="420"/>
                  <a:pt x="1400" y="270"/>
                </a:cubicBezTo>
                <a:cubicBezTo>
                  <a:pt x="1260" y="120"/>
                  <a:pt x="400" y="0"/>
                  <a:pt x="200" y="90"/>
                </a:cubicBezTo>
                <a:close/>
              </a:path>
            </a:pathLst>
          </a:custGeom>
          <a:noFill/>
          <a:ln w="9525">
            <a:solidFill>
              <a:srgbClr val="000000"/>
            </a:solidFill>
            <a:round/>
            <a:headEnd/>
            <a:tailEnd/>
          </a:ln>
        </p:spPr>
        <p:txBody>
          <a:bodyPr/>
          <a:lstStyle/>
          <a:p>
            <a:endParaRPr lang="el-GR"/>
          </a:p>
        </p:txBody>
      </p:sp>
      <p:sp>
        <p:nvSpPr>
          <p:cNvPr id="11" name="Freeform 11"/>
          <p:cNvSpPr>
            <a:spLocks/>
          </p:cNvSpPr>
          <p:nvPr/>
        </p:nvSpPr>
        <p:spPr bwMode="auto">
          <a:xfrm>
            <a:off x="4860032" y="2852936"/>
            <a:ext cx="3528392" cy="2376264"/>
          </a:xfrm>
          <a:custGeom>
            <a:avLst/>
            <a:gdLst>
              <a:gd name="T0" fmla="*/ 2147483647 w 2820"/>
              <a:gd name="T1" fmla="*/ 2147483647 h 1770"/>
              <a:gd name="T2" fmla="*/ 2147483647 w 2820"/>
              <a:gd name="T3" fmla="*/ 2147483647 h 1770"/>
              <a:gd name="T4" fmla="*/ 2147483647 w 2820"/>
              <a:gd name="T5" fmla="*/ 2147483647 h 1770"/>
              <a:gd name="T6" fmla="*/ 2147483647 w 2820"/>
              <a:gd name="T7" fmla="*/ 2147483647 h 1770"/>
              <a:gd name="T8" fmla="*/ 2147483647 w 2820"/>
              <a:gd name="T9" fmla="*/ 2147483647 h 1770"/>
              <a:gd name="T10" fmla="*/ 2147483647 w 2820"/>
              <a:gd name="T11" fmla="*/ 2147483647 h 1770"/>
              <a:gd name="T12" fmla="*/ 0 60000 65536"/>
              <a:gd name="T13" fmla="*/ 0 60000 65536"/>
              <a:gd name="T14" fmla="*/ 0 60000 65536"/>
              <a:gd name="T15" fmla="*/ 0 60000 65536"/>
              <a:gd name="T16" fmla="*/ 0 60000 65536"/>
              <a:gd name="T17" fmla="*/ 0 60000 65536"/>
              <a:gd name="T18" fmla="*/ 0 w 2820"/>
              <a:gd name="T19" fmla="*/ 0 h 1770"/>
              <a:gd name="T20" fmla="*/ 2820 w 2820"/>
              <a:gd name="T21" fmla="*/ 1770 h 1770"/>
            </a:gdLst>
            <a:ahLst/>
            <a:cxnLst>
              <a:cxn ang="T12">
                <a:pos x="T0" y="T1"/>
              </a:cxn>
              <a:cxn ang="T13">
                <a:pos x="T2" y="T3"/>
              </a:cxn>
              <a:cxn ang="T14">
                <a:pos x="T4" y="T5"/>
              </a:cxn>
              <a:cxn ang="T15">
                <a:pos x="T6" y="T7"/>
              </a:cxn>
              <a:cxn ang="T16">
                <a:pos x="T8" y="T9"/>
              </a:cxn>
              <a:cxn ang="T17">
                <a:pos x="T10" y="T11"/>
              </a:cxn>
            </a:cxnLst>
            <a:rect l="T18" t="T19" r="T20" b="T21"/>
            <a:pathLst>
              <a:path w="2820" h="1770">
                <a:moveTo>
                  <a:pt x="2360" y="120"/>
                </a:moveTo>
                <a:cubicBezTo>
                  <a:pt x="1980" y="240"/>
                  <a:pt x="640" y="780"/>
                  <a:pt x="320" y="1020"/>
                </a:cubicBezTo>
                <a:cubicBezTo>
                  <a:pt x="0" y="1260"/>
                  <a:pt x="320" y="1470"/>
                  <a:pt x="440" y="1560"/>
                </a:cubicBezTo>
                <a:cubicBezTo>
                  <a:pt x="560" y="1650"/>
                  <a:pt x="680" y="1770"/>
                  <a:pt x="1040" y="1560"/>
                </a:cubicBezTo>
                <a:cubicBezTo>
                  <a:pt x="1400" y="1350"/>
                  <a:pt x="2380" y="540"/>
                  <a:pt x="2600" y="300"/>
                </a:cubicBezTo>
                <a:cubicBezTo>
                  <a:pt x="2820" y="60"/>
                  <a:pt x="2740" y="0"/>
                  <a:pt x="2360" y="120"/>
                </a:cubicBezTo>
                <a:close/>
              </a:path>
            </a:pathLst>
          </a:custGeom>
          <a:noFill/>
          <a:ln w="9525">
            <a:solidFill>
              <a:srgbClr val="000000"/>
            </a:solidFill>
            <a:round/>
            <a:headEnd/>
            <a:tailEnd/>
          </a:ln>
        </p:spPr>
        <p:txBody>
          <a:bodyPr/>
          <a:lstStyle/>
          <a:p>
            <a:endParaRPr lang="el-GR"/>
          </a:p>
        </p:txBody>
      </p:sp>
    </p:spTree>
    <p:extLst>
      <p:ext uri="{BB962C8B-B14F-4D97-AF65-F5344CB8AC3E}">
        <p14:creationId xmlns:p14="http://schemas.microsoft.com/office/powerpoint/2010/main" val="1830452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Προβλήματα ερμηνείας του συντελεστή </a:t>
            </a:r>
            <a:r>
              <a:rPr lang="el-GR" dirty="0" smtClean="0"/>
              <a:t>συσχέτισης</a:t>
            </a:r>
            <a:r>
              <a:rPr lang="en-US" dirty="0" smtClean="0"/>
              <a:t> (</a:t>
            </a:r>
            <a:r>
              <a:rPr lang="en-US" dirty="0"/>
              <a:t>5</a:t>
            </a:r>
            <a:r>
              <a:rPr lang="el-GR" dirty="0" smtClean="0"/>
              <a:t> από 5</a:t>
            </a:r>
            <a:r>
              <a:rPr lang="en-US" dirty="0" smtClean="0"/>
              <a:t>)</a:t>
            </a:r>
            <a:endParaRPr lang="el-GR" dirty="0"/>
          </a:p>
        </p:txBody>
      </p:sp>
      <p:sp>
        <p:nvSpPr>
          <p:cNvPr id="3" name="Θέση περιεχομένου 2"/>
          <p:cNvSpPr>
            <a:spLocks noGrp="1"/>
          </p:cNvSpPr>
          <p:nvPr>
            <p:ph idx="1"/>
          </p:nvPr>
        </p:nvSpPr>
        <p:spPr/>
        <p:txBody>
          <a:bodyPr>
            <a:normAutofit/>
          </a:bodyPr>
          <a:lstStyle/>
          <a:p>
            <a:pPr marL="0" lvl="1" indent="0">
              <a:buNone/>
            </a:pPr>
            <a:r>
              <a:rPr lang="el-GR" dirty="0"/>
              <a:t>Η </a:t>
            </a:r>
            <a:r>
              <a:rPr lang="el-GR" b="1" dirty="0"/>
              <a:t>συσχέτιση δεν  πρέπει να ερμηνεύεται ως </a:t>
            </a:r>
            <a:r>
              <a:rPr lang="el-GR" b="1" dirty="0" smtClean="0"/>
              <a:t>αναλογία</a:t>
            </a:r>
            <a:r>
              <a:rPr lang="en-US" b="1" dirty="0" smtClean="0"/>
              <a:t>.</a:t>
            </a:r>
            <a:r>
              <a:rPr lang="el-GR" b="1" dirty="0" smtClean="0"/>
              <a:t> </a:t>
            </a:r>
            <a:r>
              <a:rPr lang="el-GR" dirty="0"/>
              <a:t>Χρησιμοποιείται </a:t>
            </a:r>
            <a:r>
              <a:rPr lang="el-GR" b="1" dirty="0"/>
              <a:t>η τιμή </a:t>
            </a:r>
            <a:r>
              <a:rPr lang="en-US" b="1" i="1" dirty="0"/>
              <a:t>r</a:t>
            </a:r>
            <a:r>
              <a:rPr lang="el-GR" b="1" baseline="30000" dirty="0"/>
              <a:t>2</a:t>
            </a:r>
            <a:r>
              <a:rPr lang="el-GR" b="1" dirty="0"/>
              <a:t> </a:t>
            </a:r>
            <a:r>
              <a:rPr lang="el-GR" dirty="0"/>
              <a:t>(</a:t>
            </a:r>
            <a:r>
              <a:rPr lang="el-GR" b="1" dirty="0"/>
              <a:t>συντελεστής προσδιορισμού)</a:t>
            </a:r>
            <a:r>
              <a:rPr lang="el-GR" dirty="0"/>
              <a:t> που εκφράζει το ποσοστό της μεταβλητότητας της μιας μεταβλητής που ερμηνεύεται από τη σχέση της με την άλλη μεταβλητή. </a:t>
            </a:r>
          </a:p>
          <a:p>
            <a:pPr marL="0" indent="0">
              <a:buNone/>
            </a:pPr>
            <a:endParaRPr lang="el-GR" sz="2800" dirty="0"/>
          </a:p>
        </p:txBody>
      </p:sp>
    </p:spTree>
    <p:extLst>
      <p:ext uri="{BB962C8B-B14F-4D97-AF65-F5344CB8AC3E}">
        <p14:creationId xmlns:p14="http://schemas.microsoft.com/office/powerpoint/2010/main" val="82329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Υπολογισμός της γραμμής </a:t>
            </a:r>
            <a:r>
              <a:rPr lang="el-GR" dirty="0" smtClean="0"/>
              <a:t>παλινδρόμησης</a:t>
            </a:r>
            <a:r>
              <a:rPr lang="en-US" dirty="0" smtClean="0"/>
              <a:t> (1 </a:t>
            </a:r>
            <a:r>
              <a:rPr lang="el-GR" dirty="0" smtClean="0"/>
              <a:t>από 2</a:t>
            </a:r>
            <a:r>
              <a:rPr lang="en-US" dirty="0" smtClean="0"/>
              <a:t>)</a:t>
            </a:r>
            <a:endParaRPr lang="el-GR" dirty="0"/>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54" r="-9554" b="5771"/>
          <a:stretch/>
        </p:blipFill>
        <p:spPr>
          <a:xfrm>
            <a:off x="1792288" y="1556792"/>
            <a:ext cx="5486400" cy="3256940"/>
          </a:xfrm>
        </p:spPr>
      </p:pic>
    </p:spTree>
    <p:extLst>
      <p:ext uri="{BB962C8B-B14F-4D97-AF65-F5344CB8AC3E}">
        <p14:creationId xmlns:p14="http://schemas.microsoft.com/office/powerpoint/2010/main" val="714713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Υπολογισμός της γραμμής </a:t>
            </a:r>
            <a:r>
              <a:rPr lang="el-GR" dirty="0" smtClean="0"/>
              <a:t>παλινδρόμησης</a:t>
            </a:r>
            <a:r>
              <a:rPr lang="en-US" dirty="0" smtClean="0"/>
              <a:t> (</a:t>
            </a:r>
            <a:r>
              <a:rPr lang="el-GR" dirty="0" smtClean="0"/>
              <a:t>2</a:t>
            </a:r>
            <a:r>
              <a:rPr lang="en-US" dirty="0" smtClean="0"/>
              <a:t> </a:t>
            </a:r>
            <a:r>
              <a:rPr lang="el-GR" dirty="0" smtClean="0"/>
              <a:t>από 2</a:t>
            </a:r>
            <a:r>
              <a:rPr lang="en-US" dirty="0" smtClean="0"/>
              <a:t>)</a:t>
            </a:r>
            <a:endParaRPr lang="el-GR" dirty="0"/>
          </a:p>
        </p:txBody>
      </p:sp>
      <p:pic>
        <p:nvPicPr>
          <p:cNvPr id="4" name="Picture Placeholder 3"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25" r="-9525" b="6224"/>
          <a:stretch/>
        </p:blipFill>
        <p:spPr>
          <a:xfrm>
            <a:off x="1792288" y="1556792"/>
            <a:ext cx="5486400" cy="3241260"/>
          </a:xfrm>
        </p:spPr>
      </p:pic>
    </p:spTree>
    <p:extLst>
      <p:ext uri="{BB962C8B-B14F-4D97-AF65-F5344CB8AC3E}">
        <p14:creationId xmlns:p14="http://schemas.microsoft.com/office/powerpoint/2010/main" val="9441768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4191603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pPr>
              <a:spcBef>
                <a:spcPct val="50000"/>
              </a:spcBef>
            </a:pPr>
            <a:r>
              <a:rPr lang="el-GR" sz="2400" dirty="0"/>
              <a:t>Προσδόκιμο επιβίωσης γυναικών = </a:t>
            </a:r>
            <a:r>
              <a:rPr lang="el-GR" sz="2400" dirty="0" smtClean="0"/>
              <a:t>89.99 -</a:t>
            </a:r>
            <a:r>
              <a:rPr lang="el-GR" sz="2400" dirty="0"/>
              <a:t>(0.697</a:t>
            </a:r>
            <a:r>
              <a:rPr lang="en-US" sz="2400" dirty="0"/>
              <a:t> x </a:t>
            </a:r>
            <a:r>
              <a:rPr lang="el-GR" sz="2400" dirty="0"/>
              <a:t>αρ. γεννήσεων)</a:t>
            </a:r>
          </a:p>
        </p:txBody>
      </p:sp>
      <p:sp>
        <p:nvSpPr>
          <p:cNvPr id="6" name="Τίτλος 5"/>
          <p:cNvSpPr>
            <a:spLocks noGrp="1"/>
          </p:cNvSpPr>
          <p:nvPr>
            <p:ph type="title"/>
          </p:nvPr>
        </p:nvSpPr>
        <p:spPr/>
        <p:txBody>
          <a:bodyPr>
            <a:normAutofit fontScale="90000"/>
          </a:bodyPr>
          <a:lstStyle/>
          <a:p>
            <a:r>
              <a:rPr lang="el-GR" sz="3200" dirty="0"/>
              <a:t>Γραμμική παλινδρόμηση του </a:t>
            </a:r>
            <a:r>
              <a:rPr lang="el-GR" sz="3200" dirty="0" smtClean="0"/>
              <a:t>προσδόκιμου</a:t>
            </a:r>
            <a:r>
              <a:rPr lang="en-US" sz="3200" dirty="0" smtClean="0"/>
              <a:t> </a:t>
            </a:r>
            <a:r>
              <a:rPr lang="el-GR" sz="3200" dirty="0" smtClean="0"/>
              <a:t>επιβίωσης </a:t>
            </a:r>
            <a:r>
              <a:rPr lang="el-GR" sz="3200" dirty="0"/>
              <a:t>γυναικών και του </a:t>
            </a:r>
            <a:r>
              <a:rPr lang="el-GR" sz="3200" dirty="0" smtClean="0"/>
              <a:t>αριθμού</a:t>
            </a:r>
            <a:r>
              <a:rPr lang="en-US" sz="3200" dirty="0" smtClean="0"/>
              <a:t> </a:t>
            </a:r>
            <a:r>
              <a:rPr lang="el-GR" sz="3200" dirty="0" smtClean="0"/>
              <a:t>γεννήσεων</a:t>
            </a:r>
            <a:endParaRPr lang="el-GR" sz="3200" dirty="0"/>
          </a:p>
        </p:txBody>
      </p:sp>
      <p:pic>
        <p:nvPicPr>
          <p:cNvPr id="3" name="Picture Placeholder 2" descr="Πίνακας δεδομένων για προσδόκιμο επιβίωσης γυναικών"/>
          <p:cNvPicPr>
            <a:picLocks noGrp="1" noChangeAspect="1"/>
          </p:cNvPicPr>
          <p:nvPr>
            <p:ph type="pic" idx="1"/>
          </p:nvPr>
        </p:nvPicPr>
        <p:blipFill>
          <a:blip r:embed="rId3">
            <a:extLst>
              <a:ext uri="{28A0092B-C50C-407E-A947-70E740481C1C}">
                <a14:useLocalDpi xmlns:a14="http://schemas.microsoft.com/office/drawing/2010/main" val="0"/>
              </a:ext>
            </a:extLst>
          </a:blip>
          <a:srcRect t="-43431" b="-43431"/>
          <a:stretch>
            <a:fillRect/>
          </a:stretch>
        </p:blipFill>
        <p:spPr/>
      </p:pic>
      <p:sp>
        <p:nvSpPr>
          <p:cNvPr id="7" name="Comment 5"/>
          <p:cNvSpPr>
            <a:spLocks noChangeArrowheads="1"/>
          </p:cNvSpPr>
          <p:nvPr/>
        </p:nvSpPr>
        <p:spPr bwMode="auto">
          <a:xfrm>
            <a:off x="2339752" y="4379069"/>
            <a:ext cx="1143000" cy="346075"/>
          </a:xfrm>
          <a:prstGeom prst="rect">
            <a:avLst/>
          </a:prstGeom>
          <a:no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50000"/>
              </a:spcBef>
              <a:defRPr/>
            </a:pPr>
            <a:r>
              <a:rPr lang="el-GR" sz="1600" b="1" dirty="0">
                <a:solidFill>
                  <a:srgbClr val="000000"/>
                </a:solidFill>
                <a:latin typeface="Arial" charset="0"/>
              </a:rPr>
              <a:t>Κλίση</a:t>
            </a:r>
            <a:endParaRPr lang="el-GR" sz="1600" dirty="0">
              <a:solidFill>
                <a:srgbClr val="000000"/>
              </a:solidFill>
              <a:latin typeface="Arial" charset="0"/>
            </a:endParaRPr>
          </a:p>
        </p:txBody>
      </p:sp>
      <p:sp>
        <p:nvSpPr>
          <p:cNvPr id="9" name="Comment 6"/>
          <p:cNvSpPr>
            <a:spLocks noChangeArrowheads="1"/>
          </p:cNvSpPr>
          <p:nvPr/>
        </p:nvSpPr>
        <p:spPr bwMode="auto">
          <a:xfrm>
            <a:off x="4648200" y="4379069"/>
            <a:ext cx="1447800" cy="346075"/>
          </a:xfrm>
          <a:prstGeom prst="rect">
            <a:avLst/>
          </a:prstGeom>
          <a:no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50000"/>
              </a:spcBef>
              <a:defRPr/>
            </a:pPr>
            <a:r>
              <a:rPr lang="el-GR" sz="1600" b="1">
                <a:solidFill>
                  <a:srgbClr val="000000"/>
                </a:solidFill>
                <a:latin typeface="Arial" charset="0"/>
              </a:rPr>
              <a:t>Σταθερά</a:t>
            </a:r>
            <a:endParaRPr lang="el-GR" sz="1600">
              <a:solidFill>
                <a:srgbClr val="000000"/>
              </a:solidFill>
              <a:latin typeface="Arial" charset="0"/>
            </a:endParaRPr>
          </a:p>
        </p:txBody>
      </p:sp>
      <p:sp>
        <p:nvSpPr>
          <p:cNvPr id="10" name="Line 7"/>
          <p:cNvSpPr>
            <a:spLocks noChangeShapeType="1"/>
          </p:cNvSpPr>
          <p:nvPr/>
        </p:nvSpPr>
        <p:spPr bwMode="auto">
          <a:xfrm flipV="1">
            <a:off x="3301752" y="3789040"/>
            <a:ext cx="622176" cy="576064"/>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l-GR"/>
          </a:p>
        </p:txBody>
      </p:sp>
      <p:sp>
        <p:nvSpPr>
          <p:cNvPr id="12" name="Line 7"/>
          <p:cNvSpPr>
            <a:spLocks noChangeShapeType="1"/>
          </p:cNvSpPr>
          <p:nvPr/>
        </p:nvSpPr>
        <p:spPr bwMode="auto">
          <a:xfrm flipH="1" flipV="1">
            <a:off x="4067944" y="3501008"/>
            <a:ext cx="936104" cy="864096"/>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l-GR"/>
          </a:p>
        </p:txBody>
      </p:sp>
    </p:spTree>
    <p:extLst>
      <p:ext uri="{BB962C8B-B14F-4D97-AF65-F5344CB8AC3E}">
        <p14:creationId xmlns:p14="http://schemas.microsoft.com/office/powerpoint/2010/main" val="5486474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Ασκήσεις επανάληψης: Στάσεις μαθητών απέναντι στις φυσικές </a:t>
            </a:r>
            <a:r>
              <a:rPr lang="el-GR" sz="3600" dirty="0" smtClean="0"/>
              <a:t>επιστήμες (1 από 5)</a:t>
            </a:r>
            <a:endParaRPr lang="el-GR" sz="3600" dirty="0"/>
          </a:p>
        </p:txBody>
      </p:sp>
      <p:sp>
        <p:nvSpPr>
          <p:cNvPr id="3" name="Θέση περιεχομένου 2"/>
          <p:cNvSpPr>
            <a:spLocks noGrp="1"/>
          </p:cNvSpPr>
          <p:nvPr>
            <p:ph idx="1"/>
          </p:nvPr>
        </p:nvSpPr>
        <p:spPr/>
        <p:txBody>
          <a:bodyPr>
            <a:normAutofit fontScale="77500" lnSpcReduction="20000"/>
          </a:bodyPr>
          <a:lstStyle/>
          <a:p>
            <a:pPr marL="514350" indent="-514350">
              <a:buFont typeface="+mj-lt"/>
              <a:buAutoNum type="arabicPeriod"/>
            </a:pPr>
            <a:r>
              <a:rPr lang="el-GR" sz="3400" dirty="0" smtClean="0"/>
              <a:t>Ποιος από τους παρακάτω ελέγχους είναι καταλληλότερος για την διερεύνηση της σχέσης μεταξύ φύλου και κλιμάκων σχετικών με τις στάσεις των μαθητών απέναντι στις φυσικές επιστήμες; (Οι τιμές κάθε κλίμακας στάσεων κυμαίνονται στο διάστημα 12-60. Υψηλές τιμές δηλώνουν θετική στάση)</a:t>
            </a:r>
          </a:p>
          <a:p>
            <a:pPr marL="914400" lvl="1" indent="-457200">
              <a:buFont typeface="+mj-lt"/>
              <a:buAutoNum type="arabicPeriod"/>
            </a:pPr>
            <a:r>
              <a:rPr lang="el-GR" sz="2900" dirty="0" smtClean="0"/>
              <a:t>Έλεγχος </a:t>
            </a:r>
            <a:r>
              <a:rPr lang="el-GR" sz="2900" dirty="0"/>
              <a:t>ανεξαρτησίας με Χι-τετράγωνο </a:t>
            </a:r>
            <a:r>
              <a:rPr lang="el-GR" sz="2900" dirty="0" smtClean="0"/>
              <a:t>κατανομή</a:t>
            </a:r>
          </a:p>
          <a:p>
            <a:pPr marL="914400" lvl="1" indent="-457200">
              <a:buFont typeface="+mj-lt"/>
              <a:buAutoNum type="arabicPeriod"/>
            </a:pPr>
            <a:r>
              <a:rPr lang="el-GR" sz="2900" dirty="0" smtClean="0"/>
              <a:t>Έλεγχος </a:t>
            </a:r>
            <a:r>
              <a:rPr lang="el-GR" sz="2900" dirty="0"/>
              <a:t>καλής προσαρμογής με Χι-τετράγωνο </a:t>
            </a:r>
            <a:r>
              <a:rPr lang="el-GR" sz="2900" dirty="0" smtClean="0"/>
              <a:t>κατανομή</a:t>
            </a:r>
          </a:p>
          <a:p>
            <a:pPr marL="914400" lvl="1" indent="-457200">
              <a:buFont typeface="+mj-lt"/>
              <a:buAutoNum type="arabicPeriod"/>
            </a:pPr>
            <a:r>
              <a:rPr lang="el-GR" sz="2900" dirty="0" smtClean="0"/>
              <a:t>Έλεγχος </a:t>
            </a:r>
            <a:r>
              <a:rPr lang="el-GR" sz="2900" dirty="0"/>
              <a:t>t ανεξάρτητων </a:t>
            </a:r>
            <a:r>
              <a:rPr lang="el-GR" sz="2900" dirty="0" smtClean="0"/>
              <a:t>δειγμάτων</a:t>
            </a:r>
          </a:p>
          <a:p>
            <a:pPr marL="914400" lvl="1" indent="-457200">
              <a:buFont typeface="+mj-lt"/>
              <a:buAutoNum type="arabicPeriod"/>
            </a:pPr>
            <a:r>
              <a:rPr lang="el-GR" sz="2900" dirty="0" smtClean="0"/>
              <a:t>Έλεγχος </a:t>
            </a:r>
            <a:r>
              <a:rPr lang="el-GR" sz="2900" dirty="0"/>
              <a:t>t σχετιζόμενων </a:t>
            </a:r>
            <a:r>
              <a:rPr lang="el-GR" sz="2900" dirty="0" smtClean="0"/>
              <a:t>δειγμάτων</a:t>
            </a:r>
          </a:p>
          <a:p>
            <a:pPr marL="914400" lvl="1" indent="-457200">
              <a:buFont typeface="+mj-lt"/>
              <a:buAutoNum type="arabicPeriod"/>
            </a:pPr>
            <a:r>
              <a:rPr lang="el-GR" sz="2900" dirty="0" smtClean="0"/>
              <a:t>Με </a:t>
            </a:r>
            <a:r>
              <a:rPr lang="el-GR" sz="2900" dirty="0"/>
              <a:t>τον έλεγχο του συντελεστή </a:t>
            </a:r>
            <a:r>
              <a:rPr lang="el-GR" sz="2900" dirty="0" smtClean="0"/>
              <a:t>pearson</a:t>
            </a:r>
          </a:p>
          <a:p>
            <a:pPr marL="914400" lvl="1" indent="-457200">
              <a:buFont typeface="+mj-lt"/>
              <a:buAutoNum type="arabicPeriod"/>
            </a:pPr>
            <a:r>
              <a:rPr lang="el-GR" sz="2900" dirty="0" smtClean="0"/>
              <a:t>Έλεγχος </a:t>
            </a:r>
            <a:r>
              <a:rPr lang="el-GR" sz="2900" dirty="0"/>
              <a:t>Ζ για τη μέση τιμή ενός πληθυσμού</a:t>
            </a:r>
          </a:p>
        </p:txBody>
      </p:sp>
    </p:spTree>
    <p:extLst>
      <p:ext uri="{BB962C8B-B14F-4D97-AF65-F5344CB8AC3E}">
        <p14:creationId xmlns:p14="http://schemas.microsoft.com/office/powerpoint/2010/main" val="33989240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Ασκήσεις επανάληψης: Στάσεις μαθητών απέναντι στις φυσικές </a:t>
            </a:r>
            <a:r>
              <a:rPr lang="el-GR" sz="3600" dirty="0" smtClean="0"/>
              <a:t>επιστήμες (2 από 5)</a:t>
            </a:r>
            <a:endParaRPr lang="el-GR" sz="3600" dirty="0"/>
          </a:p>
        </p:txBody>
      </p:sp>
      <p:sp>
        <p:nvSpPr>
          <p:cNvPr id="3" name="Θέση περιεχομένου 2"/>
          <p:cNvSpPr>
            <a:spLocks noGrp="1"/>
          </p:cNvSpPr>
          <p:nvPr>
            <p:ph idx="1"/>
          </p:nvPr>
        </p:nvSpPr>
        <p:spPr/>
        <p:txBody>
          <a:bodyPr>
            <a:normAutofit fontScale="70000" lnSpcReduction="20000"/>
          </a:bodyPr>
          <a:lstStyle/>
          <a:p>
            <a:pPr marL="742950" indent="-742950">
              <a:buFont typeface="+mj-lt"/>
              <a:buAutoNum type="arabicPeriod" startAt="2"/>
            </a:pPr>
            <a:r>
              <a:rPr lang="el-GR" sz="3600" dirty="0"/>
              <a:t>Με τη βοήθεια των πινάκων της επόμενης διαφάνειας και των στοιχείων σχετικά με τις κλίμακες που δίνονται στην προηγούμενη άσκηση, να γίνει έλεγχος </a:t>
            </a:r>
            <a:r>
              <a:rPr lang="en-US" sz="3600" dirty="0"/>
              <a:t>t </a:t>
            </a:r>
            <a:r>
              <a:rPr lang="el-GR" sz="3600" dirty="0"/>
              <a:t> ανεξαρτήτων δειγμάτων και επιλεχθεί η κατάλληλη απάντηση (α=0,05</a:t>
            </a:r>
            <a:r>
              <a:rPr lang="el-GR" sz="3600" dirty="0" smtClean="0"/>
              <a:t>)</a:t>
            </a:r>
            <a:endParaRPr lang="el-GR" sz="3400" dirty="0" smtClean="0"/>
          </a:p>
          <a:p>
            <a:pPr marL="914400" lvl="1" indent="-457200">
              <a:buFont typeface="+mj-lt"/>
              <a:buAutoNum type="arabicPeriod"/>
            </a:pPr>
            <a:r>
              <a:rPr lang="el-GR" sz="3200" dirty="0"/>
              <a:t>Δεν υπάρχει σχέση φύλου και άγχους στην εκμάθηση των Φυσικών Επιστημών.</a:t>
            </a:r>
          </a:p>
          <a:p>
            <a:pPr marL="914400" lvl="1" indent="-457200">
              <a:buFont typeface="+mj-lt"/>
              <a:buAutoNum type="arabicPeriod"/>
            </a:pPr>
            <a:r>
              <a:rPr lang="el-GR" sz="3200" dirty="0"/>
              <a:t>Τα αγόρια εκδηλώνουν σημαντικά υψηλότερο επίπεδο άγχους από τα κορίτσια και δεν ισχύει η προϋπόθεση των ίσων διακυμάνσεων στους πληθυσμούς των δύο φύλων</a:t>
            </a:r>
          </a:p>
          <a:p>
            <a:pPr marL="914400" lvl="1" indent="-457200">
              <a:buFont typeface="+mj-lt"/>
              <a:buAutoNum type="arabicPeriod"/>
            </a:pPr>
            <a:r>
              <a:rPr lang="el-GR" sz="3200" dirty="0"/>
              <a:t>Τα αγόρια εκδηλώνουν σημαντικά χαμηλότερο επίπεδο άγχους από τα κορίτσια και δεν ισχύει η προϋπόθεση των ίσων διακυμάνσεων στους πληθυσμούς των δύο </a:t>
            </a:r>
            <a:r>
              <a:rPr lang="el-GR" sz="3200" dirty="0" smtClean="0"/>
              <a:t>φύλων</a:t>
            </a:r>
            <a:endParaRPr lang="el-GR" sz="3200" dirty="0"/>
          </a:p>
        </p:txBody>
      </p:sp>
    </p:spTree>
    <p:extLst>
      <p:ext uri="{BB962C8B-B14F-4D97-AF65-F5344CB8AC3E}">
        <p14:creationId xmlns:p14="http://schemas.microsoft.com/office/powerpoint/2010/main" val="10722591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Ασκήσεις επανάληψης: Στάσεις μαθητών απέναντι στις φυσικές </a:t>
            </a:r>
            <a:r>
              <a:rPr lang="el-GR" sz="3600" dirty="0" smtClean="0"/>
              <a:t>επιστήμες (3 από 5)</a:t>
            </a:r>
            <a:endParaRPr lang="el-GR" sz="3600" dirty="0"/>
          </a:p>
        </p:txBody>
      </p:sp>
      <p:sp>
        <p:nvSpPr>
          <p:cNvPr id="3" name="Θέση περιεχομένου 2"/>
          <p:cNvSpPr>
            <a:spLocks noGrp="1"/>
          </p:cNvSpPr>
          <p:nvPr>
            <p:ph idx="1"/>
          </p:nvPr>
        </p:nvSpPr>
        <p:spPr/>
        <p:txBody>
          <a:bodyPr>
            <a:normAutofit/>
          </a:bodyPr>
          <a:lstStyle/>
          <a:p>
            <a:pPr marL="971550" lvl="1" indent="-514350">
              <a:buFont typeface="+mj-lt"/>
              <a:buAutoNum type="arabicPeriod" startAt="4"/>
            </a:pPr>
            <a:r>
              <a:rPr lang="el-GR" sz="2200" dirty="0"/>
              <a:t>Τα αγόρια εκδηλώνουν σημαντικά χαμηλότερο επίπεδο άγχους από τα κορίτσια και ισχύει η προϋπόθεση των ίσων διακυμάνσεων στους πληθυσμούς των δύο </a:t>
            </a:r>
            <a:r>
              <a:rPr lang="el-GR" sz="2200" dirty="0" smtClean="0"/>
              <a:t>φύλων</a:t>
            </a:r>
          </a:p>
          <a:p>
            <a:pPr marL="914400" lvl="1" indent="-457200">
              <a:buFont typeface="+mj-lt"/>
              <a:buAutoNum type="arabicPeriod" startAt="4"/>
            </a:pPr>
            <a:r>
              <a:rPr lang="el-GR" sz="2200" dirty="0" smtClean="0"/>
              <a:t>Τα </a:t>
            </a:r>
            <a:r>
              <a:rPr lang="el-GR" sz="2200" dirty="0"/>
              <a:t>αγόρια εκδηλώνουν σημαντικά υψηλότερο επίπεδο άγχους από τα κορίτσια και ισχύει η προϋπόθεση των ίσων διακυμάνσεων στους πληθυσμούς των δύο φύλων</a:t>
            </a:r>
          </a:p>
          <a:p>
            <a:pPr marL="914400" lvl="1" indent="-457200">
              <a:buFont typeface="+mj-lt"/>
              <a:buAutoNum type="arabicPeriod" startAt="4"/>
            </a:pPr>
            <a:endParaRPr lang="el-GR" sz="3200" dirty="0"/>
          </a:p>
        </p:txBody>
      </p:sp>
    </p:spTree>
    <p:extLst>
      <p:ext uri="{BB962C8B-B14F-4D97-AF65-F5344CB8AC3E}">
        <p14:creationId xmlns:p14="http://schemas.microsoft.com/office/powerpoint/2010/main" val="11483604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600" dirty="0"/>
              <a:t>Ασκήσεις επανάληψης: Στάσεις μαθητών απέναντι στις φυσικές επιστήμες </a:t>
            </a:r>
            <a:r>
              <a:rPr lang="el-GR" sz="3600" dirty="0" smtClean="0"/>
              <a:t>(</a:t>
            </a:r>
            <a:r>
              <a:rPr lang="el-GR" sz="3600" dirty="0"/>
              <a:t>4</a:t>
            </a:r>
            <a:r>
              <a:rPr lang="el-GR" sz="3600" dirty="0" smtClean="0"/>
              <a:t> </a:t>
            </a:r>
            <a:r>
              <a:rPr lang="el-GR" sz="3600" dirty="0"/>
              <a:t>από 5)</a:t>
            </a:r>
          </a:p>
        </p:txBody>
      </p:sp>
      <p:pic>
        <p:nvPicPr>
          <p:cNvPr id="3" name="Picture Placeholder 2" descr="Πίνακας δεδομένων για τη στάση των μαθητών απέναντι στις φυσικές επιστήμες"/>
          <p:cNvPicPr>
            <a:picLocks noGrp="1" noChangeAspect="1"/>
          </p:cNvPicPr>
          <p:nvPr>
            <p:ph type="pic" idx="1"/>
          </p:nvPr>
        </p:nvPicPr>
        <p:blipFill>
          <a:blip r:embed="rId3">
            <a:extLst>
              <a:ext uri="{28A0092B-C50C-407E-A947-70E740481C1C}">
                <a14:useLocalDpi xmlns:a14="http://schemas.microsoft.com/office/drawing/2010/main" val="0"/>
              </a:ext>
            </a:extLst>
          </a:blip>
          <a:srcRect t="-71703" b="-71703"/>
          <a:stretch>
            <a:fillRect/>
          </a:stretch>
        </p:blipFill>
        <p:spPr/>
      </p:pic>
    </p:spTree>
    <p:extLst>
      <p:ext uri="{BB962C8B-B14F-4D97-AF65-F5344CB8AC3E}">
        <p14:creationId xmlns:p14="http://schemas.microsoft.com/office/powerpoint/2010/main" val="29066502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Autofit/>
          </a:bodyPr>
          <a:lstStyle/>
          <a:p>
            <a:r>
              <a:rPr lang="el-GR" sz="3600" dirty="0"/>
              <a:t>Ασκήσεις επανάληψης: Στάσεις μαθητών απέναντι στις φυσικές επιστήμες </a:t>
            </a:r>
            <a:r>
              <a:rPr lang="el-GR" sz="3600" dirty="0" smtClean="0"/>
              <a:t>(5 </a:t>
            </a:r>
            <a:r>
              <a:rPr lang="el-GR" sz="3600" dirty="0"/>
              <a:t>από 5)</a:t>
            </a:r>
          </a:p>
        </p:txBody>
      </p:sp>
      <p:pic>
        <p:nvPicPr>
          <p:cNvPr id="4" name="Picture Placeholder 3" descr="Πίνακας δεδομένων για τη στάση των μαθητών απέναντι στις φυσικές επιστήμες"/>
          <p:cNvPicPr>
            <a:picLocks noGrp="1" noChangeAspect="1"/>
          </p:cNvPicPr>
          <p:nvPr>
            <p:ph type="pic" idx="1"/>
          </p:nvPr>
        </p:nvPicPr>
        <p:blipFill>
          <a:blip r:embed="rId3">
            <a:extLst>
              <a:ext uri="{28A0092B-C50C-407E-A947-70E740481C1C}">
                <a14:useLocalDpi xmlns:a14="http://schemas.microsoft.com/office/drawing/2010/main" val="0"/>
              </a:ext>
            </a:extLst>
          </a:blip>
          <a:srcRect t="-21632" b="-21632"/>
          <a:stretch>
            <a:fillRect/>
          </a:stretch>
        </p:blipFill>
        <p:spPr/>
      </p:pic>
    </p:spTree>
    <p:extLst>
      <p:ext uri="{BB962C8B-B14F-4D97-AF65-F5344CB8AC3E}">
        <p14:creationId xmlns:p14="http://schemas.microsoft.com/office/powerpoint/2010/main" val="25216891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15496749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5550507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a:t>
            </a:r>
            <a:r>
              <a:rPr lang="el-GR" sz="2000" dirty="0">
                <a:solidFill>
                  <a:srgbClr val="000000"/>
                </a:solidFill>
              </a:rPr>
              <a:t>η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6851485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Πού χρησιμοποιείται ο συντελεστής συσχέτισης (</a:t>
            </a:r>
            <a:r>
              <a:rPr lang="en-US" dirty="0" smtClean="0"/>
              <a:t>r</a:t>
            </a:r>
            <a:r>
              <a:rPr lang="el-GR" dirty="0" smtClean="0"/>
              <a:t>)</a:t>
            </a:r>
            <a:r>
              <a:rPr lang="en-US" dirty="0" smtClean="0"/>
              <a:t> </a:t>
            </a:r>
            <a:r>
              <a:rPr lang="en-US" dirty="0" err="1" smtClean="0"/>
              <a:t>pearson</a:t>
            </a:r>
            <a:r>
              <a:rPr lang="en-US" dirty="0" smtClean="0"/>
              <a:t> (</a:t>
            </a:r>
            <a:r>
              <a:rPr lang="el-GR" dirty="0" smtClean="0"/>
              <a:t>1 από 3</a:t>
            </a:r>
            <a:r>
              <a:rPr lang="en-US" dirty="0" smtClean="0"/>
              <a:t>)</a:t>
            </a:r>
            <a:endParaRPr lang="el-GR" dirty="0"/>
          </a:p>
        </p:txBody>
      </p:sp>
      <p:sp>
        <p:nvSpPr>
          <p:cNvPr id="5" name="Θέση περιεχομένου 4"/>
          <p:cNvSpPr>
            <a:spLocks noGrp="1"/>
          </p:cNvSpPr>
          <p:nvPr>
            <p:ph idx="1"/>
          </p:nvPr>
        </p:nvSpPr>
        <p:spPr/>
        <p:txBody>
          <a:bodyPr>
            <a:normAutofit/>
          </a:bodyPr>
          <a:lstStyle/>
          <a:p>
            <a:r>
              <a:rPr lang="el-GR" sz="2400" b="1" dirty="0"/>
              <a:t>Εγκυρότητα</a:t>
            </a:r>
          </a:p>
          <a:p>
            <a:pPr marL="457200" lvl="1" indent="0">
              <a:buNone/>
            </a:pPr>
            <a:r>
              <a:rPr lang="el-GR" sz="2000" dirty="0"/>
              <a:t>Η συσχέτιση ανάμεσα σε δυο διαφορετικές κλίμακες στάσεων απέναντι στα Μαθηματικά πρέπει να είναι θετική και ισχυρή αφού  και οι δύο κλίμακες αναφέρονται στην ίδια έννοια.</a:t>
            </a:r>
          </a:p>
          <a:p>
            <a:r>
              <a:rPr lang="el-GR" sz="2400" b="1" dirty="0"/>
              <a:t>Αξιοπιστία </a:t>
            </a:r>
          </a:p>
          <a:p>
            <a:pPr marL="457200" lvl="1" indent="0">
              <a:buNone/>
            </a:pPr>
            <a:r>
              <a:rPr lang="el-GR" sz="2000" dirty="0"/>
              <a:t>Μια από τις απαραίτητες  μορφές της αξιοπιστίας ενός εργαλείου μέτρησης  αναφέρεται στην Προ-τεστ μετά-τεστ </a:t>
            </a:r>
            <a:r>
              <a:rPr lang="el-GR" sz="2000" dirty="0" smtClean="0"/>
              <a:t>αξιοπιστία.</a:t>
            </a:r>
          </a:p>
          <a:p>
            <a:pPr marL="457200" lvl="1" indent="0">
              <a:buNone/>
            </a:pPr>
            <a:r>
              <a:rPr lang="el-GR" sz="2000" dirty="0" smtClean="0"/>
              <a:t>Η </a:t>
            </a:r>
            <a:r>
              <a:rPr lang="el-GR" sz="2000" dirty="0"/>
              <a:t>αξιοπιστία αυτή ελέγχεται, στην ίδια ομάδα περιπτώσεων, με τον υπολογισμό του συντελεστή συσχέτισης των δύο μετρήσεων με την ίδια κλίμακα (εργαλείο) σε δύο διαφορετικές χρονικές στιγμές (π.χ. με διαφορά 6 μηνών)</a:t>
            </a:r>
            <a:r>
              <a:rPr lang="el-GR" sz="2000" dirty="0" smtClean="0"/>
              <a:t>. </a:t>
            </a:r>
            <a:r>
              <a:rPr lang="el-GR" sz="2000" dirty="0"/>
              <a:t>Η τιμή του συντελεστή οφείλει να είναι θετική και </a:t>
            </a:r>
            <a:r>
              <a:rPr lang="el-GR" sz="2000" dirty="0" smtClean="0"/>
              <a:t>ισχυρή.</a:t>
            </a:r>
            <a:endParaRPr lang="el-GR" sz="2000" dirty="0"/>
          </a:p>
        </p:txBody>
      </p:sp>
    </p:spTree>
    <p:extLst>
      <p:ext uri="{BB962C8B-B14F-4D97-AF65-F5344CB8AC3E}">
        <p14:creationId xmlns:p14="http://schemas.microsoft.com/office/powerpoint/2010/main" val="12024674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19432954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rmAutofit lnSpcReduction="10000"/>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1, Σελίδα </a:t>
            </a:r>
            <a:r>
              <a:rPr lang="el-GR" sz="2000" b="1" dirty="0">
                <a:solidFill>
                  <a:srgbClr val="000000"/>
                </a:solidFill>
              </a:rPr>
              <a:t>6</a:t>
            </a:r>
            <a:r>
              <a:rPr lang="el-GR" sz="2000" b="1"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τριών</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ιθ</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νών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γρ</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μμών</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2, Σελίδα </a:t>
            </a:r>
            <a:r>
              <a:rPr lang="el-GR" sz="2000" b="1" dirty="0">
                <a:solidFill>
                  <a:srgbClr val="000000"/>
                </a:solidFill>
              </a:rPr>
              <a:t>7</a:t>
            </a:r>
            <a:r>
              <a:rPr lang="el-GR" sz="2000" b="1"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νεξάρτητης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εξ</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ρτημένη</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μετ</a:t>
            </a:r>
            <a:r>
              <a:rPr lang="en-US" sz="2000" dirty="0" smtClean="0">
                <a:solidFill>
                  <a:srgbClr val="000000"/>
                </a:solidFill>
                <a:ea typeface="Lucida Grande"/>
                <a:cs typeface="Lucida Grande"/>
              </a:rPr>
              <a:t>αβ</a:t>
            </a:r>
            <a:r>
              <a:rPr lang="en-US" sz="2000" dirty="0" err="1" smtClean="0">
                <a:solidFill>
                  <a:srgbClr val="000000"/>
                </a:solidFill>
                <a:ea typeface="Lucida Grande"/>
                <a:cs typeface="Lucida Grande"/>
              </a:rPr>
              <a:t>λητή</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3, </a:t>
            </a:r>
            <a:r>
              <a:rPr lang="el-GR" sz="2000" b="1" dirty="0">
                <a:solidFill>
                  <a:srgbClr val="000000"/>
                </a:solidFill>
              </a:rPr>
              <a:t>Σελίδα </a:t>
            </a:r>
            <a:r>
              <a:rPr lang="el-GR" sz="2000" b="1" dirty="0" smtClean="0">
                <a:solidFill>
                  <a:srgbClr val="000000"/>
                </a:solidFill>
              </a:rPr>
              <a:t>11: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smtClean="0">
                <a:solidFill>
                  <a:srgbClr val="000000"/>
                </a:solidFill>
                <a:ea typeface="Lucida Grande"/>
                <a:cs typeface="Lucida Grande"/>
              </a:rPr>
              <a:t>γρ</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φική</a:t>
            </a:r>
            <a:r>
              <a:rPr lang="el-GR" sz="2000" dirty="0" smtClean="0">
                <a:solidFill>
                  <a:srgbClr val="000000"/>
                </a:solidFill>
                <a:ea typeface="Lucida Grande"/>
                <a:cs typeface="Lucida Grande"/>
              </a:rPr>
              <a:t>ς</a:t>
            </a:r>
            <a:r>
              <a:rPr lang="en-US" sz="2000" dirty="0" smtClean="0">
                <a:solidFill>
                  <a:srgbClr val="000000"/>
                </a:solidFill>
                <a:ea typeface="Lucida Grande"/>
                <a:cs typeface="Lucida Grande"/>
              </a:rPr>
              <a:t> </a:t>
            </a:r>
            <a:r>
              <a:rPr lang="en-US" sz="2000" dirty="0">
                <a:solidFill>
                  <a:srgbClr val="000000"/>
                </a:solidFill>
                <a:ea typeface="Lucida Grande"/>
                <a:cs typeface="Lucida Grande"/>
              </a:rPr>
              <a:t>απ</a:t>
            </a:r>
            <a:r>
              <a:rPr lang="en-US" sz="2000" dirty="0" err="1">
                <a:solidFill>
                  <a:srgbClr val="000000"/>
                </a:solidFill>
                <a:ea typeface="Lucida Grande"/>
                <a:cs typeface="Lucida Grande"/>
              </a:rPr>
              <a:t>εικόνισης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συντελεστών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μμής</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πα</a:t>
            </a:r>
            <a:r>
              <a:rPr lang="en-US" sz="2000" dirty="0" err="1" smtClean="0">
                <a:solidFill>
                  <a:srgbClr val="000000"/>
                </a:solidFill>
                <a:ea typeface="Lucida Grande"/>
                <a:cs typeface="Lucida Grande"/>
              </a:rPr>
              <a:t>λινδρόμησης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4, </a:t>
            </a:r>
            <a:r>
              <a:rPr lang="el-GR" sz="2000" b="1" dirty="0">
                <a:solidFill>
                  <a:srgbClr val="000000"/>
                </a:solidFill>
              </a:rPr>
              <a:t>Σελίδα </a:t>
            </a:r>
            <a:r>
              <a:rPr lang="el-GR" sz="2000" b="1" dirty="0" smtClean="0">
                <a:solidFill>
                  <a:srgbClr val="000000"/>
                </a:solidFill>
              </a:rPr>
              <a:t>12: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σχέσης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5, Σελίδα 14: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ριθμού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εκκλησιών</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ληστείες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t>Copyrighted</a:t>
            </a:r>
            <a:endParaRPr lang="el-GR" sz="2000" dirty="0">
              <a:solidFill>
                <a:srgbClr val="FF0000"/>
              </a:solidFill>
            </a:endParaRPr>
          </a:p>
        </p:txBody>
      </p:sp>
    </p:spTree>
    <p:extLst>
      <p:ext uri="{BB962C8B-B14F-4D97-AF65-F5344CB8AC3E}">
        <p14:creationId xmlns:p14="http://schemas.microsoft.com/office/powerpoint/2010/main" val="15722719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Διάγραμμα 1, Σελίδα 15: </a:t>
            </a:r>
            <a:r>
              <a:rPr lang="en-US" sz="2000" dirty="0" err="1">
                <a:solidFill>
                  <a:srgbClr val="000000"/>
                </a:solidFill>
                <a:ea typeface="Lucida Grande"/>
                <a:cs typeface="Lucida Grande"/>
              </a:rPr>
              <a:t>Διάγρ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μα</a:t>
            </a:r>
            <a:r>
              <a:rPr lang="en-US" sz="2000" dirty="0" err="1">
                <a:solidFill>
                  <a:srgbClr val="000000"/>
                </a:solidFill>
                <a:ea typeface="Lucida Grande"/>
                <a:cs typeface="Lucida Grande"/>
              </a:rPr>
              <a:t>θητών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μηλού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εισοδήμ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εισάγοντ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στο</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Π</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νε</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ιστήμο</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Διάγραμμα </a:t>
            </a:r>
            <a:r>
              <a:rPr lang="el-GR" sz="2000" b="1" dirty="0" smtClean="0">
                <a:solidFill>
                  <a:srgbClr val="000000"/>
                </a:solidFill>
              </a:rPr>
              <a:t>2, </a:t>
            </a:r>
            <a:r>
              <a:rPr lang="el-GR" sz="2000" b="1" dirty="0">
                <a:solidFill>
                  <a:srgbClr val="000000"/>
                </a:solidFill>
              </a:rPr>
              <a:t>Σελίδα </a:t>
            </a:r>
            <a:r>
              <a:rPr lang="el-GR" sz="2000" b="1" dirty="0" smtClean="0">
                <a:solidFill>
                  <a:srgbClr val="000000"/>
                </a:solidFill>
              </a:rPr>
              <a:t>16: </a:t>
            </a:r>
            <a:r>
              <a:rPr lang="en-US" sz="2000" dirty="0" err="1">
                <a:solidFill>
                  <a:srgbClr val="000000"/>
                </a:solidFill>
                <a:ea typeface="Lucida Grande"/>
                <a:cs typeface="Lucida Grande"/>
              </a:rPr>
              <a:t>Διάγρ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r = </a:t>
            </a:r>
            <a:r>
              <a:rPr lang="en-US" sz="2000" dirty="0" smtClean="0">
                <a:solidFill>
                  <a:srgbClr val="000000"/>
                </a:solidFill>
                <a:ea typeface="Lucida Grande"/>
                <a:cs typeface="Lucida Grande"/>
              </a:rPr>
              <a:t>0,084</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endParaRPr lang="el-GR" sz="2000" dirty="0">
              <a:solidFill>
                <a:srgbClr val="000000"/>
              </a:solidFill>
            </a:endParaRPr>
          </a:p>
          <a:p>
            <a:pPr marL="0" indent="0">
              <a:buNone/>
            </a:pPr>
            <a:r>
              <a:rPr lang="el-GR" sz="2000" b="1" dirty="0">
                <a:solidFill>
                  <a:srgbClr val="000000"/>
                </a:solidFill>
              </a:rPr>
              <a:t>Διάγραμμα 3</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16: </a:t>
            </a:r>
            <a:r>
              <a:rPr lang="en-US" sz="2000" dirty="0" err="1">
                <a:solidFill>
                  <a:srgbClr val="000000"/>
                </a:solidFill>
                <a:ea typeface="Lucida Grande"/>
                <a:cs typeface="Lucida Grande"/>
              </a:rPr>
              <a:t>Διάγρ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r=</a:t>
            </a:r>
            <a:r>
              <a:rPr lang="en-US" sz="2000" dirty="0" smtClean="0">
                <a:solidFill>
                  <a:srgbClr val="000000"/>
                </a:solidFill>
                <a:ea typeface="Lucida Grande"/>
                <a:cs typeface="Lucida Grande"/>
              </a:rPr>
              <a:t>0,83</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19770845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6, Σελίδα 18: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χρήση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SPSS</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7, Σελίδα 19: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χρήση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SPSS</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t>Copyrighted</a:t>
            </a:r>
            <a:endParaRPr lang="el-GR" sz="2000" dirty="0">
              <a:solidFill>
                <a:srgbClr val="FF0000"/>
              </a:solidFill>
            </a:endParaRPr>
          </a:p>
        </p:txBody>
      </p:sp>
    </p:spTree>
    <p:extLst>
      <p:ext uri="{BB962C8B-B14F-4D97-AF65-F5344CB8AC3E}">
        <p14:creationId xmlns:p14="http://schemas.microsoft.com/office/powerpoint/2010/main" val="33098215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4</a:t>
            </a:r>
            <a:r>
              <a:rPr lang="en-US" dirty="0" smtClean="0"/>
              <a:t>/</a:t>
            </a:r>
            <a:r>
              <a:rPr lang="el-GR" dirty="0"/>
              <a:t>4</a:t>
            </a:r>
            <a:r>
              <a:rPr lang="en-US"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10: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2, </a:t>
            </a:r>
            <a:r>
              <a:rPr lang="el-GR" sz="2000" b="1" dirty="0">
                <a:solidFill>
                  <a:srgbClr val="000000"/>
                </a:solidFill>
              </a:rPr>
              <a:t>Σελίδα </a:t>
            </a:r>
            <a:r>
              <a:rPr lang="el-GR" sz="2000" b="1" dirty="0" smtClean="0">
                <a:solidFill>
                  <a:srgbClr val="000000"/>
                </a:solidFill>
              </a:rPr>
              <a:t>20: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δεδομένων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γι</a:t>
            </a:r>
            <a:r>
              <a:rPr lang="en-US" sz="2000" dirty="0">
                <a:solidFill>
                  <a:srgbClr val="000000"/>
                </a:solidFill>
                <a:ea typeface="Lucida Grande"/>
                <a:cs typeface="Lucida Grande"/>
              </a:rPr>
              <a:t>α π</a:t>
            </a:r>
            <a:r>
              <a:rPr lang="en-US" sz="2000" dirty="0" err="1">
                <a:solidFill>
                  <a:srgbClr val="000000"/>
                </a:solidFill>
                <a:ea typeface="Lucida Grande"/>
                <a:cs typeface="Lucida Grande"/>
              </a:rPr>
              <a:t>ροσδόκιμο</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β</a:t>
            </a:r>
            <a:r>
              <a:rPr lang="en-US" sz="2000" dirty="0" err="1">
                <a:solidFill>
                  <a:srgbClr val="000000"/>
                </a:solidFill>
                <a:ea typeface="Lucida Grande"/>
                <a:cs typeface="Lucida Grande"/>
              </a:rPr>
              <a:t>ίωσης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γυν</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ικών</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3, </a:t>
            </a:r>
            <a:r>
              <a:rPr lang="el-GR" sz="2000" b="1" dirty="0">
                <a:solidFill>
                  <a:srgbClr val="000000"/>
                </a:solidFill>
              </a:rPr>
              <a:t>Σελίδα </a:t>
            </a:r>
            <a:r>
              <a:rPr lang="el-GR" sz="2000" b="1" dirty="0" smtClean="0">
                <a:solidFill>
                  <a:srgbClr val="000000"/>
                </a:solidFill>
              </a:rPr>
              <a:t>24: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δεδομένων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γι</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τη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στάση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μα</a:t>
            </a:r>
            <a:r>
              <a:rPr lang="en-US" sz="2000" dirty="0" err="1">
                <a:solidFill>
                  <a:srgbClr val="000000"/>
                </a:solidFill>
                <a:ea typeface="Lucida Grande"/>
                <a:cs typeface="Lucida Grande"/>
              </a:rPr>
              <a:t>θητών</a:t>
            </a:r>
            <a:r>
              <a:rPr lang="en-US" sz="2000" dirty="0">
                <a:solidFill>
                  <a:srgbClr val="000000"/>
                </a:solidFill>
                <a:ea typeface="Lucida Grande"/>
                <a:cs typeface="Lucida Grande"/>
              </a:rPr>
              <a:t> απ</a:t>
            </a:r>
            <a:r>
              <a:rPr lang="en-US" sz="2000" dirty="0" err="1">
                <a:solidFill>
                  <a:srgbClr val="000000"/>
                </a:solidFill>
                <a:ea typeface="Lucida Grande"/>
                <a:cs typeface="Lucida Grande"/>
              </a:rPr>
              <a:t>έν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ντι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στις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φυσικές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ιστήμες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4, </a:t>
            </a:r>
            <a:r>
              <a:rPr lang="el-GR" sz="2000" b="1" dirty="0">
                <a:solidFill>
                  <a:srgbClr val="000000"/>
                </a:solidFill>
              </a:rPr>
              <a:t>Σελίδα </a:t>
            </a:r>
            <a:r>
              <a:rPr lang="el-GR" sz="2000" b="1" dirty="0" smtClean="0">
                <a:solidFill>
                  <a:srgbClr val="000000"/>
                </a:solidFill>
              </a:rPr>
              <a:t>25: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δεδομένων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γι</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τη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στάση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μα</a:t>
            </a:r>
            <a:r>
              <a:rPr lang="en-US" sz="2000" dirty="0" err="1">
                <a:solidFill>
                  <a:srgbClr val="000000"/>
                </a:solidFill>
                <a:ea typeface="Lucida Grande"/>
                <a:cs typeface="Lucida Grande"/>
              </a:rPr>
              <a:t>θητών</a:t>
            </a:r>
            <a:r>
              <a:rPr lang="en-US" sz="2000" dirty="0">
                <a:solidFill>
                  <a:srgbClr val="000000"/>
                </a:solidFill>
                <a:ea typeface="Lucida Grande"/>
                <a:cs typeface="Lucida Grande"/>
              </a:rPr>
              <a:t> απ</a:t>
            </a:r>
            <a:r>
              <a:rPr lang="en-US" sz="2000" dirty="0" err="1">
                <a:solidFill>
                  <a:srgbClr val="000000"/>
                </a:solidFill>
                <a:ea typeface="Lucida Grande"/>
                <a:cs typeface="Lucida Grande"/>
              </a:rPr>
              <a:t>έν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ντι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στις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φυσικές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ιστήμες</a:t>
            </a:r>
            <a:r>
              <a:rPr lang="el-GR" sz="2000" dirty="0" smtClean="0">
                <a:solidFill>
                  <a:srgbClr val="000000"/>
                </a:solidFill>
                <a:ea typeface="Lucida Grande"/>
                <a:cs typeface="Lucida Grande"/>
              </a:rPr>
              <a:t> </a:t>
            </a:r>
            <a:r>
              <a:rPr lang="el-GR" sz="2000" dirty="0" smtClean="0">
                <a:solidFill>
                  <a:srgbClr val="000000"/>
                </a:solidFill>
              </a:rPr>
              <a:t>/ </a:t>
            </a:r>
            <a:r>
              <a:rPr lang="en-US" sz="2000"/>
              <a:t>Copyrighted</a:t>
            </a:r>
            <a:endParaRPr lang="el-GR" sz="2000" dirty="0">
              <a:solidFill>
                <a:srgbClr val="FF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804989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Πού χρησιμοποιείται ο συντελεστής συσχέτισης (</a:t>
            </a:r>
            <a:r>
              <a:rPr lang="en-US" dirty="0" smtClean="0"/>
              <a:t>r</a:t>
            </a:r>
            <a:r>
              <a:rPr lang="el-GR" dirty="0" smtClean="0"/>
              <a:t>)</a:t>
            </a:r>
            <a:r>
              <a:rPr lang="en-US" dirty="0" smtClean="0"/>
              <a:t> </a:t>
            </a:r>
            <a:r>
              <a:rPr lang="en-US" dirty="0" err="1" smtClean="0"/>
              <a:t>pearson</a:t>
            </a:r>
            <a:r>
              <a:rPr lang="en-US" dirty="0" smtClean="0"/>
              <a:t> (</a:t>
            </a:r>
            <a:r>
              <a:rPr lang="el-GR" dirty="0"/>
              <a:t>2</a:t>
            </a:r>
            <a:r>
              <a:rPr lang="el-GR" dirty="0" smtClean="0"/>
              <a:t> από 3</a:t>
            </a:r>
            <a:r>
              <a:rPr lang="en-US" dirty="0" smtClean="0"/>
              <a:t>)</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sz="3000" b="1" dirty="0"/>
              <a:t>Επαλήθευση της θεωρίας </a:t>
            </a:r>
          </a:p>
          <a:p>
            <a:pPr marL="457200" lvl="1" indent="0">
              <a:buNone/>
            </a:pPr>
            <a:r>
              <a:rPr lang="el-GR" dirty="0" smtClean="0"/>
              <a:t>Οι ερευνητικές υποθέσεις που αναφέρονται στη σχέση δυο ποσοτικών μεταβλητών εξετάζονται με τη βοήθεια του στατιστικού ελέγχου υποθέσεων για τον </a:t>
            </a:r>
            <a:r>
              <a:rPr lang="el-GR" dirty="0"/>
              <a:t>συντελεστή </a:t>
            </a:r>
            <a:r>
              <a:rPr lang="el-GR" dirty="0" smtClean="0"/>
              <a:t>συσχέτισης  (                            ), όπως </a:t>
            </a:r>
            <a:r>
              <a:rPr lang="el-GR" dirty="0"/>
              <a:t>είδαμε στα παραδείγματα των διαφανειών 16 και 17</a:t>
            </a:r>
            <a:r>
              <a:rPr lang="el-GR" dirty="0" smtClean="0"/>
              <a:t>.</a:t>
            </a:r>
          </a:p>
          <a:p>
            <a:pPr marL="457200" lvl="1" indent="0">
              <a:buNone/>
            </a:pPr>
            <a:r>
              <a:rPr lang="el-GR" dirty="0" smtClean="0"/>
              <a:t>Για </a:t>
            </a:r>
            <a:r>
              <a:rPr lang="el-GR" dirty="0"/>
              <a:t>παράδειγμα η συσχέτιση μεταξύ «Άγχους» και «Γονικού Ελέγχου Συμπεριφοράς»  επαληθεύεται στους εφήβους αφού βρέθηκε στατιστικά σημαντική (r=-0,4 , </a:t>
            </a:r>
            <a:r>
              <a:rPr lang="el-GR" dirty="0" smtClean="0"/>
              <a:t>p</a:t>
            </a:r>
            <a:r>
              <a:rPr lang="el-GR" dirty="0"/>
              <a:t>&lt;0.001, Ν=240). Όσο υψηλότερο το επίπεδο του ελέγχου από τον γονέα τόσο χαμηλότερο το επίπεδο άγχους του εφήβου</a:t>
            </a:r>
            <a:r>
              <a:rPr lang="el-GR" dirty="0" smtClean="0"/>
              <a:t>.</a:t>
            </a:r>
          </a:p>
        </p:txBody>
      </p:sp>
      <p:graphicFrame>
        <p:nvGraphicFramePr>
          <p:cNvPr id="6" name="3 - Αντικείμενο"/>
          <p:cNvGraphicFramePr>
            <a:graphicFrameLocks noChangeAspect="1"/>
          </p:cNvGraphicFramePr>
          <p:nvPr>
            <p:extLst>
              <p:ext uri="{D42A27DB-BD31-4B8C-83A1-F6EECF244321}">
                <p14:modId xmlns:p14="http://schemas.microsoft.com/office/powerpoint/2010/main" val="86731702"/>
              </p:ext>
            </p:extLst>
          </p:nvPr>
        </p:nvGraphicFramePr>
        <p:xfrm>
          <a:off x="4499992" y="2996952"/>
          <a:ext cx="1941974" cy="360040"/>
        </p:xfrm>
        <a:graphic>
          <a:graphicData uri="http://schemas.openxmlformats.org/presentationml/2006/ole">
            <mc:AlternateContent xmlns:mc="http://schemas.openxmlformats.org/markup-compatibility/2006">
              <mc:Choice xmlns:v="urn:schemas-microsoft-com:vml" Requires="v">
                <p:oleObj spid="_x0000_s1043" name="Εξίσωση" r:id="rId4" imgW="1993680" imgH="291960" progId="Equation.3">
                  <p:embed/>
                </p:oleObj>
              </mc:Choice>
              <mc:Fallback>
                <p:oleObj name="Εξίσωση" r:id="rId4" imgW="199368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996952"/>
                        <a:ext cx="1941974" cy="360040"/>
                      </a:xfrm>
                      <a:prstGeom prst="rect">
                        <a:avLst/>
                      </a:prstGeom>
                      <a:noFill/>
                    </p:spPr>
                  </p:pic>
                </p:oleObj>
              </mc:Fallback>
            </mc:AlternateContent>
          </a:graphicData>
        </a:graphic>
      </p:graphicFrame>
    </p:spTree>
    <p:extLst>
      <p:ext uri="{BB962C8B-B14F-4D97-AF65-F5344CB8AC3E}">
        <p14:creationId xmlns:p14="http://schemas.microsoft.com/office/powerpoint/2010/main" val="2203299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Πού χρησιμοποιείται ο συντελεστής συσχέτισης (</a:t>
            </a:r>
            <a:r>
              <a:rPr lang="en-US" dirty="0" smtClean="0"/>
              <a:t>r</a:t>
            </a:r>
            <a:r>
              <a:rPr lang="el-GR" dirty="0" smtClean="0"/>
              <a:t>)</a:t>
            </a:r>
            <a:r>
              <a:rPr lang="en-US" dirty="0" smtClean="0"/>
              <a:t> </a:t>
            </a:r>
            <a:r>
              <a:rPr lang="en-US" dirty="0" err="1" smtClean="0"/>
              <a:t>pearson</a:t>
            </a:r>
            <a:r>
              <a:rPr lang="en-US" dirty="0" smtClean="0"/>
              <a:t> (</a:t>
            </a:r>
            <a:r>
              <a:rPr lang="el-GR" dirty="0"/>
              <a:t>3</a:t>
            </a:r>
            <a:r>
              <a:rPr lang="el-GR" dirty="0" smtClean="0"/>
              <a:t> από 3</a:t>
            </a:r>
            <a:r>
              <a:rPr lang="en-US" dirty="0" smtClean="0"/>
              <a:t>)</a:t>
            </a:r>
            <a:endParaRPr lang="el-GR" dirty="0"/>
          </a:p>
        </p:txBody>
      </p:sp>
      <p:sp>
        <p:nvSpPr>
          <p:cNvPr id="5" name="Θέση περιεχομένου 4"/>
          <p:cNvSpPr>
            <a:spLocks noGrp="1"/>
          </p:cNvSpPr>
          <p:nvPr>
            <p:ph idx="1"/>
          </p:nvPr>
        </p:nvSpPr>
        <p:spPr/>
        <p:txBody>
          <a:bodyPr>
            <a:normAutofit fontScale="92500"/>
          </a:bodyPr>
          <a:lstStyle/>
          <a:p>
            <a:r>
              <a:rPr lang="el-GR" sz="3000" b="1" dirty="0" smtClean="0"/>
              <a:t>Πρόβλεψη</a:t>
            </a:r>
            <a:endParaRPr lang="el-GR" sz="3000" b="1" dirty="0"/>
          </a:p>
          <a:p>
            <a:pPr marL="457200" lvl="1" indent="0">
              <a:buNone/>
            </a:pPr>
            <a:r>
              <a:rPr lang="el-GR" sz="2400" dirty="0" smtClean="0"/>
              <a:t>Όπως </a:t>
            </a:r>
            <a:r>
              <a:rPr lang="el-GR" sz="2400" dirty="0"/>
              <a:t>θα δούμε παρακάτω μπορούμε να προβλέψουμε την τιμή μιας μεταβλητής με την τιμή μιας άλλης όταν διαπιστωθεί γραμμική και στατιστικά σημαντική συσχέτιση μεταξύ δύο ποσοτικών μεταβλητών. </a:t>
            </a:r>
            <a:r>
              <a:rPr lang="el-GR" sz="2400" dirty="0" smtClean="0"/>
              <a:t>πχ</a:t>
            </a:r>
            <a:r>
              <a:rPr lang="el-GR" sz="2400" dirty="0"/>
              <a:t>. Μπορεί να προβλέψουμε την επίδοση ενός μαθητή στην πρώτη δημοτικού από τον βαθμό αναγνωστικής ετοιμότητας  που παρουσίασε (μέτρηση με κατάλληλη </a:t>
            </a:r>
            <a:r>
              <a:rPr lang="el-GR" sz="2400" dirty="0" smtClean="0"/>
              <a:t>κλίμακας) </a:t>
            </a:r>
            <a:r>
              <a:rPr lang="el-GR" sz="2400" dirty="0"/>
              <a:t>στο </a:t>
            </a:r>
            <a:r>
              <a:rPr lang="el-GR" sz="2400" dirty="0" smtClean="0"/>
              <a:t>νηπιαγωγείο.</a:t>
            </a:r>
          </a:p>
          <a:p>
            <a:pPr marL="457200" lvl="1" indent="0">
              <a:buNone/>
            </a:pPr>
            <a:r>
              <a:rPr lang="el-GR" sz="2400" dirty="0" smtClean="0"/>
              <a:t>Αυτό </a:t>
            </a:r>
            <a:r>
              <a:rPr lang="el-GR" sz="2400" dirty="0"/>
              <a:t>γίνεται με τη βοήθεια της εξίσωσης παλινδρόμησης που μπορεί να υπολογιστεί από τα δεδομένα ενός δείγματος μαθητών για τους οποίους υπολογίστηκε η αναγνωστική  ετοιμότητα στο νηπιαγωγείο και η </a:t>
            </a:r>
            <a:r>
              <a:rPr lang="el-GR" sz="2400" dirty="0" smtClean="0"/>
              <a:t>επίδοσή τους </a:t>
            </a:r>
            <a:r>
              <a:rPr lang="el-GR" sz="2400" dirty="0"/>
              <a:t>στο τέλος της πρώτης </a:t>
            </a:r>
            <a:r>
              <a:rPr lang="el-GR" sz="2400" dirty="0" smtClean="0"/>
              <a:t>δημοτικού.</a:t>
            </a:r>
            <a:endParaRPr lang="el-GR" sz="2400" dirty="0"/>
          </a:p>
        </p:txBody>
      </p:sp>
    </p:spTree>
    <p:extLst>
      <p:ext uri="{BB962C8B-B14F-4D97-AF65-F5344CB8AC3E}">
        <p14:creationId xmlns:p14="http://schemas.microsoft.com/office/powerpoint/2010/main" val="16723367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Η γραμμή Β προσαρμόζεται καλύτερα στα </a:t>
            </a:r>
            <a:r>
              <a:rPr lang="el-GR" sz="2400" dirty="0" smtClean="0"/>
              <a:t>δεδομένα.</a:t>
            </a:r>
            <a:endParaRPr lang="el-GR" sz="2400" dirty="0"/>
          </a:p>
        </p:txBody>
      </p:sp>
      <p:sp>
        <p:nvSpPr>
          <p:cNvPr id="6" name="Τίτλος 5"/>
          <p:cNvSpPr>
            <a:spLocks noGrp="1"/>
          </p:cNvSpPr>
          <p:nvPr>
            <p:ph type="title"/>
          </p:nvPr>
        </p:nvSpPr>
        <p:spPr/>
        <p:txBody>
          <a:bodyPr/>
          <a:lstStyle/>
          <a:p>
            <a:r>
              <a:rPr lang="el-GR" dirty="0"/>
              <a:t>Τρεις πιθανές γραμμές</a:t>
            </a:r>
          </a:p>
        </p:txBody>
      </p:sp>
      <p:pic>
        <p:nvPicPr>
          <p:cNvPr id="3" name="Picture Placeholder 2" descr="Εικόνα γραφικής παράστασης τριών πιθανών γραμμών"/>
          <p:cNvPicPr>
            <a:picLocks noGrp="1" noChangeAspect="1"/>
          </p:cNvPicPr>
          <p:nvPr>
            <p:ph type="pic" idx="1"/>
          </p:nvPr>
        </p:nvPicPr>
        <p:blipFill>
          <a:blip r:embed="rId3">
            <a:extLst>
              <a:ext uri="{28A0092B-C50C-407E-A947-70E740481C1C}">
                <a14:useLocalDpi xmlns:a14="http://schemas.microsoft.com/office/drawing/2010/main" val="0"/>
              </a:ext>
            </a:extLst>
          </a:blip>
          <a:srcRect l="-29366" r="-29366"/>
          <a:stretch>
            <a:fillRect/>
          </a:stretch>
        </p:blipFill>
        <p:spPr/>
      </p:pic>
      <p:sp>
        <p:nvSpPr>
          <p:cNvPr id="7" name="Line 5"/>
          <p:cNvSpPr>
            <a:spLocks noChangeShapeType="1"/>
          </p:cNvSpPr>
          <p:nvPr/>
        </p:nvSpPr>
        <p:spPr bwMode="auto">
          <a:xfrm>
            <a:off x="3419872" y="2060848"/>
            <a:ext cx="2664296" cy="2304256"/>
          </a:xfrm>
          <a:prstGeom prst="line">
            <a:avLst/>
          </a:prstGeom>
          <a:noFill/>
          <a:ln w="9525">
            <a:solidFill>
              <a:schemeClr val="tx1"/>
            </a:solidFill>
            <a:round/>
            <a:headEnd/>
            <a:tailEnd/>
          </a:ln>
        </p:spPr>
        <p:txBody>
          <a:bodyPr/>
          <a:lstStyle/>
          <a:p>
            <a:endParaRPr lang="el-GR"/>
          </a:p>
        </p:txBody>
      </p:sp>
      <p:sp>
        <p:nvSpPr>
          <p:cNvPr id="9" name="Text Box 7"/>
          <p:cNvSpPr txBox="1">
            <a:spLocks noChangeArrowheads="1"/>
          </p:cNvSpPr>
          <p:nvPr/>
        </p:nvSpPr>
        <p:spPr bwMode="auto">
          <a:xfrm>
            <a:off x="3419872" y="1772816"/>
            <a:ext cx="457200" cy="457200"/>
          </a:xfrm>
          <a:prstGeom prst="rect">
            <a:avLst/>
          </a:prstGeom>
          <a:noFill/>
          <a:ln w="9525">
            <a:noFill/>
            <a:miter lim="800000"/>
            <a:headEnd/>
            <a:tailEnd/>
          </a:ln>
        </p:spPr>
        <p:txBody>
          <a:bodyPr>
            <a:spAutoFit/>
          </a:bodyPr>
          <a:lstStyle/>
          <a:p>
            <a:pPr>
              <a:spcBef>
                <a:spcPct val="50000"/>
              </a:spcBef>
            </a:pPr>
            <a:r>
              <a:rPr lang="el-GR" dirty="0"/>
              <a:t>Α</a:t>
            </a:r>
          </a:p>
        </p:txBody>
      </p:sp>
      <p:sp>
        <p:nvSpPr>
          <p:cNvPr id="10" name="Text Box 9"/>
          <p:cNvSpPr txBox="1">
            <a:spLocks noChangeArrowheads="1"/>
          </p:cNvSpPr>
          <p:nvPr/>
        </p:nvSpPr>
        <p:spPr bwMode="auto">
          <a:xfrm>
            <a:off x="3178696" y="2035696"/>
            <a:ext cx="457200" cy="457200"/>
          </a:xfrm>
          <a:prstGeom prst="rect">
            <a:avLst/>
          </a:prstGeom>
          <a:noFill/>
          <a:ln w="9525">
            <a:noFill/>
            <a:miter lim="800000"/>
            <a:headEnd/>
            <a:tailEnd/>
          </a:ln>
        </p:spPr>
        <p:txBody>
          <a:bodyPr>
            <a:spAutoFit/>
          </a:bodyPr>
          <a:lstStyle/>
          <a:p>
            <a:pPr>
              <a:spcBef>
                <a:spcPct val="50000"/>
              </a:spcBef>
            </a:pPr>
            <a:r>
              <a:rPr lang="el-GR" dirty="0"/>
              <a:t>Β</a:t>
            </a:r>
          </a:p>
        </p:txBody>
      </p:sp>
      <p:sp>
        <p:nvSpPr>
          <p:cNvPr id="12" name="Line 6"/>
          <p:cNvSpPr>
            <a:spLocks noChangeShapeType="1"/>
          </p:cNvSpPr>
          <p:nvPr/>
        </p:nvSpPr>
        <p:spPr bwMode="auto">
          <a:xfrm>
            <a:off x="3419872" y="2564904"/>
            <a:ext cx="2664296" cy="1152128"/>
          </a:xfrm>
          <a:prstGeom prst="line">
            <a:avLst/>
          </a:prstGeom>
          <a:noFill/>
          <a:ln w="9525">
            <a:solidFill>
              <a:schemeClr val="tx1"/>
            </a:solidFill>
            <a:round/>
            <a:headEnd/>
            <a:tailEnd/>
          </a:ln>
        </p:spPr>
        <p:txBody>
          <a:bodyPr/>
          <a:lstStyle/>
          <a:p>
            <a:endParaRPr lang="el-GR"/>
          </a:p>
        </p:txBody>
      </p:sp>
      <p:sp>
        <p:nvSpPr>
          <p:cNvPr id="13" name="Text Box 8"/>
          <p:cNvSpPr txBox="1">
            <a:spLocks noChangeArrowheads="1"/>
          </p:cNvSpPr>
          <p:nvPr/>
        </p:nvSpPr>
        <p:spPr bwMode="auto">
          <a:xfrm>
            <a:off x="3394720" y="2564904"/>
            <a:ext cx="457200" cy="457200"/>
          </a:xfrm>
          <a:prstGeom prst="rect">
            <a:avLst/>
          </a:prstGeom>
          <a:noFill/>
          <a:ln w="9525">
            <a:noFill/>
            <a:miter lim="800000"/>
            <a:headEnd/>
            <a:tailEnd/>
          </a:ln>
        </p:spPr>
        <p:txBody>
          <a:bodyPr>
            <a:spAutoFit/>
          </a:bodyPr>
          <a:lstStyle/>
          <a:p>
            <a:pPr>
              <a:spcBef>
                <a:spcPct val="50000"/>
              </a:spcBef>
            </a:pPr>
            <a:r>
              <a:rPr lang="el-GR" dirty="0"/>
              <a:t>Γ</a:t>
            </a:r>
          </a:p>
        </p:txBody>
      </p:sp>
      <p:cxnSp>
        <p:nvCxnSpPr>
          <p:cNvPr id="14" name="11 - Ευθύγραμμο βέλος σύνδεσης"/>
          <p:cNvCxnSpPr/>
          <p:nvPr/>
        </p:nvCxnSpPr>
        <p:spPr>
          <a:xfrm flipV="1">
            <a:off x="3203848" y="3645024"/>
            <a:ext cx="1728192" cy="1512168"/>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4671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85000" lnSpcReduction="10000"/>
          </a:bodyPr>
          <a:lstStyle/>
          <a:p>
            <a:r>
              <a:rPr lang="el-GR" sz="2800" dirty="0"/>
              <a:t>Η γραμμή παλινδρόμησης είναι αυτή για την οποία το άθροισμα των τετραγώνων των αποκλίσεων </a:t>
            </a:r>
            <a:r>
              <a:rPr lang="el-GR" sz="2800" dirty="0" smtClean="0"/>
              <a:t>(Σd</a:t>
            </a:r>
            <a:r>
              <a:rPr lang="el-GR" sz="2800" baseline="30000" dirty="0" smtClean="0"/>
              <a:t>2</a:t>
            </a:r>
            <a:r>
              <a:rPr lang="el-GR" sz="2800" dirty="0" smtClean="0"/>
              <a:t>) </a:t>
            </a:r>
            <a:r>
              <a:rPr lang="el-GR" sz="2800" dirty="0"/>
              <a:t>γίνεται </a:t>
            </a:r>
            <a:r>
              <a:rPr lang="el-GR" sz="2800" dirty="0" smtClean="0"/>
              <a:t>ελάχιστο.</a:t>
            </a:r>
          </a:p>
          <a:p>
            <a:pPr>
              <a:spcBef>
                <a:spcPct val="50000"/>
              </a:spcBef>
              <a:defRPr/>
            </a:pPr>
            <a:endParaRPr lang="el-GR" sz="2800" dirty="0" smtClean="0">
              <a:solidFill>
                <a:srgbClr val="000000"/>
              </a:solidFill>
            </a:endParaRPr>
          </a:p>
          <a:p>
            <a:pPr>
              <a:spcBef>
                <a:spcPct val="50000"/>
              </a:spcBef>
              <a:defRPr/>
            </a:pPr>
            <a:r>
              <a:rPr lang="el-GR" sz="2800" b="1" dirty="0" smtClean="0">
                <a:solidFill>
                  <a:srgbClr val="000000"/>
                </a:solidFill>
              </a:rPr>
              <a:t>«</a:t>
            </a:r>
            <a:r>
              <a:rPr lang="el-GR" sz="2800" b="1" dirty="0">
                <a:solidFill>
                  <a:srgbClr val="000000"/>
                </a:solidFill>
              </a:rPr>
              <a:t>Απόκλιση σημείου</a:t>
            </a:r>
            <a:r>
              <a:rPr lang="el-GR" sz="2800" b="1" dirty="0" smtClean="0">
                <a:solidFill>
                  <a:srgbClr val="000000"/>
                </a:solidFill>
              </a:rPr>
              <a:t>»</a:t>
            </a:r>
          </a:p>
          <a:p>
            <a:pPr>
              <a:spcBef>
                <a:spcPct val="50000"/>
              </a:spcBef>
              <a:defRPr/>
            </a:pPr>
            <a:r>
              <a:rPr lang="en-US" sz="2800" dirty="0" smtClean="0">
                <a:solidFill>
                  <a:srgbClr val="000000"/>
                </a:solidFill>
              </a:rPr>
              <a:t>d</a:t>
            </a:r>
            <a:r>
              <a:rPr lang="el-GR" sz="2800" dirty="0">
                <a:solidFill>
                  <a:srgbClr val="000000"/>
                </a:solidFill>
              </a:rPr>
              <a:t>= Απόσταση μεταξύ σημείου και γραμμής παλινδρόμησης</a:t>
            </a:r>
          </a:p>
          <a:p>
            <a:endParaRPr lang="el-GR" sz="2800" dirty="0"/>
          </a:p>
        </p:txBody>
      </p:sp>
      <p:sp>
        <p:nvSpPr>
          <p:cNvPr id="5" name="Τίτλος 4"/>
          <p:cNvSpPr>
            <a:spLocks noGrp="1"/>
          </p:cNvSpPr>
          <p:nvPr>
            <p:ph type="title"/>
          </p:nvPr>
        </p:nvSpPr>
        <p:spPr/>
        <p:txBody>
          <a:bodyPr>
            <a:normAutofit fontScale="90000"/>
          </a:bodyPr>
          <a:lstStyle/>
          <a:p>
            <a:r>
              <a:rPr lang="el-GR" dirty="0"/>
              <a:t>Γραμμή παλινδρόμησης με τη μέθοδο των ελαχίστων τετραγώνων</a:t>
            </a:r>
          </a:p>
        </p:txBody>
      </p:sp>
      <p:pic>
        <p:nvPicPr>
          <p:cNvPr id="4" name="Content Placeholder 3" descr="Εικόνα γραφικής παράστασης ανεξάρτητης προς εξαρτημένη μεταβλητή"/>
          <p:cNvPicPr>
            <a:picLocks noGrp="1" noChangeAspect="1"/>
          </p:cNvPicPr>
          <p:nvPr>
            <p:ph idx="1"/>
          </p:nvPr>
        </p:nvPicPr>
        <p:blipFill>
          <a:blip r:embed="rId3">
            <a:extLst>
              <a:ext uri="{28A0092B-C50C-407E-A947-70E740481C1C}">
                <a14:useLocalDpi xmlns:a14="http://schemas.microsoft.com/office/drawing/2010/main" val="0"/>
              </a:ext>
            </a:extLst>
          </a:blip>
          <a:srcRect t="-7294" b="-7294"/>
          <a:stretch>
            <a:fillRect/>
          </a:stretch>
        </p:blipFill>
        <p:spPr/>
      </p:pic>
      <p:sp>
        <p:nvSpPr>
          <p:cNvPr id="7" name="Text Box 7"/>
          <p:cNvSpPr txBox="1">
            <a:spLocks noChangeArrowheads="1"/>
          </p:cNvSpPr>
          <p:nvPr/>
        </p:nvSpPr>
        <p:spPr bwMode="auto">
          <a:xfrm>
            <a:off x="3251448" y="2852936"/>
            <a:ext cx="1320552" cy="646331"/>
          </a:xfrm>
          <a:prstGeom prst="rect">
            <a:avLst/>
          </a:prstGeom>
          <a:noFill/>
          <a:ln w="9525">
            <a:noFill/>
            <a:miter lim="800000"/>
            <a:headEnd/>
            <a:tailEnd/>
          </a:ln>
        </p:spPr>
        <p:txBody>
          <a:bodyPr wrap="square">
            <a:spAutoFit/>
          </a:bodyPr>
          <a:lstStyle/>
          <a:p>
            <a:pPr>
              <a:spcBef>
                <a:spcPct val="50000"/>
              </a:spcBef>
            </a:pPr>
            <a:r>
              <a:rPr lang="el-GR" dirty="0"/>
              <a:t>Εξαρτημένη μεταβλητή</a:t>
            </a:r>
          </a:p>
        </p:txBody>
      </p:sp>
      <p:sp>
        <p:nvSpPr>
          <p:cNvPr id="8" name="Text Box 11"/>
          <p:cNvSpPr txBox="1">
            <a:spLocks noChangeArrowheads="1"/>
          </p:cNvSpPr>
          <p:nvPr/>
        </p:nvSpPr>
        <p:spPr bwMode="auto">
          <a:xfrm>
            <a:off x="4427984" y="5775647"/>
            <a:ext cx="3600400" cy="461665"/>
          </a:xfrm>
          <a:prstGeom prst="rect">
            <a:avLst/>
          </a:prstGeom>
          <a:noFill/>
          <a:ln w="9525">
            <a:noFill/>
            <a:miter lim="800000"/>
            <a:headEnd/>
            <a:tailEnd/>
          </a:ln>
        </p:spPr>
        <p:txBody>
          <a:bodyPr wrap="square">
            <a:spAutoFit/>
          </a:bodyPr>
          <a:lstStyle/>
          <a:p>
            <a:pPr>
              <a:spcBef>
                <a:spcPct val="50000"/>
              </a:spcBef>
            </a:pPr>
            <a:r>
              <a:rPr lang="el-GR" dirty="0"/>
              <a:t>Ανεξάρτητη μεταβλητή</a:t>
            </a:r>
          </a:p>
        </p:txBody>
      </p:sp>
      <p:sp>
        <p:nvSpPr>
          <p:cNvPr id="9" name="Line 6"/>
          <p:cNvSpPr>
            <a:spLocks noChangeShapeType="1"/>
          </p:cNvSpPr>
          <p:nvPr/>
        </p:nvSpPr>
        <p:spPr bwMode="auto">
          <a:xfrm flipV="1">
            <a:off x="5292080" y="3140968"/>
            <a:ext cx="0" cy="360040"/>
          </a:xfrm>
          <a:prstGeom prst="line">
            <a:avLst/>
          </a:prstGeom>
          <a:noFill/>
          <a:ln w="9525">
            <a:solidFill>
              <a:schemeClr val="tx1"/>
            </a:solidFill>
            <a:prstDash val="sysDot"/>
            <a:round/>
            <a:headEnd/>
            <a:tailEnd type="triangle" w="med" len="med"/>
          </a:ln>
        </p:spPr>
        <p:txBody>
          <a:bodyPr/>
          <a:lstStyle/>
          <a:p>
            <a:endParaRPr lang="el-GR"/>
          </a:p>
        </p:txBody>
      </p:sp>
      <p:sp>
        <p:nvSpPr>
          <p:cNvPr id="10" name="Line 7"/>
          <p:cNvSpPr>
            <a:spLocks noChangeShapeType="1"/>
          </p:cNvSpPr>
          <p:nvPr/>
        </p:nvSpPr>
        <p:spPr bwMode="auto">
          <a:xfrm>
            <a:off x="5076056" y="3573016"/>
            <a:ext cx="457200" cy="0"/>
          </a:xfrm>
          <a:prstGeom prst="line">
            <a:avLst/>
          </a:prstGeom>
          <a:noFill/>
          <a:ln w="9525">
            <a:solidFill>
              <a:schemeClr val="tx1"/>
            </a:solidFill>
            <a:round/>
            <a:headEnd/>
            <a:tailEnd/>
          </a:ln>
        </p:spPr>
        <p:txBody>
          <a:bodyPr/>
          <a:lstStyle/>
          <a:p>
            <a:endParaRPr lang="el-GR"/>
          </a:p>
        </p:txBody>
      </p:sp>
      <p:sp>
        <p:nvSpPr>
          <p:cNvPr id="11" name="Line 8"/>
          <p:cNvSpPr>
            <a:spLocks noChangeShapeType="1"/>
          </p:cNvSpPr>
          <p:nvPr/>
        </p:nvSpPr>
        <p:spPr bwMode="auto">
          <a:xfrm>
            <a:off x="5076056" y="3140968"/>
            <a:ext cx="457200" cy="0"/>
          </a:xfrm>
          <a:prstGeom prst="line">
            <a:avLst/>
          </a:prstGeom>
          <a:noFill/>
          <a:ln w="9525">
            <a:solidFill>
              <a:schemeClr val="tx1"/>
            </a:solidFill>
            <a:round/>
            <a:headEnd/>
            <a:tailEnd/>
          </a:ln>
        </p:spPr>
        <p:txBody>
          <a:bodyPr/>
          <a:lstStyle/>
          <a:p>
            <a:endParaRPr lang="el-GR"/>
          </a:p>
        </p:txBody>
      </p:sp>
      <p:sp>
        <p:nvSpPr>
          <p:cNvPr id="12" name="Line 6"/>
          <p:cNvSpPr>
            <a:spLocks noChangeShapeType="1"/>
          </p:cNvSpPr>
          <p:nvPr/>
        </p:nvSpPr>
        <p:spPr bwMode="auto">
          <a:xfrm flipV="1">
            <a:off x="7236296" y="4221088"/>
            <a:ext cx="0" cy="288032"/>
          </a:xfrm>
          <a:prstGeom prst="line">
            <a:avLst/>
          </a:prstGeom>
          <a:noFill/>
          <a:ln w="9525">
            <a:solidFill>
              <a:schemeClr val="tx1"/>
            </a:solidFill>
            <a:prstDash val="sysDot"/>
            <a:round/>
            <a:headEnd/>
            <a:tailEnd type="triangle" w="med" len="med"/>
          </a:ln>
        </p:spPr>
        <p:txBody>
          <a:bodyPr/>
          <a:lstStyle/>
          <a:p>
            <a:endParaRPr lang="el-GR"/>
          </a:p>
        </p:txBody>
      </p:sp>
      <p:sp>
        <p:nvSpPr>
          <p:cNvPr id="13" name="Line 8"/>
          <p:cNvSpPr>
            <a:spLocks noChangeShapeType="1"/>
          </p:cNvSpPr>
          <p:nvPr/>
        </p:nvSpPr>
        <p:spPr bwMode="auto">
          <a:xfrm>
            <a:off x="6995120" y="4221088"/>
            <a:ext cx="457200" cy="0"/>
          </a:xfrm>
          <a:prstGeom prst="line">
            <a:avLst/>
          </a:prstGeom>
          <a:noFill/>
          <a:ln w="9525">
            <a:solidFill>
              <a:schemeClr val="tx1"/>
            </a:solidFill>
            <a:round/>
            <a:headEnd/>
            <a:tailEnd/>
          </a:ln>
        </p:spPr>
        <p:txBody>
          <a:bodyPr/>
          <a:lstStyle/>
          <a:p>
            <a:endParaRPr lang="el-GR"/>
          </a:p>
        </p:txBody>
      </p:sp>
      <p:sp>
        <p:nvSpPr>
          <p:cNvPr id="14" name="Line 7"/>
          <p:cNvSpPr>
            <a:spLocks noChangeShapeType="1"/>
          </p:cNvSpPr>
          <p:nvPr/>
        </p:nvSpPr>
        <p:spPr bwMode="auto">
          <a:xfrm>
            <a:off x="7020272" y="4509120"/>
            <a:ext cx="457200" cy="0"/>
          </a:xfrm>
          <a:prstGeom prst="line">
            <a:avLst/>
          </a:prstGeom>
          <a:noFill/>
          <a:ln w="9525">
            <a:solidFill>
              <a:schemeClr val="tx1"/>
            </a:solidFill>
            <a:round/>
            <a:headEnd/>
            <a:tailEnd/>
          </a:ln>
        </p:spPr>
        <p:txBody>
          <a:bodyPr/>
          <a:lstStyle/>
          <a:p>
            <a:endParaRPr lang="el-GR"/>
          </a:p>
        </p:txBody>
      </p:sp>
      <p:cxnSp>
        <p:nvCxnSpPr>
          <p:cNvPr id="15" name="11 - Ευθύγραμμο βέλος σύνδεσης"/>
          <p:cNvCxnSpPr/>
          <p:nvPr/>
        </p:nvCxnSpPr>
        <p:spPr>
          <a:xfrm flipV="1">
            <a:off x="2699792" y="3645024"/>
            <a:ext cx="2232248" cy="1008112"/>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11 - Ευθύγραμμο βέλος σύνδεσης"/>
          <p:cNvCxnSpPr/>
          <p:nvPr/>
        </p:nvCxnSpPr>
        <p:spPr>
          <a:xfrm flipV="1">
            <a:off x="2699792" y="4509120"/>
            <a:ext cx="4104456" cy="144016"/>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717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εξίσωση της </a:t>
            </a:r>
            <a:r>
              <a:rPr lang="el-GR" dirty="0" smtClean="0"/>
              <a:t>(</a:t>
            </a:r>
            <a:r>
              <a:rPr lang="el-GR" dirty="0"/>
              <a:t>ευθείας) γραμμής </a:t>
            </a:r>
            <a:r>
              <a:rPr lang="el-GR" dirty="0" smtClean="0"/>
              <a:t>παλινδρόμησης (1 από 2)</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endParaRPr lang="el-GR" sz="2800" dirty="0" smtClean="0"/>
          </a:p>
          <a:p>
            <a:pPr marL="0" indent="0">
              <a:buNone/>
            </a:pPr>
            <a:endParaRPr lang="el-GR" sz="2800" dirty="0"/>
          </a:p>
          <a:p>
            <a:pPr marL="0" indent="0">
              <a:buNone/>
            </a:pPr>
            <a:endParaRPr lang="el-GR" sz="2800" dirty="0"/>
          </a:p>
          <a:p>
            <a:pPr marL="0" indent="0">
              <a:buNone/>
            </a:pPr>
            <a:endParaRPr lang="el-GR" sz="2800" dirty="0" smtClean="0"/>
          </a:p>
          <a:p>
            <a:pPr marL="0" indent="0">
              <a:buNone/>
            </a:pPr>
            <a:endParaRPr lang="el-GR" sz="2800" b="1" dirty="0" smtClean="0"/>
          </a:p>
          <a:p>
            <a:pPr marL="0" indent="0">
              <a:buNone/>
            </a:pPr>
            <a:r>
              <a:rPr lang="el-GR" sz="2800" b="1" dirty="0" smtClean="0">
                <a:solidFill>
                  <a:srgbClr val="000000"/>
                </a:solidFill>
              </a:rPr>
              <a:t>Προσδόκιμο </a:t>
            </a:r>
            <a:r>
              <a:rPr lang="el-GR" sz="2800" b="1" dirty="0">
                <a:solidFill>
                  <a:srgbClr val="000000"/>
                </a:solidFill>
              </a:rPr>
              <a:t>επιβίωσης = 90 – (0.70 x αριθμός γεννήσεων</a:t>
            </a:r>
            <a:r>
              <a:rPr lang="el-GR" sz="2800" b="1" dirty="0" smtClean="0">
                <a:solidFill>
                  <a:srgbClr val="000000"/>
                </a:solidFill>
              </a:rPr>
              <a:t>)</a:t>
            </a:r>
          </a:p>
          <a:p>
            <a:pPr marL="0" indent="0">
              <a:spcBef>
                <a:spcPct val="50000"/>
              </a:spcBef>
              <a:buNone/>
            </a:pPr>
            <a:r>
              <a:rPr lang="el-GR" sz="2800" dirty="0">
                <a:solidFill>
                  <a:srgbClr val="000000"/>
                </a:solidFill>
              </a:rPr>
              <a:t>Η κλίση είναι –0.70  Όταν αριθμός γεννήσεων αυξάνει κατά ένα παιδί  (στους 1000 κατοίκους) τότε το προσδόκιμο επιβίωσης ελαττώνεται κατά 0.7 </a:t>
            </a:r>
            <a:r>
              <a:rPr lang="el-GR" sz="2800" dirty="0" smtClean="0">
                <a:solidFill>
                  <a:srgbClr val="000000"/>
                </a:solidFill>
              </a:rPr>
              <a:t>έτη.</a:t>
            </a:r>
          </a:p>
          <a:p>
            <a:pPr marL="0" indent="0">
              <a:spcBef>
                <a:spcPct val="50000"/>
              </a:spcBef>
              <a:buNone/>
            </a:pPr>
            <a:r>
              <a:rPr lang="el-GR" sz="2800" dirty="0" smtClean="0">
                <a:solidFill>
                  <a:srgbClr val="000000"/>
                </a:solidFill>
              </a:rPr>
              <a:t>Μπορούμε </a:t>
            </a:r>
            <a:r>
              <a:rPr lang="el-GR" sz="2800" dirty="0">
                <a:solidFill>
                  <a:srgbClr val="000000"/>
                </a:solidFill>
              </a:rPr>
              <a:t>να προβλέψουμε για μια χώρα που δεν ανήκει στο δείγμα που χρησιμοποιήθηκε για τον υπολογισμό του α και </a:t>
            </a:r>
            <a:r>
              <a:rPr lang="en-US" sz="2800" dirty="0">
                <a:solidFill>
                  <a:srgbClr val="000000"/>
                </a:solidFill>
              </a:rPr>
              <a:t>b </a:t>
            </a:r>
            <a:r>
              <a:rPr lang="el-GR" sz="2800" dirty="0">
                <a:solidFill>
                  <a:srgbClr val="000000"/>
                </a:solidFill>
              </a:rPr>
              <a:t>το προσδόκιμο επιβίωσης των γυναικών αν γνωρίζουμε τον αριθμό των </a:t>
            </a:r>
            <a:r>
              <a:rPr lang="el-GR" sz="2800" dirty="0" smtClean="0">
                <a:solidFill>
                  <a:srgbClr val="000000"/>
                </a:solidFill>
              </a:rPr>
              <a:t>γεννήσεων.</a:t>
            </a:r>
          </a:p>
          <a:p>
            <a:pPr marL="0" indent="0">
              <a:spcBef>
                <a:spcPct val="50000"/>
              </a:spcBef>
              <a:buNone/>
            </a:pPr>
            <a:r>
              <a:rPr lang="el-GR" sz="2800" dirty="0" smtClean="0">
                <a:solidFill>
                  <a:srgbClr val="000000"/>
                </a:solidFill>
              </a:rPr>
              <a:t>Αν </a:t>
            </a:r>
            <a:r>
              <a:rPr lang="el-GR" sz="2800" dirty="0">
                <a:solidFill>
                  <a:srgbClr val="000000"/>
                </a:solidFill>
              </a:rPr>
              <a:t>ο ο αριθ. γεννήσεων είναι 10 τότε το προσδόκιμο επιβίωσης προβλέπεται 90-0,7</a:t>
            </a:r>
            <a:r>
              <a:rPr lang="en-US" sz="2800" dirty="0">
                <a:solidFill>
                  <a:srgbClr val="000000"/>
                </a:solidFill>
              </a:rPr>
              <a:t>x10=90-7=83 </a:t>
            </a:r>
            <a:r>
              <a:rPr lang="el-GR" sz="2800" dirty="0" smtClean="0">
                <a:solidFill>
                  <a:srgbClr val="000000"/>
                </a:solidFill>
              </a:rPr>
              <a:t>χρόνια.</a:t>
            </a:r>
            <a:endParaRPr lang="el-GR" sz="2800" dirty="0">
              <a:solidFill>
                <a:srgbClr val="000000"/>
              </a:solidFill>
            </a:endParaRPr>
          </a:p>
          <a:p>
            <a:pPr marL="0" indent="0">
              <a:buNone/>
            </a:pPr>
            <a:endParaRPr lang="el-GR" sz="2800" b="1" dirty="0"/>
          </a:p>
          <a:p>
            <a:pPr marL="0" indent="0">
              <a:buNone/>
            </a:pPr>
            <a:endParaRPr lang="el-GR" sz="2800" dirty="0"/>
          </a:p>
        </p:txBody>
      </p:sp>
      <p:graphicFrame>
        <p:nvGraphicFramePr>
          <p:cNvPr id="5" name="Object 3"/>
          <p:cNvGraphicFramePr>
            <a:graphicFrameLocks noChangeAspect="1"/>
          </p:cNvGraphicFramePr>
          <p:nvPr>
            <p:extLst>
              <p:ext uri="{D42A27DB-BD31-4B8C-83A1-F6EECF244321}">
                <p14:modId xmlns:p14="http://schemas.microsoft.com/office/powerpoint/2010/main" val="676446071"/>
              </p:ext>
            </p:extLst>
          </p:nvPr>
        </p:nvGraphicFramePr>
        <p:xfrm>
          <a:off x="2571155" y="1693225"/>
          <a:ext cx="3729037" cy="799671"/>
        </p:xfrm>
        <a:graphic>
          <a:graphicData uri="http://schemas.openxmlformats.org/presentationml/2006/ole">
            <mc:AlternateContent xmlns:mc="http://schemas.openxmlformats.org/markup-compatibility/2006">
              <mc:Choice xmlns:v="urn:schemas-microsoft-com:vml" Requires="v">
                <p:oleObj spid="_x0000_s4112" name="Εξίσωση" r:id="rId4" imgW="1054080" imgH="228600" progId="Equation.3">
                  <p:embed/>
                </p:oleObj>
              </mc:Choice>
              <mc:Fallback>
                <p:oleObj name="Εξίσωση" r:id="rId4" imgW="10540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155" y="1693225"/>
                        <a:ext cx="3729037" cy="799671"/>
                      </a:xfrm>
                      <a:prstGeom prst="rect">
                        <a:avLst/>
                      </a:prstGeom>
                      <a:noFill/>
                    </p:spPr>
                  </p:pic>
                </p:oleObj>
              </mc:Fallback>
            </mc:AlternateContent>
          </a:graphicData>
        </a:graphic>
      </p:graphicFrame>
      <p:sp>
        <p:nvSpPr>
          <p:cNvPr id="7" name="Text Box 7"/>
          <p:cNvSpPr txBox="1">
            <a:spLocks noChangeArrowheads="1"/>
          </p:cNvSpPr>
          <p:nvPr/>
        </p:nvSpPr>
        <p:spPr bwMode="auto">
          <a:xfrm>
            <a:off x="2195736" y="2782669"/>
            <a:ext cx="1296144" cy="646331"/>
          </a:xfrm>
          <a:prstGeom prst="rect">
            <a:avLst/>
          </a:prstGeom>
          <a:noFill/>
          <a:ln w="9525">
            <a:solidFill>
              <a:schemeClr val="tx1"/>
            </a:solidFill>
            <a:miter lim="800000"/>
            <a:headEnd/>
            <a:tailEnd/>
          </a:ln>
        </p:spPr>
        <p:txBody>
          <a:bodyPr wrap="square">
            <a:spAutoFit/>
          </a:bodyPr>
          <a:lstStyle/>
          <a:p>
            <a:pPr>
              <a:spcBef>
                <a:spcPct val="50000"/>
              </a:spcBef>
            </a:pPr>
            <a:r>
              <a:rPr lang="el-GR" dirty="0"/>
              <a:t>Εξαρτημένη μεταβλητή</a:t>
            </a:r>
          </a:p>
        </p:txBody>
      </p:sp>
      <p:sp>
        <p:nvSpPr>
          <p:cNvPr id="8" name="Line 8"/>
          <p:cNvSpPr>
            <a:spLocks noChangeShapeType="1"/>
          </p:cNvSpPr>
          <p:nvPr/>
        </p:nvSpPr>
        <p:spPr bwMode="auto">
          <a:xfrm flipV="1">
            <a:off x="2339752" y="2348880"/>
            <a:ext cx="432048" cy="432048"/>
          </a:xfrm>
          <a:prstGeom prst="line">
            <a:avLst/>
          </a:prstGeom>
          <a:noFill/>
          <a:ln w="9525">
            <a:solidFill>
              <a:srgbClr val="000000"/>
            </a:solidFill>
            <a:round/>
            <a:headEnd/>
            <a:tailEnd/>
          </a:ln>
        </p:spPr>
        <p:txBody>
          <a:bodyPr/>
          <a:lstStyle/>
          <a:p>
            <a:endParaRPr lang="el-GR"/>
          </a:p>
        </p:txBody>
      </p:sp>
      <p:sp>
        <p:nvSpPr>
          <p:cNvPr id="9" name="Line 8"/>
          <p:cNvSpPr>
            <a:spLocks noChangeShapeType="1"/>
          </p:cNvSpPr>
          <p:nvPr/>
        </p:nvSpPr>
        <p:spPr bwMode="auto">
          <a:xfrm flipV="1">
            <a:off x="3995936" y="2492896"/>
            <a:ext cx="144016" cy="432048"/>
          </a:xfrm>
          <a:prstGeom prst="line">
            <a:avLst/>
          </a:prstGeom>
          <a:noFill/>
          <a:ln w="9525">
            <a:solidFill>
              <a:srgbClr val="000000"/>
            </a:solidFill>
            <a:round/>
            <a:headEnd/>
            <a:tailEnd/>
          </a:ln>
        </p:spPr>
        <p:txBody>
          <a:bodyPr/>
          <a:lstStyle/>
          <a:p>
            <a:endParaRPr lang="el-GR"/>
          </a:p>
        </p:txBody>
      </p:sp>
      <p:sp>
        <p:nvSpPr>
          <p:cNvPr id="10" name="Text Box 5"/>
          <p:cNvSpPr txBox="1">
            <a:spLocks noChangeArrowheads="1"/>
          </p:cNvSpPr>
          <p:nvPr/>
        </p:nvSpPr>
        <p:spPr bwMode="auto">
          <a:xfrm>
            <a:off x="3700264" y="2915652"/>
            <a:ext cx="1015752" cy="369332"/>
          </a:xfrm>
          <a:prstGeom prst="rect">
            <a:avLst/>
          </a:prstGeom>
          <a:noFill/>
          <a:ln w="9525">
            <a:solidFill>
              <a:srgbClr val="000000"/>
            </a:solidFill>
            <a:miter lim="800000"/>
            <a:headEnd/>
            <a:tailEnd/>
          </a:ln>
        </p:spPr>
        <p:txBody>
          <a:bodyPr wrap="square">
            <a:spAutoFit/>
          </a:bodyPr>
          <a:lstStyle/>
          <a:p>
            <a:pPr>
              <a:spcBef>
                <a:spcPct val="50000"/>
              </a:spcBef>
            </a:pPr>
            <a:r>
              <a:rPr lang="el-GR" dirty="0"/>
              <a:t>σταθερά</a:t>
            </a:r>
          </a:p>
        </p:txBody>
      </p:sp>
      <p:sp>
        <p:nvSpPr>
          <p:cNvPr id="11" name="Text Box 9"/>
          <p:cNvSpPr txBox="1">
            <a:spLocks noChangeArrowheads="1"/>
          </p:cNvSpPr>
          <p:nvPr/>
        </p:nvSpPr>
        <p:spPr bwMode="auto">
          <a:xfrm>
            <a:off x="5148064" y="2915652"/>
            <a:ext cx="720080" cy="369332"/>
          </a:xfrm>
          <a:prstGeom prst="rect">
            <a:avLst/>
          </a:prstGeom>
          <a:noFill/>
          <a:ln w="9525">
            <a:solidFill>
              <a:srgbClr val="000000"/>
            </a:solidFill>
            <a:miter lim="800000"/>
            <a:headEnd/>
            <a:tailEnd/>
          </a:ln>
        </p:spPr>
        <p:txBody>
          <a:bodyPr wrap="square">
            <a:spAutoFit/>
          </a:bodyPr>
          <a:lstStyle/>
          <a:p>
            <a:pPr>
              <a:spcBef>
                <a:spcPct val="50000"/>
              </a:spcBef>
            </a:pPr>
            <a:r>
              <a:rPr lang="el-GR" dirty="0"/>
              <a:t>κλίση</a:t>
            </a:r>
          </a:p>
        </p:txBody>
      </p:sp>
      <p:sp>
        <p:nvSpPr>
          <p:cNvPr id="12" name="Line 8"/>
          <p:cNvSpPr>
            <a:spLocks noChangeShapeType="1"/>
          </p:cNvSpPr>
          <p:nvPr/>
        </p:nvSpPr>
        <p:spPr bwMode="auto">
          <a:xfrm flipV="1">
            <a:off x="5292080" y="2492896"/>
            <a:ext cx="144016" cy="432048"/>
          </a:xfrm>
          <a:prstGeom prst="line">
            <a:avLst/>
          </a:prstGeom>
          <a:noFill/>
          <a:ln w="9525">
            <a:solidFill>
              <a:srgbClr val="000000"/>
            </a:solidFill>
            <a:round/>
            <a:headEnd/>
            <a:tailEnd/>
          </a:ln>
        </p:spPr>
        <p:txBody>
          <a:bodyPr/>
          <a:lstStyle/>
          <a:p>
            <a:endParaRPr lang="el-GR"/>
          </a:p>
        </p:txBody>
      </p:sp>
      <p:sp>
        <p:nvSpPr>
          <p:cNvPr id="13" name="Line 8"/>
          <p:cNvSpPr>
            <a:spLocks noChangeShapeType="1"/>
          </p:cNvSpPr>
          <p:nvPr/>
        </p:nvSpPr>
        <p:spPr bwMode="auto">
          <a:xfrm flipH="1" flipV="1">
            <a:off x="6372200" y="2420888"/>
            <a:ext cx="288032" cy="360040"/>
          </a:xfrm>
          <a:prstGeom prst="line">
            <a:avLst/>
          </a:prstGeom>
          <a:noFill/>
          <a:ln w="9525">
            <a:solidFill>
              <a:srgbClr val="000000"/>
            </a:solidFill>
            <a:round/>
            <a:headEnd/>
            <a:tailEnd/>
          </a:ln>
        </p:spPr>
        <p:txBody>
          <a:bodyPr/>
          <a:lstStyle/>
          <a:p>
            <a:endParaRPr lang="el-GR"/>
          </a:p>
        </p:txBody>
      </p:sp>
      <p:sp>
        <p:nvSpPr>
          <p:cNvPr id="15" name="Text Box 11"/>
          <p:cNvSpPr txBox="1">
            <a:spLocks noChangeArrowheads="1"/>
          </p:cNvSpPr>
          <p:nvPr/>
        </p:nvSpPr>
        <p:spPr bwMode="auto">
          <a:xfrm>
            <a:off x="6228184" y="2780928"/>
            <a:ext cx="1296144" cy="646331"/>
          </a:xfrm>
          <a:prstGeom prst="rect">
            <a:avLst/>
          </a:prstGeom>
          <a:noFill/>
          <a:ln w="9525">
            <a:solidFill>
              <a:srgbClr val="000000"/>
            </a:solidFill>
            <a:miter lim="800000"/>
            <a:headEnd/>
            <a:tailEnd/>
          </a:ln>
        </p:spPr>
        <p:txBody>
          <a:bodyPr wrap="square">
            <a:spAutoFit/>
          </a:bodyPr>
          <a:lstStyle/>
          <a:p>
            <a:pPr>
              <a:spcBef>
                <a:spcPct val="50000"/>
              </a:spcBef>
            </a:pPr>
            <a:r>
              <a:rPr lang="el-GR" dirty="0"/>
              <a:t>Ανεξάρτητη μεταβλητή</a:t>
            </a:r>
          </a:p>
        </p:txBody>
      </p:sp>
    </p:spTree>
    <p:extLst>
      <p:ext uri="{BB962C8B-B14F-4D97-AF65-F5344CB8AC3E}">
        <p14:creationId xmlns:p14="http://schemas.microsoft.com/office/powerpoint/2010/main" val="2182631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εξίσωση της </a:t>
            </a:r>
            <a:r>
              <a:rPr lang="el-GR" dirty="0" smtClean="0"/>
              <a:t>(</a:t>
            </a:r>
            <a:r>
              <a:rPr lang="el-GR" dirty="0"/>
              <a:t>ευθείας) γραμμής </a:t>
            </a:r>
            <a:r>
              <a:rPr lang="el-GR" dirty="0" smtClean="0"/>
              <a:t>παλινδρόμησης (2 από 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Η συντελεστές της εξίσωσης παλινδρόμησης που προκύπτουν με τη μέθοδο των ελαχίστων τετραγώνων υπολογίζονται με του παρακάτω τύπους</a:t>
            </a:r>
            <a:r>
              <a:rPr lang="el-GR" sz="2800" dirty="0" smtClean="0"/>
              <a:t>:</a:t>
            </a:r>
          </a:p>
          <a:p>
            <a:pPr marL="0" indent="0">
              <a:buNone/>
            </a:pPr>
            <a:endParaRPr lang="el-GR" sz="2800" dirty="0"/>
          </a:p>
          <a:p>
            <a:pPr marL="0" indent="0">
              <a:buNone/>
            </a:pPr>
            <a:endParaRPr lang="el-GR" sz="2800" dirty="0" smtClean="0"/>
          </a:p>
          <a:p>
            <a:pPr marL="0" indent="0">
              <a:buNone/>
            </a:pPr>
            <a:r>
              <a:rPr lang="el-GR" sz="2800" dirty="0" smtClean="0"/>
              <a:t>Ο </a:t>
            </a:r>
            <a:r>
              <a:rPr lang="el-GR" sz="2800" dirty="0"/>
              <a:t>υπολογισμός του b είναι ευκολότερος με τον ισοδύναμο </a:t>
            </a:r>
            <a:r>
              <a:rPr lang="el-GR" sz="2800" dirty="0" smtClean="0"/>
              <a:t>τύπο.</a:t>
            </a:r>
            <a:endParaRPr lang="el-GR" sz="2800" dirty="0"/>
          </a:p>
          <a:p>
            <a:pPr marL="0" indent="0">
              <a:buNone/>
            </a:pPr>
            <a:endParaRPr lang="el-GR" sz="2800" dirty="0" smtClean="0"/>
          </a:p>
        </p:txBody>
      </p:sp>
      <p:graphicFrame>
        <p:nvGraphicFramePr>
          <p:cNvPr id="4" name="Object 10"/>
          <p:cNvGraphicFramePr>
            <a:graphicFrameLocks noChangeAspect="1"/>
          </p:cNvGraphicFramePr>
          <p:nvPr>
            <p:extLst>
              <p:ext uri="{D42A27DB-BD31-4B8C-83A1-F6EECF244321}">
                <p14:modId xmlns:p14="http://schemas.microsoft.com/office/powerpoint/2010/main" val="2124677756"/>
              </p:ext>
            </p:extLst>
          </p:nvPr>
        </p:nvGraphicFramePr>
        <p:xfrm>
          <a:off x="683568" y="3098156"/>
          <a:ext cx="2808312" cy="900728"/>
        </p:xfrm>
        <a:graphic>
          <a:graphicData uri="http://schemas.openxmlformats.org/presentationml/2006/ole">
            <mc:AlternateContent xmlns:mc="http://schemas.openxmlformats.org/markup-compatibility/2006">
              <mc:Choice xmlns:v="urn:schemas-microsoft-com:vml" Requires="v">
                <p:oleObj spid="_x0000_s5157" name="Εξίσωση" r:id="rId4" imgW="1384200" imgH="444240" progId="Equation.3">
                  <p:embed/>
                </p:oleObj>
              </mc:Choice>
              <mc:Fallback>
                <p:oleObj name="Εξίσωση" r:id="rId4" imgW="13842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098156"/>
                        <a:ext cx="2808312" cy="900728"/>
                      </a:xfrm>
                      <a:prstGeom prst="rect">
                        <a:avLst/>
                      </a:prstGeom>
                      <a:noFill/>
                      <a:ln>
                        <a:noFill/>
                      </a:ln>
                      <a:effectLst/>
                    </p:spPr>
                  </p:pic>
                </p:oleObj>
              </mc:Fallback>
            </mc:AlternateContent>
          </a:graphicData>
        </a:graphic>
      </p:graphicFrame>
      <p:graphicFrame>
        <p:nvGraphicFramePr>
          <p:cNvPr id="5" name="Object 10"/>
          <p:cNvGraphicFramePr>
            <a:graphicFrameLocks noChangeAspect="1"/>
          </p:cNvGraphicFramePr>
          <p:nvPr>
            <p:extLst>
              <p:ext uri="{D42A27DB-BD31-4B8C-83A1-F6EECF244321}">
                <p14:modId xmlns:p14="http://schemas.microsoft.com/office/powerpoint/2010/main" val="992551099"/>
              </p:ext>
            </p:extLst>
          </p:nvPr>
        </p:nvGraphicFramePr>
        <p:xfrm>
          <a:off x="773882" y="4991689"/>
          <a:ext cx="2717998" cy="1101607"/>
        </p:xfrm>
        <a:graphic>
          <a:graphicData uri="http://schemas.openxmlformats.org/presentationml/2006/ole">
            <mc:AlternateContent xmlns:mc="http://schemas.openxmlformats.org/markup-compatibility/2006">
              <mc:Choice xmlns:v="urn:schemas-microsoft-com:vml" Requires="v">
                <p:oleObj spid="_x0000_s5158" name="Εξίσωση" r:id="rId6" imgW="2031840" imgH="825480" progId="Equation.3">
                  <p:embed/>
                </p:oleObj>
              </mc:Choice>
              <mc:Fallback>
                <p:oleObj name="Εξίσωση" r:id="rId6" imgW="2031840" imgH="825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882" y="4991689"/>
                        <a:ext cx="2717998" cy="1101607"/>
                      </a:xfrm>
                      <a:prstGeom prst="rect">
                        <a:avLst/>
                      </a:prstGeom>
                      <a:noFill/>
                      <a:ln>
                        <a:noFill/>
                      </a:ln>
                      <a:effec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1825671274"/>
              </p:ext>
            </p:extLst>
          </p:nvPr>
        </p:nvGraphicFramePr>
        <p:xfrm>
          <a:off x="5076056" y="3356992"/>
          <a:ext cx="1296144" cy="357863"/>
        </p:xfrm>
        <a:graphic>
          <a:graphicData uri="http://schemas.openxmlformats.org/presentationml/2006/ole">
            <mc:AlternateContent xmlns:mc="http://schemas.openxmlformats.org/markup-compatibility/2006">
              <mc:Choice xmlns:v="urn:schemas-microsoft-com:vml" Requires="v">
                <p:oleObj spid="_x0000_s5159" name="Εξίσωση" r:id="rId8" imgW="965160" imgH="266400" progId="Equation.3">
                  <p:embed/>
                </p:oleObj>
              </mc:Choice>
              <mc:Fallback>
                <p:oleObj name="Εξίσωση" r:id="rId8" imgW="965160" imgH="26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3356992"/>
                        <a:ext cx="1296144" cy="3578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4595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1972</Words>
  <Application>Microsoft Macintosh PowerPoint</Application>
  <PresentationFormat>On-screen Show (4:3)</PresentationFormat>
  <Paragraphs>206</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Θέμα του Office</vt:lpstr>
      <vt:lpstr>Εξίσωση</vt:lpstr>
      <vt:lpstr>Μεθοδολογία των Επιστημών του Ανθρώπου: Στατιστική</vt:lpstr>
      <vt:lpstr>Περιεχόμενα ενότητας</vt:lpstr>
      <vt:lpstr>Πού χρησιμοποιείται ο συντελεστής συσχέτισης (r) pearson (1 από 3)</vt:lpstr>
      <vt:lpstr>Πού χρησιμοποιείται ο συντελεστής συσχέτισης (r) pearson (2 από 3)</vt:lpstr>
      <vt:lpstr>Πού χρησιμοποιείται ο συντελεστής συσχέτισης (r) pearson (3 από 3)</vt:lpstr>
      <vt:lpstr>Τρεις πιθανές γραμμές</vt:lpstr>
      <vt:lpstr>Γραμμή παλινδρόμησης με τη μέθοδο των ελαχίστων τετραγώνων</vt:lpstr>
      <vt:lpstr>Η εξίσωση της (ευθείας) γραμμής παλινδρόμησης (1 από 2)</vt:lpstr>
      <vt:lpstr>Η εξίσωση της (ευθείας) γραμμής παλινδρόμησης (2 από 2)</vt:lpstr>
      <vt:lpstr>Υπολογισμός συντελεστών γραμμής παλινδρόμησης: «Προσδόκιμο επιβίωσης Γυναικών» και «Αριθμός γεννήσεων»</vt:lpstr>
      <vt:lpstr>Γραφική απεικόνιση των συντελεστών της γραμμής παλινδρόμησης</vt:lpstr>
      <vt:lpstr>Μη γραμμική σχέση (κλίση b=0)</vt:lpstr>
      <vt:lpstr>Προβλήματα ερμηνείας του συντελεστή συσχέτισης (1 από 5)</vt:lpstr>
      <vt:lpstr>Προβλήματα ερμηνείας του συντελεστή συσχέτισης (2 από 5)</vt:lpstr>
      <vt:lpstr>Προβλήματα ερμηνείας του συντελεστή συσχέτισης (3 από 5)</vt:lpstr>
      <vt:lpstr>Προβλήματα ερμηνείας του συντελεστή συσχέτισης (4 από 5)</vt:lpstr>
      <vt:lpstr>Προβλήματα ερμηνείας του συντελεστή συσχέτισης (5 από 5)</vt:lpstr>
      <vt:lpstr>Υπολογισμός της γραμμής παλινδρόμησης (1 από 2)</vt:lpstr>
      <vt:lpstr>Υπολογισμός της γραμμής παλινδρόμησης (2 από 2)</vt:lpstr>
      <vt:lpstr>Γραμμική παλινδρόμηση του προσδόκιμου επιβίωσης γυναικών και του αριθμού γεννήσεων</vt:lpstr>
      <vt:lpstr>Ασκήσεις επανάληψης: Στάσεις μαθητών απέναντι στις φυσικές επιστήμες (1 από 5)</vt:lpstr>
      <vt:lpstr>Ασκήσεις επανάληψης: Στάσεις μαθητών απέναντι στις φυσικές επιστήμες (2 από 5)</vt:lpstr>
      <vt:lpstr>Ασκήσεις επανάληψης: Στάσεις μαθητών απέναντι στις φυσικές επιστήμες (3 από 5)</vt:lpstr>
      <vt:lpstr>Ασκήσεις επανάληψης: Στάσεις μαθητών απέναντι στις φυσικές επιστήμες (4 από 5)</vt:lpstr>
      <vt:lpstr>Ασκήσεις επανάληψης: Στάσεις μαθητών απέναντι στις φυσικές επιστήμες (5 από 5)</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196</cp:revision>
  <dcterms:created xsi:type="dcterms:W3CDTF">2012-09-06T09:03:05Z</dcterms:created>
  <dcterms:modified xsi:type="dcterms:W3CDTF">2015-10-19T11:57:43Z</dcterms:modified>
</cp:coreProperties>
</file>