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357" r:id="rId3"/>
    <p:sldId id="308" r:id="rId4"/>
    <p:sldId id="339" r:id="rId5"/>
    <p:sldId id="338" r:id="rId6"/>
    <p:sldId id="340" r:id="rId7"/>
    <p:sldId id="341" r:id="rId8"/>
    <p:sldId id="342" r:id="rId9"/>
    <p:sldId id="343" r:id="rId10"/>
    <p:sldId id="344" r:id="rId11"/>
    <p:sldId id="345" r:id="rId12"/>
    <p:sldId id="346" r:id="rId13"/>
    <p:sldId id="347" r:id="rId14"/>
    <p:sldId id="348" r:id="rId15"/>
    <p:sldId id="349" r:id="rId16"/>
    <p:sldId id="350" r:id="rId17"/>
    <p:sldId id="351" r:id="rId18"/>
    <p:sldId id="352" r:id="rId19"/>
    <p:sldId id="353" r:id="rId20"/>
    <p:sldId id="290" r:id="rId21"/>
    <p:sldId id="295" r:id="rId22"/>
    <p:sldId id="299" r:id="rId23"/>
    <p:sldId id="354" r:id="rId24"/>
    <p:sldId id="355" r:id="rId25"/>
    <p:sldId id="356" r:id="rId26"/>
    <p:sldId id="293" r:id="rId27"/>
  </p:sldIdLst>
  <p:sldSz cx="9144000" cy="6858000" type="screen4x3"/>
  <p:notesSz cx="6858000" cy="9144000"/>
  <p:custDataLst>
    <p:tags r:id="rId29"/>
  </p:custDataLst>
  <p:defaultTextStyle>
    <a:defPPr>
      <a:defRPr lang="el-G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57" d="100"/>
          <a:sy n="57" d="100"/>
        </p:scale>
        <p:origin x="-321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478DBDE2-03B6-4EEC-8C1C-133F612C6227}" type="datetimeFigureOut">
              <a:rPr lang="el-GR"/>
              <a:pPr>
                <a:defRPr/>
              </a:pPr>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4133570F-6B8A-49CA-AD2C-5244D0E04BFE}" type="slidenum">
              <a:rPr lang="el-GR"/>
              <a:pPr>
                <a:defRPr/>
              </a:pPr>
              <a:t>‹#›</a:t>
            </a:fld>
            <a:endParaRPr lang="el-GR"/>
          </a:p>
        </p:txBody>
      </p:sp>
    </p:spTree>
    <p:extLst>
      <p:ext uri="{BB962C8B-B14F-4D97-AF65-F5344CB8AC3E}">
        <p14:creationId xmlns:p14="http://schemas.microsoft.com/office/powerpoint/2010/main" val="367433082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dirty="0"/>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3277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3C52038-486B-49B2-A21F-D5E3370EA6C4}" type="slidenum">
              <a:rPr lang="el-GR" altLang="el-GR"/>
              <a:pPr fontAlgn="base">
                <a:spcBef>
                  <a:spcPct val="0"/>
                </a:spcBef>
                <a:spcAft>
                  <a:spcPct val="0"/>
                </a:spcAft>
              </a:pPr>
              <a:t>19</a:t>
            </a:fld>
            <a:endParaRPr lang="el-GR" altLang="el-GR"/>
          </a:p>
        </p:txBody>
      </p:sp>
    </p:spTree>
    <p:extLst>
      <p:ext uri="{BB962C8B-B14F-4D97-AF65-F5344CB8AC3E}">
        <p14:creationId xmlns:p14="http://schemas.microsoft.com/office/powerpoint/2010/main" val="564087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C60FA56-A829-4E16-ACDA-48DB701C44C4}" type="slidenum">
              <a:rPr lang="el-GR" altLang="el-GR"/>
              <a:pPr fontAlgn="base">
                <a:spcBef>
                  <a:spcPct val="0"/>
                </a:spcBef>
                <a:spcAft>
                  <a:spcPct val="0"/>
                </a:spcAft>
              </a:pPr>
              <a:t>20</a:t>
            </a:fld>
            <a:endParaRPr lang="el-GR" altLang="el-GR"/>
          </a:p>
        </p:txBody>
      </p:sp>
    </p:spTree>
    <p:extLst>
      <p:ext uri="{BB962C8B-B14F-4D97-AF65-F5344CB8AC3E}">
        <p14:creationId xmlns:p14="http://schemas.microsoft.com/office/powerpoint/2010/main" val="1686967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D6DE0F4-A850-4F19-9F10-B63C9250A40A}" type="slidenum">
              <a:rPr lang="el-GR" altLang="el-GR"/>
              <a:pPr fontAlgn="base">
                <a:spcBef>
                  <a:spcPct val="0"/>
                </a:spcBef>
                <a:spcAft>
                  <a:spcPct val="0"/>
                </a:spcAft>
              </a:pPr>
              <a:t>21</a:t>
            </a:fld>
            <a:endParaRPr lang="el-GR" altLang="el-GR"/>
          </a:p>
        </p:txBody>
      </p:sp>
    </p:spTree>
    <p:extLst>
      <p:ext uri="{BB962C8B-B14F-4D97-AF65-F5344CB8AC3E}">
        <p14:creationId xmlns:p14="http://schemas.microsoft.com/office/powerpoint/2010/main" val="197523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6A1666D-605B-46A0-8A50-62E6573FF8B7}" type="slidenum">
              <a:rPr lang="el-GR" altLang="el-GR"/>
              <a:pPr fontAlgn="base">
                <a:spcBef>
                  <a:spcPct val="0"/>
                </a:spcBef>
                <a:spcAft>
                  <a:spcPct val="0"/>
                </a:spcAft>
              </a:pPr>
              <a:t>25</a:t>
            </a:fld>
            <a:endParaRPr lang="el-GR" altLang="el-GR"/>
          </a:p>
        </p:txBody>
      </p:sp>
    </p:spTree>
    <p:extLst>
      <p:ext uri="{BB962C8B-B14F-4D97-AF65-F5344CB8AC3E}">
        <p14:creationId xmlns:p14="http://schemas.microsoft.com/office/powerpoint/2010/main" val="1356990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152073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454E33AF-C224-4FBD-8D14-DE07B76A23B6}"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899896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675218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8ADD53C7-55EC-42E6-88D8-625C5243037F}"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4235435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393111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69C2B1C5-C761-4113-BBB1-FF4888083760}"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89544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CC969FC5-892C-4815-9801-42F994B2CEAA}"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674081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1BB6706A-9813-498C-BB6C-47A52AF53684}"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extLst>
      <p:ext uri="{BB962C8B-B14F-4D97-AF65-F5344CB8AC3E}">
        <p14:creationId xmlns:p14="http://schemas.microsoft.com/office/powerpoint/2010/main" val="475214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7569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EDE79631-916C-4E78-91D9-44823F506E94}"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7"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8" name="Picture 7" descr="[DECORATIVE]"/>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2489378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4CB7CCE4-1144-4CB5-915F-3983980B47E8}"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l-GR" sz="1000" dirty="0" smtClean="0">
                <a:solidFill>
                  <a:srgbClr val="5075BC"/>
                </a:solidFill>
                <a:latin typeface="+mn-lt"/>
              </a:rPr>
              <a:t>Συναισθήματα</a:t>
            </a: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3931447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Στυλ υποδείγματος κειμένου</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cSld>
  <p:clrMap bg1="lt1" tx1="dk1" bg2="lt2" tx2="dk2" accent1="accent1" accent2="accent2" accent3="accent3" accent4="accent4" accent5="accent5" accent6="accent6" hlink="hlink" folHlink="folHlink"/>
  <p:sldLayoutIdLst>
    <p:sldLayoutId id="2147483669" r:id="rId1"/>
    <p:sldLayoutId id="2147483673" r:id="rId2"/>
    <p:sldLayoutId id="2147483670" r:id="rId3"/>
    <p:sldLayoutId id="2147483674" r:id="rId4"/>
    <p:sldLayoutId id="2147483675" r:id="rId5"/>
    <p:sldLayoutId id="2147483676" r:id="rId6"/>
    <p:sldLayoutId id="2147483671" r:id="rId7"/>
    <p:sldLayoutId id="2147483677" r:id="rId8"/>
    <p:sldLayoutId id="2147483678" r:id="rId9"/>
    <p:sldLayoutId id="2147483679" r:id="rId10"/>
    <p:sldLayoutId id="2147483672" r:id="rId11"/>
  </p:sldLayoutIdLst>
  <p:timing>
    <p:tnLst>
      <p:par>
        <p:cTn id="1" dur="indefinite" restart="never" nodeType="tmRoot"/>
      </p:par>
    </p:tnLst>
  </p:timing>
  <p:hf hdr="0" ftr="0" dt="0"/>
  <p:txStyles>
    <p:titleStyle>
      <a:lvl1pPr algn="ctr" rtl="0" fontAlgn="base">
        <a:spcBef>
          <a:spcPct val="0"/>
        </a:spcBef>
        <a:spcAft>
          <a:spcPct val="0"/>
        </a:spcAft>
        <a:defRPr sz="4400" kern="1200">
          <a:solidFill>
            <a:schemeClr val="accent1"/>
          </a:solidFill>
          <a:latin typeface="+mj-lt"/>
          <a:ea typeface="+mj-ea"/>
          <a:cs typeface="+mj-cs"/>
        </a:defRPr>
      </a:lvl1pPr>
      <a:lvl2pPr algn="ctr" rtl="0" fontAlgn="base">
        <a:spcBef>
          <a:spcPct val="0"/>
        </a:spcBef>
        <a:spcAft>
          <a:spcPct val="0"/>
        </a:spcAft>
        <a:defRPr sz="4400">
          <a:solidFill>
            <a:schemeClr val="accent1"/>
          </a:solidFill>
          <a:latin typeface="Calibri" panose="020F0502020204030204" pitchFamily="34" charset="0"/>
        </a:defRPr>
      </a:lvl2pPr>
      <a:lvl3pPr algn="ctr" rtl="0" fontAlgn="base">
        <a:spcBef>
          <a:spcPct val="0"/>
        </a:spcBef>
        <a:spcAft>
          <a:spcPct val="0"/>
        </a:spcAft>
        <a:defRPr sz="4400">
          <a:solidFill>
            <a:schemeClr val="accent1"/>
          </a:solidFill>
          <a:latin typeface="Calibri" panose="020F0502020204030204" pitchFamily="34" charset="0"/>
        </a:defRPr>
      </a:lvl3pPr>
      <a:lvl4pPr algn="ctr" rtl="0" fontAlgn="base">
        <a:spcBef>
          <a:spcPct val="0"/>
        </a:spcBef>
        <a:spcAft>
          <a:spcPct val="0"/>
        </a:spcAft>
        <a:defRPr sz="4400">
          <a:solidFill>
            <a:schemeClr val="accent1"/>
          </a:solidFill>
          <a:latin typeface="Calibri" panose="020F0502020204030204" pitchFamily="34" charset="0"/>
        </a:defRPr>
      </a:lvl4pPr>
      <a:lvl5pPr algn="ctr" rtl="0" fontAlgn="base">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image" Target="../media/image12.png"/><Relationship Id="rId4" Type="http://schemas.openxmlformats.org/officeDocument/2006/relationships/hyperlink" Target="%5b1%5d%20http:/creativecommons.org/licenses/by-nc-sa/4.0/"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biblionet.gr/book/33581/Berenzy,_Alix/%CE%9F_%CF%80%CF%81%CE%AF%CE%B3%CE%BA%CE%B9%CF%80%CE%B1%CF%82_%CE%B2%CE%AC%CF%84%CF%81%CE%B1%CF%87%CE%BF%CF%8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4"/>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l-GR" sz="4000" dirty="0"/>
              <a:t>Το Εικονογραφημένο Βιβλίο στην Προσχολική Εκπαίδευση</a:t>
            </a:r>
            <a:endParaRPr lang="el-GR" sz="4000"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1.1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Συναισθήματα</a:t>
            </a:r>
            <a:endParaRPr lang="en-GB" sz="2800" dirty="0" smtClean="0"/>
          </a:p>
          <a:p>
            <a:endParaRPr lang="el-GR" sz="2800" dirty="0" smtClean="0"/>
          </a:p>
          <a:p>
            <a:r>
              <a:rPr lang="el-GR" sz="2800" dirty="0" smtClean="0"/>
              <a:t>Αγγελική Γιαννικοπούλου</a:t>
            </a:r>
          </a:p>
          <a:p>
            <a:r>
              <a:rPr lang="el-GR" sz="2800" dirty="0" smtClean="0"/>
              <a:t>Τμήμα </a:t>
            </a:r>
            <a:r>
              <a:rPr lang="el-GR" sz="2800" dirty="0"/>
              <a:t>Εκπαίδευσης και Αγωγής στην Προσχολική Ηλικία (ΤΕΑΠΗ)</a:t>
            </a:r>
            <a:endParaRPr lang="en-US" sz="2800" dirty="0" smtClean="0"/>
          </a:p>
          <a:p>
            <a:endParaRPr lang="el-GR" sz="2800" dirty="0" smtClean="0"/>
          </a:p>
        </p:txBody>
      </p:sp>
    </p:spTree>
    <p:custDataLst>
      <p:tags r:id="rId1"/>
    </p:custDataLst>
    <p:extLst>
      <p:ext uri="{BB962C8B-B14F-4D97-AF65-F5344CB8AC3E}">
        <p14:creationId xmlns:p14="http://schemas.microsoft.com/office/powerpoint/2010/main" val="12195205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p:cNvSpPr>
            <a:spLocks noGrp="1"/>
          </p:cNvSpPr>
          <p:nvPr>
            <p:ph type="title"/>
          </p:nvPr>
        </p:nvSpPr>
        <p:spPr/>
        <p:txBody>
          <a:bodyPr/>
          <a:lstStyle/>
          <a:p>
            <a:r>
              <a:rPr lang="el-GR" altLang="el-GR" dirty="0"/>
              <a:t>Ερωτήσεις </a:t>
            </a:r>
            <a:r>
              <a:rPr lang="el-GR" altLang="el-GR" dirty="0" smtClean="0"/>
              <a:t>(4/4</a:t>
            </a:r>
            <a:r>
              <a:rPr lang="el-GR" altLang="el-GR" dirty="0"/>
              <a:t>)</a:t>
            </a:r>
            <a:endParaRPr lang="el-GR" altLang="el-GR" dirty="0" smtClean="0"/>
          </a:p>
        </p:txBody>
      </p:sp>
      <p:sp>
        <p:nvSpPr>
          <p:cNvPr id="20483" name="Θέση περιεχομένου 2"/>
          <p:cNvSpPr>
            <a:spLocks noGrp="1"/>
          </p:cNvSpPr>
          <p:nvPr>
            <p:ph sz="half" idx="1"/>
          </p:nvPr>
        </p:nvSpPr>
        <p:spPr/>
        <p:txBody>
          <a:bodyPr/>
          <a:lstStyle/>
          <a:p>
            <a:r>
              <a:rPr lang="el-GR" altLang="el-GR" smtClean="0"/>
              <a:t>Τι τον έκανε να αισθανθεί καλύτερα, τι τον έκανε ευτυχισμένο; Γιατί;</a:t>
            </a:r>
          </a:p>
          <a:p>
            <a:pPr lvl="1">
              <a:buFont typeface="Calibri" panose="020F0502020204030204" pitchFamily="34" charset="0"/>
              <a:buChar char="‐"/>
            </a:pPr>
            <a:r>
              <a:rPr lang="el-GR" altLang="el-GR" sz="2600" smtClean="0"/>
              <a:t>Η πριγκίπισσα γιατί τον αγαπούσε.</a:t>
            </a:r>
          </a:p>
          <a:p>
            <a:pPr lvl="1">
              <a:buFont typeface="Calibri" panose="020F0502020204030204" pitchFamily="34" charset="0"/>
              <a:buChar char="‐"/>
            </a:pPr>
            <a:r>
              <a:rPr lang="el-GR" altLang="el-GR" sz="2600" smtClean="0"/>
              <a:t>Γιατί του είπε «είσαι όμορφος».</a:t>
            </a:r>
          </a:p>
          <a:p>
            <a:pPr lvl="1">
              <a:buFont typeface="Calibri" panose="020F0502020204030204" pitchFamily="34" charset="0"/>
              <a:buChar char="‐"/>
            </a:pPr>
            <a:r>
              <a:rPr lang="el-GR" altLang="el-GR" sz="2600" smtClean="0"/>
              <a:t>Γιατί του είπε πως είναι πρίγκιπας.</a:t>
            </a:r>
          </a:p>
          <a:p>
            <a:endParaRPr lang="el-GR" altLang="el-GR" smtClean="0"/>
          </a:p>
        </p:txBody>
      </p:sp>
      <p:sp>
        <p:nvSpPr>
          <p:cNvPr id="20484" name="Θέση περιεχομένου 3"/>
          <p:cNvSpPr>
            <a:spLocks noGrp="1"/>
          </p:cNvSpPr>
          <p:nvPr>
            <p:ph sz="half" idx="2"/>
          </p:nvPr>
        </p:nvSpPr>
        <p:spPr/>
        <p:txBody>
          <a:bodyPr/>
          <a:lstStyle/>
          <a:p>
            <a:pPr>
              <a:spcAft>
                <a:spcPts val="600"/>
              </a:spcAft>
            </a:pPr>
            <a:r>
              <a:rPr lang="el-GR" altLang="el-GR" smtClean="0"/>
              <a:t>Τελικά το ταξίδι του άξιζε το κόπο;</a:t>
            </a:r>
          </a:p>
          <a:p>
            <a:pPr>
              <a:spcAft>
                <a:spcPts val="600"/>
              </a:spcAft>
            </a:pPr>
            <a:endParaRPr lang="el-GR" altLang="el-GR" smtClean="0"/>
          </a:p>
          <a:p>
            <a:pPr>
              <a:spcAft>
                <a:spcPts val="600"/>
              </a:spcAft>
            </a:pPr>
            <a:endParaRPr lang="el-GR"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p:txBody>
          <a:bodyPr>
            <a:normAutofit fontScale="90000"/>
          </a:bodyPr>
          <a:lstStyle/>
          <a:p>
            <a:r>
              <a:rPr lang="el-GR" altLang="el-GR" dirty="0" smtClean="0"/>
              <a:t>Δραστηριότητα: «Μαγικό κουτί» (1/4) </a:t>
            </a:r>
          </a:p>
        </p:txBody>
      </p:sp>
      <p:sp>
        <p:nvSpPr>
          <p:cNvPr id="4" name="Θέση περιεχομένου 3"/>
          <p:cNvSpPr>
            <a:spLocks noGrp="1"/>
          </p:cNvSpPr>
          <p:nvPr>
            <p:ph sz="half" idx="2"/>
          </p:nvPr>
        </p:nvSpPr>
        <p:spPr/>
        <p:txBody>
          <a:bodyPr rtlCol="0">
            <a:noAutofit/>
          </a:bodyPr>
          <a:lstStyle/>
          <a:p>
            <a:pPr marL="0" indent="0" fontAlgn="auto">
              <a:spcAft>
                <a:spcPts val="0"/>
              </a:spcAft>
              <a:buFont typeface="Arial" panose="020B0604020202020204" pitchFamily="34" charset="0"/>
              <a:buNone/>
              <a:defRPr/>
            </a:pPr>
            <a:r>
              <a:rPr lang="el-GR" altLang="el-GR" sz="2600" dirty="0"/>
              <a:t>Μετά την ανάγνωση του βιβλίου και τις ερωτήσεις, παρουσιάζω στα παιδιά ένα κουτί. Τους λέω πως είναι ένα μαγικό κουτί και αν κοιτάξουν μέσα, θα δουν  έναν πολύ σπουδαίο και ξεχωριστό άνθρωπο, έναν πρίγκιπα/ πριγκίπισσα. </a:t>
            </a:r>
          </a:p>
          <a:p>
            <a:pPr fontAlgn="auto">
              <a:spcAft>
                <a:spcPts val="0"/>
              </a:spcAft>
              <a:defRPr/>
            </a:pPr>
            <a:endParaRPr lang="el-GR" sz="2600" dirty="0"/>
          </a:p>
        </p:txBody>
      </p:sp>
      <p:pic>
        <p:nvPicPr>
          <p:cNvPr id="21508" name="Picture 4" descr="Η νηπιαγωγός κρατά το μαγικό κουτί."/>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a:xfrm>
            <a:off x="457200" y="1763713"/>
            <a:ext cx="4038600" cy="4198937"/>
          </a:xfr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Τίτλος 4"/>
          <p:cNvSpPr>
            <a:spLocks noGrp="1"/>
          </p:cNvSpPr>
          <p:nvPr>
            <p:ph type="title"/>
          </p:nvPr>
        </p:nvSpPr>
        <p:spPr/>
        <p:txBody>
          <a:bodyPr>
            <a:normAutofit fontScale="90000"/>
          </a:bodyPr>
          <a:lstStyle/>
          <a:p>
            <a:r>
              <a:rPr lang="el-GR" altLang="el-GR" dirty="0"/>
              <a:t>Δραστηριότητα: «Μαγικό κουτί» </a:t>
            </a:r>
            <a:r>
              <a:rPr lang="el-GR" altLang="el-GR" dirty="0" smtClean="0"/>
              <a:t>(2/4) </a:t>
            </a:r>
          </a:p>
        </p:txBody>
      </p:sp>
      <p:sp>
        <p:nvSpPr>
          <p:cNvPr id="3" name="Θέση περιεχομένου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altLang="el-GR" dirty="0"/>
              <a:t>Προτρέπω τα παιδιά  να προσπαθήσουν να μαντέψουν ποιος κρύβετε εκεί μέσα. </a:t>
            </a:r>
          </a:p>
          <a:p>
            <a:pPr marL="0" indent="0" fontAlgn="auto">
              <a:spcAft>
                <a:spcPts val="0"/>
              </a:spcAft>
              <a:buFont typeface="Arial" panose="020B0604020202020204" pitchFamily="34" charset="0"/>
              <a:buNone/>
              <a:defRPr/>
            </a:pPr>
            <a:r>
              <a:rPr lang="el-GR" altLang="el-GR" dirty="0"/>
              <a:t>Επιδίωξη της δραστηριότητας είναι τα παιδιά να ενθαρρυνθούν </a:t>
            </a:r>
            <a:r>
              <a:rPr lang="el-GR" altLang="el-GR" b="1" dirty="0"/>
              <a:t>να συνειδητοποιούν την μοναδικότητά τους και να αναπτύξουν την αυτοεκτίμησή τους</a:t>
            </a:r>
            <a:r>
              <a:rPr lang="el-GR" altLang="el-GR" dirty="0"/>
              <a:t>.</a:t>
            </a:r>
          </a:p>
          <a:p>
            <a:pPr fontAlgn="auto">
              <a:spcAft>
                <a:spcPts val="0"/>
              </a:spcAft>
              <a:defRPr/>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p:txBody>
          <a:bodyPr>
            <a:normAutofit fontScale="90000"/>
          </a:bodyPr>
          <a:lstStyle/>
          <a:p>
            <a:r>
              <a:rPr lang="el-GR" altLang="el-GR" dirty="0"/>
              <a:t>Δραστηριότητα: «Μαγικό κουτί» </a:t>
            </a:r>
            <a:r>
              <a:rPr lang="el-GR" altLang="el-GR" dirty="0" smtClean="0"/>
              <a:t>(3/4) </a:t>
            </a:r>
            <a:endParaRPr lang="el-GR" altLang="el-GR" b="1" dirty="0" smtClean="0"/>
          </a:p>
        </p:txBody>
      </p:sp>
      <p:sp>
        <p:nvSpPr>
          <p:cNvPr id="4" name="Θέση περιεχομένου 3"/>
          <p:cNvSpPr>
            <a:spLocks noGrp="1"/>
          </p:cNvSpPr>
          <p:nvPr>
            <p:ph sz="half" idx="1"/>
          </p:nvPr>
        </p:nvSpPr>
        <p:spPr/>
        <p:txBody>
          <a:bodyPr rtlCol="0">
            <a:normAutofit/>
          </a:bodyPr>
          <a:lstStyle/>
          <a:p>
            <a:pPr marL="0" indent="0" fontAlgn="auto">
              <a:spcAft>
                <a:spcPts val="0"/>
              </a:spcAft>
              <a:buFont typeface="Arial" panose="020B0604020202020204" pitchFamily="34" charset="0"/>
              <a:buNone/>
              <a:defRPr/>
            </a:pPr>
            <a:r>
              <a:rPr lang="el-GR" altLang="el-GR" dirty="0"/>
              <a:t>Το κουτί είναι μια κατασκευή που έγινε κολλώντας έναν καθρέφτη στον πάτο ενός διακοσμημένου αναλόγως κουτιού. Τα παιδιά κοιτώντας μέσα βλέπουν το είδωλο τους.</a:t>
            </a:r>
          </a:p>
          <a:p>
            <a:pPr fontAlgn="auto">
              <a:spcAft>
                <a:spcPts val="0"/>
              </a:spcAft>
              <a:defRPr/>
            </a:pPr>
            <a:endParaRPr lang="el-GR" dirty="0"/>
          </a:p>
        </p:txBody>
      </p:sp>
      <p:pic>
        <p:nvPicPr>
          <p:cNvPr id="23556" name="Picture 9" descr="Αγοράκι ανοίγει το μαγικό κουτί."/>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4648200" y="1682750"/>
            <a:ext cx="4038600" cy="4360863"/>
          </a:xfr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Θέση κειμένου 6"/>
          <p:cNvSpPr>
            <a:spLocks noGrp="1"/>
          </p:cNvSpPr>
          <p:nvPr>
            <p:ph type="body" sz="half" idx="2"/>
          </p:nvPr>
        </p:nvSpPr>
        <p:spPr>
          <a:xfrm>
            <a:off x="457200" y="1557338"/>
            <a:ext cx="3008313" cy="4608512"/>
          </a:xfrm>
        </p:spPr>
        <p:txBody>
          <a:bodyPr/>
          <a:lstStyle/>
          <a:p>
            <a:r>
              <a:rPr lang="el-GR" altLang="el-GR" sz="2600" smtClean="0"/>
              <a:t>Καλώ τα παιδιά ένα-ένα να έρθουν και να κοιτάξουν μέσα στο κουτί, χωρίς να αποκαλύψουν στους υπόλοιπους την ταυτότητα αυτού του σημαντικού ανθρώπου. </a:t>
            </a:r>
          </a:p>
          <a:p>
            <a:endParaRPr lang="el-GR" altLang="el-GR" smtClean="0"/>
          </a:p>
        </p:txBody>
      </p:sp>
      <p:sp>
        <p:nvSpPr>
          <p:cNvPr id="24579" name="Τίτλος 4"/>
          <p:cNvSpPr>
            <a:spLocks noGrp="1"/>
          </p:cNvSpPr>
          <p:nvPr>
            <p:ph type="title"/>
          </p:nvPr>
        </p:nvSpPr>
        <p:spPr>
          <a:xfrm>
            <a:off x="457200" y="273050"/>
            <a:ext cx="8229600" cy="1144588"/>
          </a:xfrm>
        </p:spPr>
        <p:txBody>
          <a:bodyPr>
            <a:normAutofit fontScale="90000"/>
          </a:bodyPr>
          <a:lstStyle/>
          <a:p>
            <a:r>
              <a:rPr lang="el-GR" altLang="el-GR" dirty="0"/>
              <a:t>Δραστηριότητα: «Μαγικό κουτί» </a:t>
            </a:r>
            <a:r>
              <a:rPr lang="el-GR" altLang="el-GR" dirty="0" smtClean="0"/>
              <a:t>(4/4) </a:t>
            </a:r>
            <a:endParaRPr altLang="el-GR" dirty="0" smtClean="0"/>
          </a:p>
        </p:txBody>
      </p:sp>
      <p:pic>
        <p:nvPicPr>
          <p:cNvPr id="24580" name="Picture 10" descr="Κοριτσάκι ανοίγει το μαγικό κουτί."/>
          <p:cNvPicPr>
            <a:picLocks noGrp="1" noChangeAspect="1" noChangeArrowheads="1"/>
          </p:cNvPicPr>
          <p:nvPr>
            <p:ph idx="1"/>
          </p:nvPr>
        </p:nvPicPr>
        <p:blipFill>
          <a:blip r:embed="rId2" cstate="screen">
            <a:extLst>
              <a:ext uri="{28A0092B-C50C-407E-A947-70E740481C1C}">
                <a14:useLocalDpi xmlns:a14="http://schemas.microsoft.com/office/drawing/2010/main"/>
              </a:ext>
            </a:extLst>
          </a:blip>
          <a:srcRect/>
          <a:stretch>
            <a:fillRect/>
          </a:stretch>
        </p:blipFill>
        <p:spPr>
          <a:xfrm>
            <a:off x="3686175" y="1565275"/>
            <a:ext cx="5000625" cy="4032250"/>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Τίτλος 4"/>
          <p:cNvSpPr>
            <a:spLocks noGrp="1"/>
          </p:cNvSpPr>
          <p:nvPr>
            <p:ph type="title"/>
          </p:nvPr>
        </p:nvSpPr>
        <p:spPr/>
        <p:txBody>
          <a:bodyPr/>
          <a:lstStyle/>
          <a:p>
            <a:r>
              <a:rPr lang="el-GR" altLang="el-GR" dirty="0" smtClean="0"/>
              <a:t>Δραστηριότητα: Κορνίζες (1/2)</a:t>
            </a:r>
          </a:p>
        </p:txBody>
      </p:sp>
      <p:sp>
        <p:nvSpPr>
          <p:cNvPr id="3" name="Θέση κειμένου 2"/>
          <p:cNvSpPr>
            <a:spLocks noGrp="1"/>
          </p:cNvSpPr>
          <p:nvPr>
            <p:ph sz="half" idx="1"/>
          </p:nvPr>
        </p:nvSpPr>
        <p:spPr>
          <a:xfrm>
            <a:off x="457200" y="1600200"/>
            <a:ext cx="3609975" cy="4525963"/>
          </a:xfrm>
        </p:spPr>
        <p:txBody>
          <a:bodyPr rtlCol="0">
            <a:noAutofit/>
          </a:bodyPr>
          <a:lstStyle/>
          <a:p>
            <a:pPr marL="0" indent="0" fontAlgn="auto">
              <a:spcAft>
                <a:spcPts val="0"/>
              </a:spcAft>
              <a:buFont typeface="Arial" panose="020B0604020202020204" pitchFamily="34" charset="0"/>
              <a:buNone/>
              <a:defRPr/>
            </a:pPr>
            <a:r>
              <a:rPr lang="el-GR" altLang="el-GR" sz="2600" dirty="0"/>
              <a:t>Στη συνέχεια τους μοιράζω φωτοτυπημένες κορνίζες από χαρτόνι και τους ζητώ να ζωγραφίσουν στο εσωτερικό της κορνίζας, το πρόσωπο του πρίγκιπα/ πριγκίπισσας που είδαν μέσα στο κουτί.</a:t>
            </a:r>
          </a:p>
          <a:p>
            <a:pPr fontAlgn="auto">
              <a:spcAft>
                <a:spcPts val="0"/>
              </a:spcAft>
              <a:defRPr/>
            </a:pPr>
            <a:endParaRPr lang="el-GR" sz="2600" dirty="0"/>
          </a:p>
        </p:txBody>
      </p:sp>
      <p:pic>
        <p:nvPicPr>
          <p:cNvPr id="25604" name="Picture 8" descr="Κοριτσάκι ζωγραφίζει μια πριγκίπισσα."/>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4494213" y="1844675"/>
            <a:ext cx="4191000" cy="3624263"/>
          </a:xfr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Τίτλος 1"/>
          <p:cNvSpPr>
            <a:spLocks noGrp="1"/>
          </p:cNvSpPr>
          <p:nvPr>
            <p:ph type="title"/>
          </p:nvPr>
        </p:nvSpPr>
        <p:spPr/>
        <p:txBody>
          <a:bodyPr/>
          <a:lstStyle/>
          <a:p>
            <a:r>
              <a:rPr lang="el-GR" altLang="el-GR" dirty="0" smtClean="0"/>
              <a:t>Δραστηριότητα: Κορνίζες (2/2)</a:t>
            </a:r>
          </a:p>
        </p:txBody>
      </p:sp>
      <p:sp>
        <p:nvSpPr>
          <p:cNvPr id="3" name="Θέση περιεχομένου 2"/>
          <p:cNvSpPr>
            <a:spLocks noGrp="1"/>
          </p:cNvSpPr>
          <p:nvPr>
            <p:ph sz="half" idx="1"/>
          </p:nvPr>
        </p:nvSpPr>
        <p:spPr/>
        <p:txBody>
          <a:bodyPr rtlCol="0">
            <a:noAutofit/>
          </a:bodyPr>
          <a:lstStyle/>
          <a:p>
            <a:pPr marL="0" indent="0" fontAlgn="auto">
              <a:spcAft>
                <a:spcPts val="0"/>
              </a:spcAft>
              <a:buFont typeface="Arial" panose="020B0604020202020204" pitchFamily="34" charset="0"/>
              <a:buNone/>
              <a:defRPr/>
            </a:pPr>
            <a:r>
              <a:rPr lang="el-GR" altLang="el-GR" dirty="0"/>
              <a:t>Αφού τα παιδιά ολοκλήρωσαν τα έργα τους επιστρέφουμε στην </a:t>
            </a:r>
            <a:r>
              <a:rPr lang="el-GR" altLang="el-GR" dirty="0" err="1"/>
              <a:t>παρεούλα</a:t>
            </a:r>
            <a:r>
              <a:rPr lang="el-GR" altLang="el-GR" dirty="0" smtClean="0"/>
              <a:t>.</a:t>
            </a:r>
            <a:endParaRPr lang="el-GR" altLang="el-GR" dirty="0"/>
          </a:p>
          <a:p>
            <a:pPr marL="342900" lvl="1" indent="-342900" fontAlgn="auto">
              <a:spcAft>
                <a:spcPts val="0"/>
              </a:spcAft>
              <a:buFont typeface="Arial" panose="020B0604020202020204" pitchFamily="34" charset="0"/>
              <a:buChar char="•"/>
              <a:defRPr/>
            </a:pPr>
            <a:r>
              <a:rPr lang="el-GR" altLang="el-GR" sz="2800" dirty="0"/>
              <a:t>Ποιο είναι τελικά το ξεχωριστό πρόσωπο που είδατε</a:t>
            </a:r>
            <a:r>
              <a:rPr lang="en-US" altLang="el-GR" sz="2800" dirty="0"/>
              <a:t>;</a:t>
            </a:r>
            <a:r>
              <a:rPr lang="el-GR" altLang="el-GR" sz="2800" dirty="0"/>
              <a:t> </a:t>
            </a:r>
          </a:p>
          <a:p>
            <a:pPr lvl="1" fontAlgn="auto">
              <a:spcAft>
                <a:spcPts val="0"/>
              </a:spcAft>
              <a:buFontTx/>
              <a:buChar char="-"/>
              <a:defRPr/>
            </a:pPr>
            <a:r>
              <a:rPr lang="el-GR" altLang="el-GR" sz="2600" dirty="0"/>
              <a:t>Το πρόσωπό μας, ο εαυτός μας.</a:t>
            </a:r>
          </a:p>
          <a:p>
            <a:pPr marL="0" indent="0" fontAlgn="auto">
              <a:spcAft>
                <a:spcPts val="0"/>
              </a:spcAft>
              <a:buFont typeface="Arial" panose="020B0604020202020204" pitchFamily="34" charset="0"/>
              <a:buNone/>
              <a:defRPr/>
            </a:pPr>
            <a:endParaRPr lang="el-GR" altLang="el-GR" dirty="0" smtClean="0"/>
          </a:p>
          <a:p>
            <a:pPr fontAlgn="auto">
              <a:spcAft>
                <a:spcPts val="0"/>
              </a:spcAft>
              <a:defRPr/>
            </a:pPr>
            <a:endParaRPr lang="el-GR" dirty="0"/>
          </a:p>
        </p:txBody>
      </p:sp>
      <p:pic>
        <p:nvPicPr>
          <p:cNvPr id="26628" name="Picture 8" descr="Κορνίζα με το πορτρέτο μιας προγκίπισσας."/>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4648200" y="2024063"/>
            <a:ext cx="4038600" cy="3678237"/>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normAutofit fontScale="90000"/>
          </a:bodyPr>
          <a:lstStyle/>
          <a:p>
            <a:pPr fontAlgn="auto">
              <a:spcAft>
                <a:spcPts val="0"/>
              </a:spcAft>
              <a:defRPr/>
            </a:pPr>
            <a:r>
              <a:rPr lang="el-GR" altLang="el-GR" dirty="0"/>
              <a:t>Τι μας έμαθε ο πρίγκιπας βάτραχος</a:t>
            </a:r>
            <a:r>
              <a:rPr lang="el-GR" altLang="el-GR" dirty="0" smtClean="0"/>
              <a:t>; (1/2)</a:t>
            </a:r>
            <a:endParaRPr lang="el-GR" dirty="0"/>
          </a:p>
        </p:txBody>
      </p:sp>
      <p:sp>
        <p:nvSpPr>
          <p:cNvPr id="27651" name="Θέση περιεχομένου 6"/>
          <p:cNvSpPr>
            <a:spLocks noGrp="1"/>
          </p:cNvSpPr>
          <p:nvPr>
            <p:ph sz="half" idx="2"/>
          </p:nvPr>
        </p:nvSpPr>
        <p:spPr>
          <a:xfrm>
            <a:off x="2843213" y="1600200"/>
            <a:ext cx="5843587" cy="4525963"/>
          </a:xfrm>
        </p:spPr>
        <p:txBody>
          <a:bodyPr/>
          <a:lstStyle/>
          <a:p>
            <a:pPr marL="0" lvl="1" indent="0">
              <a:buFont typeface="Arial" panose="020B0604020202020204" pitchFamily="34" charset="0"/>
              <a:buNone/>
            </a:pPr>
            <a:r>
              <a:rPr lang="el-GR" altLang="el-GR" sz="2800" smtClean="0"/>
              <a:t>Πράγματι, ο καθένας από εμάς είναι μοναδικός και ξεχωριστός, όπως ο πρίγκιπας βάτραχος.</a:t>
            </a:r>
          </a:p>
          <a:p>
            <a:pPr marL="0" lvl="1" indent="0">
              <a:buFont typeface="Arial" panose="020B0604020202020204" pitchFamily="34" charset="0"/>
              <a:buNone/>
            </a:pPr>
            <a:r>
              <a:rPr lang="el-GR" altLang="el-GR" sz="2800" smtClean="0"/>
              <a:t>Μόνο που ο βάτραχος δεν το είχε καταλάβει στην αρχή και χρειάστηκε να ταξιδέψει και να περάσει τόσες περιπέτειες και δοκιμασίες για να το καταλάβει, να βρει την δύναμή του και την ομορφιά του.</a:t>
            </a:r>
          </a:p>
          <a:p>
            <a:pPr marL="0" indent="0">
              <a:buFont typeface="Arial" panose="020B0604020202020204" pitchFamily="34" charset="0"/>
              <a:buNone/>
            </a:pPr>
            <a:endParaRPr lang="el-GR" altLang="el-GR" smtClean="0"/>
          </a:p>
        </p:txBody>
      </p:sp>
      <p:pic>
        <p:nvPicPr>
          <p:cNvPr id="27652" name="Picture 4" descr="Ένα κοριτσάκι παρουσιάζει τη ζωγραφιά του."/>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a:xfrm>
            <a:off x="684213" y="1789113"/>
            <a:ext cx="1798637" cy="4148137"/>
          </a:xfr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rtlCol="0">
            <a:normAutofit fontScale="90000"/>
          </a:bodyPr>
          <a:lstStyle/>
          <a:p>
            <a:pPr fontAlgn="auto">
              <a:spcAft>
                <a:spcPts val="0"/>
              </a:spcAft>
              <a:defRPr/>
            </a:pPr>
            <a:r>
              <a:rPr lang="el-GR" altLang="el-GR" dirty="0"/>
              <a:t>Τι μας έμαθε ο πρίγκιπας βάτραχος; </a:t>
            </a:r>
            <a:r>
              <a:rPr lang="el-GR" altLang="el-GR" dirty="0" smtClean="0"/>
              <a:t>(2/2</a:t>
            </a:r>
            <a:r>
              <a:rPr lang="el-GR" altLang="el-GR" dirty="0"/>
              <a:t>)</a:t>
            </a:r>
            <a:endParaRPr lang="el-GR" dirty="0"/>
          </a:p>
        </p:txBody>
      </p:sp>
      <p:sp>
        <p:nvSpPr>
          <p:cNvPr id="6" name="Θέση περιεχομένου 5"/>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altLang="el-GR" b="1" dirty="0" smtClean="0"/>
              <a:t>Όταν </a:t>
            </a:r>
            <a:r>
              <a:rPr lang="el-GR" altLang="el-GR" b="1" dirty="0"/>
              <a:t>ξέρουμε εμείς τη δύναμή μας και την ομορφιά μας τότε και οι άλλοι την αναγνωρίζουν και </a:t>
            </a:r>
            <a:r>
              <a:rPr lang="el-GR" altLang="el-GR" b="1" dirty="0" smtClean="0"/>
              <a:t>τη </a:t>
            </a:r>
            <a:r>
              <a:rPr lang="el-GR" altLang="el-GR" b="1" dirty="0"/>
              <a:t>βλέπουν</a:t>
            </a:r>
            <a:r>
              <a:rPr lang="el-GR" altLang="el-GR" dirty="0"/>
              <a:t>. </a:t>
            </a:r>
            <a:endParaRPr lang="el-GR" altLang="el-GR" dirty="0" smtClean="0"/>
          </a:p>
          <a:p>
            <a:pPr marL="0" indent="0" fontAlgn="auto">
              <a:spcAft>
                <a:spcPts val="0"/>
              </a:spcAft>
              <a:buFont typeface="Arial" panose="020B0604020202020204" pitchFamily="34" charset="0"/>
              <a:buNone/>
              <a:defRPr/>
            </a:pPr>
            <a:r>
              <a:rPr lang="el-GR" altLang="el-GR" dirty="0" smtClean="0"/>
              <a:t>Αυτό </a:t>
            </a:r>
            <a:r>
              <a:rPr lang="el-GR" altLang="el-GR" dirty="0"/>
              <a:t>μας έμαθε σήμερα ο πρίγκιπας </a:t>
            </a:r>
            <a:r>
              <a:rPr lang="el-GR" altLang="el-GR" dirty="0" smtClean="0"/>
              <a:t>βάτραχος!</a:t>
            </a:r>
            <a:endParaRPr lang="el-GR" altLang="el-GR" dirty="0"/>
          </a:p>
          <a:p>
            <a:pPr fontAlgn="auto">
              <a:spcAft>
                <a:spcPts val="0"/>
              </a:spcAft>
              <a:defRPr/>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l-GR" altLang="el-GR" smtClean="0"/>
              <a:t>Χρηματοδότηση</a:t>
            </a:r>
          </a:p>
        </p:txBody>
      </p:sp>
      <p:sp>
        <p:nvSpPr>
          <p:cNvPr id="31747" name="Content Placeholder 2"/>
          <p:cNvSpPr>
            <a:spLocks noGrp="1"/>
          </p:cNvSpPr>
          <p:nvPr>
            <p:ph idx="1"/>
          </p:nvPr>
        </p:nvSpPr>
        <p:spPr>
          <a:xfrm>
            <a:off x="457200" y="1341438"/>
            <a:ext cx="8229600" cy="4525962"/>
          </a:xfrm>
        </p:spPr>
        <p:txBody>
          <a:bodyPr/>
          <a:lstStyle/>
          <a:p>
            <a:r>
              <a:rPr lang="el-GR" altLang="el-GR" sz="2000" smtClean="0"/>
              <a:t>Το παρόν εκπαιδευτικό υλικό έχει αναπτυχθεί στ</a:t>
            </a:r>
            <a:r>
              <a:rPr lang="en-US" altLang="el-GR" sz="2000" smtClean="0"/>
              <a:t>o</a:t>
            </a:r>
            <a:r>
              <a:rPr lang="el-GR" altLang="el-GR" sz="2000" smtClean="0"/>
              <a:t> πλαίσι</a:t>
            </a:r>
            <a:r>
              <a:rPr lang="en-US" altLang="el-GR" sz="2000" smtClean="0"/>
              <a:t>o</a:t>
            </a:r>
            <a:r>
              <a:rPr lang="el-GR" altLang="el-GR" sz="2000" smtClean="0"/>
              <a:t> του εκπαιδευτικού έργου του διδάσκοντα.</a:t>
            </a:r>
            <a:endParaRPr lang="en-US" altLang="el-GR" sz="2000" smtClean="0"/>
          </a:p>
          <a:p>
            <a:r>
              <a:rPr lang="el-GR" altLang="el-GR" sz="2000" smtClean="0"/>
              <a:t>Το έργο «</a:t>
            </a:r>
            <a:r>
              <a:rPr lang="el-GR" altLang="el-GR" sz="2000" b="1" smtClean="0"/>
              <a:t>Ανοικτά Ακαδημαϊκά Μαθήματα στο Πανεπιστήμιο Αθηνών</a:t>
            </a:r>
            <a:r>
              <a:rPr lang="el-GR" altLang="el-GR" sz="2000" smtClean="0"/>
              <a:t>» έχει χρηματοδοτήσει μόνο την αναδιαμόρφωση του εκπαιδευτικού υλικού. </a:t>
            </a:r>
            <a:endParaRPr lang="en-US" altLang="el-GR" sz="2000" smtClean="0"/>
          </a:p>
          <a:p>
            <a:r>
              <a:rPr lang="el-GR" altLang="el-GR" sz="200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31748"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619250" y="4652963"/>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dirty="0"/>
              <a:t>Διδακτική Πρακτική</a:t>
            </a:r>
            <a:endParaRPr lang="en-GB" altLang="el-GR" dirty="0" smtClean="0"/>
          </a:p>
        </p:txBody>
      </p:sp>
      <p:sp>
        <p:nvSpPr>
          <p:cNvPr id="12291" name="Θέση περιεχομένου 6"/>
          <p:cNvSpPr>
            <a:spLocks noGrp="1"/>
          </p:cNvSpPr>
          <p:nvPr>
            <p:ph sz="half" idx="1"/>
          </p:nvPr>
        </p:nvSpPr>
        <p:spPr>
          <a:xfrm>
            <a:off x="457200" y="1600200"/>
            <a:ext cx="3754438" cy="4525963"/>
          </a:xfrm>
        </p:spPr>
        <p:txBody>
          <a:bodyPr/>
          <a:lstStyle/>
          <a:p>
            <a:pPr marL="0" indent="0">
              <a:buNone/>
            </a:pPr>
            <a:r>
              <a:rPr lang="el-GR" altLang="el-GR" sz="2400" b="1" dirty="0"/>
              <a:t>Διδακτική Πρακτική</a:t>
            </a:r>
            <a:r>
              <a:rPr lang="en-GB" altLang="el-GR" sz="2400" dirty="0" smtClean="0"/>
              <a:t>:</a:t>
            </a:r>
          </a:p>
          <a:p>
            <a:pPr marL="0" indent="0">
              <a:spcBef>
                <a:spcPts val="0"/>
              </a:spcBef>
              <a:buFont typeface="Arial" panose="020B0604020202020204" pitchFamily="34" charset="0"/>
              <a:buNone/>
            </a:pPr>
            <a:r>
              <a:rPr lang="el-GR" altLang="el-GR" sz="2400" dirty="0" smtClean="0"/>
              <a:t>Παρασκευή-</a:t>
            </a:r>
            <a:r>
              <a:rPr lang="el-GR" altLang="el-GR" sz="2400" dirty="0" err="1" smtClean="0"/>
              <a:t>Ιλιάνα</a:t>
            </a:r>
            <a:r>
              <a:rPr lang="en-US" altLang="el-GR" sz="2400" dirty="0" smtClean="0"/>
              <a:t> </a:t>
            </a:r>
            <a:r>
              <a:rPr lang="el-GR" altLang="el-GR" sz="2400" dirty="0" smtClean="0"/>
              <a:t>Χρόνη.</a:t>
            </a:r>
          </a:p>
          <a:p>
            <a:pPr marL="0" indent="0">
              <a:spcBef>
                <a:spcPts val="1200"/>
              </a:spcBef>
              <a:spcAft>
                <a:spcPts val="600"/>
              </a:spcAft>
              <a:buFont typeface="Arial" panose="020B0604020202020204" pitchFamily="34" charset="0"/>
              <a:buNone/>
            </a:pPr>
            <a:r>
              <a:rPr lang="el-GR" altLang="el-GR" sz="2400" b="1" dirty="0" smtClean="0"/>
              <a:t>Βιβλίο</a:t>
            </a:r>
            <a:r>
              <a:rPr lang="el-GR" altLang="el-GR" sz="2400" dirty="0" smtClean="0"/>
              <a:t>: </a:t>
            </a:r>
            <a:r>
              <a:rPr lang="en-US" altLang="el-GR" sz="2400" dirty="0" err="1" smtClean="0"/>
              <a:t>Berenzy</a:t>
            </a:r>
            <a:r>
              <a:rPr lang="en-US" altLang="el-GR" sz="2400" dirty="0" smtClean="0"/>
              <a:t>, </a:t>
            </a:r>
            <a:r>
              <a:rPr lang="en-US" altLang="el-GR" sz="2400" dirty="0" err="1" smtClean="0"/>
              <a:t>Alix</a:t>
            </a:r>
            <a:r>
              <a:rPr lang="en-US" altLang="el-GR" sz="2400" dirty="0" smtClean="0"/>
              <a:t>. </a:t>
            </a:r>
            <a:r>
              <a:rPr lang="el-GR" altLang="el-GR" sz="2400" b="1" dirty="0" smtClean="0"/>
              <a:t>Ο πρίγκιπας βάτραχος</a:t>
            </a:r>
            <a:r>
              <a:rPr lang="el-GR" altLang="el-GR" sz="2400" dirty="0" smtClean="0"/>
              <a:t> / </a:t>
            </a:r>
            <a:r>
              <a:rPr lang="en-US" altLang="el-GR" sz="2400" dirty="0" err="1" smtClean="0"/>
              <a:t>Alix</a:t>
            </a:r>
            <a:r>
              <a:rPr lang="en-US" altLang="el-GR" sz="2400" dirty="0" smtClean="0"/>
              <a:t> </a:t>
            </a:r>
            <a:r>
              <a:rPr lang="en-US" altLang="el-GR" sz="2400" dirty="0" err="1" smtClean="0"/>
              <a:t>Berenzy</a:t>
            </a:r>
            <a:r>
              <a:rPr lang="en-US" altLang="el-GR" sz="2400" dirty="0" smtClean="0"/>
              <a:t> · </a:t>
            </a:r>
            <a:r>
              <a:rPr lang="el-GR" altLang="el-GR" sz="2400" dirty="0" smtClean="0"/>
              <a:t>μετάφραση Ρένα </a:t>
            </a:r>
            <a:r>
              <a:rPr lang="el-GR" altLang="el-GR" sz="2400" dirty="0" err="1" smtClean="0"/>
              <a:t>Ρώσση</a:t>
            </a:r>
            <a:r>
              <a:rPr lang="el-GR" altLang="el-GR" sz="2400" dirty="0" smtClean="0"/>
              <a:t> - </a:t>
            </a:r>
            <a:r>
              <a:rPr lang="el-GR" altLang="el-GR" sz="2400" dirty="0" err="1" smtClean="0"/>
              <a:t>Ζαΐρη</a:t>
            </a:r>
            <a:r>
              <a:rPr lang="el-GR" altLang="el-GR" sz="2400" dirty="0" smtClean="0"/>
              <a:t> · εικονογράφηση </a:t>
            </a:r>
            <a:r>
              <a:rPr lang="en-US" altLang="el-GR" sz="2400" dirty="0" err="1" smtClean="0"/>
              <a:t>Alix</a:t>
            </a:r>
            <a:r>
              <a:rPr lang="en-US" altLang="el-GR" sz="2400" dirty="0" smtClean="0"/>
              <a:t> </a:t>
            </a:r>
            <a:r>
              <a:rPr lang="en-US" altLang="el-GR" sz="2400" dirty="0" err="1" smtClean="0"/>
              <a:t>Berenzy</a:t>
            </a:r>
            <a:r>
              <a:rPr lang="en-US" altLang="el-GR" sz="2400" dirty="0" smtClean="0"/>
              <a:t>. - </a:t>
            </a:r>
            <a:r>
              <a:rPr lang="el-GR" altLang="el-GR" sz="2400" dirty="0" smtClean="0"/>
              <a:t>Αθήνα: </a:t>
            </a:r>
            <a:r>
              <a:rPr lang="el-GR" altLang="el-GR" sz="2400" dirty="0" err="1" smtClean="0"/>
              <a:t>Ρώσση</a:t>
            </a:r>
            <a:r>
              <a:rPr lang="el-GR" altLang="el-GR" sz="2400" dirty="0" smtClean="0"/>
              <a:t> Ε., 1990.</a:t>
            </a:r>
            <a:endParaRPr lang="en-GB" altLang="el-GR" sz="2400" dirty="0" smtClean="0"/>
          </a:p>
        </p:txBody>
      </p:sp>
      <p:pic>
        <p:nvPicPr>
          <p:cNvPr id="12292" name="Picture 4" descr="Εξώφυλλο του βιβλίου: Ο πρίγκιπας βάτραχος "/>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a:xfrm>
            <a:off x="4787900" y="1700213"/>
            <a:ext cx="3767138" cy="3384550"/>
          </a:xfrm>
          <a:noFill/>
        </p:spPr>
      </p:pic>
      <p:sp>
        <p:nvSpPr>
          <p:cNvPr id="5" name="TextBox 4"/>
          <p:cNvSpPr txBox="1"/>
          <p:nvPr/>
        </p:nvSpPr>
        <p:spPr>
          <a:xfrm>
            <a:off x="8276291" y="5085184"/>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l-GR" altLang="el-GR" sz="4400" smtClean="0"/>
              <a:t>Σημειώματα</a:t>
            </a:r>
          </a:p>
        </p:txBody>
      </p:sp>
      <p:sp>
        <p:nvSpPr>
          <p:cNvPr id="33795" name="Text Placeholder 4"/>
          <p:cNvSpPr>
            <a:spLocks noGrp="1"/>
          </p:cNvSpPr>
          <p:nvPr>
            <p:ph type="body" idx="1"/>
          </p:nvPr>
        </p:nvSpPr>
        <p:spPr/>
        <p:txBody>
          <a:bodyPr/>
          <a:lstStyle/>
          <a:p>
            <a:endParaRPr lang="el-GR" altLang="el-GR"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p:cNvSpPr>
            <a:spLocks noGrp="1"/>
          </p:cNvSpPr>
          <p:nvPr>
            <p:ph type="title"/>
          </p:nvPr>
        </p:nvSpPr>
        <p:spPr>
          <a:xfrm>
            <a:off x="0" y="274638"/>
            <a:ext cx="9144000" cy="1143000"/>
          </a:xfrm>
        </p:spPr>
        <p:txBody>
          <a:bodyPr/>
          <a:lstStyle/>
          <a:p>
            <a:r>
              <a:rPr lang="el-GR" altLang="el-GR" smtClean="0"/>
              <a:t>Σημείωμα Ιστορικού Εκδόσεων</a:t>
            </a:r>
            <a:r>
              <a:rPr lang="en-US" altLang="el-GR" smtClean="0"/>
              <a:t> </a:t>
            </a:r>
            <a:r>
              <a:rPr lang="el-GR" altLang="el-GR" smtClean="0"/>
              <a:t>Έργου</a:t>
            </a:r>
          </a:p>
        </p:txBody>
      </p:sp>
      <p:sp>
        <p:nvSpPr>
          <p:cNvPr id="35843" name="Content Placeholder 4"/>
          <p:cNvSpPr>
            <a:spLocks noGrp="1"/>
          </p:cNvSpPr>
          <p:nvPr>
            <p:ph idx="1"/>
          </p:nvPr>
        </p:nvSpPr>
        <p:spPr>
          <a:xfrm>
            <a:off x="234950" y="1557338"/>
            <a:ext cx="8585200" cy="4525962"/>
          </a:xfrm>
        </p:spPr>
        <p:txBody>
          <a:bodyPr/>
          <a:lstStyle/>
          <a:p>
            <a:pPr marL="0" indent="0">
              <a:buFont typeface="Arial" panose="020B0604020202020204" pitchFamily="34" charset="0"/>
              <a:buNone/>
            </a:pPr>
            <a:r>
              <a:rPr lang="el-GR" altLang="el-GR" sz="2000" smtClean="0"/>
              <a:t>Το παρόν έργο αποτελεί την έκδοση 1.0.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altLang="el-GR" sz="2000" dirty="0"/>
              <a:t>Παρασκευή-</a:t>
            </a:r>
            <a:r>
              <a:rPr lang="el-GR" altLang="el-GR" sz="2000" dirty="0" err="1"/>
              <a:t>Ιλιάνα</a:t>
            </a:r>
            <a:r>
              <a:rPr lang="en-US" altLang="el-GR" sz="2000" dirty="0"/>
              <a:t> </a:t>
            </a:r>
            <a:r>
              <a:rPr lang="el-GR" altLang="el-GR" sz="2000" smtClean="0"/>
              <a:t>Χρόνη, </a:t>
            </a:r>
            <a:r>
              <a:rPr lang="el-GR" sz="2000" smtClean="0"/>
              <a:t>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Συναισθήματα</a:t>
            </a:r>
            <a:r>
              <a:rPr lang="el-GR" sz="2000" dirty="0"/>
              <a:t>. Ο πρίγκιπας </a:t>
            </a:r>
            <a:r>
              <a:rPr lang="el-GR" sz="2000" dirty="0" smtClean="0"/>
              <a:t>βάτραχος».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a:t>.</a:t>
            </a:r>
          </a:p>
          <a:p>
            <a:pPr marL="0" indent="0">
              <a:buNone/>
            </a:pPr>
            <a:endParaRPr lang="el-GR" sz="2000" dirty="0"/>
          </a:p>
          <a:p>
            <a:endParaRPr lang="el-GR" sz="2000" dirty="0"/>
          </a:p>
        </p:txBody>
      </p:sp>
    </p:spTree>
    <p:extLst>
      <p:ext uri="{BB962C8B-B14F-4D97-AF65-F5344CB8AC3E}">
        <p14:creationId xmlns:p14="http://schemas.microsoft.com/office/powerpoint/2010/main" val="2458092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a:t>
            </a:r>
            <a:r>
              <a:rPr lang="el-GR" sz="2000" dirty="0" smtClean="0"/>
              <a:t>Έκδοση. Εξαιρούνται </a:t>
            </a:r>
            <a:r>
              <a:rPr lang="el-GR" sz="2000" dirty="0"/>
              <a:t>τα αυτοτελή έργα τρίτων π.χ. φωτογραφίες, διαγράμματα </a:t>
            </a:r>
            <a:r>
              <a:rPr lang="el-GR" sz="2000" dirty="0" smtClean="0"/>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a:t>
            </a:r>
            <a:r>
              <a:rPr lang="el-GR" dirty="0" smtClean="0"/>
              <a:t>τη </a:t>
            </a:r>
            <a:r>
              <a:rPr lang="el-GR" dirty="0"/>
              <a:t>χρήση του έργου, για </a:t>
            </a:r>
            <a:r>
              <a:rPr lang="el-GR" dirty="0" smtClean="0"/>
              <a:t>τον </a:t>
            </a:r>
            <a:r>
              <a:rPr lang="el-GR" dirty="0"/>
              <a:t>διανομέα του έργου και </a:t>
            </a:r>
            <a:r>
              <a:rPr lang="el-GR" dirty="0" err="1" smtClean="0"/>
              <a:t>αδειοδόχο</a:t>
            </a:r>
            <a:r>
              <a:rPr lang="el-GR" dirty="0" smtClean="0"/>
              <a:t>.</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a:t>
            </a:r>
            <a:r>
              <a:rPr lang="el-GR" dirty="0" smtClean="0"/>
              <a:t>έργο.</a:t>
            </a:r>
            <a:endParaRPr lang="el-GR" dirty="0"/>
          </a:p>
          <a:p>
            <a:pPr marL="342900" lvl="0" indent="-342900">
              <a:buFont typeface="Arial" panose="020B0604020202020204" pitchFamily="34" charset="0"/>
              <a:buChar char="•"/>
            </a:pPr>
            <a:r>
              <a:rPr lang="el-GR" dirty="0"/>
              <a:t>που</a:t>
            </a:r>
            <a:r>
              <a:rPr lang="en-GB" dirty="0"/>
              <a:t> </a:t>
            </a:r>
            <a:r>
              <a:rPr lang="el-GR" dirty="0"/>
              <a:t>δεν προσπορίζει </a:t>
            </a:r>
            <a:r>
              <a:rPr lang="el-GR" dirty="0" smtClean="0"/>
              <a:t>στον </a:t>
            </a:r>
            <a:r>
              <a:rPr lang="el-GR" dirty="0"/>
              <a:t>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custDataLst>
      <p:tags r:id="rId1"/>
    </p:custDataLst>
    <p:extLst>
      <p:ext uri="{BB962C8B-B14F-4D97-AF65-F5344CB8AC3E}">
        <p14:creationId xmlns:p14="http://schemas.microsoft.com/office/powerpoint/2010/main" val="27966661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smtClean="0"/>
              <a:t>το Σημείωμα Αν</a:t>
            </a:r>
            <a:r>
              <a:rPr lang="en-US" sz="2000" dirty="0" smtClean="0"/>
              <a:t>α</a:t>
            </a:r>
            <a:r>
              <a:rPr lang="el-GR" sz="2000" dirty="0" smtClean="0"/>
              <a:t>φοράς,</a:t>
            </a:r>
            <a:endParaRPr lang="el-GR" sz="2000" dirty="0"/>
          </a:p>
          <a:p>
            <a:pPr lvl="1">
              <a:buFont typeface="Wingdings" panose="05000000000000000000" pitchFamily="2" charset="2"/>
              <a:buChar cha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a:buFont typeface="Wingdings" panose="05000000000000000000" pitchFamily="2" charset="2"/>
              <a:buChar char="§"/>
            </a:pPr>
            <a:r>
              <a:rPr lang="el-GR" sz="2000" dirty="0" smtClean="0"/>
              <a:t>τη δήλωση Διατήρησης 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buNone/>
            </a:pPr>
            <a:r>
              <a:rPr lang="el-GR" sz="2400" dirty="0"/>
              <a:t>μαζί με τους </a:t>
            </a:r>
            <a:r>
              <a:rPr lang="el-GR" sz="2400" dirty="0" smtClean="0"/>
              <a:t>συνοδευτικούς </a:t>
            </a:r>
            <a:r>
              <a:rPr lang="el-GR" sz="2400" dirty="0" err="1" smtClean="0"/>
              <a:t>υπερσυνδέσμους</a:t>
            </a:r>
            <a:r>
              <a:rPr lang="el-GR" sz="2400" dirty="0"/>
              <a:t>.</a:t>
            </a:r>
          </a:p>
          <a:p>
            <a:endParaRPr lang="el-GR" sz="2000" dirty="0"/>
          </a:p>
        </p:txBody>
      </p:sp>
    </p:spTree>
    <p:extLst>
      <p:ext uri="{BB962C8B-B14F-4D97-AF65-F5344CB8AC3E}">
        <p14:creationId xmlns:p14="http://schemas.microsoft.com/office/powerpoint/2010/main" val="34576734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l-GR" altLang="el-GR" smtClean="0"/>
              <a:t>Σημείωμα Χρήσης Έργων Τρίτων</a:t>
            </a:r>
          </a:p>
        </p:txBody>
      </p:sp>
      <p:sp>
        <p:nvSpPr>
          <p:cNvPr id="44035" name="Content Placeholder 2"/>
          <p:cNvSpPr>
            <a:spLocks noGrp="1"/>
          </p:cNvSpPr>
          <p:nvPr>
            <p:ph idx="1"/>
          </p:nvPr>
        </p:nvSpPr>
        <p:spPr/>
        <p:txBody>
          <a:bodyPr/>
          <a:lstStyle/>
          <a:p>
            <a:pPr marL="0" indent="0">
              <a:buFont typeface="Arial" panose="020B0604020202020204" pitchFamily="34" charset="0"/>
              <a:buNone/>
            </a:pPr>
            <a:r>
              <a:rPr lang="el-GR" altLang="el-GR" sz="2000" dirty="0" smtClean="0"/>
              <a:t>Το Έργο αυτό κάνει χρήση των ακόλουθων έργων:</a:t>
            </a:r>
          </a:p>
          <a:p>
            <a:pPr marL="0" indent="0">
              <a:buNone/>
            </a:pPr>
            <a:r>
              <a:rPr lang="el-GR" sz="2000" dirty="0"/>
              <a:t>Εικόνα </a:t>
            </a:r>
            <a:r>
              <a:rPr lang="el-GR" sz="2000" dirty="0" smtClean="0"/>
              <a:t>1: </a:t>
            </a:r>
            <a:r>
              <a:rPr lang="el-GR" sz="2000" dirty="0"/>
              <a:t>Εξώφυλλο </a:t>
            </a:r>
            <a:r>
              <a:rPr lang="el-GR" sz="2000" dirty="0" smtClean="0"/>
              <a:t>του </a:t>
            </a:r>
            <a:r>
              <a:rPr lang="el-GR" sz="2000" dirty="0"/>
              <a:t>βιβλίου «</a:t>
            </a:r>
            <a:r>
              <a:rPr lang="el-GR" sz="2000" dirty="0">
                <a:hlinkClick r:id="rId3"/>
              </a:rPr>
              <a:t>Ο πρίγκιπας </a:t>
            </a:r>
            <a:r>
              <a:rPr lang="el-GR" sz="2000" dirty="0" smtClean="0">
                <a:hlinkClick r:id="rId3"/>
              </a:rPr>
              <a:t>βάτραχος</a:t>
            </a:r>
            <a:r>
              <a:rPr lang="el-GR" sz="2000" dirty="0" smtClean="0"/>
              <a:t>» </a:t>
            </a:r>
            <a:r>
              <a:rPr lang="el-GR" altLang="el-GR" sz="2000" dirty="0"/>
              <a:t>/ </a:t>
            </a:r>
            <a:r>
              <a:rPr lang="en-US" altLang="el-GR" sz="2000" dirty="0" err="1"/>
              <a:t>Alix</a:t>
            </a:r>
            <a:r>
              <a:rPr lang="en-US" altLang="el-GR" sz="2000" dirty="0"/>
              <a:t> </a:t>
            </a:r>
            <a:r>
              <a:rPr lang="en-US" altLang="el-GR" sz="2000" dirty="0" err="1"/>
              <a:t>Berenzy</a:t>
            </a:r>
            <a:r>
              <a:rPr lang="en-US" altLang="el-GR" sz="2000" dirty="0"/>
              <a:t> · </a:t>
            </a:r>
            <a:r>
              <a:rPr lang="el-GR" altLang="el-GR" sz="2000" dirty="0"/>
              <a:t>μετάφραση Ρένα </a:t>
            </a:r>
            <a:r>
              <a:rPr lang="el-GR" altLang="el-GR" sz="2000" dirty="0" err="1"/>
              <a:t>Ρώσση</a:t>
            </a:r>
            <a:r>
              <a:rPr lang="el-GR" altLang="el-GR" sz="2000" dirty="0"/>
              <a:t> - </a:t>
            </a:r>
            <a:r>
              <a:rPr lang="el-GR" altLang="el-GR" sz="2000" dirty="0" err="1"/>
              <a:t>Ζαΐρη</a:t>
            </a:r>
            <a:r>
              <a:rPr lang="el-GR" altLang="el-GR" sz="2000" dirty="0"/>
              <a:t> · εικονογράφηση </a:t>
            </a:r>
            <a:r>
              <a:rPr lang="en-US" altLang="el-GR" sz="2000" dirty="0" err="1"/>
              <a:t>Alix</a:t>
            </a:r>
            <a:r>
              <a:rPr lang="en-US" altLang="el-GR" sz="2000" dirty="0"/>
              <a:t> </a:t>
            </a:r>
            <a:r>
              <a:rPr lang="en-US" altLang="el-GR" sz="2000" dirty="0" err="1"/>
              <a:t>Berenzy</a:t>
            </a:r>
            <a:r>
              <a:rPr lang="en-US" altLang="el-GR" sz="2000" dirty="0"/>
              <a:t>. - </a:t>
            </a:r>
            <a:r>
              <a:rPr lang="el-GR" altLang="el-GR" sz="2000" dirty="0"/>
              <a:t>Αθήνα: </a:t>
            </a:r>
            <a:r>
              <a:rPr lang="el-GR" altLang="el-GR" sz="2000" dirty="0" err="1"/>
              <a:t>Ρώσση</a:t>
            </a:r>
            <a:r>
              <a:rPr lang="el-GR" altLang="el-GR" sz="2000" dirty="0"/>
              <a:t> Ε., </a:t>
            </a:r>
            <a:r>
              <a:rPr lang="el-GR" altLang="el-GR" sz="2000" dirty="0" smtClean="0"/>
              <a:t>1990.</a:t>
            </a:r>
            <a:r>
              <a:rPr lang="el-GR" sz="2000" dirty="0" smtClean="0"/>
              <a:t> </a:t>
            </a:r>
            <a:r>
              <a:rPr lang="en-GB" altLang="en-US" sz="2000" dirty="0" err="1" smtClean="0"/>
              <a:t>Biblionet</a:t>
            </a:r>
            <a:r>
              <a:rPr lang="en-GB" altLang="en-US" sz="2000" dirty="0"/>
              <a:t>.</a:t>
            </a:r>
            <a:r>
              <a:rPr lang="el-GR" altLang="en-US" sz="2000" dirty="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Τίτλος 1"/>
          <p:cNvSpPr>
            <a:spLocks noGrp="1"/>
          </p:cNvSpPr>
          <p:nvPr>
            <p:ph type="title"/>
          </p:nvPr>
        </p:nvSpPr>
        <p:spPr/>
        <p:txBody>
          <a:bodyPr/>
          <a:lstStyle/>
          <a:p>
            <a:r>
              <a:rPr lang="el-GR" altLang="el-GR" dirty="0" smtClean="0"/>
              <a:t>Λίγα  λόγια για το βιβλίο (1/3)</a:t>
            </a:r>
          </a:p>
        </p:txBody>
      </p:sp>
      <p:sp>
        <p:nvSpPr>
          <p:cNvPr id="13315" name="Θέση περιεχομένου 4"/>
          <p:cNvSpPr>
            <a:spLocks noGrp="1"/>
          </p:cNvSpPr>
          <p:nvPr>
            <p:ph idx="1"/>
          </p:nvPr>
        </p:nvSpPr>
        <p:spPr>
          <a:xfrm>
            <a:off x="463550" y="1557338"/>
            <a:ext cx="8229600" cy="4525962"/>
          </a:xfrm>
        </p:spPr>
        <p:txBody>
          <a:bodyPr/>
          <a:lstStyle/>
          <a:p>
            <a:pPr marL="0" indent="0">
              <a:buFont typeface="Arial" panose="020B0604020202020204" pitchFamily="34" charset="0"/>
              <a:buNone/>
            </a:pPr>
            <a:r>
              <a:rPr lang="el-GR" altLang="el-GR" smtClean="0"/>
              <a:t>Μια φορά και έναν καιρό, ήταν ένας βάτραχος. Ο βάτραχος αγαπούσε πολύ μια πριγκίπισσα. Η πριγκίπισσα όμως, τον απορρίπτει χλευάζοντάς τον για την εμφάνισή του. Ο βάτραχος ξεκινά το μεγάλο του ταξίδι αναζητώντας την πριγκίπισσα που θα τον αγαπήσει.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Τίτλος 1"/>
          <p:cNvSpPr>
            <a:spLocks noGrp="1"/>
          </p:cNvSpPr>
          <p:nvPr>
            <p:ph type="title"/>
          </p:nvPr>
        </p:nvSpPr>
        <p:spPr/>
        <p:txBody>
          <a:bodyPr/>
          <a:lstStyle/>
          <a:p>
            <a:r>
              <a:rPr lang="el-GR" altLang="el-GR" dirty="0"/>
              <a:t>Λίγα  λόγια για το βιβλίο </a:t>
            </a:r>
            <a:r>
              <a:rPr lang="el-GR" altLang="el-GR" dirty="0" smtClean="0"/>
              <a:t>(2/3</a:t>
            </a:r>
            <a:r>
              <a:rPr lang="el-GR" altLang="el-GR" dirty="0"/>
              <a:t>)</a:t>
            </a:r>
            <a:endParaRPr lang="el-GR" altLang="el-GR" dirty="0" smtClean="0"/>
          </a:p>
        </p:txBody>
      </p:sp>
      <p:sp>
        <p:nvSpPr>
          <p:cNvPr id="5" name="Θέση περιεχομένου 4"/>
          <p:cNvSpPr>
            <a:spLocks noGrp="1"/>
          </p:cNvSpPr>
          <p:nvPr>
            <p:ph idx="1"/>
          </p:nvPr>
        </p:nvSpPr>
        <p:spPr>
          <a:xfrm>
            <a:off x="463550" y="1557338"/>
            <a:ext cx="8229600" cy="4525962"/>
          </a:xfrm>
        </p:spPr>
        <p:txBody>
          <a:bodyPr rtlCol="0">
            <a:noAutofit/>
          </a:bodyPr>
          <a:lstStyle/>
          <a:p>
            <a:pPr marL="0" indent="0" fontAlgn="auto">
              <a:spcAft>
                <a:spcPts val="0"/>
              </a:spcAft>
              <a:buFont typeface="Arial" panose="020B0604020202020204" pitchFamily="34" charset="0"/>
              <a:buNone/>
              <a:defRPr/>
            </a:pPr>
            <a:r>
              <a:rPr lang="el-GR" altLang="el-GR" dirty="0" smtClean="0"/>
              <a:t>Ένα </a:t>
            </a:r>
            <a:r>
              <a:rPr lang="el-GR" altLang="el-GR" dirty="0"/>
              <a:t>ταξίδι στο οποίο θα περάσει από διάφορες δοκιμασίες, μέχρι τελικά να συνειδητοποιήσει ποιος πραγματικά είναι και τι πραγματικά αξίζει. Ένα ταξίδι προς την αναζήτηση της ταυτότητας και την αυτοεκτίμηση. Ένα ταξίδι από την απογοήτευση στην αισιοδοξία, από την θλίψη στη χαρά.</a:t>
            </a:r>
          </a:p>
          <a:p>
            <a:pPr fontAlgn="auto">
              <a:spcAft>
                <a:spcPts val="0"/>
              </a:spcAft>
              <a:defRPr/>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Τίτλος 1"/>
          <p:cNvSpPr>
            <a:spLocks noGrp="1"/>
          </p:cNvSpPr>
          <p:nvPr>
            <p:ph type="title"/>
          </p:nvPr>
        </p:nvSpPr>
        <p:spPr/>
        <p:txBody>
          <a:bodyPr/>
          <a:lstStyle/>
          <a:p>
            <a:r>
              <a:rPr lang="el-GR" altLang="el-GR" dirty="0"/>
              <a:t>Λίγα  λόγια για το βιβλίο </a:t>
            </a:r>
            <a:r>
              <a:rPr lang="el-GR" altLang="el-GR" dirty="0" smtClean="0"/>
              <a:t>(3/3</a:t>
            </a:r>
            <a:r>
              <a:rPr lang="el-GR" altLang="el-GR" dirty="0"/>
              <a:t>)</a:t>
            </a:r>
            <a:endParaRPr lang="el-GR" altLang="el-GR" dirty="0" smtClean="0"/>
          </a:p>
        </p:txBody>
      </p:sp>
      <p:sp>
        <p:nvSpPr>
          <p:cNvPr id="5" name="Θέση περιεχομένου 4"/>
          <p:cNvSpPr>
            <a:spLocks noGrp="1"/>
          </p:cNvSpPr>
          <p:nvPr>
            <p:ph idx="1"/>
          </p:nvPr>
        </p:nvSpPr>
        <p:spPr>
          <a:xfrm>
            <a:off x="463550" y="1557338"/>
            <a:ext cx="8229600" cy="4525962"/>
          </a:xfrm>
        </p:spPr>
        <p:txBody>
          <a:bodyPr rtlCol="0">
            <a:noAutofit/>
          </a:bodyPr>
          <a:lstStyle/>
          <a:p>
            <a:pPr marL="0" indent="0" fontAlgn="auto">
              <a:spcAft>
                <a:spcPts val="0"/>
              </a:spcAft>
              <a:buFont typeface="Arial" panose="020B0604020202020204" pitchFamily="34" charset="0"/>
              <a:buNone/>
              <a:defRPr/>
            </a:pPr>
            <a:r>
              <a:rPr lang="el-GR" altLang="el-GR" dirty="0" smtClean="0"/>
              <a:t>Το παραμύθι τονίζει την </a:t>
            </a:r>
            <a:r>
              <a:rPr lang="el-GR" altLang="el-GR" b="1" dirty="0" smtClean="0"/>
              <a:t>αξία της εσωτερικής αίσθησης της αυτοεκτίμησης </a:t>
            </a:r>
            <a:r>
              <a:rPr lang="el-GR" altLang="el-GR" dirty="0" smtClean="0"/>
              <a:t>η οποία έρχεται σε αντίθεση με την αυτοεκτίμηση που προέρχεται από εξωτερικές πηγές όπως η εμφάνιση και η κοινωνική θέση. </a:t>
            </a:r>
          </a:p>
          <a:p>
            <a:pPr fontAlgn="auto">
              <a:spcAft>
                <a:spcPts val="0"/>
              </a:spcAft>
              <a:defRPr/>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Τίτλος 1"/>
          <p:cNvSpPr>
            <a:spLocks noGrp="1"/>
          </p:cNvSpPr>
          <p:nvPr>
            <p:ph type="title"/>
          </p:nvPr>
        </p:nvSpPr>
        <p:spPr/>
        <p:txBody>
          <a:bodyPr/>
          <a:lstStyle/>
          <a:p>
            <a:r>
              <a:rPr lang="el-GR" altLang="el-GR" smtClean="0"/>
              <a:t>Ανάγνωση βιβλίου </a:t>
            </a:r>
          </a:p>
        </p:txBody>
      </p:sp>
      <p:sp>
        <p:nvSpPr>
          <p:cNvPr id="4" name="Θέση περιεχομένου 3"/>
          <p:cNvSpPr>
            <a:spLocks noGrp="1"/>
          </p:cNvSpPr>
          <p:nvPr>
            <p:ph sz="half" idx="1"/>
          </p:nvPr>
        </p:nvSpPr>
        <p:spPr>
          <a:xfrm>
            <a:off x="457200" y="1600200"/>
            <a:ext cx="3827463" cy="4525963"/>
          </a:xfrm>
        </p:spPr>
        <p:txBody>
          <a:bodyPr rtlCol="0">
            <a:noAutofit/>
          </a:bodyPr>
          <a:lstStyle/>
          <a:p>
            <a:pPr marL="0" indent="0" fontAlgn="auto">
              <a:spcBef>
                <a:spcPts val="0"/>
              </a:spcBef>
              <a:spcAft>
                <a:spcPts val="0"/>
              </a:spcAft>
              <a:buFont typeface="Arial" panose="020B0604020202020204" pitchFamily="34" charset="0"/>
              <a:buNone/>
              <a:defRPr/>
            </a:pPr>
            <a:r>
              <a:rPr lang="el-GR" altLang="el-GR" sz="2700" dirty="0"/>
              <a:t>Ξεκίνησα διαβάζοντας τα βιβλίο στην  τάξη. Κατά τη διάρκεια της ανάγνωσης έκανα κάποιες ερωτήσεις στα παιδιά, οι οποίες </a:t>
            </a:r>
            <a:r>
              <a:rPr lang="el-GR" altLang="el-GR" sz="2700" dirty="0" smtClean="0"/>
              <a:t>εστίαζαν:</a:t>
            </a:r>
          </a:p>
          <a:p>
            <a:pPr fontAlgn="auto">
              <a:spcBef>
                <a:spcPts val="0"/>
              </a:spcBef>
              <a:spcAft>
                <a:spcPts val="0"/>
              </a:spcAft>
              <a:defRPr/>
            </a:pPr>
            <a:r>
              <a:rPr lang="el-GR" altLang="el-GR" sz="2700" dirty="0" smtClean="0"/>
              <a:t>στην </a:t>
            </a:r>
            <a:r>
              <a:rPr lang="el-GR" altLang="el-GR" sz="2700" dirty="0"/>
              <a:t>αρχική λύπη του </a:t>
            </a:r>
            <a:r>
              <a:rPr lang="el-GR" altLang="el-GR" sz="2700" dirty="0" smtClean="0"/>
              <a:t>ήρωα και</a:t>
            </a:r>
          </a:p>
          <a:p>
            <a:pPr fontAlgn="auto">
              <a:spcBef>
                <a:spcPts val="0"/>
              </a:spcBef>
              <a:spcAft>
                <a:spcPts val="0"/>
              </a:spcAft>
              <a:defRPr/>
            </a:pPr>
            <a:r>
              <a:rPr lang="el-GR" altLang="el-GR" sz="2700" dirty="0" smtClean="0"/>
              <a:t>στην </a:t>
            </a:r>
            <a:r>
              <a:rPr lang="el-GR" altLang="el-GR" sz="2700" dirty="0"/>
              <a:t>τελική του </a:t>
            </a:r>
            <a:r>
              <a:rPr lang="el-GR" altLang="el-GR" sz="2700" dirty="0" smtClean="0"/>
              <a:t>ευτυχία.</a:t>
            </a:r>
            <a:endParaRPr lang="el-GR" altLang="el-GR" sz="2700" dirty="0"/>
          </a:p>
          <a:p>
            <a:pPr fontAlgn="auto">
              <a:spcBef>
                <a:spcPts val="0"/>
              </a:spcBef>
              <a:spcAft>
                <a:spcPts val="0"/>
              </a:spcAft>
              <a:defRPr/>
            </a:pPr>
            <a:endParaRPr lang="el-GR" sz="2700" dirty="0"/>
          </a:p>
        </p:txBody>
      </p:sp>
      <p:pic>
        <p:nvPicPr>
          <p:cNvPr id="16388" name="Picture 4" descr="Η Νηπιαγωγός διαβάζει το βιβλίο."/>
          <p:cNvPicPr>
            <a:picLocks noGrp="1" noChangeAspect="1" noChangeArrowheads="1"/>
          </p:cNvPicPr>
          <p:nvPr>
            <p:ph sz="half" idx="2"/>
          </p:nvPr>
        </p:nvPicPr>
        <p:blipFill>
          <a:blip r:embed="rId2" cstate="screen">
            <a:extLst>
              <a:ext uri="{28A0092B-C50C-407E-A947-70E740481C1C}">
                <a14:useLocalDpi xmlns:a14="http://schemas.microsoft.com/office/drawing/2010/main"/>
              </a:ext>
            </a:extLst>
          </a:blip>
          <a:srcRect/>
          <a:stretch>
            <a:fillRect/>
          </a:stretch>
        </p:blipFill>
        <p:spPr>
          <a:xfrm>
            <a:off x="4625975" y="1773238"/>
            <a:ext cx="4038600" cy="3656012"/>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Τίτλος 1"/>
          <p:cNvSpPr>
            <a:spLocks noGrp="1"/>
          </p:cNvSpPr>
          <p:nvPr>
            <p:ph type="title"/>
          </p:nvPr>
        </p:nvSpPr>
        <p:spPr/>
        <p:txBody>
          <a:bodyPr/>
          <a:lstStyle/>
          <a:p>
            <a:r>
              <a:rPr lang="el-GR" altLang="el-GR" dirty="0" smtClean="0"/>
              <a:t>Ερωτήσεις (1/4)</a:t>
            </a:r>
          </a:p>
        </p:txBody>
      </p:sp>
      <p:sp>
        <p:nvSpPr>
          <p:cNvPr id="17411" name="Θέση περιεχομένου 2"/>
          <p:cNvSpPr>
            <a:spLocks noGrp="1"/>
          </p:cNvSpPr>
          <p:nvPr>
            <p:ph sz="half" idx="1"/>
          </p:nvPr>
        </p:nvSpPr>
        <p:spPr/>
        <p:txBody>
          <a:bodyPr/>
          <a:lstStyle/>
          <a:p>
            <a:r>
              <a:rPr lang="el-GR" altLang="el-GR" smtClean="0"/>
              <a:t>Γιατί ο πρίγκιπας βάτραχος ένιωσε σαν να είχε ραγίζει η καρδιά του</a:t>
            </a:r>
            <a:r>
              <a:rPr lang="en-US" altLang="el-GR" smtClean="0"/>
              <a:t>;</a:t>
            </a:r>
            <a:endParaRPr lang="el-GR" altLang="el-GR" smtClean="0"/>
          </a:p>
          <a:p>
            <a:pPr lvl="1">
              <a:buFont typeface="Calibri" panose="020F0502020204030204" pitchFamily="34" charset="0"/>
              <a:buChar char="‐"/>
            </a:pPr>
            <a:r>
              <a:rPr lang="el-GR" altLang="el-GR" sz="2600" smtClean="0"/>
              <a:t>Γιατί η πριγκίπισσα τον πέταξε στη γωνία. </a:t>
            </a:r>
          </a:p>
          <a:p>
            <a:pPr lvl="1">
              <a:buFont typeface="Calibri" panose="020F0502020204030204" pitchFamily="34" charset="0"/>
              <a:buChar char="‐"/>
            </a:pPr>
            <a:r>
              <a:rPr lang="el-GR" altLang="el-GR" sz="2600" smtClean="0"/>
              <a:t>Γιατί του είπε ότι είναι άσχημος.</a:t>
            </a:r>
          </a:p>
          <a:p>
            <a:pPr lvl="1">
              <a:buFont typeface="Calibri" panose="020F0502020204030204" pitchFamily="34" charset="0"/>
              <a:buChar char="‐"/>
            </a:pPr>
            <a:r>
              <a:rPr lang="el-GR" altLang="el-GR" sz="2600" smtClean="0"/>
              <a:t>Του είπε «είσαι απαίσιος».</a:t>
            </a:r>
          </a:p>
          <a:p>
            <a:pPr lvl="1">
              <a:buFont typeface="Calibri" panose="020F0502020204030204" pitchFamily="34" charset="0"/>
              <a:buChar char="‐"/>
            </a:pPr>
            <a:endParaRPr lang="el-GR" altLang="el-GR" sz="2600" smtClean="0"/>
          </a:p>
          <a:p>
            <a:endParaRPr lang="el-GR" altLang="el-GR" smtClean="0"/>
          </a:p>
        </p:txBody>
      </p:sp>
      <p:sp>
        <p:nvSpPr>
          <p:cNvPr id="17412" name="Θέση περιεχομένου 3"/>
          <p:cNvSpPr>
            <a:spLocks noGrp="1"/>
          </p:cNvSpPr>
          <p:nvPr>
            <p:ph sz="half" idx="2"/>
          </p:nvPr>
        </p:nvSpPr>
        <p:spPr/>
        <p:txBody>
          <a:bodyPr/>
          <a:lstStyle/>
          <a:p>
            <a:r>
              <a:rPr lang="el-GR" altLang="el-GR" dirty="0" smtClean="0"/>
              <a:t>Έχετε εσείς αισθανθεί ποτέ τόσο άσχημα σαν να έχει ραγίσει η καρδία σας</a:t>
            </a:r>
            <a:r>
              <a:rPr lang="en-US" altLang="el-GR" dirty="0" smtClean="0"/>
              <a:t>; </a:t>
            </a:r>
            <a:r>
              <a:rPr lang="el-GR" altLang="el-GR" dirty="0" smtClean="0"/>
              <a:t>Πότε</a:t>
            </a:r>
            <a:r>
              <a:rPr lang="en-US" altLang="el-GR" dirty="0" smtClean="0"/>
              <a:t>;</a:t>
            </a:r>
            <a:endParaRPr lang="el-GR" altLang="el-GR" dirty="0" smtClean="0"/>
          </a:p>
          <a:p>
            <a:pPr lvl="1">
              <a:buFont typeface="Calibri" panose="020F0502020204030204" pitchFamily="34" charset="0"/>
              <a:buChar char="‐"/>
            </a:pPr>
            <a:r>
              <a:rPr lang="el-GR" altLang="el-GR" sz="2600" dirty="0" smtClean="0"/>
              <a:t>Όταν μια μέρα η μαμά μου με μάλωσε και με έβαλε τιμωρία στο δωμάτιο</a:t>
            </a:r>
            <a:r>
              <a:rPr lang="en-GB" altLang="el-GR" sz="2600" dirty="0" smtClean="0"/>
              <a:t>.</a:t>
            </a:r>
            <a:endParaRPr lang="el-GR" altLang="el-GR" sz="2600" dirty="0" smtClean="0"/>
          </a:p>
          <a:p>
            <a:pPr lvl="1">
              <a:buFont typeface="Calibri" panose="020F0502020204030204" pitchFamily="34" charset="0"/>
              <a:buChar char="‐"/>
            </a:pPr>
            <a:r>
              <a:rPr lang="el-GR" altLang="el-GR" sz="2600" dirty="0" smtClean="0"/>
              <a:t>Όταν μια μέρα ο φίλος μου δεν με έπαιζε</a:t>
            </a:r>
            <a:r>
              <a:rPr lang="en-GB" altLang="el-GR" sz="2600" dirty="0" smtClean="0"/>
              <a:t>.</a:t>
            </a:r>
            <a:endParaRPr lang="el-GR" altLang="el-GR" sz="2600" dirty="0" smtClean="0"/>
          </a:p>
          <a:p>
            <a:endParaRPr lang="el-GR" altLang="el-GR" dirty="0" smtClean="0"/>
          </a:p>
          <a:p>
            <a:endParaRPr lang="el-GR" altLang="el-G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1"/>
          <p:cNvSpPr>
            <a:spLocks noGrp="1"/>
          </p:cNvSpPr>
          <p:nvPr>
            <p:ph type="title"/>
          </p:nvPr>
        </p:nvSpPr>
        <p:spPr/>
        <p:txBody>
          <a:bodyPr/>
          <a:lstStyle/>
          <a:p>
            <a:r>
              <a:rPr lang="el-GR" altLang="el-GR" dirty="0"/>
              <a:t>Ερωτήσεις </a:t>
            </a:r>
            <a:r>
              <a:rPr lang="el-GR" altLang="el-GR" dirty="0" smtClean="0"/>
              <a:t>(2/4</a:t>
            </a:r>
            <a:r>
              <a:rPr lang="el-GR" altLang="el-GR" dirty="0"/>
              <a:t>)</a:t>
            </a:r>
            <a:endParaRPr lang="el-GR" altLang="el-GR" dirty="0" smtClean="0"/>
          </a:p>
        </p:txBody>
      </p:sp>
      <p:sp>
        <p:nvSpPr>
          <p:cNvPr id="18435" name="Θέση περιεχομένου 2"/>
          <p:cNvSpPr>
            <a:spLocks noGrp="1"/>
          </p:cNvSpPr>
          <p:nvPr>
            <p:ph sz="half" idx="1"/>
          </p:nvPr>
        </p:nvSpPr>
        <p:spPr/>
        <p:txBody>
          <a:bodyPr/>
          <a:lstStyle/>
          <a:p>
            <a:r>
              <a:rPr lang="el-GR" altLang="el-GR" smtClean="0"/>
              <a:t>Μπορείτε να σκεφτείτε πράγματα που κάνουμε  ή λέμε και κάνουν τους άλλους ανθρώπους να νιώθουν σαν να έχει ραγίσει η καρδιά τους;</a:t>
            </a:r>
          </a:p>
          <a:p>
            <a:pPr lvl="1">
              <a:buFont typeface="Calibri" panose="020F0502020204030204" pitchFamily="34" charset="0"/>
              <a:buChar char="‐"/>
            </a:pPr>
            <a:r>
              <a:rPr lang="el-GR" altLang="el-GR" sz="2600" smtClean="0"/>
              <a:t>Δεν τους παίζουμε.</a:t>
            </a:r>
          </a:p>
          <a:p>
            <a:pPr lvl="1">
              <a:buFont typeface="Calibri" panose="020F0502020204030204" pitchFamily="34" charset="0"/>
              <a:buChar char="‐"/>
            </a:pPr>
            <a:r>
              <a:rPr lang="el-GR" altLang="el-GR" sz="2600" smtClean="0"/>
              <a:t>Τους κοροϊδεύουμε.</a:t>
            </a:r>
          </a:p>
          <a:p>
            <a:pPr lvl="1">
              <a:buFont typeface="Calibri" panose="020F0502020204030204" pitchFamily="34" charset="0"/>
              <a:buChar char="‐"/>
            </a:pPr>
            <a:endParaRPr lang="el-GR" altLang="el-GR" sz="2600" smtClean="0"/>
          </a:p>
          <a:p>
            <a:endParaRPr lang="el-GR" altLang="el-GR" smtClean="0"/>
          </a:p>
        </p:txBody>
      </p:sp>
      <p:sp>
        <p:nvSpPr>
          <p:cNvPr id="18436" name="Θέση περιεχομένου 3"/>
          <p:cNvSpPr>
            <a:spLocks noGrp="1"/>
          </p:cNvSpPr>
          <p:nvPr>
            <p:ph sz="half" idx="2"/>
          </p:nvPr>
        </p:nvSpPr>
        <p:spPr/>
        <p:txBody>
          <a:bodyPr/>
          <a:lstStyle/>
          <a:p>
            <a:r>
              <a:rPr lang="el-GR" altLang="el-GR" smtClean="0"/>
              <a:t>Πώς μπορούμε να βοηθήσουμε κάποιον που αισθάνεται άσχημα;</a:t>
            </a:r>
          </a:p>
          <a:p>
            <a:pPr lvl="1">
              <a:buFont typeface="Calibri" panose="020F0502020204030204" pitchFamily="34" charset="0"/>
              <a:buChar char="‐"/>
            </a:pPr>
            <a:r>
              <a:rPr lang="el-GR" altLang="el-GR" sz="2600" smtClean="0"/>
              <a:t>Να τον κάνουμε αγκαλιά.</a:t>
            </a:r>
          </a:p>
          <a:p>
            <a:pPr lvl="1">
              <a:buFont typeface="Calibri" panose="020F0502020204030204" pitchFamily="34" charset="0"/>
              <a:buChar char="‐"/>
            </a:pPr>
            <a:r>
              <a:rPr lang="el-GR" altLang="el-GR" sz="2600" smtClean="0"/>
              <a:t>Να τον αγαπάμε. </a:t>
            </a:r>
          </a:p>
          <a:p>
            <a:pPr lvl="1">
              <a:buFont typeface="Calibri" panose="020F0502020204030204" pitchFamily="34" charset="0"/>
              <a:buChar char="‐"/>
            </a:pPr>
            <a:r>
              <a:rPr lang="el-GR" altLang="el-GR" sz="2600" smtClean="0"/>
              <a:t>Να τον φροντίζουμε. </a:t>
            </a:r>
          </a:p>
          <a:p>
            <a:pPr lvl="1">
              <a:buFont typeface="Calibri" panose="020F0502020204030204" pitchFamily="34" charset="0"/>
              <a:buChar char="‐"/>
            </a:pPr>
            <a:r>
              <a:rPr lang="el-GR" altLang="el-GR" sz="2600" smtClean="0"/>
              <a:t>Να τον προσέχουμε. </a:t>
            </a:r>
          </a:p>
          <a:p>
            <a:endParaRPr lang="el-GR" altLang="el-GR" smtClean="0"/>
          </a:p>
          <a:p>
            <a:endParaRPr lang="el-GR"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Τίτλος 1"/>
          <p:cNvSpPr>
            <a:spLocks noGrp="1"/>
          </p:cNvSpPr>
          <p:nvPr>
            <p:ph type="title"/>
          </p:nvPr>
        </p:nvSpPr>
        <p:spPr/>
        <p:txBody>
          <a:bodyPr/>
          <a:lstStyle/>
          <a:p>
            <a:r>
              <a:rPr lang="el-GR" altLang="el-GR" dirty="0"/>
              <a:t>Ερωτήσεις </a:t>
            </a:r>
            <a:r>
              <a:rPr lang="el-GR" altLang="el-GR" dirty="0" smtClean="0"/>
              <a:t>(3/4</a:t>
            </a:r>
            <a:r>
              <a:rPr lang="el-GR" altLang="el-GR" dirty="0"/>
              <a:t>)</a:t>
            </a:r>
            <a:endParaRPr lang="el-GR" altLang="el-GR" dirty="0" smtClean="0"/>
          </a:p>
        </p:txBody>
      </p:sp>
      <p:sp>
        <p:nvSpPr>
          <p:cNvPr id="19459" name="Θέση περιεχομένου 2"/>
          <p:cNvSpPr>
            <a:spLocks noGrp="1"/>
          </p:cNvSpPr>
          <p:nvPr>
            <p:ph sz="half" idx="1"/>
          </p:nvPr>
        </p:nvSpPr>
        <p:spPr/>
        <p:txBody>
          <a:bodyPr/>
          <a:lstStyle/>
          <a:p>
            <a:r>
              <a:rPr lang="el-GR" altLang="el-GR" smtClean="0"/>
              <a:t>Έμεινε, λοιπόν, για πολύ καιρό στεναχωρημένος ο πρίγκιπας βάτραχος</a:t>
            </a:r>
            <a:r>
              <a:rPr lang="en-US" altLang="el-GR" smtClean="0"/>
              <a:t>;</a:t>
            </a:r>
            <a:endParaRPr lang="el-GR" altLang="el-GR" smtClean="0"/>
          </a:p>
          <a:p>
            <a:r>
              <a:rPr lang="el-GR" altLang="el-GR" smtClean="0"/>
              <a:t>Ποια πράγματα στη διάρκεια του ταξιδιού του έκαναν το βάτραχο να αισθανθεί καλά με τον εαυτό του</a:t>
            </a:r>
            <a:r>
              <a:rPr lang="en-US" altLang="el-GR" smtClean="0"/>
              <a:t>;</a:t>
            </a:r>
          </a:p>
          <a:p>
            <a:pPr>
              <a:buFontTx/>
              <a:buNone/>
            </a:pPr>
            <a:r>
              <a:rPr lang="en-US" altLang="el-GR" smtClean="0"/>
              <a:t> </a:t>
            </a:r>
            <a:endParaRPr lang="el-GR" altLang="el-GR" smtClean="0"/>
          </a:p>
          <a:p>
            <a:endParaRPr lang="el-GR" altLang="el-GR" smtClean="0"/>
          </a:p>
        </p:txBody>
      </p:sp>
      <p:sp>
        <p:nvSpPr>
          <p:cNvPr id="19460" name="Θέση περιεχομένου 3"/>
          <p:cNvSpPr>
            <a:spLocks noGrp="1"/>
          </p:cNvSpPr>
          <p:nvPr>
            <p:ph sz="half" idx="2"/>
          </p:nvPr>
        </p:nvSpPr>
        <p:spPr/>
        <p:txBody>
          <a:bodyPr/>
          <a:lstStyle/>
          <a:p>
            <a:pPr>
              <a:spcAft>
                <a:spcPts val="600"/>
              </a:spcAft>
              <a:buFont typeface="Calibri" panose="020F0502020204030204" pitchFamily="34" charset="0"/>
              <a:buChar char="‐"/>
            </a:pPr>
            <a:r>
              <a:rPr lang="el-GR" altLang="el-GR" sz="2600" smtClean="0"/>
              <a:t>Βοήθησε το περιστέρι και τη χελώνα και μετά τον βοήθησαν και αυτοί όταν χρειάστηκε βοήθεια. </a:t>
            </a:r>
          </a:p>
          <a:p>
            <a:pPr>
              <a:spcAft>
                <a:spcPts val="600"/>
              </a:spcAft>
              <a:buFont typeface="Calibri" panose="020F0502020204030204" pitchFamily="34" charset="0"/>
              <a:buChar char="‐"/>
            </a:pPr>
            <a:r>
              <a:rPr lang="el-GR" altLang="el-GR" sz="2600" smtClean="0"/>
              <a:t> Έγινε φίλος μαζί τους.</a:t>
            </a:r>
          </a:p>
          <a:p>
            <a:pPr>
              <a:spcAft>
                <a:spcPts val="600"/>
              </a:spcAft>
              <a:buFont typeface="Calibri" panose="020F0502020204030204" pitchFamily="34" charset="0"/>
              <a:buChar char="‐"/>
            </a:pPr>
            <a:r>
              <a:rPr lang="el-GR" altLang="el-GR" sz="2600" smtClean="0"/>
              <a:t> Ήταν γενναίος.</a:t>
            </a:r>
          </a:p>
          <a:p>
            <a:pPr>
              <a:spcAft>
                <a:spcPts val="600"/>
              </a:spcAft>
            </a:pPr>
            <a:endParaRPr lang="el-GR" altLang="el-GR" smtClean="0"/>
          </a:p>
          <a:p>
            <a:pPr>
              <a:spcAft>
                <a:spcPts val="600"/>
              </a:spcAft>
            </a:pPr>
            <a:endParaRPr lang="el-GR" altLang="el-GR" smtClean="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29/2015 1:02:55 A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3,"/>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12290,12291,12292,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31746,31747,31748,"/>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312DC0AD-3101-4758-AC34-0BE9FF97FA1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2002</TotalTime>
  <Words>1154</Words>
  <Application>Microsoft Office PowerPoint</Application>
  <PresentationFormat>On-screen Show (4:3)</PresentationFormat>
  <Paragraphs>108</Paragraphs>
  <Slides>25</Slides>
  <Notes>8</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Θέμα του Office</vt:lpstr>
      <vt:lpstr>Το Εικονογραφημένο Βιβλίο στην Προσχολική Εκπαίδευση</vt:lpstr>
      <vt:lpstr>Διδακτική Πρακτική</vt:lpstr>
      <vt:lpstr>Λίγα  λόγια για το βιβλίο (1/3)</vt:lpstr>
      <vt:lpstr>Λίγα  λόγια για το βιβλίο (2/3)</vt:lpstr>
      <vt:lpstr>Λίγα  λόγια για το βιβλίο (3/3)</vt:lpstr>
      <vt:lpstr>Ανάγνωση βιβλίου </vt:lpstr>
      <vt:lpstr>Ερωτήσεις (1/4)</vt:lpstr>
      <vt:lpstr>Ερωτήσεις (2/4)</vt:lpstr>
      <vt:lpstr>Ερωτήσεις (3/4)</vt:lpstr>
      <vt:lpstr>Ερωτήσεις (4/4)</vt:lpstr>
      <vt:lpstr>Δραστηριότητα: «Μαγικό κουτί» (1/4) </vt:lpstr>
      <vt:lpstr>Δραστηριότητα: «Μαγικό κουτί» (2/4) </vt:lpstr>
      <vt:lpstr>Δραστηριότητα: «Μαγικό κουτί» (3/4) </vt:lpstr>
      <vt:lpstr>Δραστηριότητα: «Μαγικό κουτί» (4/4) </vt:lpstr>
      <vt:lpstr>Δραστηριότητα: Κορνίζες (1/2)</vt:lpstr>
      <vt:lpstr>Δραστηριότητα: Κορνίζες (2/2)</vt:lpstr>
      <vt:lpstr>Τι μας έμαθε ο πρίγκιπας βάτραχος; (1/2)</vt:lpstr>
      <vt:lpstr>Τι μας έμαθε ο πρίγκιπας βάτραχος; (2/2)</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πρίγκιπας βάτραχος</dc:title>
  <dc:subject>Το Εικονογραφημένο Βιβλίο στην Προσχολική Εκπαίδευση</dc:subject>
  <dc:creator> Αγγελική Γιαννικοπούλου</dc:creator>
  <cp:lastModifiedBy>Smaragda Papadopoulou</cp:lastModifiedBy>
  <cp:revision>211</cp:revision>
  <dcterms:created xsi:type="dcterms:W3CDTF">2012-09-06T09:03:05Z</dcterms:created>
  <dcterms:modified xsi:type="dcterms:W3CDTF">2015-10-28T23:03:30Z</dcterms:modified>
  <cp:category>Συναισθήματα</cp:category>
</cp:coreProperties>
</file>