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4"/>
  </p:notesMasterIdLst>
  <p:sldIdLst>
    <p:sldId id="456" r:id="rId2"/>
    <p:sldId id="523" r:id="rId3"/>
    <p:sldId id="524" r:id="rId4"/>
    <p:sldId id="525" r:id="rId5"/>
    <p:sldId id="526" r:id="rId6"/>
    <p:sldId id="527" r:id="rId7"/>
    <p:sldId id="528" r:id="rId8"/>
    <p:sldId id="529" r:id="rId9"/>
    <p:sldId id="530" r:id="rId10"/>
    <p:sldId id="531" r:id="rId11"/>
    <p:sldId id="532" r:id="rId12"/>
    <p:sldId id="533" r:id="rId13"/>
    <p:sldId id="534" r:id="rId14"/>
    <p:sldId id="535" r:id="rId15"/>
    <p:sldId id="598" r:id="rId16"/>
    <p:sldId id="536" r:id="rId17"/>
    <p:sldId id="537" r:id="rId18"/>
    <p:sldId id="538" r:id="rId19"/>
    <p:sldId id="539" r:id="rId20"/>
    <p:sldId id="540" r:id="rId21"/>
    <p:sldId id="541" r:id="rId22"/>
    <p:sldId id="542" r:id="rId23"/>
    <p:sldId id="543" r:id="rId24"/>
    <p:sldId id="544" r:id="rId25"/>
    <p:sldId id="545" r:id="rId26"/>
    <p:sldId id="546" r:id="rId27"/>
    <p:sldId id="599" r:id="rId28"/>
    <p:sldId id="547" r:id="rId29"/>
    <p:sldId id="548" r:id="rId30"/>
    <p:sldId id="549" r:id="rId31"/>
    <p:sldId id="550" r:id="rId32"/>
    <p:sldId id="551" r:id="rId33"/>
    <p:sldId id="552" r:id="rId34"/>
    <p:sldId id="553" r:id="rId35"/>
    <p:sldId id="554" r:id="rId36"/>
    <p:sldId id="555" r:id="rId37"/>
    <p:sldId id="556" r:id="rId38"/>
    <p:sldId id="557" r:id="rId39"/>
    <p:sldId id="558" r:id="rId40"/>
    <p:sldId id="559" r:id="rId41"/>
    <p:sldId id="560" r:id="rId42"/>
    <p:sldId id="561" r:id="rId43"/>
    <p:sldId id="562" r:id="rId44"/>
    <p:sldId id="563" r:id="rId45"/>
    <p:sldId id="564" r:id="rId46"/>
    <p:sldId id="565" r:id="rId47"/>
    <p:sldId id="566" r:id="rId48"/>
    <p:sldId id="567" r:id="rId49"/>
    <p:sldId id="568" r:id="rId50"/>
    <p:sldId id="569" r:id="rId51"/>
    <p:sldId id="570" r:id="rId52"/>
    <p:sldId id="571" r:id="rId53"/>
    <p:sldId id="572" r:id="rId54"/>
    <p:sldId id="573" r:id="rId55"/>
    <p:sldId id="574" r:id="rId56"/>
    <p:sldId id="575" r:id="rId57"/>
    <p:sldId id="576" r:id="rId58"/>
    <p:sldId id="577" r:id="rId59"/>
    <p:sldId id="578" r:id="rId60"/>
    <p:sldId id="522" r:id="rId61"/>
    <p:sldId id="579" r:id="rId62"/>
    <p:sldId id="580" r:id="rId63"/>
    <p:sldId id="581" r:id="rId64"/>
    <p:sldId id="582" r:id="rId65"/>
    <p:sldId id="583" r:id="rId66"/>
    <p:sldId id="584" r:id="rId67"/>
    <p:sldId id="585" r:id="rId68"/>
    <p:sldId id="586" r:id="rId69"/>
    <p:sldId id="587" r:id="rId70"/>
    <p:sldId id="588" r:id="rId71"/>
    <p:sldId id="589" r:id="rId72"/>
    <p:sldId id="590" r:id="rId73"/>
    <p:sldId id="591" r:id="rId74"/>
    <p:sldId id="592" r:id="rId75"/>
    <p:sldId id="593" r:id="rId76"/>
    <p:sldId id="594" r:id="rId77"/>
    <p:sldId id="595" r:id="rId78"/>
    <p:sldId id="596" r:id="rId79"/>
    <p:sldId id="597" r:id="rId80"/>
    <p:sldId id="410" r:id="rId81"/>
    <p:sldId id="411" r:id="rId82"/>
    <p:sldId id="412" r:id="rId83"/>
    <p:sldId id="605" r:id="rId84"/>
    <p:sldId id="606" r:id="rId85"/>
    <p:sldId id="414" r:id="rId86"/>
    <p:sldId id="415" r:id="rId87"/>
    <p:sldId id="416" r:id="rId88"/>
    <p:sldId id="600" r:id="rId89"/>
    <p:sldId id="601" r:id="rId90"/>
    <p:sldId id="602" r:id="rId91"/>
    <p:sldId id="603" r:id="rId92"/>
    <p:sldId id="604"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163" autoAdjust="0"/>
    <p:restoredTop sz="80072" autoAdjust="0"/>
  </p:normalViewPr>
  <p:slideViewPr>
    <p:cSldViewPr snapToGrid="0">
      <p:cViewPr varScale="1">
        <p:scale>
          <a:sx n="74" d="100"/>
          <a:sy n="74" d="100"/>
        </p:scale>
        <p:origin x="624" y="72"/>
      </p:cViewPr>
      <p:guideLst>
        <p:guide orient="horz" pos="2160"/>
        <p:guide pos="2880"/>
      </p:guideLst>
    </p:cSldViewPr>
  </p:slideViewPr>
  <p:outlineViewPr>
    <p:cViewPr>
      <p:scale>
        <a:sx n="33" d="100"/>
        <a:sy n="33" d="100"/>
      </p:scale>
      <p:origin x="0" y="-2806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pPr/>
              <a:t>11/12/2015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pPr/>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a:t>
            </a:fld>
            <a:endParaRPr lang="en-US"/>
          </a:p>
        </p:txBody>
      </p:sp>
    </p:spTree>
    <p:extLst>
      <p:ext uri="{BB962C8B-B14F-4D97-AF65-F5344CB8AC3E}">
        <p14:creationId xmlns:p14="http://schemas.microsoft.com/office/powerpoint/2010/main" val="188283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aseline="0" dirty="0" smtClean="0"/>
          </a:p>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14</a:t>
            </a:fld>
            <a:endParaRPr lang="en-US"/>
          </a:p>
        </p:txBody>
      </p:sp>
    </p:spTree>
    <p:extLst>
      <p:ext uri="{BB962C8B-B14F-4D97-AF65-F5344CB8AC3E}">
        <p14:creationId xmlns:p14="http://schemas.microsoft.com/office/powerpoint/2010/main" val="264312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15</a:t>
            </a:fld>
            <a:endParaRPr lang="en-US"/>
          </a:p>
        </p:txBody>
      </p:sp>
    </p:spTree>
    <p:extLst>
      <p:ext uri="{BB962C8B-B14F-4D97-AF65-F5344CB8AC3E}">
        <p14:creationId xmlns:p14="http://schemas.microsoft.com/office/powerpoint/2010/main" val="2718074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18</a:t>
            </a:fld>
            <a:endParaRPr lang="en-US"/>
          </a:p>
        </p:txBody>
      </p:sp>
    </p:spTree>
    <p:extLst>
      <p:ext uri="{BB962C8B-B14F-4D97-AF65-F5344CB8AC3E}">
        <p14:creationId xmlns:p14="http://schemas.microsoft.com/office/powerpoint/2010/main" val="2898385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19</a:t>
            </a:fld>
            <a:endParaRPr lang="en-US"/>
          </a:p>
        </p:txBody>
      </p:sp>
    </p:spTree>
    <p:extLst>
      <p:ext uri="{BB962C8B-B14F-4D97-AF65-F5344CB8AC3E}">
        <p14:creationId xmlns:p14="http://schemas.microsoft.com/office/powerpoint/2010/main" val="1516241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20</a:t>
            </a:fld>
            <a:endParaRPr lang="en-US"/>
          </a:p>
        </p:txBody>
      </p:sp>
    </p:spTree>
    <p:extLst>
      <p:ext uri="{BB962C8B-B14F-4D97-AF65-F5344CB8AC3E}">
        <p14:creationId xmlns:p14="http://schemas.microsoft.com/office/powerpoint/2010/main" val="3847020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21</a:t>
            </a:fld>
            <a:endParaRPr lang="en-US"/>
          </a:p>
        </p:txBody>
      </p:sp>
    </p:spTree>
    <p:extLst>
      <p:ext uri="{BB962C8B-B14F-4D97-AF65-F5344CB8AC3E}">
        <p14:creationId xmlns:p14="http://schemas.microsoft.com/office/powerpoint/2010/main" val="2361317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22</a:t>
            </a:fld>
            <a:endParaRPr lang="en-US"/>
          </a:p>
        </p:txBody>
      </p:sp>
    </p:spTree>
    <p:extLst>
      <p:ext uri="{BB962C8B-B14F-4D97-AF65-F5344CB8AC3E}">
        <p14:creationId xmlns:p14="http://schemas.microsoft.com/office/powerpoint/2010/main" val="213850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24</a:t>
            </a:fld>
            <a:endParaRPr lang="en-US"/>
          </a:p>
        </p:txBody>
      </p:sp>
    </p:spTree>
    <p:extLst>
      <p:ext uri="{BB962C8B-B14F-4D97-AF65-F5344CB8AC3E}">
        <p14:creationId xmlns:p14="http://schemas.microsoft.com/office/powerpoint/2010/main" val="2529341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26</a:t>
            </a:fld>
            <a:endParaRPr lang="en-US"/>
          </a:p>
        </p:txBody>
      </p:sp>
    </p:spTree>
    <p:extLst>
      <p:ext uri="{BB962C8B-B14F-4D97-AF65-F5344CB8AC3E}">
        <p14:creationId xmlns:p14="http://schemas.microsoft.com/office/powerpoint/2010/main" val="3535498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27</a:t>
            </a:fld>
            <a:endParaRPr lang="en-US"/>
          </a:p>
        </p:txBody>
      </p:sp>
    </p:spTree>
    <p:extLst>
      <p:ext uri="{BB962C8B-B14F-4D97-AF65-F5344CB8AC3E}">
        <p14:creationId xmlns:p14="http://schemas.microsoft.com/office/powerpoint/2010/main" val="2535257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pPr/>
              <a:t>2</a:t>
            </a:fld>
            <a:endParaRPr lang="en-US"/>
          </a:p>
        </p:txBody>
      </p:sp>
    </p:spTree>
    <p:extLst>
      <p:ext uri="{BB962C8B-B14F-4D97-AF65-F5344CB8AC3E}">
        <p14:creationId xmlns:p14="http://schemas.microsoft.com/office/powerpoint/2010/main" val="1301546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29</a:t>
            </a:fld>
            <a:endParaRPr lang="en-US"/>
          </a:p>
        </p:txBody>
      </p:sp>
    </p:spTree>
    <p:extLst>
      <p:ext uri="{BB962C8B-B14F-4D97-AF65-F5344CB8AC3E}">
        <p14:creationId xmlns:p14="http://schemas.microsoft.com/office/powerpoint/2010/main" val="1795725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30</a:t>
            </a:fld>
            <a:endParaRPr lang="en-US"/>
          </a:p>
        </p:txBody>
      </p:sp>
    </p:spTree>
    <p:extLst>
      <p:ext uri="{BB962C8B-B14F-4D97-AF65-F5344CB8AC3E}">
        <p14:creationId xmlns:p14="http://schemas.microsoft.com/office/powerpoint/2010/main" val="972208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solidFill>
                  <a:schemeClr val="tx1"/>
                </a:solidFill>
              </a:rPr>
              <a:t>	</a:t>
            </a:r>
            <a:endParaRPr lang="el-GR" dirty="0">
              <a:solidFill>
                <a:schemeClr val="tx1"/>
              </a:solidFill>
            </a:endParaRPr>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32</a:t>
            </a:fld>
            <a:endParaRPr lang="en-US"/>
          </a:p>
        </p:txBody>
      </p:sp>
    </p:spTree>
    <p:extLst>
      <p:ext uri="{BB962C8B-B14F-4D97-AF65-F5344CB8AC3E}">
        <p14:creationId xmlns:p14="http://schemas.microsoft.com/office/powerpoint/2010/main" val="3895663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36</a:t>
            </a:fld>
            <a:endParaRPr lang="en-US"/>
          </a:p>
        </p:txBody>
      </p:sp>
    </p:spTree>
    <p:extLst>
      <p:ext uri="{BB962C8B-B14F-4D97-AF65-F5344CB8AC3E}">
        <p14:creationId xmlns:p14="http://schemas.microsoft.com/office/powerpoint/2010/main" val="3683988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38</a:t>
            </a:fld>
            <a:endParaRPr lang="en-US"/>
          </a:p>
        </p:txBody>
      </p:sp>
    </p:spTree>
    <p:extLst>
      <p:ext uri="{BB962C8B-B14F-4D97-AF65-F5344CB8AC3E}">
        <p14:creationId xmlns:p14="http://schemas.microsoft.com/office/powerpoint/2010/main" val="1421154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40</a:t>
            </a:fld>
            <a:endParaRPr lang="en-US"/>
          </a:p>
        </p:txBody>
      </p:sp>
    </p:spTree>
    <p:extLst>
      <p:ext uri="{BB962C8B-B14F-4D97-AF65-F5344CB8AC3E}">
        <p14:creationId xmlns:p14="http://schemas.microsoft.com/office/powerpoint/2010/main" val="253647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41</a:t>
            </a:fld>
            <a:endParaRPr lang="en-US"/>
          </a:p>
        </p:txBody>
      </p:sp>
    </p:spTree>
    <p:extLst>
      <p:ext uri="{BB962C8B-B14F-4D97-AF65-F5344CB8AC3E}">
        <p14:creationId xmlns:p14="http://schemas.microsoft.com/office/powerpoint/2010/main" val="3648549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43</a:t>
            </a:fld>
            <a:endParaRPr lang="en-US"/>
          </a:p>
        </p:txBody>
      </p:sp>
    </p:spTree>
    <p:extLst>
      <p:ext uri="{BB962C8B-B14F-4D97-AF65-F5344CB8AC3E}">
        <p14:creationId xmlns:p14="http://schemas.microsoft.com/office/powerpoint/2010/main" val="2861494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44</a:t>
            </a:fld>
            <a:endParaRPr lang="en-US"/>
          </a:p>
        </p:txBody>
      </p:sp>
    </p:spTree>
    <p:extLst>
      <p:ext uri="{BB962C8B-B14F-4D97-AF65-F5344CB8AC3E}">
        <p14:creationId xmlns:p14="http://schemas.microsoft.com/office/powerpoint/2010/main" val="4188292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45</a:t>
            </a:fld>
            <a:endParaRPr lang="en-US"/>
          </a:p>
        </p:txBody>
      </p:sp>
    </p:spTree>
    <p:extLst>
      <p:ext uri="{BB962C8B-B14F-4D97-AF65-F5344CB8AC3E}">
        <p14:creationId xmlns:p14="http://schemas.microsoft.com/office/powerpoint/2010/main" val="3736209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5</a:t>
            </a:fld>
            <a:endParaRPr lang="en-US"/>
          </a:p>
        </p:txBody>
      </p:sp>
    </p:spTree>
    <p:extLst>
      <p:ext uri="{BB962C8B-B14F-4D97-AF65-F5344CB8AC3E}">
        <p14:creationId xmlns:p14="http://schemas.microsoft.com/office/powerpoint/2010/main" val="2885131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47</a:t>
            </a:fld>
            <a:endParaRPr lang="en-US"/>
          </a:p>
        </p:txBody>
      </p:sp>
    </p:spTree>
    <p:extLst>
      <p:ext uri="{BB962C8B-B14F-4D97-AF65-F5344CB8AC3E}">
        <p14:creationId xmlns:p14="http://schemas.microsoft.com/office/powerpoint/2010/main" val="1244251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49</a:t>
            </a:fld>
            <a:endParaRPr lang="en-US"/>
          </a:p>
        </p:txBody>
      </p:sp>
    </p:spTree>
    <p:extLst>
      <p:ext uri="{BB962C8B-B14F-4D97-AF65-F5344CB8AC3E}">
        <p14:creationId xmlns:p14="http://schemas.microsoft.com/office/powerpoint/2010/main" val="2007496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50</a:t>
            </a:fld>
            <a:endParaRPr lang="en-US"/>
          </a:p>
        </p:txBody>
      </p:sp>
    </p:spTree>
    <p:extLst>
      <p:ext uri="{BB962C8B-B14F-4D97-AF65-F5344CB8AC3E}">
        <p14:creationId xmlns:p14="http://schemas.microsoft.com/office/powerpoint/2010/main" val="2322198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51</a:t>
            </a:fld>
            <a:endParaRPr lang="en-US"/>
          </a:p>
        </p:txBody>
      </p:sp>
    </p:spTree>
    <p:extLst>
      <p:ext uri="{BB962C8B-B14F-4D97-AF65-F5344CB8AC3E}">
        <p14:creationId xmlns:p14="http://schemas.microsoft.com/office/powerpoint/2010/main" val="496856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52</a:t>
            </a:fld>
            <a:endParaRPr lang="en-US"/>
          </a:p>
        </p:txBody>
      </p:sp>
    </p:spTree>
    <p:extLst>
      <p:ext uri="{BB962C8B-B14F-4D97-AF65-F5344CB8AC3E}">
        <p14:creationId xmlns:p14="http://schemas.microsoft.com/office/powerpoint/2010/main" val="2485980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53</a:t>
            </a:fld>
            <a:endParaRPr lang="en-US"/>
          </a:p>
        </p:txBody>
      </p:sp>
    </p:spTree>
    <p:extLst>
      <p:ext uri="{BB962C8B-B14F-4D97-AF65-F5344CB8AC3E}">
        <p14:creationId xmlns:p14="http://schemas.microsoft.com/office/powerpoint/2010/main" val="1851528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54</a:t>
            </a:fld>
            <a:endParaRPr lang="en-US"/>
          </a:p>
        </p:txBody>
      </p:sp>
    </p:spTree>
    <p:extLst>
      <p:ext uri="{BB962C8B-B14F-4D97-AF65-F5344CB8AC3E}">
        <p14:creationId xmlns:p14="http://schemas.microsoft.com/office/powerpoint/2010/main" val="3458743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55</a:t>
            </a:fld>
            <a:endParaRPr lang="en-US"/>
          </a:p>
        </p:txBody>
      </p:sp>
    </p:spTree>
    <p:extLst>
      <p:ext uri="{BB962C8B-B14F-4D97-AF65-F5344CB8AC3E}">
        <p14:creationId xmlns:p14="http://schemas.microsoft.com/office/powerpoint/2010/main" val="1741896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56</a:t>
            </a:fld>
            <a:endParaRPr lang="en-US"/>
          </a:p>
        </p:txBody>
      </p:sp>
    </p:spTree>
    <p:extLst>
      <p:ext uri="{BB962C8B-B14F-4D97-AF65-F5344CB8AC3E}">
        <p14:creationId xmlns:p14="http://schemas.microsoft.com/office/powerpoint/2010/main" val="4184957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57</a:t>
            </a:fld>
            <a:endParaRPr lang="en-US"/>
          </a:p>
        </p:txBody>
      </p:sp>
    </p:spTree>
    <p:extLst>
      <p:ext uri="{BB962C8B-B14F-4D97-AF65-F5344CB8AC3E}">
        <p14:creationId xmlns:p14="http://schemas.microsoft.com/office/powerpoint/2010/main" val="2631957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7</a:t>
            </a:fld>
            <a:endParaRPr lang="en-US"/>
          </a:p>
        </p:txBody>
      </p:sp>
    </p:spTree>
    <p:extLst>
      <p:ext uri="{BB962C8B-B14F-4D97-AF65-F5344CB8AC3E}">
        <p14:creationId xmlns:p14="http://schemas.microsoft.com/office/powerpoint/2010/main" val="3461819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61</a:t>
            </a:fld>
            <a:endParaRPr lang="en-US"/>
          </a:p>
        </p:txBody>
      </p:sp>
    </p:spTree>
    <p:extLst>
      <p:ext uri="{BB962C8B-B14F-4D97-AF65-F5344CB8AC3E}">
        <p14:creationId xmlns:p14="http://schemas.microsoft.com/office/powerpoint/2010/main" val="3255981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pPr/>
              <a:t>80</a:t>
            </a:fld>
            <a:endParaRPr lang="en-US"/>
          </a:p>
        </p:txBody>
      </p:sp>
    </p:spTree>
    <p:extLst>
      <p:ext uri="{BB962C8B-B14F-4D97-AF65-F5344CB8AC3E}">
        <p14:creationId xmlns:p14="http://schemas.microsoft.com/office/powerpoint/2010/main" val="1216297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81</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82</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85</a:t>
            </a:fld>
            <a:endParaRPr lang="el-GR"/>
          </a:p>
        </p:txBody>
      </p:sp>
    </p:spTree>
    <p:extLst>
      <p:ext uri="{BB962C8B-B14F-4D97-AF65-F5344CB8AC3E}">
        <p14:creationId xmlns:p14="http://schemas.microsoft.com/office/powerpoint/2010/main" val="3315576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86</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87</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88</a:t>
            </a:fld>
            <a:endParaRPr lang="el-GR"/>
          </a:p>
        </p:txBody>
      </p:sp>
    </p:spTree>
    <p:extLst>
      <p:ext uri="{BB962C8B-B14F-4D97-AF65-F5344CB8AC3E}">
        <p14:creationId xmlns:p14="http://schemas.microsoft.com/office/powerpoint/2010/main" val="1950499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89</a:t>
            </a:fld>
            <a:endParaRPr lang="el-GR"/>
          </a:p>
        </p:txBody>
      </p:sp>
    </p:spTree>
    <p:extLst>
      <p:ext uri="{BB962C8B-B14F-4D97-AF65-F5344CB8AC3E}">
        <p14:creationId xmlns:p14="http://schemas.microsoft.com/office/powerpoint/2010/main" val="28665712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90</a:t>
            </a:fld>
            <a:endParaRPr lang="el-GR"/>
          </a:p>
        </p:txBody>
      </p:sp>
    </p:spTree>
    <p:extLst>
      <p:ext uri="{BB962C8B-B14F-4D97-AF65-F5344CB8AC3E}">
        <p14:creationId xmlns:p14="http://schemas.microsoft.com/office/powerpoint/2010/main" val="2022603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8</a:t>
            </a:fld>
            <a:endParaRPr lang="en-US"/>
          </a:p>
        </p:txBody>
      </p:sp>
    </p:spTree>
    <p:extLst>
      <p:ext uri="{BB962C8B-B14F-4D97-AF65-F5344CB8AC3E}">
        <p14:creationId xmlns:p14="http://schemas.microsoft.com/office/powerpoint/2010/main" val="1198131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91</a:t>
            </a:fld>
            <a:endParaRPr lang="el-GR"/>
          </a:p>
        </p:txBody>
      </p:sp>
    </p:spTree>
    <p:extLst>
      <p:ext uri="{BB962C8B-B14F-4D97-AF65-F5344CB8AC3E}">
        <p14:creationId xmlns:p14="http://schemas.microsoft.com/office/powerpoint/2010/main" val="3754575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92</a:t>
            </a:fld>
            <a:endParaRPr lang="el-GR"/>
          </a:p>
        </p:txBody>
      </p:sp>
    </p:spTree>
    <p:extLst>
      <p:ext uri="{BB962C8B-B14F-4D97-AF65-F5344CB8AC3E}">
        <p14:creationId xmlns:p14="http://schemas.microsoft.com/office/powerpoint/2010/main" val="185285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9</a:t>
            </a:fld>
            <a:endParaRPr lang="en-US"/>
          </a:p>
        </p:txBody>
      </p:sp>
    </p:spTree>
    <p:extLst>
      <p:ext uri="{BB962C8B-B14F-4D97-AF65-F5344CB8AC3E}">
        <p14:creationId xmlns:p14="http://schemas.microsoft.com/office/powerpoint/2010/main" val="4149626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10</a:t>
            </a:fld>
            <a:endParaRPr lang="en-US"/>
          </a:p>
        </p:txBody>
      </p:sp>
    </p:spTree>
    <p:extLst>
      <p:ext uri="{BB962C8B-B14F-4D97-AF65-F5344CB8AC3E}">
        <p14:creationId xmlns:p14="http://schemas.microsoft.com/office/powerpoint/2010/main" val="1234627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11</a:t>
            </a:fld>
            <a:endParaRPr lang="en-US"/>
          </a:p>
        </p:txBody>
      </p:sp>
    </p:spTree>
    <p:extLst>
      <p:ext uri="{BB962C8B-B14F-4D97-AF65-F5344CB8AC3E}">
        <p14:creationId xmlns:p14="http://schemas.microsoft.com/office/powerpoint/2010/main" val="47364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pPr/>
              <a:t>13</a:t>
            </a:fld>
            <a:endParaRPr lang="en-US"/>
          </a:p>
        </p:txBody>
      </p:sp>
    </p:spTree>
    <p:extLst>
      <p:ext uri="{BB962C8B-B14F-4D97-AF65-F5344CB8AC3E}">
        <p14:creationId xmlns:p14="http://schemas.microsoft.com/office/powerpoint/2010/main" val="297033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l-GR" sz="2800" dirty="0" smtClean="0"/>
          </a:p>
        </p:txBody>
      </p:sp>
      <p:pic>
        <p:nvPicPr>
          <p:cNvPr id="7" name="Picture 6" descr="Λογότυπο Εθνικόν και Καποδιστριακόν Πανεπιστήμιον Αθηνών"/>
          <p:cNvPicPr>
            <a:picLocks noChangeAspect="1"/>
          </p:cNvPicPr>
          <p:nvPr userDrawn="1"/>
        </p:nvPicPr>
        <p:blipFill>
          <a:blip r:embed="rId2" cstate="print"/>
          <a:stretch>
            <a:fillRect/>
          </a:stretch>
        </p:blipFill>
        <p:spPr>
          <a:xfrm>
            <a:off x="685800" y="621594"/>
            <a:ext cx="4147938" cy="817388"/>
          </a:xfrm>
          <a:prstGeom prst="rect">
            <a:avLst/>
          </a:prstGeom>
        </p:spPr>
      </p:pic>
    </p:spTree>
    <p:extLst>
      <p:ext uri="{BB962C8B-B14F-4D97-AF65-F5344CB8AC3E}">
        <p14:creationId xmlns:p14="http://schemas.microsoft.com/office/powerpoint/2010/main" val="11536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7011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23440220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κειμένου 5"/>
          <p:cNvSpPr>
            <a:spLocks noGrp="1"/>
          </p:cNvSpPr>
          <p:nvPr>
            <p:ph type="body" sz="quarter" idx="12"/>
          </p:nvPr>
        </p:nvSpPr>
        <p:spPr>
          <a:xfrm>
            <a:off x="628650" y="1855788"/>
            <a:ext cx="7886700" cy="23050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εικόνας 7"/>
          <p:cNvSpPr>
            <a:spLocks noGrp="1"/>
          </p:cNvSpPr>
          <p:nvPr>
            <p:ph type="pic" sz="quarter" idx="13"/>
          </p:nvPr>
        </p:nvSpPr>
        <p:spPr>
          <a:xfrm>
            <a:off x="628650" y="4214813"/>
            <a:ext cx="7886700" cy="1947862"/>
          </a:xfrm>
        </p:spPr>
        <p:txBody>
          <a:bodyPr/>
          <a:lstStyle/>
          <a:p>
            <a:endParaRPr lang="en-US"/>
          </a:p>
        </p:txBody>
      </p:sp>
    </p:spTree>
    <p:extLst>
      <p:ext uri="{BB962C8B-B14F-4D97-AF65-F5344CB8AC3E}">
        <p14:creationId xmlns:p14="http://schemas.microsoft.com/office/powerpoint/2010/main" val="15094792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668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54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3η. Αισθήσεις (Διάλεξη 2η)</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
        <p:nvSpPr>
          <p:cNvPr id="8" name="Picture Placeholder 7"/>
          <p:cNvSpPr>
            <a:spLocks noGrp="1"/>
          </p:cNvSpPr>
          <p:nvPr>
            <p:ph type="pic" sz="quarter" idx="13"/>
          </p:nvPr>
        </p:nvSpPr>
        <p:spPr>
          <a:xfrm>
            <a:off x="630238" y="2160588"/>
            <a:ext cx="2949575" cy="3700462"/>
          </a:xfrm>
        </p:spPr>
        <p:txBody>
          <a:bodyPr/>
          <a:lstStyle/>
          <a:p>
            <a:endParaRPr lang="en-US"/>
          </a:p>
        </p:txBody>
      </p:sp>
    </p:spTree>
    <p:extLst>
      <p:ext uri="{BB962C8B-B14F-4D97-AF65-F5344CB8AC3E}">
        <p14:creationId xmlns:p14="http://schemas.microsoft.com/office/powerpoint/2010/main" val="2402833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l-GR" smtClean="0"/>
              <a:t>Ενότητα 3η. Αισθήσεις (Διάλεξη 2η)</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537393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Media Placeholder 5"/>
          <p:cNvSpPr>
            <a:spLocks noGrp="1"/>
          </p:cNvSpPr>
          <p:nvPr>
            <p:ph type="media" sz="quarter" idx="12"/>
          </p:nvPr>
        </p:nvSpPr>
        <p:spPr>
          <a:xfrm>
            <a:off x="628650" y="1854200"/>
            <a:ext cx="7886700" cy="3860800"/>
          </a:xfrm>
        </p:spPr>
        <p:txBody>
          <a:bodyPr/>
          <a:lstStyle/>
          <a:p>
            <a:endParaRPr lang="en-US"/>
          </a:p>
        </p:txBody>
      </p:sp>
    </p:spTree>
    <p:extLst>
      <p:ext uri="{BB962C8B-B14F-4D97-AF65-F5344CB8AC3E}">
        <p14:creationId xmlns:p14="http://schemas.microsoft.com/office/powerpoint/2010/main" val="128147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10" name="Content Placeholder 9"/>
          <p:cNvSpPr>
            <a:spLocks noGrp="1"/>
          </p:cNvSpPr>
          <p:nvPr>
            <p:ph sz="quarter" idx="16"/>
          </p:nvPr>
        </p:nvSpPr>
        <p:spPr>
          <a:xfrm>
            <a:off x="628650" y="1866900"/>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8603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Picture Placeholder 5"/>
          <p:cNvSpPr>
            <a:spLocks noGrp="1"/>
          </p:cNvSpPr>
          <p:nvPr>
            <p:ph type="pic" sz="quarter" idx="12"/>
          </p:nvPr>
        </p:nvSpPr>
        <p:spPr>
          <a:xfrm>
            <a:off x="628650" y="1866900"/>
            <a:ext cx="3778250" cy="2032000"/>
          </a:xfrm>
        </p:spPr>
        <p:txBody>
          <a:bodyPr/>
          <a:lstStyle/>
          <a:p>
            <a:endParaRPr lang="en-US"/>
          </a:p>
        </p:txBody>
      </p:sp>
      <p:sp>
        <p:nvSpPr>
          <p:cNvPr id="7" name="Picture Placeholder 5"/>
          <p:cNvSpPr>
            <a:spLocks noGrp="1"/>
          </p:cNvSpPr>
          <p:nvPr>
            <p:ph type="pic" sz="quarter" idx="13"/>
          </p:nvPr>
        </p:nvSpPr>
        <p:spPr>
          <a:xfrm>
            <a:off x="4737100" y="1854200"/>
            <a:ext cx="3778250" cy="2044700"/>
          </a:xfrm>
        </p:spPr>
        <p:txBody>
          <a:bodyPr/>
          <a:lstStyle/>
          <a:p>
            <a:endParaRPr lang="en-US"/>
          </a:p>
        </p:txBody>
      </p:sp>
      <p:sp>
        <p:nvSpPr>
          <p:cNvPr id="8" name="Picture Placeholder 5"/>
          <p:cNvSpPr>
            <a:spLocks noGrp="1"/>
          </p:cNvSpPr>
          <p:nvPr>
            <p:ph type="pic" sz="quarter" idx="14"/>
          </p:nvPr>
        </p:nvSpPr>
        <p:spPr>
          <a:xfrm>
            <a:off x="2682875" y="4075111"/>
            <a:ext cx="3778250" cy="2032000"/>
          </a:xfrm>
        </p:spPr>
        <p:txBody>
          <a:bodyPr/>
          <a:lstStyle/>
          <a:p>
            <a:endParaRPr lang="en-US"/>
          </a:p>
        </p:txBody>
      </p:sp>
    </p:spTree>
    <p:extLst>
      <p:ext uri="{BB962C8B-B14F-4D97-AF65-F5344CB8AC3E}">
        <p14:creationId xmlns:p14="http://schemas.microsoft.com/office/powerpoint/2010/main" val="217402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3839191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
        <p:nvSpPr>
          <p:cNvPr id="6" name="Picture Placeholder 5"/>
          <p:cNvSpPr>
            <a:spLocks noGrp="1"/>
          </p:cNvSpPr>
          <p:nvPr>
            <p:ph type="pic" sz="quarter" idx="12"/>
          </p:nvPr>
        </p:nvSpPr>
        <p:spPr>
          <a:xfrm>
            <a:off x="527050" y="2311400"/>
            <a:ext cx="2520950" cy="3187700"/>
          </a:xfrm>
        </p:spPr>
        <p:txBody>
          <a:bodyPr/>
          <a:lstStyle/>
          <a:p>
            <a:endParaRPr lang="en-US"/>
          </a:p>
        </p:txBody>
      </p:sp>
      <p:sp>
        <p:nvSpPr>
          <p:cNvPr id="8" name="Picture Placeholder 5"/>
          <p:cNvSpPr>
            <a:spLocks noGrp="1"/>
          </p:cNvSpPr>
          <p:nvPr>
            <p:ph type="pic" sz="quarter" idx="13"/>
          </p:nvPr>
        </p:nvSpPr>
        <p:spPr>
          <a:xfrm>
            <a:off x="3302000" y="2311400"/>
            <a:ext cx="2501900" cy="3187700"/>
          </a:xfrm>
        </p:spPr>
        <p:txBody>
          <a:bodyPr/>
          <a:lstStyle/>
          <a:p>
            <a:endParaRPr lang="en-US"/>
          </a:p>
        </p:txBody>
      </p:sp>
      <p:sp>
        <p:nvSpPr>
          <p:cNvPr id="9" name="Picture Placeholder 5"/>
          <p:cNvSpPr>
            <a:spLocks noGrp="1"/>
          </p:cNvSpPr>
          <p:nvPr>
            <p:ph type="pic" sz="quarter" idx="14"/>
          </p:nvPr>
        </p:nvSpPr>
        <p:spPr>
          <a:xfrm>
            <a:off x="6076950" y="2311400"/>
            <a:ext cx="2495550" cy="3187700"/>
          </a:xfrm>
        </p:spPr>
        <p:txBody>
          <a:bodyPr/>
          <a:lstStyle/>
          <a:p>
            <a:endParaRPr lang="en-US"/>
          </a:p>
        </p:txBody>
      </p:sp>
    </p:spTree>
    <p:extLst>
      <p:ext uri="{BB962C8B-B14F-4D97-AF65-F5344CB8AC3E}">
        <p14:creationId xmlns:p14="http://schemas.microsoft.com/office/powerpoint/2010/main" val="248725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pic>
        <p:nvPicPr>
          <p:cNvPr id="8" name="Εικόνα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spTree>
    <p:extLst>
      <p:ext uri="{BB962C8B-B14F-4D97-AF65-F5344CB8AC3E}">
        <p14:creationId xmlns:p14="http://schemas.microsoft.com/office/powerpoint/2010/main" val="35657531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3η. Αισθήσεις (Διάλεξη 2η)</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423071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l-GR" smtClean="0"/>
              <a:t>Ενότητα 3η. Αισθήσεις (Διάλεξη 2η)</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pPr/>
              <a:t>‹#›</a:t>
            </a:fld>
            <a:endParaRPr lang="en-US"/>
          </a:p>
        </p:txBody>
      </p:sp>
    </p:spTree>
    <p:extLst>
      <p:ext uri="{BB962C8B-B14F-4D97-AF65-F5344CB8AC3E}">
        <p14:creationId xmlns:p14="http://schemas.microsoft.com/office/powerpoint/2010/main" val="37737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Tree>
    <p:extLst>
      <p:ext uri="{BB962C8B-B14F-4D97-AF65-F5344CB8AC3E}">
        <p14:creationId xmlns:p14="http://schemas.microsoft.com/office/powerpoint/2010/main" val="19029530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pPr/>
              <a:t>‹#›</a:t>
            </a:fld>
            <a:endParaRPr lang="en-US" dirty="0"/>
          </a:p>
        </p:txBody>
      </p:sp>
    </p:spTree>
    <p:extLst>
      <p:ext uri="{BB962C8B-B14F-4D97-AF65-F5344CB8AC3E}">
        <p14:creationId xmlns:p14="http://schemas.microsoft.com/office/powerpoint/2010/main" val="20791355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pPr/>
              <a:t>‹#›</a:t>
            </a:fld>
            <a:endParaRPr lang="en-US"/>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189660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211513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3η. Αισθήσεις (Διάλεξη 2η)</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pPr/>
              <a:t>‹#›</a:t>
            </a:fld>
            <a:endParaRPr lang="en-US"/>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03088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dirty="0" smtClean="0"/>
              <a:t>Ενότητα 3η. Αισθήσεις (Διάλεξη 2η)</a:t>
            </a:r>
            <a:endParaRPr lang="en-US"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pPr/>
              <a:t>‹#›</a:t>
            </a:fld>
            <a:endParaRPr lang="en-US" dirty="0"/>
          </a:p>
        </p:txBody>
      </p:sp>
      <p:pic>
        <p:nvPicPr>
          <p:cNvPr id="7" name="Picture 6" descr="Λογότυπο Εθνικόν και Καποδιστριακόν Πανεπιστήμιον Αθηνών"/>
          <p:cNvPicPr>
            <a:picLocks noChangeAspect="1"/>
          </p:cNvPicPr>
          <p:nvPr userDrawn="1"/>
        </p:nvPicPr>
        <p:blipFill rotWithShape="1">
          <a:blip r:embed="rId23" cstate="print"/>
          <a:srcRect l="1" r="85167"/>
          <a:stretch/>
        </p:blipFill>
        <p:spPr>
          <a:xfrm>
            <a:off x="628650" y="6164722"/>
            <a:ext cx="505239" cy="622325"/>
          </a:xfrm>
          <a:prstGeom prst="rect">
            <a:avLst/>
          </a:prstGeom>
        </p:spPr>
      </p:pic>
    </p:spTree>
    <p:extLst>
      <p:ext uri="{BB962C8B-B14F-4D97-AF65-F5344CB8AC3E}">
        <p14:creationId xmlns:p14="http://schemas.microsoft.com/office/powerpoint/2010/main" val="263585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9" r:id="rId5"/>
    <p:sldLayoutId id="2147483686" r:id="rId6"/>
    <p:sldLayoutId id="2147483666" r:id="rId7"/>
    <p:sldLayoutId id="2147483671" r:id="rId8"/>
    <p:sldLayoutId id="2147483672" r:id="rId9"/>
    <p:sldLayoutId id="2147483673" r:id="rId10"/>
    <p:sldLayoutId id="2147483674" r:id="rId11"/>
    <p:sldLayoutId id="2147483685" r:id="rId12"/>
    <p:sldLayoutId id="2147483681" r:id="rId13"/>
    <p:sldLayoutId id="2147483682" r:id="rId14"/>
    <p:sldLayoutId id="2147483680" r:id="rId15"/>
    <p:sldLayoutId id="2147483669" r:id="rId16"/>
    <p:sldLayoutId id="2147483675" r:id="rId17"/>
    <p:sldLayoutId id="2147483676" r:id="rId18"/>
    <p:sldLayoutId id="2147483678" r:id="rId19"/>
    <p:sldLayoutId id="2147483677" r:id="rId20"/>
    <p:sldLayoutId id="2147483683" r:id="rId21"/>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microsoft.com/office/2007/relationships/hdphoto" Target="../media/hdphoto9.wdp"/></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microsoft.com/office/2007/relationships/hdphoto" Target="../media/hdphoto10.wdp"/></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Z</a:t>
            </a:r>
            <a:r>
              <a:rPr lang="el-GR" sz="4400" dirty="0" err="1"/>
              <a:t>ωολογία</a:t>
            </a:r>
            <a:r>
              <a:rPr lang="el-GR" sz="4400" dirty="0"/>
              <a:t> ΙΙ</a:t>
            </a:r>
            <a:endParaRPr lang="en-US" sz="4400" dirty="0"/>
          </a:p>
        </p:txBody>
      </p:sp>
      <p:sp>
        <p:nvSpPr>
          <p:cNvPr id="3" name="Subtitle 2"/>
          <p:cNvSpPr>
            <a:spLocks noGrp="1"/>
          </p:cNvSpPr>
          <p:nvPr>
            <p:ph type="subTitle" idx="1"/>
          </p:nvPr>
        </p:nvSpPr>
        <p:spPr/>
        <p:txBody>
          <a:bodyPr>
            <a:normAutofit/>
          </a:bodyPr>
          <a:lstStyle/>
          <a:p>
            <a:r>
              <a:rPr lang="el-GR" sz="2800" dirty="0">
                <a:solidFill>
                  <a:schemeClr val="accent6">
                    <a:lumMod val="75000"/>
                  </a:schemeClr>
                </a:solidFill>
              </a:rPr>
              <a:t>Ενότητα 3</a:t>
            </a:r>
            <a:r>
              <a:rPr lang="el-GR" sz="2800" baseline="30000" dirty="0">
                <a:solidFill>
                  <a:schemeClr val="accent6">
                    <a:lumMod val="75000"/>
                  </a:schemeClr>
                </a:solidFill>
              </a:rPr>
              <a:t>η</a:t>
            </a:r>
            <a:r>
              <a:rPr lang="el-GR" sz="2800" dirty="0">
                <a:solidFill>
                  <a:schemeClr val="accent6">
                    <a:lumMod val="75000"/>
                  </a:schemeClr>
                </a:solidFill>
              </a:rPr>
              <a:t>. Αισθήσεις (Διάλεξη 2</a:t>
            </a:r>
            <a:r>
              <a:rPr lang="el-GR" sz="2800" baseline="30000" dirty="0">
                <a:solidFill>
                  <a:schemeClr val="accent6">
                    <a:lumMod val="75000"/>
                  </a:schemeClr>
                </a:solidFill>
              </a:rPr>
              <a:t>η</a:t>
            </a:r>
            <a:r>
              <a:rPr lang="el-GR" sz="2800" dirty="0">
                <a:solidFill>
                  <a:schemeClr val="accent6">
                    <a:lumMod val="75000"/>
                  </a:schemeClr>
                </a:solidFill>
              </a:rPr>
              <a:t>)</a:t>
            </a:r>
          </a:p>
          <a:p>
            <a:endParaRPr lang="el-GR" sz="2800" dirty="0"/>
          </a:p>
          <a:p>
            <a:r>
              <a:rPr lang="el-GR" sz="2600" dirty="0" smtClean="0"/>
              <a:t>Σκαρλάτος Ντέντος, Επίκουρος Καθηγητής</a:t>
            </a:r>
            <a:endParaRPr lang="el-GR" sz="2600" dirty="0"/>
          </a:p>
          <a:p>
            <a:r>
              <a:rPr lang="el-GR" sz="2600" dirty="0"/>
              <a:t>Σχολή Θετικών Επιστημών</a:t>
            </a:r>
          </a:p>
          <a:p>
            <a:r>
              <a:rPr lang="el-GR" sz="2600" dirty="0" smtClean="0"/>
              <a:t>Τμήμα Βιολογίας</a:t>
            </a:r>
          </a:p>
          <a:p>
            <a:endParaRPr lang="en-US" sz="2800" dirty="0"/>
          </a:p>
        </p:txBody>
      </p:sp>
    </p:spTree>
    <p:extLst>
      <p:ext uri="{BB962C8B-B14F-4D97-AF65-F5344CB8AC3E}">
        <p14:creationId xmlns:p14="http://schemas.microsoft.com/office/powerpoint/2010/main" val="2128579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Τι βλέπουμε</a:t>
            </a:r>
            <a:r>
              <a:rPr lang="en-US" sz="4000" dirty="0"/>
              <a:t>;</a:t>
            </a:r>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10</a:t>
            </a:fld>
            <a:endParaRPr lang="en-US"/>
          </a:p>
        </p:txBody>
      </p:sp>
      <p:sp>
        <p:nvSpPr>
          <p:cNvPr id="9" name="TextBox 8"/>
          <p:cNvSpPr txBox="1"/>
          <p:nvPr/>
        </p:nvSpPr>
        <p:spPr>
          <a:xfrm>
            <a:off x="7964557" y="5622726"/>
            <a:ext cx="263214" cy="276999"/>
          </a:xfrm>
          <a:prstGeom prst="rect">
            <a:avLst/>
          </a:prstGeom>
          <a:noFill/>
        </p:spPr>
        <p:txBody>
          <a:bodyPr wrap="none" rtlCol="0">
            <a:spAutoFit/>
          </a:bodyPr>
          <a:lstStyle/>
          <a:p>
            <a:r>
              <a:rPr lang="en-US" sz="1200" dirty="0" smtClean="0"/>
              <a:t>5</a:t>
            </a:r>
            <a:endParaRPr lang="el-GR" sz="1200"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4479" y="1468528"/>
            <a:ext cx="6295041" cy="4700297"/>
          </a:xfrm>
        </p:spPr>
      </p:pic>
    </p:spTree>
    <p:extLst>
      <p:ext uri="{BB962C8B-B14F-4D97-AF65-F5344CB8AC3E}">
        <p14:creationId xmlns:p14="http://schemas.microsoft.com/office/powerpoint/2010/main" val="526990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Όραση 2/</a:t>
            </a:r>
            <a:r>
              <a:rPr lang="en-US" sz="4000" dirty="0" smtClean="0"/>
              <a:t>2</a:t>
            </a:r>
            <a:endParaRPr lang="en-US" sz="4000" dirty="0"/>
          </a:p>
        </p:txBody>
      </p:sp>
      <p:sp>
        <p:nvSpPr>
          <p:cNvPr id="7" name="Content Placeholder 6"/>
          <p:cNvSpPr>
            <a:spLocks noGrp="1"/>
          </p:cNvSpPr>
          <p:nvPr>
            <p:ph sz="half" idx="1"/>
          </p:nvPr>
        </p:nvSpPr>
        <p:spPr>
          <a:xfrm>
            <a:off x="1277471" y="1605147"/>
            <a:ext cx="6817659" cy="1675936"/>
          </a:xfrm>
        </p:spPr>
        <p:txBody>
          <a:bodyPr>
            <a:noAutofit/>
          </a:bodyPr>
          <a:lstStyle/>
          <a:p>
            <a:r>
              <a:rPr lang="el-GR" altLang="en-US" sz="2000" b="1" dirty="0">
                <a:cs typeface="Times New Roman" panose="02020603050405020304" pitchFamily="18" charset="0"/>
              </a:rPr>
              <a:t>Οι </a:t>
            </a:r>
            <a:r>
              <a:rPr lang="el-GR" altLang="en-US" sz="2000" b="1" dirty="0" err="1">
                <a:cs typeface="Times New Roman" panose="02020603050405020304" pitchFamily="18" charset="0"/>
              </a:rPr>
              <a:t>φωτοϋποδοχείς</a:t>
            </a:r>
            <a:r>
              <a:rPr lang="el-GR" altLang="en-US" sz="2000" b="1" dirty="0">
                <a:cs typeface="Times New Roman" panose="02020603050405020304" pitchFamily="18" charset="0"/>
              </a:rPr>
              <a:t> βρίσκονται στον αμφιβληστροειδή χιτώνα</a:t>
            </a:r>
            <a:r>
              <a:rPr lang="el-GR" altLang="en-US" sz="2000" dirty="0">
                <a:cs typeface="Times New Roman" panose="02020603050405020304" pitchFamily="18" charset="0"/>
              </a:rPr>
              <a:t>. Τα </a:t>
            </a:r>
            <a:r>
              <a:rPr lang="el-GR" altLang="en-US" sz="2000" b="1" dirty="0" err="1">
                <a:cs typeface="Times New Roman" panose="02020603050405020304" pitchFamily="18" charset="0"/>
              </a:rPr>
              <a:t>κωνία</a:t>
            </a:r>
            <a:r>
              <a:rPr lang="el-GR" altLang="en-US" sz="2000" dirty="0">
                <a:cs typeface="Times New Roman" panose="02020603050405020304" pitchFamily="18" charset="0"/>
              </a:rPr>
              <a:t> βρίσκονται εντοπισμένα </a:t>
            </a:r>
            <a:r>
              <a:rPr lang="el-GR" altLang="en-US" sz="2000" b="1" dirty="0">
                <a:cs typeface="Times New Roman" panose="02020603050405020304" pitchFamily="18" charset="0"/>
              </a:rPr>
              <a:t>κυρίως και γύρω από το κεντρικό </a:t>
            </a:r>
            <a:r>
              <a:rPr lang="el-GR" altLang="en-US" sz="2000" b="1" dirty="0" err="1">
                <a:cs typeface="Times New Roman" panose="02020603050405020304" pitchFamily="18" charset="0"/>
              </a:rPr>
              <a:t>εντύπωμα</a:t>
            </a:r>
            <a:r>
              <a:rPr lang="el-GR" altLang="en-US" sz="2000" dirty="0">
                <a:cs typeface="Times New Roman" panose="02020603050405020304" pitchFamily="18" charset="0"/>
              </a:rPr>
              <a:t> ενώ τα </a:t>
            </a:r>
            <a:r>
              <a:rPr lang="el-GR" altLang="en-US" sz="2000" b="1" dirty="0">
                <a:cs typeface="Times New Roman" panose="02020603050405020304" pitchFamily="18" charset="0"/>
              </a:rPr>
              <a:t>ραβδία </a:t>
            </a:r>
            <a:r>
              <a:rPr lang="el-GR" altLang="en-US" sz="2000" dirty="0">
                <a:cs typeface="Times New Roman" panose="02020603050405020304" pitchFamily="18" charset="0"/>
              </a:rPr>
              <a:t>βρίσκονται σε μεγαλύτερη πυκνότητα στην </a:t>
            </a:r>
            <a:r>
              <a:rPr lang="el-GR" altLang="en-US" sz="2000" b="1" dirty="0">
                <a:cs typeface="Times New Roman" panose="02020603050405020304" pitchFamily="18" charset="0"/>
              </a:rPr>
              <a:t>περιφέρεια του αμφιβληστροειδούς</a:t>
            </a:r>
            <a:r>
              <a:rPr lang="el-GR" altLang="en-US" sz="2000" b="1" dirty="0" smtClean="0">
                <a:cs typeface="Times New Roman" panose="02020603050405020304" pitchFamily="18" charset="0"/>
              </a:rPr>
              <a:t>.</a:t>
            </a:r>
            <a:endParaRPr lang="el-GR" altLang="en-US" sz="2000" b="1" dirty="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11</a:t>
            </a:fld>
            <a:endParaRPr lang="en-US"/>
          </a:p>
        </p:txBody>
      </p:sp>
      <p:pic>
        <p:nvPicPr>
          <p:cNvPr id="6" name="Content Placeholder 5"/>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73723" y="3027435"/>
            <a:ext cx="7741627" cy="3184462"/>
          </a:xfrm>
        </p:spPr>
      </p:pic>
      <p:sp>
        <p:nvSpPr>
          <p:cNvPr id="10" name="TextBox 9"/>
          <p:cNvSpPr txBox="1"/>
          <p:nvPr/>
        </p:nvSpPr>
        <p:spPr>
          <a:xfrm>
            <a:off x="945130" y="3030065"/>
            <a:ext cx="2354299" cy="307777"/>
          </a:xfrm>
          <a:prstGeom prst="rect">
            <a:avLst/>
          </a:prstGeom>
          <a:noFill/>
        </p:spPr>
        <p:txBody>
          <a:bodyPr wrap="none" rtlCol="0">
            <a:spAutoFit/>
          </a:bodyPr>
          <a:lstStyle/>
          <a:p>
            <a:r>
              <a:rPr lang="el-GR" sz="1400" dirty="0" smtClean="0"/>
              <a:t>Σύνθετος οφθαλμός εντόμου </a:t>
            </a:r>
            <a:endParaRPr lang="en-US" sz="1400" dirty="0"/>
          </a:p>
        </p:txBody>
      </p:sp>
      <p:sp>
        <p:nvSpPr>
          <p:cNvPr id="8" name="TextBox 7"/>
          <p:cNvSpPr txBox="1"/>
          <p:nvPr/>
        </p:nvSpPr>
        <p:spPr>
          <a:xfrm>
            <a:off x="3167822" y="5934898"/>
            <a:ext cx="263214" cy="276999"/>
          </a:xfrm>
          <a:prstGeom prst="rect">
            <a:avLst/>
          </a:prstGeom>
          <a:noFill/>
        </p:spPr>
        <p:txBody>
          <a:bodyPr wrap="none" rtlCol="0">
            <a:spAutoFit/>
          </a:bodyPr>
          <a:lstStyle/>
          <a:p>
            <a:r>
              <a:rPr lang="en-US" sz="1200" dirty="0" smtClean="0"/>
              <a:t>6</a:t>
            </a:r>
            <a:endParaRPr lang="el-GR" sz="1200" dirty="0"/>
          </a:p>
        </p:txBody>
      </p:sp>
      <p:sp>
        <p:nvSpPr>
          <p:cNvPr id="9" name="TextBox 8"/>
          <p:cNvSpPr txBox="1"/>
          <p:nvPr/>
        </p:nvSpPr>
        <p:spPr>
          <a:xfrm>
            <a:off x="8030998" y="5991657"/>
            <a:ext cx="263214" cy="276999"/>
          </a:xfrm>
          <a:prstGeom prst="rect">
            <a:avLst/>
          </a:prstGeom>
          <a:noFill/>
        </p:spPr>
        <p:txBody>
          <a:bodyPr wrap="none" rtlCol="0">
            <a:spAutoFit/>
          </a:bodyPr>
          <a:lstStyle/>
          <a:p>
            <a:r>
              <a:rPr lang="en-US" sz="1200" dirty="0" smtClean="0"/>
              <a:t>7</a:t>
            </a:r>
            <a:endParaRPr lang="el-GR" sz="1200" dirty="0"/>
          </a:p>
        </p:txBody>
      </p:sp>
    </p:spTree>
    <p:extLst>
      <p:ext uri="{BB962C8B-B14F-4D97-AF65-F5344CB8AC3E}">
        <p14:creationId xmlns:p14="http://schemas.microsoft.com/office/powerpoint/2010/main" val="1600173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Αντίληψη χρωμάτων 1/</a:t>
            </a:r>
            <a:r>
              <a:rPr lang="en-US" sz="4000" dirty="0" smtClean="0"/>
              <a:t>8</a:t>
            </a:r>
            <a:endParaRPr lang="en-US" sz="4000" dirty="0"/>
          </a:p>
        </p:txBody>
      </p:sp>
      <p:sp>
        <p:nvSpPr>
          <p:cNvPr id="7" name="Content Placeholder 6"/>
          <p:cNvSpPr>
            <a:spLocks noGrp="1"/>
          </p:cNvSpPr>
          <p:nvPr>
            <p:ph idx="1"/>
          </p:nvPr>
        </p:nvSpPr>
        <p:spPr>
          <a:xfrm>
            <a:off x="628650" y="1832383"/>
            <a:ext cx="7886700" cy="4351338"/>
          </a:xfrm>
        </p:spPr>
        <p:txBody>
          <a:bodyPr>
            <a:noAutofit/>
          </a:bodyPr>
          <a:lstStyle/>
          <a:p>
            <a:r>
              <a:rPr lang="el-GR" altLang="en-US" sz="2000" dirty="0">
                <a:cs typeface="Times New Roman" panose="02020603050405020304" pitchFamily="18" charset="0"/>
              </a:rPr>
              <a:t>Τα </a:t>
            </a:r>
            <a:r>
              <a:rPr lang="el-GR" altLang="en-US" sz="2000" b="1" dirty="0" err="1">
                <a:cs typeface="Times New Roman" panose="02020603050405020304" pitchFamily="18" charset="0"/>
              </a:rPr>
              <a:t>κωνία</a:t>
            </a:r>
            <a:r>
              <a:rPr lang="el-GR" altLang="en-US" sz="2000" b="1" dirty="0">
                <a:cs typeface="Times New Roman" panose="02020603050405020304" pitchFamily="18" charset="0"/>
              </a:rPr>
              <a:t> αντιλαμβάνονται τα χρώματα </a:t>
            </a:r>
            <a:r>
              <a:rPr lang="el-GR" altLang="en-US" sz="2000" dirty="0">
                <a:cs typeface="Times New Roman" panose="02020603050405020304" pitchFamily="18" charset="0"/>
              </a:rPr>
              <a:t>και χρειάζονται πολύ περισσότερο φως από τα ραβδία για να διεγερθούν</a:t>
            </a:r>
          </a:p>
          <a:p>
            <a:r>
              <a:rPr lang="el-GR" altLang="en-US" sz="2000" dirty="0">
                <a:cs typeface="Times New Roman" panose="02020603050405020304" pitchFamily="18" charset="0"/>
              </a:rPr>
              <a:t>Άρα, </a:t>
            </a:r>
            <a:r>
              <a:rPr lang="el-GR" altLang="en-US" sz="2000" b="1" dirty="0">
                <a:cs typeface="Times New Roman" panose="02020603050405020304" pitchFamily="18" charset="0"/>
              </a:rPr>
              <a:t>η νυκτερινή όραση είναι σχεδόν αποκλειστικά όραση των ραβδίων</a:t>
            </a:r>
          </a:p>
          <a:p>
            <a:r>
              <a:rPr lang="el-GR" altLang="en-US" sz="2000" dirty="0">
                <a:cs typeface="Times New Roman" panose="02020603050405020304" pitchFamily="18" charset="0"/>
              </a:rPr>
              <a:t>Έτσι, τα νυκτόβια ζώα έχουν αμφιβληστροειδείς που αποτελούνται από ραβδία</a:t>
            </a:r>
          </a:p>
          <a:p>
            <a:r>
              <a:rPr lang="el-GR" altLang="en-US" sz="2000" dirty="0">
                <a:cs typeface="Times New Roman" panose="02020603050405020304" pitchFamily="18" charset="0"/>
              </a:rPr>
              <a:t>Ο άνθρωπος έχει 3 τύπους </a:t>
            </a:r>
            <a:r>
              <a:rPr lang="el-GR" altLang="en-US" sz="2000" dirty="0" err="1">
                <a:cs typeface="Times New Roman" panose="02020603050405020304" pitchFamily="18" charset="0"/>
              </a:rPr>
              <a:t>κωνίων</a:t>
            </a:r>
            <a:r>
              <a:rPr lang="el-GR" altLang="en-US" sz="2000" dirty="0">
                <a:cs typeface="Times New Roman" panose="02020603050405020304" pitchFamily="18" charset="0"/>
              </a:rPr>
              <a:t>: Τα </a:t>
            </a:r>
            <a:r>
              <a:rPr lang="el-GR" altLang="en-US" sz="2000" b="1" dirty="0" err="1">
                <a:cs typeface="Times New Roman" panose="02020603050405020304" pitchFamily="18" charset="0"/>
              </a:rPr>
              <a:t>μπλέ</a:t>
            </a:r>
            <a:r>
              <a:rPr lang="el-GR" altLang="en-US" sz="2000" b="1" dirty="0">
                <a:cs typeface="Times New Roman" panose="02020603050405020304" pitchFamily="18" charset="0"/>
              </a:rPr>
              <a:t> </a:t>
            </a:r>
            <a:r>
              <a:rPr lang="el-GR" altLang="en-US" sz="2000" dirty="0">
                <a:cs typeface="Times New Roman" panose="02020603050405020304" pitchFamily="18" charset="0"/>
              </a:rPr>
              <a:t>απορροφούν στα 430 </a:t>
            </a:r>
            <a:r>
              <a:rPr lang="en-GB" altLang="en-US" sz="2000" dirty="0">
                <a:cs typeface="Times New Roman" panose="02020603050405020304" pitchFamily="18" charset="0"/>
              </a:rPr>
              <a:t>nm</a:t>
            </a:r>
            <a:r>
              <a:rPr lang="el-GR" altLang="en-US" sz="2000" dirty="0">
                <a:cs typeface="Times New Roman" panose="02020603050405020304" pitchFamily="18" charset="0"/>
              </a:rPr>
              <a:t>, τα </a:t>
            </a:r>
            <a:r>
              <a:rPr lang="el-GR" altLang="en-US" sz="2000" b="1" dirty="0">
                <a:cs typeface="Times New Roman" panose="02020603050405020304" pitchFamily="18" charset="0"/>
              </a:rPr>
              <a:t>πράσινα σ</a:t>
            </a:r>
            <a:r>
              <a:rPr lang="el-GR" altLang="en-US" sz="2000" dirty="0">
                <a:cs typeface="Times New Roman" panose="02020603050405020304" pitchFamily="18" charset="0"/>
              </a:rPr>
              <a:t>τα 540 </a:t>
            </a:r>
            <a:r>
              <a:rPr lang="en-GB" altLang="en-US" sz="2000" dirty="0">
                <a:cs typeface="Times New Roman" panose="02020603050405020304" pitchFamily="18" charset="0"/>
              </a:rPr>
              <a:t>nm</a:t>
            </a:r>
            <a:r>
              <a:rPr lang="el-GR" altLang="en-US" sz="2000" dirty="0">
                <a:cs typeface="Times New Roman" panose="02020603050405020304" pitchFamily="18" charset="0"/>
              </a:rPr>
              <a:t> και τα </a:t>
            </a:r>
            <a:r>
              <a:rPr lang="el-GR" altLang="en-US" sz="2000" b="1" dirty="0">
                <a:cs typeface="Times New Roman" panose="02020603050405020304" pitchFamily="18" charset="0"/>
              </a:rPr>
              <a:t>κόκκινα</a:t>
            </a:r>
            <a:r>
              <a:rPr lang="el-GR" altLang="en-US" sz="2000" dirty="0">
                <a:cs typeface="Times New Roman" panose="02020603050405020304" pitchFamily="18" charset="0"/>
              </a:rPr>
              <a:t> στα 575 </a:t>
            </a:r>
            <a:r>
              <a:rPr lang="en-GB" altLang="en-US" sz="2000" dirty="0">
                <a:cs typeface="Times New Roman" panose="02020603050405020304" pitchFamily="18" charset="0"/>
              </a:rPr>
              <a:t>nm</a:t>
            </a:r>
            <a:r>
              <a:rPr lang="el-GR" altLang="en-US" sz="2000" dirty="0">
                <a:cs typeface="Times New Roman" panose="02020603050405020304" pitchFamily="18" charset="0"/>
              </a:rPr>
              <a:t>. </a:t>
            </a:r>
          </a:p>
          <a:p>
            <a:r>
              <a:rPr lang="el-GR" altLang="en-US" sz="2000" dirty="0">
                <a:cs typeface="Times New Roman" panose="02020603050405020304" pitchFamily="18" charset="0"/>
              </a:rPr>
              <a:t>Η αντίληψη του χρώματος γίνεται ανάλογα με το ποσοστό των </a:t>
            </a:r>
            <a:r>
              <a:rPr lang="el-GR" altLang="en-US" sz="2000" dirty="0" err="1">
                <a:cs typeface="Times New Roman" panose="02020603050405020304" pitchFamily="18" charset="0"/>
              </a:rPr>
              <a:t>κωνίων</a:t>
            </a:r>
            <a:r>
              <a:rPr lang="el-GR" altLang="en-US" sz="2000" dirty="0">
                <a:cs typeface="Times New Roman" panose="02020603050405020304" pitchFamily="18" charset="0"/>
              </a:rPr>
              <a:t> που ενεργοποιούνται</a:t>
            </a:r>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12</a:t>
            </a:fld>
            <a:endParaRPr lang="en-US"/>
          </a:p>
        </p:txBody>
      </p:sp>
    </p:spTree>
    <p:extLst>
      <p:ext uri="{BB962C8B-B14F-4D97-AF65-F5344CB8AC3E}">
        <p14:creationId xmlns:p14="http://schemas.microsoft.com/office/powerpoint/2010/main" val="1329096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Αντίληψη χρωμάτων 2/</a:t>
            </a:r>
            <a:r>
              <a:rPr lang="en-US" sz="4000" dirty="0" smtClean="0"/>
              <a:t>8</a:t>
            </a:r>
            <a:endParaRPr lang="en-US" sz="4000" dirty="0"/>
          </a:p>
        </p:txBody>
      </p:sp>
      <p:sp>
        <p:nvSpPr>
          <p:cNvPr id="6" name="Text Placeholder 5"/>
          <p:cNvSpPr>
            <a:spLocks noGrp="1"/>
          </p:cNvSpPr>
          <p:nvPr>
            <p:ph type="body" idx="1"/>
          </p:nvPr>
        </p:nvSpPr>
        <p:spPr/>
        <p:txBody>
          <a:bodyPr>
            <a:normAutofit/>
          </a:bodyPr>
          <a:lstStyle/>
          <a:p>
            <a:r>
              <a:rPr lang="el-GR" sz="2000" dirty="0" err="1" smtClean="0"/>
              <a:t>Κωνία</a:t>
            </a:r>
            <a:r>
              <a:rPr lang="el-GR" sz="2000" dirty="0" smtClean="0"/>
              <a:t> και ραβδία ανθρώπου </a:t>
            </a:r>
            <a:endParaRPr lang="en-US" sz="2000"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0238" y="3027079"/>
            <a:ext cx="3868737" cy="2640580"/>
          </a:xfrm>
        </p:spPr>
      </p:pic>
      <p:sp>
        <p:nvSpPr>
          <p:cNvPr id="9" name="Text Placeholder 8"/>
          <p:cNvSpPr>
            <a:spLocks noGrp="1"/>
          </p:cNvSpPr>
          <p:nvPr>
            <p:ph type="body" sz="quarter" idx="3"/>
          </p:nvPr>
        </p:nvSpPr>
        <p:spPr/>
        <p:txBody>
          <a:bodyPr>
            <a:normAutofit/>
          </a:bodyPr>
          <a:lstStyle/>
          <a:p>
            <a:r>
              <a:rPr lang="el-GR" sz="2000" dirty="0" smtClean="0"/>
              <a:t>και χελώνας …. </a:t>
            </a:r>
            <a:endParaRPr lang="en-US" sz="2000" dirty="0"/>
          </a:p>
        </p:txBody>
      </p:sp>
      <p:pic>
        <p:nvPicPr>
          <p:cNvPr id="12" name="Content Placeholder 11"/>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29150" y="3019144"/>
            <a:ext cx="3887788" cy="2656450"/>
          </a:xfrm>
        </p:spPr>
      </p:pic>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13</a:t>
            </a:fld>
            <a:endParaRPr lang="en-US"/>
          </a:p>
        </p:txBody>
      </p:sp>
      <p:sp>
        <p:nvSpPr>
          <p:cNvPr id="10" name="TextBox 9"/>
          <p:cNvSpPr txBox="1"/>
          <p:nvPr/>
        </p:nvSpPr>
        <p:spPr>
          <a:xfrm>
            <a:off x="4309977" y="5719538"/>
            <a:ext cx="263214" cy="276999"/>
          </a:xfrm>
          <a:prstGeom prst="rect">
            <a:avLst/>
          </a:prstGeom>
          <a:noFill/>
        </p:spPr>
        <p:txBody>
          <a:bodyPr wrap="none" rtlCol="0">
            <a:spAutoFit/>
          </a:bodyPr>
          <a:lstStyle/>
          <a:p>
            <a:r>
              <a:rPr lang="en-US" sz="1200" dirty="0" smtClean="0"/>
              <a:t>8</a:t>
            </a:r>
            <a:endParaRPr lang="el-GR" sz="1200" dirty="0"/>
          </a:p>
        </p:txBody>
      </p:sp>
      <p:sp>
        <p:nvSpPr>
          <p:cNvPr id="13" name="TextBox 12"/>
          <p:cNvSpPr txBox="1"/>
          <p:nvPr/>
        </p:nvSpPr>
        <p:spPr>
          <a:xfrm>
            <a:off x="8108346" y="5719538"/>
            <a:ext cx="263214" cy="276999"/>
          </a:xfrm>
          <a:prstGeom prst="rect">
            <a:avLst/>
          </a:prstGeom>
          <a:noFill/>
        </p:spPr>
        <p:txBody>
          <a:bodyPr wrap="none" rtlCol="0">
            <a:spAutoFit/>
          </a:bodyPr>
          <a:lstStyle/>
          <a:p>
            <a:r>
              <a:rPr lang="en-US" sz="1200" dirty="0" smtClean="0"/>
              <a:t>9</a:t>
            </a:r>
            <a:endParaRPr lang="el-GR" sz="1200" dirty="0"/>
          </a:p>
        </p:txBody>
      </p:sp>
    </p:spTree>
    <p:extLst>
      <p:ext uri="{BB962C8B-B14F-4D97-AF65-F5344CB8AC3E}">
        <p14:creationId xmlns:p14="http://schemas.microsoft.com/office/powerpoint/2010/main" val="1666128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Αντίληψη χρωμάτων </a:t>
            </a:r>
            <a:r>
              <a:rPr lang="en-US" sz="4000" dirty="0" smtClean="0"/>
              <a:t>3</a:t>
            </a:r>
            <a:r>
              <a:rPr lang="el-GR" sz="4000" dirty="0" smtClean="0"/>
              <a:t>/</a:t>
            </a:r>
            <a:r>
              <a:rPr lang="en-US" sz="4000" dirty="0" smtClean="0"/>
              <a:t>8</a:t>
            </a:r>
            <a:endParaRPr lang="en-US" sz="4000" dirty="0"/>
          </a:p>
        </p:txBody>
      </p:sp>
      <p:sp>
        <p:nvSpPr>
          <p:cNvPr id="6" name="Text Placeholder 5"/>
          <p:cNvSpPr>
            <a:spLocks noGrp="1"/>
          </p:cNvSpPr>
          <p:nvPr>
            <p:ph sz="half" idx="1"/>
          </p:nvPr>
        </p:nvSpPr>
        <p:spPr>
          <a:xfrm>
            <a:off x="628650" y="1690689"/>
            <a:ext cx="7886700" cy="2275728"/>
          </a:xfrm>
        </p:spPr>
        <p:txBody>
          <a:bodyPr>
            <a:normAutofit/>
          </a:bodyPr>
          <a:lstStyle/>
          <a:p>
            <a:r>
              <a:rPr lang="el-GR" altLang="en-US" sz="2000" dirty="0">
                <a:cs typeface="Times New Roman" panose="02020603050405020304" pitchFamily="18" charset="0"/>
              </a:rPr>
              <a:t>Ζώα που είναι </a:t>
            </a:r>
            <a:r>
              <a:rPr lang="el-GR" altLang="en-US" sz="2000" b="1" dirty="0">
                <a:cs typeface="Times New Roman" panose="02020603050405020304" pitchFamily="18" charset="0"/>
              </a:rPr>
              <a:t>νυκτόβια ή </a:t>
            </a:r>
            <a:r>
              <a:rPr lang="el-GR" altLang="en-US" sz="2000" b="1" dirty="0" err="1">
                <a:cs typeface="Times New Roman" panose="02020603050405020304" pitchFamily="18" charset="0"/>
              </a:rPr>
              <a:t>ζούν</a:t>
            </a:r>
            <a:r>
              <a:rPr lang="el-GR" altLang="en-US" sz="2000" b="1" dirty="0">
                <a:cs typeface="Times New Roman" panose="02020603050405020304" pitchFamily="18" charset="0"/>
              </a:rPr>
              <a:t> σε βαθιά νερά έχουν λίγα ή δεν έχουν </a:t>
            </a:r>
            <a:r>
              <a:rPr lang="el-GR" altLang="en-US" sz="2000" b="1" dirty="0" err="1">
                <a:cs typeface="Times New Roman" panose="02020603050405020304" pitchFamily="18" charset="0"/>
              </a:rPr>
              <a:t>κωνία</a:t>
            </a:r>
            <a:r>
              <a:rPr lang="el-GR" altLang="en-US" sz="2000" b="1" dirty="0">
                <a:cs typeface="Times New Roman" panose="02020603050405020304" pitchFamily="18" charset="0"/>
              </a:rPr>
              <a:t>.</a:t>
            </a:r>
          </a:p>
          <a:p>
            <a:r>
              <a:rPr lang="el-GR" altLang="en-US" sz="2000" dirty="0">
                <a:cs typeface="Times New Roman" panose="02020603050405020304" pitchFamily="18" charset="0"/>
              </a:rPr>
              <a:t>Κρίσιμο σημείο στην ικανότητα για διάκριση των χρωμάτων είναι </a:t>
            </a:r>
            <a:r>
              <a:rPr lang="el-GR" altLang="en-US" sz="2000" b="1" dirty="0">
                <a:cs typeface="Times New Roman" panose="02020603050405020304" pitchFamily="18" charset="0"/>
              </a:rPr>
              <a:t>η </a:t>
            </a:r>
            <a:r>
              <a:rPr lang="el-GR" altLang="en-US" sz="2000" b="1" dirty="0" smtClean="0">
                <a:cs typeface="Times New Roman" panose="02020603050405020304" pitchFamily="18" charset="0"/>
              </a:rPr>
              <a:t>παρουσία σταγονιδίων </a:t>
            </a:r>
            <a:r>
              <a:rPr lang="el-GR" altLang="en-US" sz="2000" b="1" dirty="0">
                <a:cs typeface="Times New Roman" panose="02020603050405020304" pitchFamily="18" charset="0"/>
              </a:rPr>
              <a:t>λαδιού (</a:t>
            </a:r>
            <a:r>
              <a:rPr lang="en-GB" altLang="en-US" sz="2000" b="1" dirty="0">
                <a:cs typeface="Times New Roman" panose="02020603050405020304" pitchFamily="18" charset="0"/>
              </a:rPr>
              <a:t>oil droplet)</a:t>
            </a:r>
            <a:r>
              <a:rPr lang="el-GR" altLang="en-US" sz="2000" b="1" dirty="0">
                <a:cs typeface="Times New Roman" panose="02020603050405020304" pitchFamily="18" charset="0"/>
              </a:rPr>
              <a:t> στους </a:t>
            </a:r>
            <a:r>
              <a:rPr lang="el-GR" altLang="en-US" sz="2000" b="1" dirty="0" err="1">
                <a:cs typeface="Times New Roman" panose="02020603050405020304" pitchFamily="18" charset="0"/>
              </a:rPr>
              <a:t>φωτοϋποδοχείς</a:t>
            </a:r>
            <a:r>
              <a:rPr lang="el-GR" altLang="en-US" sz="2000" b="1" dirty="0">
                <a:cs typeface="Times New Roman" panose="02020603050405020304" pitchFamily="18" charset="0"/>
              </a:rPr>
              <a:t>.  </a:t>
            </a:r>
          </a:p>
          <a:p>
            <a:r>
              <a:rPr lang="el-GR" altLang="en-US" sz="2000" dirty="0">
                <a:cs typeface="Times New Roman" panose="02020603050405020304" pitchFamily="18" charset="0"/>
              </a:rPr>
              <a:t>Τα πρωτόγονα </a:t>
            </a:r>
            <a:r>
              <a:rPr lang="el-GR" altLang="en-US" sz="2000" dirty="0" err="1">
                <a:cs typeface="Times New Roman" panose="02020603050405020304" pitchFamily="18" charset="0"/>
              </a:rPr>
              <a:t>Σπονδυλόζωα</a:t>
            </a:r>
            <a:r>
              <a:rPr lang="el-GR" altLang="en-US" sz="2000" dirty="0">
                <a:cs typeface="Times New Roman" panose="02020603050405020304" pitchFamily="18" charset="0"/>
              </a:rPr>
              <a:t> είχαν 4 </a:t>
            </a:r>
            <a:r>
              <a:rPr lang="el-GR" altLang="en-US" sz="2000" dirty="0" err="1">
                <a:cs typeface="Times New Roman" panose="02020603050405020304" pitchFamily="18" charset="0"/>
              </a:rPr>
              <a:t>φωτοϋποδοχείς</a:t>
            </a:r>
            <a:r>
              <a:rPr lang="el-GR" altLang="en-US" sz="2000" dirty="0">
                <a:cs typeface="Times New Roman" panose="02020603050405020304" pitchFamily="18" charset="0"/>
              </a:rPr>
              <a:t> με ευαισθησία στο </a:t>
            </a:r>
            <a:r>
              <a:rPr lang="el-GR" altLang="en-US" sz="2000" b="1" dirty="0">
                <a:cs typeface="Times New Roman" panose="02020603050405020304" pitchFamily="18" charset="0"/>
              </a:rPr>
              <a:t>βιολετί </a:t>
            </a:r>
            <a:r>
              <a:rPr lang="el-GR" altLang="en-US" sz="2000" dirty="0">
                <a:cs typeface="Times New Roman" panose="02020603050405020304" pitchFamily="18" charset="0"/>
              </a:rPr>
              <a:t>(370 </a:t>
            </a:r>
            <a:r>
              <a:rPr lang="en-GB" altLang="en-US" sz="2000" dirty="0">
                <a:cs typeface="Times New Roman" panose="02020603050405020304" pitchFamily="18" charset="0"/>
              </a:rPr>
              <a:t>nm</a:t>
            </a:r>
            <a:r>
              <a:rPr lang="el-GR" altLang="en-US" sz="2000" dirty="0">
                <a:cs typeface="Times New Roman" panose="02020603050405020304" pitchFamily="18" charset="0"/>
              </a:rPr>
              <a:t>), </a:t>
            </a:r>
            <a:r>
              <a:rPr lang="el-GR" altLang="en-US" sz="2000" b="1" dirty="0" err="1">
                <a:cs typeface="Times New Roman" panose="02020603050405020304" pitchFamily="18" charset="0"/>
              </a:rPr>
              <a:t>μπλέ</a:t>
            </a:r>
            <a:r>
              <a:rPr lang="el-GR" altLang="en-US" sz="2000" b="1" dirty="0">
                <a:cs typeface="Times New Roman" panose="02020603050405020304" pitchFamily="18" charset="0"/>
              </a:rPr>
              <a:t> </a:t>
            </a:r>
            <a:r>
              <a:rPr lang="el-GR" altLang="en-US" sz="2000" dirty="0">
                <a:cs typeface="Times New Roman" panose="02020603050405020304" pitchFamily="18" charset="0"/>
              </a:rPr>
              <a:t>(445 </a:t>
            </a:r>
            <a:r>
              <a:rPr lang="en-GB" altLang="en-US" sz="2000" dirty="0">
                <a:cs typeface="Times New Roman" panose="02020603050405020304" pitchFamily="18" charset="0"/>
              </a:rPr>
              <a:t>nm</a:t>
            </a:r>
            <a:r>
              <a:rPr lang="el-GR" altLang="en-US" sz="2000" dirty="0">
                <a:cs typeface="Times New Roman" panose="02020603050405020304" pitchFamily="18" charset="0"/>
              </a:rPr>
              <a:t>) </a:t>
            </a:r>
            <a:r>
              <a:rPr lang="el-GR" altLang="en-US" sz="2000" b="1" dirty="0">
                <a:cs typeface="Times New Roman" panose="02020603050405020304" pitchFamily="18" charset="0"/>
              </a:rPr>
              <a:t>πράσινο</a:t>
            </a:r>
            <a:r>
              <a:rPr lang="el-GR" altLang="en-US" sz="2000" dirty="0">
                <a:cs typeface="Times New Roman" panose="02020603050405020304" pitchFamily="18" charset="0"/>
              </a:rPr>
              <a:t> (508 </a:t>
            </a:r>
            <a:r>
              <a:rPr lang="en-GB" altLang="en-US" sz="2000" dirty="0">
                <a:cs typeface="Times New Roman" panose="02020603050405020304" pitchFamily="18" charset="0"/>
              </a:rPr>
              <a:t>nm</a:t>
            </a:r>
            <a:r>
              <a:rPr lang="el-GR" altLang="en-US" sz="2000" dirty="0">
                <a:cs typeface="Times New Roman" panose="02020603050405020304" pitchFamily="18" charset="0"/>
              </a:rPr>
              <a:t>) και </a:t>
            </a:r>
            <a:r>
              <a:rPr lang="el-GR" altLang="en-US" sz="2000" b="1" dirty="0">
                <a:cs typeface="Times New Roman" panose="02020603050405020304" pitchFamily="18" charset="0"/>
              </a:rPr>
              <a:t>πορτοκαλί </a:t>
            </a:r>
            <a:r>
              <a:rPr lang="el-GR" altLang="en-US" sz="2000" dirty="0">
                <a:cs typeface="Times New Roman" panose="02020603050405020304" pitchFamily="18" charset="0"/>
              </a:rPr>
              <a:t>(560 </a:t>
            </a:r>
            <a:r>
              <a:rPr lang="en-GB" altLang="en-US" sz="2000" dirty="0">
                <a:cs typeface="Times New Roman" panose="02020603050405020304" pitchFamily="18" charset="0"/>
              </a:rPr>
              <a:t>nm</a:t>
            </a:r>
            <a:r>
              <a:rPr lang="el-GR" altLang="en-US" sz="2000" dirty="0">
                <a:cs typeface="Times New Roman" panose="02020603050405020304" pitchFamily="18" charset="0"/>
              </a:rPr>
              <a:t>).  </a:t>
            </a:r>
          </a:p>
          <a:p>
            <a:endParaRPr lang="en-US" sz="2000" dirty="0"/>
          </a:p>
        </p:txBody>
      </p:sp>
      <p:pic>
        <p:nvPicPr>
          <p:cNvPr id="8" name="Content Placeholder 7"/>
          <p:cNvPicPr>
            <a:picLocks noGrp="1" noChangeAspect="1"/>
          </p:cNvPicPr>
          <p:nvPr>
            <p:ph sz="half" idx="2"/>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9585"/>
          <a:stretch/>
        </p:blipFill>
        <p:spPr>
          <a:xfrm>
            <a:off x="3174274" y="3650670"/>
            <a:ext cx="3251019" cy="2523549"/>
          </a:xfrm>
        </p:spPr>
      </p:pic>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14</a:t>
            </a:fld>
            <a:endParaRPr lang="en-US"/>
          </a:p>
        </p:txBody>
      </p:sp>
      <p:sp>
        <p:nvSpPr>
          <p:cNvPr id="7" name="TextBox 6"/>
          <p:cNvSpPr txBox="1"/>
          <p:nvPr/>
        </p:nvSpPr>
        <p:spPr>
          <a:xfrm>
            <a:off x="6254413" y="5834319"/>
            <a:ext cx="341760" cy="276999"/>
          </a:xfrm>
          <a:prstGeom prst="rect">
            <a:avLst/>
          </a:prstGeom>
          <a:noFill/>
        </p:spPr>
        <p:txBody>
          <a:bodyPr wrap="none" rtlCol="0">
            <a:spAutoFit/>
          </a:bodyPr>
          <a:lstStyle/>
          <a:p>
            <a:r>
              <a:rPr lang="el-GR" sz="1200" dirty="0" smtClean="0"/>
              <a:t>1</a:t>
            </a:r>
            <a:r>
              <a:rPr lang="en-US" sz="1200" dirty="0" smtClean="0"/>
              <a:t>0</a:t>
            </a:r>
            <a:endParaRPr lang="el-GR" sz="1200" dirty="0"/>
          </a:p>
        </p:txBody>
      </p:sp>
    </p:spTree>
    <p:extLst>
      <p:ext uri="{BB962C8B-B14F-4D97-AF65-F5344CB8AC3E}">
        <p14:creationId xmlns:p14="http://schemas.microsoft.com/office/powerpoint/2010/main" val="122597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Αντίληψη χρωμάτων </a:t>
            </a:r>
            <a:r>
              <a:rPr lang="en-US" sz="4000" dirty="0" smtClean="0"/>
              <a:t>4</a:t>
            </a:r>
            <a:r>
              <a:rPr lang="el-GR" sz="4000" dirty="0" smtClean="0"/>
              <a:t>/</a:t>
            </a:r>
            <a:r>
              <a:rPr lang="en-US" sz="4000" dirty="0" smtClean="0"/>
              <a:t>8</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15</a:t>
            </a:fld>
            <a:endParaRPr lang="en-US"/>
          </a:p>
        </p:txBody>
      </p:sp>
      <p:sp>
        <p:nvSpPr>
          <p:cNvPr id="9" name="TextBox 8"/>
          <p:cNvSpPr txBox="1"/>
          <p:nvPr/>
        </p:nvSpPr>
        <p:spPr>
          <a:xfrm>
            <a:off x="6928931" y="5765028"/>
            <a:ext cx="341760" cy="276999"/>
          </a:xfrm>
          <a:prstGeom prst="rect">
            <a:avLst/>
          </a:prstGeom>
          <a:noFill/>
        </p:spPr>
        <p:txBody>
          <a:bodyPr wrap="none" rtlCol="0">
            <a:spAutoFit/>
          </a:bodyPr>
          <a:lstStyle/>
          <a:p>
            <a:r>
              <a:rPr lang="el-GR" sz="1200" dirty="0" smtClean="0"/>
              <a:t>1</a:t>
            </a:r>
            <a:r>
              <a:rPr lang="en-US" sz="1200" dirty="0" smtClean="0"/>
              <a:t>1</a:t>
            </a:r>
            <a:endParaRPr lang="el-GR" sz="1200" dirty="0"/>
          </a:p>
        </p:txBody>
      </p:sp>
      <p:pic>
        <p:nvPicPr>
          <p:cNvPr id="10" name="Θέση περιεχομένου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0084" y="1690689"/>
            <a:ext cx="4123831" cy="4351338"/>
          </a:xfrm>
        </p:spPr>
      </p:pic>
    </p:spTree>
    <p:extLst>
      <p:ext uri="{BB962C8B-B14F-4D97-AF65-F5344CB8AC3E}">
        <p14:creationId xmlns:p14="http://schemas.microsoft.com/office/powerpoint/2010/main" val="2973676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Αντίληψη χρωμάτων </a:t>
            </a:r>
            <a:r>
              <a:rPr lang="en-US" sz="4000" dirty="0" smtClean="0"/>
              <a:t>5</a:t>
            </a:r>
            <a:r>
              <a:rPr lang="el-GR" sz="4000" dirty="0" smtClean="0"/>
              <a:t>/</a:t>
            </a:r>
            <a:r>
              <a:rPr lang="en-US" sz="4000" dirty="0" smtClean="0"/>
              <a:t>8</a:t>
            </a:r>
            <a:endParaRPr lang="en-US" sz="4000" dirty="0"/>
          </a:p>
        </p:txBody>
      </p:sp>
      <p:sp>
        <p:nvSpPr>
          <p:cNvPr id="6" name="Text Placeholder 5"/>
          <p:cNvSpPr>
            <a:spLocks noGrp="1"/>
          </p:cNvSpPr>
          <p:nvPr>
            <p:ph idx="1"/>
          </p:nvPr>
        </p:nvSpPr>
        <p:spPr/>
        <p:txBody>
          <a:bodyPr>
            <a:normAutofit/>
          </a:bodyPr>
          <a:lstStyle/>
          <a:p>
            <a:r>
              <a:rPr lang="el-GR" altLang="en-US" sz="2000" dirty="0">
                <a:cs typeface="Times New Roman" panose="02020603050405020304" pitchFamily="18" charset="0"/>
              </a:rPr>
              <a:t>Στους </a:t>
            </a:r>
            <a:r>
              <a:rPr lang="el-GR" altLang="en-US" sz="2000" b="1" dirty="0" err="1">
                <a:cs typeface="Times New Roman" panose="02020603050405020304" pitchFamily="18" charset="0"/>
              </a:rPr>
              <a:t>Χονδριχθύες</a:t>
            </a:r>
            <a:r>
              <a:rPr lang="el-GR" altLang="en-US" sz="2000" b="1" dirty="0">
                <a:cs typeface="Times New Roman" panose="02020603050405020304" pitchFamily="18" charset="0"/>
              </a:rPr>
              <a:t> </a:t>
            </a:r>
            <a:r>
              <a:rPr lang="el-GR" altLang="en-US" sz="2000" dirty="0">
                <a:cs typeface="Times New Roman" panose="02020603050405020304" pitchFamily="18" charset="0"/>
              </a:rPr>
              <a:t>πολύ πρόσφατα βρέθηκαν 3 διαφορετικοί </a:t>
            </a:r>
            <a:r>
              <a:rPr lang="el-GR" altLang="en-US" sz="2000" dirty="0" err="1">
                <a:cs typeface="Times New Roman" panose="02020603050405020304" pitchFamily="18" charset="0"/>
              </a:rPr>
              <a:t>φωτοϋποδοχείς</a:t>
            </a:r>
            <a:r>
              <a:rPr lang="el-GR" altLang="en-US" sz="2000" dirty="0">
                <a:cs typeface="Times New Roman" panose="02020603050405020304" pitchFamily="18" charset="0"/>
              </a:rPr>
              <a:t> (γονίδια της </a:t>
            </a:r>
            <a:r>
              <a:rPr lang="el-GR" altLang="en-US" sz="2000" dirty="0" err="1">
                <a:cs typeface="Times New Roman" panose="02020603050405020304" pitchFamily="18" charset="0"/>
              </a:rPr>
              <a:t>οψίνης</a:t>
            </a:r>
            <a:r>
              <a:rPr lang="el-GR" altLang="en-US" sz="2000" dirty="0">
                <a:cs typeface="Times New Roman" panose="02020603050405020304" pitchFamily="18" charset="0"/>
              </a:rPr>
              <a:t>). </a:t>
            </a:r>
            <a:r>
              <a:rPr lang="el-GR" altLang="en-US" sz="2000" u="sng" dirty="0">
                <a:cs typeface="Times New Roman" panose="02020603050405020304" pitchFamily="18" charset="0"/>
              </a:rPr>
              <a:t>Άλλες μελέτες λένε ότι δε βλέπουν χρώματα</a:t>
            </a:r>
            <a:r>
              <a:rPr lang="el-GR" altLang="en-US" sz="2000" dirty="0">
                <a:cs typeface="Times New Roman" panose="02020603050405020304" pitchFamily="18" charset="0"/>
              </a:rPr>
              <a:t>!</a:t>
            </a:r>
          </a:p>
          <a:p>
            <a:r>
              <a:rPr lang="el-GR" altLang="en-US" sz="2000" dirty="0">
                <a:cs typeface="Times New Roman" panose="02020603050405020304" pitchFamily="18" charset="0"/>
              </a:rPr>
              <a:t>Στην </a:t>
            </a:r>
            <a:r>
              <a:rPr lang="el-GR" altLang="en-US" sz="2000" b="1" dirty="0">
                <a:cs typeface="Times New Roman" panose="02020603050405020304" pitchFamily="18" charset="0"/>
              </a:rPr>
              <a:t>Ομοταξία </a:t>
            </a:r>
            <a:r>
              <a:rPr lang="el-GR" altLang="en-US" sz="2000" b="1" dirty="0" err="1">
                <a:cs typeface="Times New Roman" panose="02020603050405020304" pitchFamily="18" charset="0"/>
              </a:rPr>
              <a:t>Σαρκοπτερύγιοι</a:t>
            </a:r>
            <a:r>
              <a:rPr lang="el-GR" altLang="en-US" sz="2000" b="1" dirty="0">
                <a:cs typeface="Times New Roman" panose="02020603050405020304" pitchFamily="18" charset="0"/>
              </a:rPr>
              <a:t> </a:t>
            </a:r>
            <a:r>
              <a:rPr lang="el-GR" altLang="en-US" sz="2000" dirty="0">
                <a:cs typeface="Times New Roman" panose="02020603050405020304" pitchFamily="18" charset="0"/>
              </a:rPr>
              <a:t>βρέθηκαν 4 διαφορετικοί </a:t>
            </a:r>
            <a:r>
              <a:rPr lang="el-GR" altLang="en-US" sz="2000" dirty="0" err="1">
                <a:cs typeface="Times New Roman" panose="02020603050405020304" pitchFamily="18" charset="0"/>
              </a:rPr>
              <a:t>φωτοϋποδοχείς</a:t>
            </a:r>
            <a:r>
              <a:rPr lang="el-GR" altLang="en-US" sz="2000" dirty="0">
                <a:cs typeface="Times New Roman" panose="02020603050405020304" pitchFamily="18" charset="0"/>
              </a:rPr>
              <a:t>.</a:t>
            </a:r>
          </a:p>
          <a:p>
            <a:r>
              <a:rPr lang="el-GR" altLang="en-US" sz="2000" dirty="0">
                <a:cs typeface="Times New Roman" panose="02020603050405020304" pitchFamily="18" charset="0"/>
              </a:rPr>
              <a:t>Στους </a:t>
            </a:r>
            <a:r>
              <a:rPr lang="el-GR" altLang="en-US" sz="2000" b="1" dirty="0" err="1">
                <a:cs typeface="Times New Roman" panose="02020603050405020304" pitchFamily="18" charset="0"/>
              </a:rPr>
              <a:t>Οστεϊχθύες</a:t>
            </a:r>
            <a:r>
              <a:rPr lang="el-GR" altLang="en-US" sz="2000" dirty="0">
                <a:cs typeface="Times New Roman" panose="02020603050405020304" pitchFamily="18" charset="0"/>
              </a:rPr>
              <a:t> έχουν βρεθεί </a:t>
            </a:r>
            <a:r>
              <a:rPr lang="el-GR" altLang="en-US" sz="2000" b="1" dirty="0">
                <a:cs typeface="Times New Roman" panose="02020603050405020304" pitchFamily="18" charset="0"/>
              </a:rPr>
              <a:t>περισσότεροι από </a:t>
            </a:r>
            <a:r>
              <a:rPr lang="el-GR" altLang="en-US" sz="2000" dirty="0">
                <a:cs typeface="Times New Roman" panose="02020603050405020304" pitchFamily="18" charset="0"/>
              </a:rPr>
              <a:t>3 </a:t>
            </a:r>
            <a:r>
              <a:rPr lang="el-GR" altLang="en-US" sz="2000" dirty="0" err="1">
                <a:cs typeface="Times New Roman" panose="02020603050405020304" pitchFamily="18" charset="0"/>
              </a:rPr>
              <a:t>φωτοϋποδοχείς</a:t>
            </a:r>
            <a:r>
              <a:rPr lang="el-GR" altLang="en-US" sz="2000" dirty="0">
                <a:cs typeface="Times New Roman" panose="02020603050405020304" pitchFamily="18" charset="0"/>
              </a:rPr>
              <a:t> λόγω διπλασιασμού των γονιδίων της </a:t>
            </a:r>
            <a:r>
              <a:rPr lang="el-GR" altLang="en-US" sz="2000" dirty="0" err="1">
                <a:cs typeface="Times New Roman" panose="02020603050405020304" pitchFamily="18" charset="0"/>
              </a:rPr>
              <a:t>οψίνης</a:t>
            </a:r>
            <a:r>
              <a:rPr lang="el-GR" altLang="en-US" sz="2000" dirty="0">
                <a:cs typeface="Times New Roman" panose="02020603050405020304" pitchFamily="18" charset="0"/>
              </a:rPr>
              <a:t> με μεγάλη ποικιλία ανάμεσα στα είδη.</a:t>
            </a:r>
          </a:p>
          <a:p>
            <a:r>
              <a:rPr lang="el-GR" altLang="en-US" sz="2000" dirty="0">
                <a:cs typeface="Times New Roman" panose="02020603050405020304" pitchFamily="18" charset="0"/>
              </a:rPr>
              <a:t>Τα Πτηνά έχουν </a:t>
            </a:r>
            <a:r>
              <a:rPr lang="el-GR" altLang="en-US" sz="2000" b="1" dirty="0">
                <a:cs typeface="Times New Roman" panose="02020603050405020304" pitchFamily="18" charset="0"/>
              </a:rPr>
              <a:t>4 διαφορετικούς </a:t>
            </a:r>
            <a:r>
              <a:rPr lang="el-GR" altLang="en-US" sz="2000" b="1" dirty="0" err="1">
                <a:cs typeface="Times New Roman" panose="02020603050405020304" pitchFamily="18" charset="0"/>
              </a:rPr>
              <a:t>φωτοϋποδοχείς</a:t>
            </a:r>
            <a:r>
              <a:rPr lang="el-GR" altLang="en-US" sz="2000" b="1" dirty="0">
                <a:cs typeface="Times New Roman" panose="02020603050405020304" pitchFamily="18" charset="0"/>
              </a:rPr>
              <a:t>.</a:t>
            </a:r>
          </a:p>
          <a:p>
            <a:endParaRPr lang="en-US" sz="2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16</a:t>
            </a:fld>
            <a:endParaRPr lang="en-US"/>
          </a:p>
        </p:txBody>
      </p:sp>
    </p:spTree>
    <p:extLst>
      <p:ext uri="{BB962C8B-B14F-4D97-AF65-F5344CB8AC3E}">
        <p14:creationId xmlns:p14="http://schemas.microsoft.com/office/powerpoint/2010/main" val="31908191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Αντίληψη χρωμάτων </a:t>
            </a:r>
            <a:r>
              <a:rPr lang="en-US" sz="4000" dirty="0" smtClean="0"/>
              <a:t>6</a:t>
            </a:r>
            <a:r>
              <a:rPr lang="el-GR" sz="4000" dirty="0" smtClean="0"/>
              <a:t>/</a:t>
            </a:r>
            <a:r>
              <a:rPr lang="en-US" sz="4000" dirty="0" smtClean="0"/>
              <a:t>8</a:t>
            </a:r>
            <a:endParaRPr lang="en-US" sz="4000" dirty="0"/>
          </a:p>
        </p:txBody>
      </p:sp>
      <p:sp>
        <p:nvSpPr>
          <p:cNvPr id="6" name="Text Placeholder 5"/>
          <p:cNvSpPr>
            <a:spLocks noGrp="1"/>
          </p:cNvSpPr>
          <p:nvPr>
            <p:ph idx="1"/>
          </p:nvPr>
        </p:nvSpPr>
        <p:spPr/>
        <p:txBody>
          <a:bodyPr>
            <a:normAutofit/>
          </a:bodyPr>
          <a:lstStyle/>
          <a:p>
            <a:pPr algn="just"/>
            <a:r>
              <a:rPr lang="el-GR" altLang="en-US" sz="2000" dirty="0">
                <a:cs typeface="Times New Roman" panose="02020603050405020304" pitchFamily="18" charset="0"/>
              </a:rPr>
              <a:t>Τα Ερπετά έχουν </a:t>
            </a:r>
            <a:r>
              <a:rPr lang="el-GR" altLang="en-US" sz="2000" b="1" dirty="0">
                <a:cs typeface="Times New Roman" panose="02020603050405020304" pitchFamily="18" charset="0"/>
              </a:rPr>
              <a:t>4 διαφορετικούς </a:t>
            </a:r>
            <a:r>
              <a:rPr lang="el-GR" altLang="en-US" sz="2000" b="1" dirty="0" err="1">
                <a:cs typeface="Times New Roman" panose="02020603050405020304" pitchFamily="18" charset="0"/>
              </a:rPr>
              <a:t>φωτοϋποδοχείς</a:t>
            </a:r>
            <a:r>
              <a:rPr lang="el-GR" altLang="en-US" sz="2000" b="1" dirty="0">
                <a:cs typeface="Times New Roman" panose="02020603050405020304" pitchFamily="18" charset="0"/>
              </a:rPr>
              <a:t>.</a:t>
            </a:r>
          </a:p>
          <a:p>
            <a:pPr algn="just"/>
            <a:r>
              <a:rPr lang="el-GR" altLang="en-US" sz="2000" b="1" dirty="0">
                <a:cs typeface="Times New Roman" panose="02020603050405020304" pitchFamily="18" charset="0"/>
              </a:rPr>
              <a:t>Τα Αμφίβια (όσα έχουν </a:t>
            </a:r>
            <a:r>
              <a:rPr lang="el-GR" altLang="en-US" sz="2000" b="1" dirty="0" err="1">
                <a:cs typeface="Times New Roman" panose="02020603050405020304" pitchFamily="18" charset="0"/>
              </a:rPr>
              <a:t>φωτοϋποδοχείς</a:t>
            </a:r>
            <a:r>
              <a:rPr lang="el-GR" altLang="en-US" sz="2000" b="1" dirty="0">
                <a:cs typeface="Times New Roman" panose="02020603050405020304" pitchFamily="18" charset="0"/>
              </a:rPr>
              <a:t>) έχουν 3 διαφορετικούς.</a:t>
            </a:r>
          </a:p>
          <a:p>
            <a:pPr algn="just"/>
            <a:r>
              <a:rPr lang="el-GR" altLang="en-US" sz="2000" dirty="0">
                <a:cs typeface="Times New Roman" panose="02020603050405020304" pitchFamily="18" charset="0"/>
              </a:rPr>
              <a:t>Τα </a:t>
            </a:r>
            <a:r>
              <a:rPr lang="el-GR" altLang="en-US" sz="2000" b="1" dirty="0">
                <a:cs typeface="Times New Roman" panose="02020603050405020304" pitchFamily="18" charset="0"/>
              </a:rPr>
              <a:t>Θηλαστικά έχουν 2 </a:t>
            </a:r>
            <a:r>
              <a:rPr lang="el-GR" altLang="en-US" sz="2000" b="1" dirty="0" err="1">
                <a:cs typeface="Times New Roman" panose="02020603050405020304" pitchFamily="18" charset="0"/>
              </a:rPr>
              <a:t>φωτοϋποδοχείς</a:t>
            </a:r>
            <a:r>
              <a:rPr lang="el-GR" altLang="en-US" sz="2000" b="1" dirty="0">
                <a:cs typeface="Times New Roman" panose="02020603050405020304" pitchFamily="18" charset="0"/>
              </a:rPr>
              <a:t> και </a:t>
            </a:r>
            <a:r>
              <a:rPr lang="el-GR" altLang="en-US" sz="2000" dirty="0">
                <a:cs typeface="Times New Roman" panose="02020603050405020304" pitchFamily="18" charset="0"/>
              </a:rPr>
              <a:t>άρα τα περισσότερα Θηλαστικά </a:t>
            </a:r>
            <a:r>
              <a:rPr lang="el-GR" altLang="en-US" sz="2000" b="1" dirty="0">
                <a:cs typeface="Times New Roman" panose="02020603050405020304" pitchFamily="18" charset="0"/>
              </a:rPr>
              <a:t>είναι </a:t>
            </a:r>
            <a:r>
              <a:rPr lang="el-GR" altLang="en-US" sz="2000" b="1" dirty="0" err="1">
                <a:cs typeface="Times New Roman" panose="02020603050405020304" pitchFamily="18" charset="0"/>
              </a:rPr>
              <a:t>διχρωματικά</a:t>
            </a:r>
            <a:r>
              <a:rPr lang="el-GR" altLang="en-US" sz="2000" b="1" dirty="0">
                <a:cs typeface="Times New Roman" panose="02020603050405020304" pitchFamily="18" charset="0"/>
              </a:rPr>
              <a:t>.</a:t>
            </a:r>
          </a:p>
          <a:p>
            <a:pPr algn="just"/>
            <a:r>
              <a:rPr lang="el-GR" altLang="en-US" sz="2000" dirty="0">
                <a:cs typeface="Times New Roman" panose="02020603050405020304" pitchFamily="18" charset="0"/>
              </a:rPr>
              <a:t>Τα Πρωτεύοντα Θηλαστικά έχουν 3 διαφορετικούς </a:t>
            </a:r>
            <a:r>
              <a:rPr lang="el-GR" altLang="en-US" sz="2000" dirty="0" err="1">
                <a:cs typeface="Times New Roman" panose="02020603050405020304" pitchFamily="18" charset="0"/>
              </a:rPr>
              <a:t>φωτοϋποδοχείς</a:t>
            </a:r>
            <a:r>
              <a:rPr lang="el-GR" altLang="en-US" sz="2000" dirty="0">
                <a:cs typeface="Times New Roman" panose="02020603050405020304" pitchFamily="18" charset="0"/>
              </a:rPr>
              <a:t> λόγω διπλασιασμού ενός γονιδίου της </a:t>
            </a:r>
            <a:r>
              <a:rPr lang="el-GR" altLang="en-US" sz="2000" dirty="0" err="1">
                <a:cs typeface="Times New Roman" panose="02020603050405020304" pitchFamily="18" charset="0"/>
              </a:rPr>
              <a:t>οψίνης</a:t>
            </a:r>
            <a:r>
              <a:rPr lang="el-GR" altLang="en-US" sz="2000" dirty="0">
                <a:cs typeface="Times New Roman" panose="02020603050405020304" pitchFamily="18" charset="0"/>
              </a:rPr>
              <a:t>. Πρέπει να σημειωθεί ότι υπάρχει μεγάλη ποικιλία στις ιδιότητες των </a:t>
            </a:r>
            <a:r>
              <a:rPr lang="el-GR" altLang="en-US" sz="2000" dirty="0" err="1">
                <a:cs typeface="Times New Roman" panose="02020603050405020304" pitchFamily="18" charset="0"/>
              </a:rPr>
              <a:t>φωτοϋποδο-χέων</a:t>
            </a:r>
            <a:r>
              <a:rPr lang="el-GR" altLang="en-US" sz="2000" dirty="0">
                <a:cs typeface="Times New Roman" panose="02020603050405020304" pitchFamily="18" charset="0"/>
              </a:rPr>
              <a:t> και θεωρείται ότι υπάρχουν </a:t>
            </a:r>
            <a:r>
              <a:rPr lang="el-GR" altLang="en-US" sz="2000" dirty="0" err="1">
                <a:cs typeface="Times New Roman" panose="02020603050405020304" pitchFamily="18" charset="0"/>
              </a:rPr>
              <a:t>φωτοϋποδοχείς</a:t>
            </a:r>
            <a:r>
              <a:rPr lang="el-GR" altLang="en-US" sz="2000" dirty="0">
                <a:cs typeface="Times New Roman" panose="02020603050405020304" pitchFamily="18" charset="0"/>
              </a:rPr>
              <a:t> ευαίσθητοι στο </a:t>
            </a:r>
            <a:r>
              <a:rPr lang="en-GB" altLang="en-US" sz="2000" dirty="0">
                <a:cs typeface="Times New Roman" panose="02020603050405020304" pitchFamily="18" charset="0"/>
              </a:rPr>
              <a:t>UV.</a:t>
            </a:r>
            <a:endParaRPr lang="el-GR" altLang="en-US" sz="1800" dirty="0">
              <a:cs typeface="Times New Roman" panose="02020603050405020304" pitchFamily="18" charset="0"/>
            </a:endParaRPr>
          </a:p>
          <a:p>
            <a:endParaRPr lang="en-US" sz="2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17</a:t>
            </a:fld>
            <a:endParaRPr lang="en-US"/>
          </a:p>
        </p:txBody>
      </p:sp>
    </p:spTree>
    <p:extLst>
      <p:ext uri="{BB962C8B-B14F-4D97-AF65-F5344CB8AC3E}">
        <p14:creationId xmlns:p14="http://schemas.microsoft.com/office/powerpoint/2010/main" val="3045846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Αντίληψη χρωμάτων </a:t>
            </a:r>
            <a:r>
              <a:rPr lang="en-US" sz="4000" dirty="0" smtClean="0"/>
              <a:t>7</a:t>
            </a:r>
            <a:r>
              <a:rPr lang="el-GR" sz="4000" dirty="0" smtClean="0"/>
              <a:t>/</a:t>
            </a:r>
            <a:r>
              <a:rPr lang="en-US" sz="4000" dirty="0" smtClean="0"/>
              <a:t>8</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18</a:t>
            </a:fld>
            <a:endParaRPr lang="en-US"/>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8663" y="1825625"/>
            <a:ext cx="6506673" cy="4351338"/>
          </a:xfrm>
        </p:spPr>
      </p:pic>
      <p:sp>
        <p:nvSpPr>
          <p:cNvPr id="8" name="TextBox 7"/>
          <p:cNvSpPr txBox="1"/>
          <p:nvPr/>
        </p:nvSpPr>
        <p:spPr>
          <a:xfrm>
            <a:off x="8173590" y="5899964"/>
            <a:ext cx="341760" cy="276999"/>
          </a:xfrm>
          <a:prstGeom prst="rect">
            <a:avLst/>
          </a:prstGeom>
          <a:noFill/>
        </p:spPr>
        <p:txBody>
          <a:bodyPr wrap="none" rtlCol="0">
            <a:spAutoFit/>
          </a:bodyPr>
          <a:lstStyle/>
          <a:p>
            <a:r>
              <a:rPr lang="el-GR" sz="1200" dirty="0" smtClean="0"/>
              <a:t>1</a:t>
            </a:r>
            <a:r>
              <a:rPr lang="en-US" sz="1200" dirty="0" smtClean="0"/>
              <a:t>2</a:t>
            </a:r>
            <a:endParaRPr lang="el-GR" sz="1200" dirty="0"/>
          </a:p>
        </p:txBody>
      </p:sp>
    </p:spTree>
    <p:extLst>
      <p:ext uri="{BB962C8B-B14F-4D97-AF65-F5344CB8AC3E}">
        <p14:creationId xmlns:p14="http://schemas.microsoft.com/office/powerpoint/2010/main" val="19438924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Αντίληψη χρωμάτων </a:t>
            </a:r>
            <a:r>
              <a:rPr lang="en-US" sz="4000" dirty="0" smtClean="0"/>
              <a:t>8</a:t>
            </a:r>
            <a:r>
              <a:rPr lang="el-GR" sz="4000" dirty="0" smtClean="0"/>
              <a:t>/</a:t>
            </a:r>
            <a:r>
              <a:rPr lang="en-US" sz="4000" dirty="0" smtClean="0"/>
              <a:t>8</a:t>
            </a:r>
            <a:endParaRPr lang="en-US" sz="4000" dirty="0"/>
          </a:p>
        </p:txBody>
      </p:sp>
      <p:sp>
        <p:nvSpPr>
          <p:cNvPr id="3" name="Content Placeholder 2"/>
          <p:cNvSpPr>
            <a:spLocks noGrp="1"/>
          </p:cNvSpPr>
          <p:nvPr>
            <p:ph sz="half" idx="1"/>
          </p:nvPr>
        </p:nvSpPr>
        <p:spPr>
          <a:xfrm>
            <a:off x="628650" y="1825625"/>
            <a:ext cx="7886700" cy="4351338"/>
          </a:xfrm>
        </p:spPr>
        <p:txBody>
          <a:bodyPr>
            <a:normAutofit/>
          </a:bodyPr>
          <a:lstStyle/>
          <a:p>
            <a:r>
              <a:rPr lang="el-GR" altLang="en-US" sz="2200" dirty="0">
                <a:cs typeface="Times New Roman" panose="02020603050405020304" pitchFamily="18" charset="0"/>
              </a:rPr>
              <a:t>Η αντίληψη των χρωμάτων όμως είναι μια σύνθετη διαδικασία που βασίζεται επιπλέον στην </a:t>
            </a:r>
            <a:r>
              <a:rPr lang="el-GR" altLang="en-US" sz="2200" b="1" dirty="0">
                <a:cs typeface="Times New Roman" panose="02020603050405020304" pitchFamily="18" charset="0"/>
              </a:rPr>
              <a:t>απόχρωση </a:t>
            </a:r>
            <a:r>
              <a:rPr lang="en-GB" altLang="en-US" sz="2200" b="1" dirty="0">
                <a:cs typeface="Times New Roman" panose="02020603050405020304" pitchFamily="18" charset="0"/>
              </a:rPr>
              <a:t>(Hue)</a:t>
            </a:r>
            <a:r>
              <a:rPr lang="el-GR" altLang="en-US" sz="2200" b="1" dirty="0">
                <a:cs typeface="Times New Roman" panose="02020603050405020304" pitchFamily="18" charset="0"/>
              </a:rPr>
              <a:t>, στη φωτεινότητα</a:t>
            </a:r>
            <a:r>
              <a:rPr lang="en-GB" altLang="en-US" sz="2200" b="1" dirty="0">
                <a:cs typeface="Times New Roman" panose="02020603050405020304" pitchFamily="18" charset="0"/>
              </a:rPr>
              <a:t> (Lightness)</a:t>
            </a:r>
            <a:r>
              <a:rPr lang="el-GR" altLang="en-US" sz="2200" b="1" dirty="0">
                <a:cs typeface="Times New Roman" panose="02020603050405020304" pitchFamily="18" charset="0"/>
              </a:rPr>
              <a:t> και στον κορεσμό</a:t>
            </a:r>
            <a:r>
              <a:rPr lang="en-GB" altLang="en-US" sz="2200" b="1" dirty="0">
                <a:cs typeface="Times New Roman" panose="02020603050405020304" pitchFamily="18" charset="0"/>
              </a:rPr>
              <a:t> (Saturation)</a:t>
            </a:r>
            <a:r>
              <a:rPr lang="el-GR" altLang="en-US" sz="2200" b="1" dirty="0">
                <a:cs typeface="Times New Roman" panose="02020603050405020304" pitchFamily="18" charset="0"/>
              </a:rPr>
              <a:t> του χρώματος.</a:t>
            </a:r>
            <a:r>
              <a:rPr lang="el-GR" altLang="en-US" sz="2200" dirty="0">
                <a:cs typeface="Times New Roman" panose="02020603050405020304" pitchFamily="18" charset="0"/>
              </a:rPr>
              <a:t> Αυτές οι ιδιότητες του φωτός διαχωρίζουν τον τρόπο που βλέπουν τα ζώα. Έτσι...</a:t>
            </a:r>
            <a:endParaRPr lang="en-US" sz="22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244308" y="3281204"/>
            <a:ext cx="5720249" cy="2895759"/>
          </a:xfrm>
        </p:spPr>
      </p:pic>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19</a:t>
            </a:fld>
            <a:endParaRPr lang="en-US"/>
          </a:p>
        </p:txBody>
      </p:sp>
      <p:sp>
        <p:nvSpPr>
          <p:cNvPr id="7" name="TextBox 6"/>
          <p:cNvSpPr txBox="1"/>
          <p:nvPr/>
        </p:nvSpPr>
        <p:spPr>
          <a:xfrm>
            <a:off x="8069073" y="5835691"/>
            <a:ext cx="341760" cy="276999"/>
          </a:xfrm>
          <a:prstGeom prst="rect">
            <a:avLst/>
          </a:prstGeom>
          <a:noFill/>
        </p:spPr>
        <p:txBody>
          <a:bodyPr wrap="none" rtlCol="0">
            <a:spAutoFit/>
          </a:bodyPr>
          <a:lstStyle/>
          <a:p>
            <a:r>
              <a:rPr lang="el-GR" sz="1200" dirty="0" smtClean="0"/>
              <a:t>1</a:t>
            </a:r>
            <a:r>
              <a:rPr lang="en-US" sz="1200" dirty="0" smtClean="0"/>
              <a:t>3</a:t>
            </a:r>
            <a:endParaRPr lang="el-GR" sz="1200" dirty="0"/>
          </a:p>
        </p:txBody>
      </p:sp>
    </p:spTree>
    <p:extLst>
      <p:ext uri="{BB962C8B-B14F-4D97-AF65-F5344CB8AC3E}">
        <p14:creationId xmlns:p14="http://schemas.microsoft.com/office/powerpoint/2010/main" val="301449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Αισθήσεις – Αισθητήρια Όργανα</a:t>
            </a:r>
            <a:r>
              <a:rPr lang="en-US" sz="4000" dirty="0" smtClean="0"/>
              <a:t> II</a:t>
            </a:r>
            <a:endParaRPr lang="en-US" sz="4000" dirty="0"/>
          </a:p>
        </p:txBody>
      </p:sp>
      <p:sp>
        <p:nvSpPr>
          <p:cNvPr id="3" name="Content Placeholder 2"/>
          <p:cNvSpPr>
            <a:spLocks noGrp="1"/>
          </p:cNvSpPr>
          <p:nvPr>
            <p:ph idx="1"/>
          </p:nvPr>
        </p:nvSpPr>
        <p:spPr>
          <a:xfrm>
            <a:off x="628650" y="1637752"/>
            <a:ext cx="7886700" cy="4351338"/>
          </a:xfrm>
        </p:spPr>
        <p:txBody>
          <a:bodyPr>
            <a:noAutofit/>
          </a:bodyPr>
          <a:lstStyle/>
          <a:p>
            <a:pPr marL="0" indent="0" algn="ctr">
              <a:buNone/>
            </a:pPr>
            <a:r>
              <a:rPr lang="el-GR" altLang="en-US" sz="2000" dirty="0">
                <a:cs typeface="Times New Roman" panose="02020603050405020304" pitchFamily="18" charset="0"/>
              </a:rPr>
              <a:t>Θα αναπτυχθούν τα εξής θέματα:</a:t>
            </a:r>
            <a:endParaRPr lang="en-GB" altLang="en-US" sz="2000" dirty="0">
              <a:cs typeface="Times New Roman" panose="02020603050405020304" pitchFamily="18" charset="0"/>
            </a:endParaRPr>
          </a:p>
          <a:p>
            <a:pPr marL="0" indent="0" algn="ctr">
              <a:buNone/>
            </a:pPr>
            <a:endParaRPr lang="en-GB" altLang="en-US" sz="2000" dirty="0">
              <a:cs typeface="Times New Roman" panose="02020603050405020304" pitchFamily="18" charset="0"/>
            </a:endParaRPr>
          </a:p>
          <a:p>
            <a:pPr algn="ctr"/>
            <a:r>
              <a:rPr lang="el-GR" altLang="en-US" sz="2000" dirty="0" smtClean="0">
                <a:cs typeface="Times New Roman" panose="02020603050405020304" pitchFamily="18" charset="0"/>
              </a:rPr>
              <a:t>Περιφερειακό </a:t>
            </a:r>
            <a:r>
              <a:rPr lang="el-GR" altLang="en-US" sz="2000" dirty="0">
                <a:cs typeface="Times New Roman" panose="02020603050405020304" pitchFamily="18" charset="0"/>
              </a:rPr>
              <a:t>Νευρικό Σύστημα</a:t>
            </a:r>
          </a:p>
          <a:p>
            <a:pPr algn="ctr"/>
            <a:endParaRPr lang="el-GR" altLang="en-US" sz="2000" dirty="0">
              <a:cs typeface="Times New Roman" panose="02020603050405020304" pitchFamily="18" charset="0"/>
            </a:endParaRPr>
          </a:p>
          <a:p>
            <a:pPr algn="ctr"/>
            <a:r>
              <a:rPr lang="el-GR" altLang="en-US" sz="2000" dirty="0">
                <a:cs typeface="Times New Roman" panose="02020603050405020304" pitchFamily="18" charset="0"/>
              </a:rPr>
              <a:t>Αισθητήρια όργανα</a:t>
            </a:r>
            <a:endParaRPr lang="en-GB" altLang="en-US" sz="2000" dirty="0">
              <a:cs typeface="Times New Roman" panose="02020603050405020304" pitchFamily="18" charset="0"/>
            </a:endParaRPr>
          </a:p>
          <a:p>
            <a:pPr algn="ctr"/>
            <a:endParaRPr lang="en-GB" altLang="en-US" sz="2000" dirty="0">
              <a:cs typeface="Times New Roman" panose="02020603050405020304" pitchFamily="18" charset="0"/>
            </a:endParaRPr>
          </a:p>
          <a:p>
            <a:pPr algn="ctr"/>
            <a:r>
              <a:rPr lang="el-GR" altLang="en-US" sz="2000" dirty="0">
                <a:cs typeface="Times New Roman" panose="02020603050405020304" pitchFamily="18" charset="0"/>
              </a:rPr>
              <a:t>Αισθήσεις στα </a:t>
            </a:r>
            <a:r>
              <a:rPr lang="el-GR" altLang="en-US" sz="2000" dirty="0" err="1">
                <a:cs typeface="Times New Roman" panose="02020603050405020304" pitchFamily="18" charset="0"/>
              </a:rPr>
              <a:t>Σπονδυλόζωα</a:t>
            </a:r>
            <a:endParaRPr lang="el-GR" altLang="en-US" sz="2000" dirty="0">
              <a:cs typeface="Times New Roman" panose="02020603050405020304" pitchFamily="18" charset="0"/>
            </a:endParaRPr>
          </a:p>
          <a:p>
            <a:pPr algn="ctr"/>
            <a:endParaRPr lang="en-GB" altLang="en-US" sz="2000" dirty="0">
              <a:cs typeface="Times New Roman" panose="02020603050405020304" pitchFamily="18" charset="0"/>
            </a:endParaRPr>
          </a:p>
          <a:p>
            <a:pPr algn="ctr"/>
            <a:endParaRPr lang="en-GB" altLang="en-US" sz="2000" dirty="0" smtClean="0">
              <a:cs typeface="Times New Roman" panose="02020603050405020304" pitchFamily="18" charset="0"/>
            </a:endParaRPr>
          </a:p>
          <a:p>
            <a:pPr marL="0" indent="0" algn="ctr">
              <a:buNone/>
            </a:pPr>
            <a:r>
              <a:rPr lang="el-GR" altLang="en-US" sz="2000" dirty="0" smtClean="0">
                <a:cs typeface="Times New Roman" panose="02020603050405020304" pitchFamily="18" charset="0"/>
              </a:rPr>
              <a:t> </a:t>
            </a:r>
            <a:r>
              <a:rPr lang="el-GR" altLang="en-US" sz="2000" dirty="0">
                <a:cs typeface="Times New Roman" panose="02020603050405020304" pitchFamily="18" charset="0"/>
              </a:rPr>
              <a:t>Σκαρλάτος </a:t>
            </a:r>
            <a:r>
              <a:rPr lang="el-GR" altLang="en-US" sz="2000" dirty="0" err="1" smtClean="0">
                <a:cs typeface="Times New Roman" panose="02020603050405020304" pitchFamily="18" charset="0"/>
              </a:rPr>
              <a:t>Ντέντος</a:t>
            </a:r>
            <a:endParaRPr lang="el-GR" altLang="en-US" sz="2000" dirty="0" smtClean="0">
              <a:cs typeface="Times New Roman" panose="02020603050405020304" pitchFamily="18" charset="0"/>
            </a:endParaRPr>
          </a:p>
          <a:p>
            <a:pPr marL="0" indent="0" algn="ctr">
              <a:buNone/>
            </a:pPr>
            <a:r>
              <a:rPr lang="el-GR" altLang="en-US" sz="2000" dirty="0" smtClean="0">
                <a:cs typeface="Times New Roman" panose="02020603050405020304" pitchFamily="18" charset="0"/>
              </a:rPr>
              <a:t>(</a:t>
            </a:r>
            <a:r>
              <a:rPr lang="sk-SK" altLang="en-US" sz="2000" dirty="0" smtClean="0">
                <a:cs typeface="Times New Roman" panose="02020603050405020304" pitchFamily="18" charset="0"/>
              </a:rPr>
              <a:t>sdedos</a:t>
            </a:r>
            <a:r>
              <a:rPr lang="en-US" altLang="en-US" sz="2000" dirty="0" smtClean="0">
                <a:cs typeface="Times New Roman" panose="02020603050405020304" pitchFamily="18" charset="0"/>
              </a:rPr>
              <a:t>@</a:t>
            </a:r>
            <a:r>
              <a:rPr lang="sk-SK" altLang="en-US" sz="2000" dirty="0" smtClean="0">
                <a:cs typeface="Times New Roman" panose="02020603050405020304" pitchFamily="18" charset="0"/>
              </a:rPr>
              <a:t>biol.uoa.gr</a:t>
            </a:r>
            <a:r>
              <a:rPr lang="en-US" altLang="en-US" sz="2000" dirty="0" smtClean="0">
                <a:cs typeface="Times New Roman" panose="02020603050405020304" pitchFamily="18" charset="0"/>
              </a:rPr>
              <a:t>)</a:t>
            </a:r>
            <a:endParaRPr lang="el-GR" altLang="en-US" sz="2000" dirty="0">
              <a:cs typeface="Times New Roman" panose="02020603050405020304" pitchFamily="18" charset="0"/>
            </a:endParaRPr>
          </a:p>
          <a:p>
            <a:pPr marL="0" indent="0" algn="ctr">
              <a:buNone/>
            </a:pPr>
            <a:r>
              <a:rPr lang="en-GB" altLang="en-US" sz="2000" dirty="0">
                <a:cs typeface="Times New Roman" panose="02020603050405020304" pitchFamily="18" charset="0"/>
              </a:rPr>
              <a:t> </a:t>
            </a:r>
            <a:endParaRPr lang="en-US" sz="2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Τι βλέπουν μερικά άλλα ζώα</a:t>
            </a:r>
            <a:r>
              <a:rPr lang="en-US" sz="4000" dirty="0" smtClean="0"/>
              <a:t>;</a:t>
            </a:r>
            <a:endParaRPr lang="en-US" sz="4000" dirty="0"/>
          </a:p>
        </p:txBody>
      </p:sp>
      <p:sp>
        <p:nvSpPr>
          <p:cNvPr id="4" name="Footer Placeholder 3"/>
          <p:cNvSpPr>
            <a:spLocks noGrp="1"/>
          </p:cNvSpPr>
          <p:nvPr>
            <p:ph type="ftr" sz="quarter" idx="10"/>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1"/>
          </p:nvPr>
        </p:nvSpPr>
        <p:spPr/>
        <p:txBody>
          <a:bodyPr/>
          <a:lstStyle/>
          <a:p>
            <a:fld id="{58A56277-EA16-4AF5-BFB5-E5ECBBB39490}" type="slidenum">
              <a:rPr lang="en-US" smtClean="0"/>
              <a:pPr/>
              <a:t>20</a:t>
            </a:fld>
            <a:endParaRPr lang="en-US"/>
          </a:p>
        </p:txBody>
      </p:sp>
      <p:pic>
        <p:nvPicPr>
          <p:cNvPr id="10" name="Content Placeholder 9"/>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5119952" y="1853567"/>
            <a:ext cx="3590485" cy="2352040"/>
          </a:xfrm>
        </p:spPr>
      </p:pic>
      <p:pic>
        <p:nvPicPr>
          <p:cNvPr id="9" name="Content Placeholder 8"/>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628650" y="1853567"/>
            <a:ext cx="3282932" cy="2454275"/>
          </a:xfrm>
        </p:spPr>
      </p:pic>
      <p:pic>
        <p:nvPicPr>
          <p:cNvPr id="11" name="Content Placeholder 10"/>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628650" y="4535906"/>
            <a:ext cx="7886700" cy="1561263"/>
          </a:xfrm>
        </p:spPr>
      </p:pic>
      <p:sp>
        <p:nvSpPr>
          <p:cNvPr id="12" name="TextBox 18"/>
          <p:cNvSpPr txBox="1">
            <a:spLocks noChangeArrowheads="1"/>
          </p:cNvSpPr>
          <p:nvPr/>
        </p:nvSpPr>
        <p:spPr bwMode="auto">
          <a:xfrm>
            <a:off x="3774503" y="2374773"/>
            <a:ext cx="187947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US" sz="2000" b="1" dirty="0">
                <a:latin typeface="+mn-lt"/>
                <a:cs typeface="Times New Roman" panose="02020603050405020304" pitchFamily="18" charset="0"/>
              </a:rPr>
              <a:t>  Άνθρωπος</a:t>
            </a:r>
          </a:p>
          <a:p>
            <a:pPr eaLnBrk="1" hangingPunct="1"/>
            <a:endParaRPr lang="el-GR" altLang="en-US" sz="2000" b="1" dirty="0">
              <a:latin typeface="+mn-lt"/>
              <a:cs typeface="Times New Roman" panose="02020603050405020304" pitchFamily="18" charset="0"/>
            </a:endParaRPr>
          </a:p>
          <a:p>
            <a:pPr eaLnBrk="1" hangingPunct="1"/>
            <a:endParaRPr lang="el-GR" altLang="en-US" sz="2000" b="1" dirty="0">
              <a:latin typeface="+mn-lt"/>
              <a:cs typeface="Times New Roman" panose="02020603050405020304" pitchFamily="18" charset="0"/>
            </a:endParaRPr>
          </a:p>
          <a:p>
            <a:pPr eaLnBrk="1" hangingPunct="1"/>
            <a:r>
              <a:rPr lang="el-GR" altLang="en-US" sz="2000" b="1" dirty="0">
                <a:latin typeface="+mn-lt"/>
                <a:cs typeface="Times New Roman" panose="02020603050405020304" pitchFamily="18" charset="0"/>
              </a:rPr>
              <a:t>                  </a:t>
            </a:r>
          </a:p>
          <a:p>
            <a:pPr eaLnBrk="1" hangingPunct="1"/>
            <a:r>
              <a:rPr lang="el-GR" altLang="en-US" sz="2000" b="1" dirty="0">
                <a:latin typeface="+mn-lt"/>
                <a:cs typeface="Times New Roman" panose="02020603050405020304" pitchFamily="18" charset="0"/>
              </a:rPr>
              <a:t>     Γάτα</a:t>
            </a:r>
          </a:p>
        </p:txBody>
      </p:sp>
      <p:sp>
        <p:nvSpPr>
          <p:cNvPr id="13" name="TextBox 12"/>
          <p:cNvSpPr txBox="1"/>
          <p:nvPr/>
        </p:nvSpPr>
        <p:spPr>
          <a:xfrm>
            <a:off x="3911582" y="4043270"/>
            <a:ext cx="341760" cy="276999"/>
          </a:xfrm>
          <a:prstGeom prst="rect">
            <a:avLst/>
          </a:prstGeom>
          <a:noFill/>
        </p:spPr>
        <p:txBody>
          <a:bodyPr wrap="none" rtlCol="0">
            <a:spAutoFit/>
          </a:bodyPr>
          <a:lstStyle/>
          <a:p>
            <a:r>
              <a:rPr lang="el-GR" sz="1200" dirty="0" smtClean="0"/>
              <a:t>14</a:t>
            </a:r>
            <a:endParaRPr lang="el-GR" sz="1200" dirty="0"/>
          </a:p>
        </p:txBody>
      </p:sp>
      <p:sp>
        <p:nvSpPr>
          <p:cNvPr id="14" name="TextBox 13"/>
          <p:cNvSpPr txBox="1"/>
          <p:nvPr/>
        </p:nvSpPr>
        <p:spPr>
          <a:xfrm>
            <a:off x="8515350" y="4181769"/>
            <a:ext cx="341760" cy="276999"/>
          </a:xfrm>
          <a:prstGeom prst="rect">
            <a:avLst/>
          </a:prstGeom>
          <a:noFill/>
        </p:spPr>
        <p:txBody>
          <a:bodyPr wrap="none" rtlCol="0">
            <a:spAutoFit/>
          </a:bodyPr>
          <a:lstStyle/>
          <a:p>
            <a:r>
              <a:rPr lang="el-GR" sz="1200" dirty="0" smtClean="0"/>
              <a:t>1</a:t>
            </a:r>
            <a:r>
              <a:rPr lang="en-US" sz="1200" dirty="0" smtClean="0"/>
              <a:t>5</a:t>
            </a:r>
            <a:endParaRPr lang="el-GR" sz="1200" dirty="0"/>
          </a:p>
        </p:txBody>
      </p:sp>
      <p:sp>
        <p:nvSpPr>
          <p:cNvPr id="15" name="TextBox 14"/>
          <p:cNvSpPr txBox="1"/>
          <p:nvPr/>
        </p:nvSpPr>
        <p:spPr>
          <a:xfrm>
            <a:off x="8539557" y="5958669"/>
            <a:ext cx="341760" cy="276999"/>
          </a:xfrm>
          <a:prstGeom prst="rect">
            <a:avLst/>
          </a:prstGeom>
          <a:noFill/>
        </p:spPr>
        <p:txBody>
          <a:bodyPr wrap="none" rtlCol="0">
            <a:spAutoFit/>
          </a:bodyPr>
          <a:lstStyle/>
          <a:p>
            <a:r>
              <a:rPr lang="el-GR" sz="1200" dirty="0" smtClean="0"/>
              <a:t>1</a:t>
            </a:r>
            <a:r>
              <a:rPr lang="en-US" sz="1200" dirty="0" smtClean="0"/>
              <a:t>6</a:t>
            </a:r>
            <a:endParaRPr lang="el-GR" sz="1200" dirty="0"/>
          </a:p>
        </p:txBody>
      </p:sp>
    </p:spTree>
    <p:extLst>
      <p:ext uri="{BB962C8B-B14F-4D97-AF65-F5344CB8AC3E}">
        <p14:creationId xmlns:p14="http://schemas.microsoft.com/office/powerpoint/2010/main" val="3052647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Όραση: Μηχανισμός 1/</a:t>
            </a:r>
            <a:r>
              <a:rPr lang="en-US" sz="4000" dirty="0" smtClean="0"/>
              <a:t>2</a:t>
            </a:r>
            <a:endParaRPr lang="en-US" sz="4000" dirty="0"/>
          </a:p>
        </p:txBody>
      </p:sp>
      <p:sp>
        <p:nvSpPr>
          <p:cNvPr id="4" name="Footer Placeholder 3"/>
          <p:cNvSpPr>
            <a:spLocks noGrp="1"/>
          </p:cNvSpPr>
          <p:nvPr>
            <p:ph type="ftr" sz="quarter" idx="10"/>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1"/>
          </p:nvPr>
        </p:nvSpPr>
        <p:spPr/>
        <p:txBody>
          <a:bodyPr/>
          <a:lstStyle/>
          <a:p>
            <a:fld id="{58A56277-EA16-4AF5-BFB5-E5ECBBB39490}" type="slidenum">
              <a:rPr lang="en-US" smtClean="0"/>
              <a:pPr/>
              <a:t>21</a:t>
            </a:fld>
            <a:endParaRPr lang="en-US"/>
          </a:p>
        </p:txBody>
      </p:sp>
      <p:pic>
        <p:nvPicPr>
          <p:cNvPr id="11" name="Content Placeholder 10"/>
          <p:cNvPicPr>
            <a:picLocks noGrp="1" noChangeAspect="1"/>
          </p:cNvPicPr>
          <p:nvPr>
            <p:ph sz="quarter" idx="12"/>
          </p:nvPr>
        </p:nvPicPr>
        <p:blipFill>
          <a:blip r:embed="rId3" cstate="print">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73437" y="4009976"/>
            <a:ext cx="2464404" cy="2070100"/>
          </a:xfrm>
        </p:spPr>
      </p:pic>
      <p:pic>
        <p:nvPicPr>
          <p:cNvPr id="12" name="Content Placeholder 11"/>
          <p:cNvPicPr>
            <a:picLocks noGrp="1" noChangeAspect="1"/>
          </p:cNvPicPr>
          <p:nvPr>
            <p:ph sz="quarter" idx="13"/>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63440" y="3864377"/>
            <a:ext cx="2733040" cy="2175627"/>
          </a:xfrm>
        </p:spPr>
      </p:pic>
      <p:sp>
        <p:nvSpPr>
          <p:cNvPr id="9" name="Content Placeholder 8"/>
          <p:cNvSpPr>
            <a:spLocks noGrp="1"/>
          </p:cNvSpPr>
          <p:nvPr>
            <p:ph sz="quarter" idx="14"/>
          </p:nvPr>
        </p:nvSpPr>
        <p:spPr>
          <a:xfrm>
            <a:off x="739457" y="1730760"/>
            <a:ext cx="7560310" cy="4309245"/>
          </a:xfrm>
        </p:spPr>
        <p:txBody>
          <a:bodyPr>
            <a:normAutofit/>
          </a:bodyPr>
          <a:lstStyle/>
          <a:p>
            <a:r>
              <a:rPr lang="el-GR" altLang="en-US" sz="2000" dirty="0">
                <a:cs typeface="Times New Roman" panose="02020603050405020304" pitchFamily="18" charset="0"/>
              </a:rPr>
              <a:t>Η αίσθηση του φωτός πρέπει ωστόσο να συνδυάζεται με την αντίληψη της θέσης ενός αντικειμένου. Έτσι τα ζώα χρησιμοποιούν τη </a:t>
            </a:r>
            <a:r>
              <a:rPr lang="el-GR" altLang="en-US" sz="2000" b="1" dirty="0">
                <a:cs typeface="Times New Roman" panose="02020603050405020304" pitchFamily="18" charset="0"/>
              </a:rPr>
              <a:t>διοπτρική όραση </a:t>
            </a:r>
            <a:r>
              <a:rPr lang="el-GR" altLang="en-US" sz="2000" dirty="0">
                <a:cs typeface="Times New Roman" panose="02020603050405020304" pitchFamily="18" charset="0"/>
              </a:rPr>
              <a:t>ενώ ζώα με πολλούς θηρευτές έχουν </a:t>
            </a:r>
            <a:r>
              <a:rPr lang="el-GR" altLang="en-US" sz="2000" b="1" dirty="0">
                <a:cs typeface="Times New Roman" panose="02020603050405020304" pitchFamily="18" charset="0"/>
              </a:rPr>
              <a:t>μεγάλη πανοραμική όραση.</a:t>
            </a:r>
          </a:p>
          <a:p>
            <a:r>
              <a:rPr lang="el-GR" altLang="en-US" sz="2000" dirty="0">
                <a:cs typeface="Times New Roman" panose="02020603050405020304" pitchFamily="18" charset="0"/>
              </a:rPr>
              <a:t>Η ακριβής θέση του αντικειμένου αποκωδικοποιείται με οπτικά ερεθίσματα που φτάνουν στον εγκέφαλο από διαφορετικές </a:t>
            </a:r>
            <a:r>
              <a:rPr lang="el-GR" altLang="en-US" sz="2000" dirty="0" smtClean="0">
                <a:cs typeface="Times New Roman" panose="02020603050405020304" pitchFamily="18" charset="0"/>
              </a:rPr>
              <a:t>κατευθύνσεις </a:t>
            </a:r>
            <a:r>
              <a:rPr lang="el-GR" altLang="en-US" sz="2000" b="1" dirty="0" smtClean="0">
                <a:cs typeface="Times New Roman" panose="02020603050405020304" pitchFamily="18" charset="0"/>
              </a:rPr>
              <a:t>(</a:t>
            </a:r>
            <a:r>
              <a:rPr lang="el-GR" altLang="en-US" sz="2000" b="1" dirty="0">
                <a:cs typeface="Times New Roman" panose="02020603050405020304" pitchFamily="18" charset="0"/>
              </a:rPr>
              <a:t>κεφάλι θηράματος στον αριστερό λοβό, ουρά θηράματος </a:t>
            </a:r>
            <a:r>
              <a:rPr lang="el-GR" altLang="en-US" sz="2000" dirty="0">
                <a:cs typeface="Times New Roman" panose="02020603050405020304" pitchFamily="18" charset="0"/>
              </a:rPr>
              <a:t>στο δεξιό λοβό</a:t>
            </a:r>
            <a:r>
              <a:rPr lang="el-GR" altLang="en-US" sz="2000" dirty="0" smtClean="0">
                <a:cs typeface="Times New Roman" panose="02020603050405020304" pitchFamily="18" charset="0"/>
              </a:rPr>
              <a:t>).</a:t>
            </a:r>
            <a:endParaRPr lang="en-US" dirty="0"/>
          </a:p>
        </p:txBody>
      </p:sp>
      <p:sp>
        <p:nvSpPr>
          <p:cNvPr id="8" name="TextBox 7"/>
          <p:cNvSpPr txBox="1"/>
          <p:nvPr/>
        </p:nvSpPr>
        <p:spPr>
          <a:xfrm>
            <a:off x="4038001" y="5803077"/>
            <a:ext cx="341760" cy="276999"/>
          </a:xfrm>
          <a:prstGeom prst="rect">
            <a:avLst/>
          </a:prstGeom>
          <a:noFill/>
        </p:spPr>
        <p:txBody>
          <a:bodyPr wrap="none" rtlCol="0">
            <a:spAutoFit/>
          </a:bodyPr>
          <a:lstStyle/>
          <a:p>
            <a:r>
              <a:rPr lang="el-GR" sz="1200" dirty="0" smtClean="0"/>
              <a:t>1</a:t>
            </a:r>
            <a:r>
              <a:rPr lang="en-US" sz="1200" dirty="0" smtClean="0"/>
              <a:t>7</a:t>
            </a:r>
            <a:endParaRPr lang="el-GR" sz="1200" dirty="0"/>
          </a:p>
        </p:txBody>
      </p:sp>
      <p:sp>
        <p:nvSpPr>
          <p:cNvPr id="10" name="TextBox 9"/>
          <p:cNvSpPr txBox="1"/>
          <p:nvPr/>
        </p:nvSpPr>
        <p:spPr>
          <a:xfrm>
            <a:off x="7506363" y="5803077"/>
            <a:ext cx="341760" cy="276999"/>
          </a:xfrm>
          <a:prstGeom prst="rect">
            <a:avLst/>
          </a:prstGeom>
          <a:noFill/>
        </p:spPr>
        <p:txBody>
          <a:bodyPr wrap="none" rtlCol="0">
            <a:spAutoFit/>
          </a:bodyPr>
          <a:lstStyle/>
          <a:p>
            <a:r>
              <a:rPr lang="el-GR" sz="1200" dirty="0" smtClean="0"/>
              <a:t>1</a:t>
            </a:r>
            <a:r>
              <a:rPr lang="en-US" sz="1200" dirty="0" smtClean="0"/>
              <a:t>8</a:t>
            </a:r>
            <a:endParaRPr lang="el-GR" sz="1200" dirty="0"/>
          </a:p>
        </p:txBody>
      </p:sp>
    </p:spTree>
    <p:extLst>
      <p:ext uri="{BB962C8B-B14F-4D97-AF65-F5344CB8AC3E}">
        <p14:creationId xmlns:p14="http://schemas.microsoft.com/office/powerpoint/2010/main" val="3312299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Όραση: Μηχανισμός 2/</a:t>
            </a:r>
            <a:r>
              <a:rPr lang="en-US" sz="4000" dirty="0" smtClean="0"/>
              <a:t>2</a:t>
            </a:r>
            <a:endParaRPr lang="en-US" sz="4000" dirty="0"/>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03314" y="1825625"/>
            <a:ext cx="3736871" cy="4351338"/>
          </a:xfrm>
        </p:spPr>
      </p:pic>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22</a:t>
            </a:fld>
            <a:endParaRPr lang="en-US"/>
          </a:p>
        </p:txBody>
      </p:sp>
      <p:sp>
        <p:nvSpPr>
          <p:cNvPr id="14" name="TextBox 4"/>
          <p:cNvSpPr txBox="1">
            <a:spLocks noChangeArrowheads="1"/>
          </p:cNvSpPr>
          <p:nvPr/>
        </p:nvSpPr>
        <p:spPr bwMode="auto">
          <a:xfrm>
            <a:off x="2016760" y="2418080"/>
            <a:ext cx="1752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US" sz="1400" b="1" dirty="0">
                <a:latin typeface="+mn-lt"/>
                <a:cs typeface="Times New Roman" panose="02020603050405020304" pitchFamily="18" charset="0"/>
              </a:rPr>
              <a:t>Δίσκος </a:t>
            </a:r>
            <a:r>
              <a:rPr lang="el-GR" altLang="en-US" sz="1400" b="1" dirty="0" err="1">
                <a:latin typeface="+mn-lt"/>
                <a:cs typeface="Times New Roman" panose="02020603050405020304" pitchFamily="18" charset="0"/>
              </a:rPr>
              <a:t>Ροδοψίνης</a:t>
            </a:r>
            <a:endParaRPr lang="en-US" altLang="en-US" sz="1400" b="1" dirty="0">
              <a:latin typeface="+mn-lt"/>
              <a:cs typeface="Times New Roman" panose="02020603050405020304" pitchFamily="18" charset="0"/>
            </a:endParaRPr>
          </a:p>
        </p:txBody>
      </p:sp>
      <p:sp>
        <p:nvSpPr>
          <p:cNvPr id="15" name="TextBox 5"/>
          <p:cNvSpPr txBox="1">
            <a:spLocks noChangeArrowheads="1"/>
          </p:cNvSpPr>
          <p:nvPr/>
        </p:nvSpPr>
        <p:spPr bwMode="auto">
          <a:xfrm>
            <a:off x="2397760" y="5838826"/>
            <a:ext cx="1219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US" sz="1600" b="1" dirty="0" err="1">
                <a:latin typeface="+mn-lt"/>
                <a:cs typeface="Times New Roman" panose="02020603050405020304" pitchFamily="18" charset="0"/>
              </a:rPr>
              <a:t>Ροδοψίνη</a:t>
            </a:r>
            <a:endParaRPr lang="en-US" altLang="en-US" sz="1600" b="1" dirty="0">
              <a:latin typeface="+mn-lt"/>
              <a:cs typeface="Times New Roman" panose="02020603050405020304" pitchFamily="18" charset="0"/>
            </a:endParaRPr>
          </a:p>
        </p:txBody>
      </p:sp>
      <p:pic>
        <p:nvPicPr>
          <p:cNvPr id="6" name="Θέση περιεχομένου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33656" y="1813332"/>
            <a:ext cx="2806297" cy="4351338"/>
          </a:xfrm>
        </p:spPr>
      </p:pic>
      <p:sp>
        <p:nvSpPr>
          <p:cNvPr id="9" name="TextBox 8"/>
          <p:cNvSpPr txBox="1"/>
          <p:nvPr/>
        </p:nvSpPr>
        <p:spPr>
          <a:xfrm>
            <a:off x="4572000" y="5730895"/>
            <a:ext cx="341760" cy="276999"/>
          </a:xfrm>
          <a:prstGeom prst="rect">
            <a:avLst/>
          </a:prstGeom>
          <a:noFill/>
        </p:spPr>
        <p:txBody>
          <a:bodyPr wrap="none" rtlCol="0">
            <a:spAutoFit/>
          </a:bodyPr>
          <a:lstStyle/>
          <a:p>
            <a:r>
              <a:rPr lang="el-GR" sz="1200" dirty="0" smtClean="0"/>
              <a:t>19</a:t>
            </a:r>
            <a:endParaRPr lang="el-GR" sz="1200" dirty="0"/>
          </a:p>
        </p:txBody>
      </p:sp>
      <p:sp>
        <p:nvSpPr>
          <p:cNvPr id="11" name="TextBox 10"/>
          <p:cNvSpPr txBox="1"/>
          <p:nvPr/>
        </p:nvSpPr>
        <p:spPr>
          <a:xfrm>
            <a:off x="7793677" y="5730895"/>
            <a:ext cx="341760" cy="276999"/>
          </a:xfrm>
          <a:prstGeom prst="rect">
            <a:avLst/>
          </a:prstGeom>
          <a:noFill/>
        </p:spPr>
        <p:txBody>
          <a:bodyPr wrap="none" rtlCol="0">
            <a:spAutoFit/>
          </a:bodyPr>
          <a:lstStyle/>
          <a:p>
            <a:r>
              <a:rPr lang="el-GR" sz="1200" dirty="0" smtClean="0">
                <a:solidFill>
                  <a:schemeClr val="bg1"/>
                </a:solidFill>
              </a:rPr>
              <a:t>20</a:t>
            </a:r>
            <a:endParaRPr lang="el-GR" sz="1200" dirty="0">
              <a:solidFill>
                <a:schemeClr val="bg1"/>
              </a:solidFill>
            </a:endParaRPr>
          </a:p>
        </p:txBody>
      </p:sp>
    </p:spTree>
    <p:extLst>
      <p:ext uri="{BB962C8B-B14F-4D97-AF65-F5344CB8AC3E}">
        <p14:creationId xmlns:p14="http://schemas.microsoft.com/office/powerpoint/2010/main" val="2527776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Αισθητήρια όργανα</a:t>
            </a:r>
            <a:br>
              <a:rPr lang="el-GR" dirty="0" smtClean="0"/>
            </a:br>
            <a:r>
              <a:rPr lang="el-GR" sz="4000" dirty="0" smtClean="0"/>
              <a:t>«Όραση»</a:t>
            </a:r>
            <a:r>
              <a:rPr lang="en-US" sz="4000" dirty="0" smtClean="0"/>
              <a:t> Y</a:t>
            </a:r>
            <a:r>
              <a:rPr lang="el-GR" sz="4000" dirty="0" smtClean="0"/>
              <a:t>πέρυθρης Ακτινοβολίας 1/</a:t>
            </a:r>
            <a:r>
              <a:rPr lang="en-US" sz="4000" dirty="0" smtClean="0"/>
              <a:t>2</a:t>
            </a:r>
            <a:endParaRPr lang="en-US" sz="4000" dirty="0"/>
          </a:p>
        </p:txBody>
      </p:sp>
      <p:sp>
        <p:nvSpPr>
          <p:cNvPr id="7" name="Content Placeholder 6"/>
          <p:cNvSpPr>
            <a:spLocks noGrp="1"/>
          </p:cNvSpPr>
          <p:nvPr>
            <p:ph idx="1"/>
          </p:nvPr>
        </p:nvSpPr>
        <p:spPr>
          <a:xfrm>
            <a:off x="628650" y="1825624"/>
            <a:ext cx="8119110" cy="5266055"/>
          </a:xfrm>
        </p:spPr>
        <p:txBody>
          <a:bodyPr>
            <a:normAutofit fontScale="55000" lnSpcReduction="20000"/>
          </a:bodyPr>
          <a:lstStyle/>
          <a:p>
            <a:pPr>
              <a:lnSpc>
                <a:spcPct val="110000"/>
              </a:lnSpc>
            </a:pPr>
            <a:r>
              <a:rPr lang="el-GR" altLang="en-US" sz="3600" dirty="0">
                <a:cs typeface="Times New Roman" panose="02020603050405020304" pitchFamily="18" charset="0"/>
              </a:rPr>
              <a:t>Η ενέργεια οποιασδήποτε ακτινοβολίας είναι αντιστρόφως ανάλογη του μήκους κύματός της. Έτσι, ακτινοβολία μεγάλου μήκους κύματος δεν έχει επαρκή ενέργεια για να δημιουργήσει φωτοχημικές αντιδράσεις. Ακτινοβολία μικρού μήκους κύματος προκαλεί βλάβες σε οργανικά υλικά. Η υπεριώδη ακτινοβολία δε διαπερνά συνήθως το φακό του οφθαλμού</a:t>
            </a:r>
            <a:r>
              <a:rPr lang="el-GR" altLang="en-US" sz="3600" dirty="0" smtClean="0">
                <a:cs typeface="Times New Roman" panose="02020603050405020304" pitchFamily="18" charset="0"/>
              </a:rPr>
              <a:t>.</a:t>
            </a:r>
          </a:p>
          <a:p>
            <a:pPr>
              <a:lnSpc>
                <a:spcPct val="110000"/>
              </a:lnSpc>
            </a:pPr>
            <a:r>
              <a:rPr lang="el-GR" altLang="en-US" sz="3600" dirty="0">
                <a:cs typeface="Times New Roman" panose="02020603050405020304" pitchFamily="18" charset="0"/>
              </a:rPr>
              <a:t>Υπάρχουν ωστόσο ζώα που</a:t>
            </a:r>
            <a:r>
              <a:rPr lang="en-GB" altLang="en-US" sz="3600" dirty="0">
                <a:cs typeface="Times New Roman" panose="02020603050405020304" pitchFamily="18" charset="0"/>
              </a:rPr>
              <a:t> </a:t>
            </a:r>
            <a:r>
              <a:rPr lang="el-GR" altLang="en-US" sz="3600" dirty="0">
                <a:cs typeface="Times New Roman" panose="02020603050405020304" pitchFamily="18" charset="0"/>
              </a:rPr>
              <a:t>μπορούν να αναγνωρίσουν την υπέρυθρη και τη θερμική ακτινοβολία όπως ο </a:t>
            </a:r>
            <a:r>
              <a:rPr lang="el-GR" altLang="en-US" sz="3600" b="1" dirty="0">
                <a:cs typeface="Times New Roman" panose="02020603050405020304" pitchFamily="18" charset="0"/>
              </a:rPr>
              <a:t>κροταλίας</a:t>
            </a:r>
            <a:r>
              <a:rPr lang="en-GB" altLang="en-US" sz="3600" dirty="0">
                <a:cs typeface="Times New Roman" panose="02020603050405020304" pitchFamily="18" charset="0"/>
              </a:rPr>
              <a:t>,</a:t>
            </a:r>
            <a:r>
              <a:rPr lang="el-GR" altLang="en-US" sz="3600" dirty="0">
                <a:cs typeface="Times New Roman" panose="02020603050405020304" pitchFamily="18" charset="0"/>
              </a:rPr>
              <a:t> </a:t>
            </a:r>
            <a:r>
              <a:rPr lang="en-GB" altLang="en-US" sz="3600" b="1" dirty="0" err="1">
                <a:cs typeface="Times New Roman" panose="02020603050405020304" pitchFamily="18" charset="0"/>
              </a:rPr>
              <a:t>crotalus</a:t>
            </a:r>
            <a:r>
              <a:rPr lang="en-GB" altLang="en-US" sz="3600" dirty="0">
                <a:cs typeface="Times New Roman" panose="02020603050405020304" pitchFamily="18" charset="0"/>
              </a:rPr>
              <a:t> </a:t>
            </a:r>
            <a:r>
              <a:rPr lang="en-GB" altLang="en-US" sz="3600" b="1" dirty="0" err="1">
                <a:cs typeface="Times New Roman" panose="02020603050405020304" pitchFamily="18" charset="0"/>
              </a:rPr>
              <a:t>atrox</a:t>
            </a:r>
            <a:r>
              <a:rPr lang="en-GB" altLang="en-US" sz="3600" b="1" dirty="0">
                <a:cs typeface="Times New Roman" panose="02020603050405020304" pitchFamily="18" charset="0"/>
              </a:rPr>
              <a:t>,</a:t>
            </a:r>
            <a:r>
              <a:rPr lang="en-GB" altLang="en-US" sz="3600" dirty="0">
                <a:cs typeface="Times New Roman" panose="02020603050405020304" pitchFamily="18" charset="0"/>
              </a:rPr>
              <a:t> </a:t>
            </a:r>
            <a:r>
              <a:rPr lang="el-GR" altLang="en-US" sz="3600" dirty="0">
                <a:cs typeface="Times New Roman" panose="02020603050405020304" pitchFamily="18" charset="0"/>
              </a:rPr>
              <a:t>που χρησιμοποιεί ένα εξειδικευμένο όργανο, το </a:t>
            </a:r>
            <a:r>
              <a:rPr lang="en-GB" altLang="en-US" sz="3600" b="1" dirty="0">
                <a:cs typeface="Times New Roman" panose="02020603050405020304" pitchFamily="18" charset="0"/>
              </a:rPr>
              <a:t>pit organ, </a:t>
            </a:r>
            <a:r>
              <a:rPr lang="el-GR" altLang="en-US" sz="3600" dirty="0">
                <a:cs typeface="Times New Roman" panose="02020603050405020304" pitchFamily="18" charset="0"/>
              </a:rPr>
              <a:t>για αυτό το σκοπό. </a:t>
            </a:r>
            <a:endParaRPr lang="el-GR" altLang="en-US" sz="3600" dirty="0" smtClean="0">
              <a:cs typeface="Times New Roman" panose="02020603050405020304" pitchFamily="18" charset="0"/>
            </a:endParaRPr>
          </a:p>
          <a:p>
            <a:pPr>
              <a:lnSpc>
                <a:spcPct val="110000"/>
              </a:lnSpc>
            </a:pPr>
            <a:r>
              <a:rPr lang="el-GR" altLang="en-US" sz="3600" dirty="0">
                <a:cs typeface="Times New Roman" panose="02020603050405020304" pitchFamily="18" charset="0"/>
              </a:rPr>
              <a:t>Στο όργανο αυτό εντοπίστηκε το </a:t>
            </a:r>
            <a:r>
              <a:rPr lang="el-GR" altLang="en-US" sz="3600" b="1" dirty="0">
                <a:cs typeface="Times New Roman" panose="02020603050405020304" pitchFamily="18" charset="0"/>
              </a:rPr>
              <a:t>κανάλι </a:t>
            </a:r>
            <a:r>
              <a:rPr lang="el-GR" altLang="en-US" sz="3600" b="1" dirty="0" err="1">
                <a:cs typeface="Times New Roman" panose="02020603050405020304" pitchFamily="18" charset="0"/>
              </a:rPr>
              <a:t>κατιόντων</a:t>
            </a:r>
            <a:r>
              <a:rPr lang="el-GR" altLang="en-US" sz="3600" b="1" dirty="0">
                <a:cs typeface="Times New Roman" panose="02020603050405020304" pitchFamily="18" charset="0"/>
              </a:rPr>
              <a:t> </a:t>
            </a:r>
            <a:r>
              <a:rPr lang="en-GB" altLang="en-US" sz="3600" b="1" dirty="0">
                <a:cs typeface="Times New Roman" panose="02020603050405020304" pitchFamily="18" charset="0"/>
              </a:rPr>
              <a:t>TRPA1 </a:t>
            </a:r>
            <a:r>
              <a:rPr lang="el-GR" altLang="en-US" sz="3600" dirty="0">
                <a:cs typeface="Times New Roman" panose="02020603050405020304" pitchFamily="18" charset="0"/>
              </a:rPr>
              <a:t>ως ο υποδοχέας υπέρυθρης ακτινοβολίας. Η ενεργοποίηση του καναλιού αυτού γίνεται με θερμική διέγερση και όχι με φωτοχημική αντίδραση. Η πρωτεΐνη αυτή θεωρείται ως ο πλέον </a:t>
            </a:r>
            <a:r>
              <a:rPr lang="el-GR" altLang="en-US" sz="3600" dirty="0" err="1">
                <a:cs typeface="Times New Roman" panose="02020603050405020304" pitchFamily="18" charset="0"/>
              </a:rPr>
              <a:t>θερμοευαίσθητος</a:t>
            </a:r>
            <a:r>
              <a:rPr lang="el-GR" altLang="en-US" sz="3600" dirty="0">
                <a:cs typeface="Times New Roman" panose="02020603050405020304" pitchFamily="18" charset="0"/>
              </a:rPr>
              <a:t> υποδοχέας στα </a:t>
            </a:r>
            <a:r>
              <a:rPr lang="el-GR" altLang="en-US" sz="3600" dirty="0" err="1">
                <a:cs typeface="Times New Roman" panose="02020603050405020304" pitchFamily="18" charset="0"/>
              </a:rPr>
              <a:t>Σπονδυλόζωα</a:t>
            </a:r>
            <a:r>
              <a:rPr lang="el-GR" altLang="en-US" sz="3600" dirty="0">
                <a:cs typeface="Times New Roman" panose="02020603050405020304" pitchFamily="18" charset="0"/>
              </a:rPr>
              <a:t>.  </a:t>
            </a:r>
          </a:p>
          <a:p>
            <a:pPr marL="0" indent="0">
              <a:lnSpc>
                <a:spcPct val="110000"/>
              </a:lnSpc>
              <a:buNone/>
            </a:pPr>
            <a:r>
              <a:rPr lang="el-GR" altLang="en-US" sz="2500" b="1" dirty="0">
                <a:cs typeface="Times New Roman" panose="02020603050405020304" pitchFamily="18" charset="0"/>
              </a:rPr>
              <a:t>Πηγή: </a:t>
            </a:r>
            <a:r>
              <a:rPr lang="en-US" altLang="en-US" sz="2500" b="1" dirty="0" err="1">
                <a:cs typeface="Times New Roman" panose="02020603050405020304" pitchFamily="18" charset="0"/>
              </a:rPr>
              <a:t>Gracheva</a:t>
            </a:r>
            <a:r>
              <a:rPr lang="en-US" altLang="en-US" sz="2500" b="1" dirty="0">
                <a:cs typeface="Times New Roman" panose="02020603050405020304" pitchFamily="18" charset="0"/>
              </a:rPr>
              <a:t>, E</a:t>
            </a:r>
            <a:r>
              <a:rPr lang="el-GR" altLang="en-US" sz="2500" b="1" dirty="0">
                <a:cs typeface="Times New Roman" panose="02020603050405020304" pitchFamily="18" charset="0"/>
              </a:rPr>
              <a:t>.</a:t>
            </a:r>
            <a:r>
              <a:rPr lang="en-US" altLang="en-US" sz="2500" b="1" dirty="0">
                <a:cs typeface="Times New Roman" panose="02020603050405020304" pitchFamily="18" charset="0"/>
              </a:rPr>
              <a:t>Ο. et. al., (2010). Molecular basis of infrared detection by snakes. Nature, 464, </a:t>
            </a:r>
            <a:r>
              <a:rPr lang="en-US" altLang="en-US" sz="2500" b="1" dirty="0" smtClean="0">
                <a:cs typeface="Times New Roman" panose="02020603050405020304" pitchFamily="18" charset="0"/>
              </a:rPr>
              <a:t>1006-1011</a:t>
            </a:r>
            <a:r>
              <a:rPr lang="el-GR" altLang="en-US" sz="2500" b="1" dirty="0" smtClean="0">
                <a:cs typeface="Times New Roman" panose="02020603050405020304" pitchFamily="18" charset="0"/>
              </a:rPr>
              <a:t>.</a:t>
            </a:r>
            <a:endParaRPr lang="en-US" altLang="en-US" sz="2500" b="1" dirty="0">
              <a:cs typeface="Times New Roman" panose="02020603050405020304" pitchFamily="18" charset="0"/>
            </a:endParaRPr>
          </a:p>
          <a:p>
            <a:endParaRPr lang="el-GR" altLang="en-US" dirty="0">
              <a:latin typeface="Times New Roman" panose="02020603050405020304" pitchFamily="18" charset="0"/>
              <a:cs typeface="Times New Roman" panose="02020603050405020304" pitchFamily="18" charset="0"/>
            </a:endParaRPr>
          </a:p>
          <a:p>
            <a:endParaRPr lang="el-GR" altLang="en-US" dirty="0">
              <a:latin typeface="Times New Roman" panose="02020603050405020304" pitchFamily="18" charset="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23</a:t>
            </a:fld>
            <a:endParaRPr lang="en-US"/>
          </a:p>
        </p:txBody>
      </p:sp>
    </p:spTree>
    <p:extLst>
      <p:ext uri="{BB962C8B-B14F-4D97-AF65-F5344CB8AC3E}">
        <p14:creationId xmlns:p14="http://schemas.microsoft.com/office/powerpoint/2010/main" val="33170442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258" y="258779"/>
            <a:ext cx="8515350" cy="1325563"/>
          </a:xfrm>
        </p:spPr>
        <p:txBody>
          <a:bodyPr>
            <a:noAutofit/>
          </a:bodyPr>
          <a:lstStyle/>
          <a:p>
            <a:r>
              <a:rPr lang="el-GR" sz="4000" dirty="0" smtClean="0"/>
              <a:t>Αισθητήρια όργανα</a:t>
            </a:r>
            <a:br>
              <a:rPr lang="el-GR" sz="4000" dirty="0" smtClean="0"/>
            </a:br>
            <a:r>
              <a:rPr lang="el-GR" sz="4000" dirty="0" smtClean="0"/>
              <a:t>«Όραση»</a:t>
            </a:r>
            <a:r>
              <a:rPr lang="en-US" sz="4000" dirty="0" smtClean="0"/>
              <a:t> Y</a:t>
            </a:r>
            <a:r>
              <a:rPr lang="el-GR" sz="4000" dirty="0" smtClean="0"/>
              <a:t>πέρυθρης Ακτινοβολίας 2/</a:t>
            </a:r>
            <a:r>
              <a:rPr lang="en-US" sz="4000" dirty="0" smtClean="0"/>
              <a:t>2</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24</a:t>
            </a:fld>
            <a:endParaRPr lang="en-US"/>
          </a:p>
        </p:txBody>
      </p:sp>
      <p:sp>
        <p:nvSpPr>
          <p:cNvPr id="8" name="Rectangle 7"/>
          <p:cNvSpPr/>
          <p:nvPr/>
        </p:nvSpPr>
        <p:spPr>
          <a:xfrm>
            <a:off x="1047750" y="5562191"/>
            <a:ext cx="7467600" cy="566309"/>
          </a:xfrm>
          <a:prstGeom prst="rect">
            <a:avLst/>
          </a:prstGeom>
        </p:spPr>
        <p:txBody>
          <a:bodyPr wrap="square">
            <a:spAutoFit/>
          </a:bodyPr>
          <a:lstStyle/>
          <a:p>
            <a:pPr>
              <a:lnSpc>
                <a:spcPct val="110000"/>
              </a:lnSpc>
            </a:pPr>
            <a:r>
              <a:rPr lang="el-GR" altLang="en-US" sz="1400" b="1" dirty="0">
                <a:cs typeface="Times New Roman" panose="02020603050405020304" pitchFamily="18" charset="0"/>
              </a:rPr>
              <a:t>Πηγή: </a:t>
            </a:r>
            <a:r>
              <a:rPr lang="en-US" altLang="en-US" sz="1400" b="1" dirty="0" err="1">
                <a:cs typeface="Times New Roman" panose="02020603050405020304" pitchFamily="18" charset="0"/>
              </a:rPr>
              <a:t>Gracheva</a:t>
            </a:r>
            <a:r>
              <a:rPr lang="en-US" altLang="en-US" sz="1400" b="1" dirty="0">
                <a:cs typeface="Times New Roman" panose="02020603050405020304" pitchFamily="18" charset="0"/>
              </a:rPr>
              <a:t>, E</a:t>
            </a:r>
            <a:r>
              <a:rPr lang="el-GR" altLang="en-US" sz="1400" b="1" dirty="0">
                <a:cs typeface="Times New Roman" panose="02020603050405020304" pitchFamily="18" charset="0"/>
              </a:rPr>
              <a:t>.</a:t>
            </a:r>
            <a:r>
              <a:rPr lang="en-US" altLang="en-US" sz="1400" b="1" dirty="0">
                <a:cs typeface="Times New Roman" panose="02020603050405020304" pitchFamily="18" charset="0"/>
              </a:rPr>
              <a:t>Ο. et. al., (2010). Molecular basis of infrared detection by snakes. Nature, 464, 1006-1011</a:t>
            </a:r>
            <a:r>
              <a:rPr lang="el-GR" altLang="en-US" sz="1400" b="1" dirty="0">
                <a:cs typeface="Times New Roman" panose="02020603050405020304" pitchFamily="18" charset="0"/>
              </a:rPr>
              <a:t>.</a:t>
            </a:r>
            <a:endParaRPr lang="en-US" altLang="en-US" sz="1400" b="1" dirty="0">
              <a:cs typeface="Times New Roman" panose="02020603050405020304" pitchFamily="18" charset="0"/>
            </a:endParaRPr>
          </a:p>
        </p:txBody>
      </p:sp>
      <p:pic>
        <p:nvPicPr>
          <p:cNvPr id="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84368" y="1702821"/>
            <a:ext cx="2794363" cy="3674587"/>
          </a:xfrm>
        </p:spPr>
      </p:pic>
      <p:sp>
        <p:nvSpPr>
          <p:cNvPr id="9" name="TextBox 8"/>
          <p:cNvSpPr txBox="1"/>
          <p:nvPr/>
        </p:nvSpPr>
        <p:spPr>
          <a:xfrm>
            <a:off x="6853151" y="5048235"/>
            <a:ext cx="341760" cy="276999"/>
          </a:xfrm>
          <a:prstGeom prst="rect">
            <a:avLst/>
          </a:prstGeom>
          <a:noFill/>
        </p:spPr>
        <p:txBody>
          <a:bodyPr wrap="none" rtlCol="0">
            <a:spAutoFit/>
          </a:bodyPr>
          <a:lstStyle/>
          <a:p>
            <a:r>
              <a:rPr lang="el-GR" sz="1200" dirty="0" smtClean="0"/>
              <a:t>21</a:t>
            </a:r>
            <a:endParaRPr lang="el-GR" sz="1200" dirty="0"/>
          </a:p>
        </p:txBody>
      </p:sp>
    </p:spTree>
    <p:extLst>
      <p:ext uri="{BB962C8B-B14F-4D97-AF65-F5344CB8AC3E}">
        <p14:creationId xmlns:p14="http://schemas.microsoft.com/office/powerpoint/2010/main" val="2298788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4395"/>
            <a:ext cx="7886700" cy="1325563"/>
          </a:xfrm>
        </p:spPr>
        <p:txBody>
          <a:bodyPr>
            <a:normAutofit/>
          </a:bodyPr>
          <a:lstStyle/>
          <a:p>
            <a:r>
              <a:rPr lang="el-GR" sz="4000" dirty="0" smtClean="0"/>
              <a:t>Αισθητήρια όργανα</a:t>
            </a:r>
            <a:br>
              <a:rPr lang="el-GR" sz="4000" dirty="0" smtClean="0"/>
            </a:br>
            <a:r>
              <a:rPr lang="el-GR" sz="4000" dirty="0" smtClean="0"/>
              <a:t>Όσφρηση 1/</a:t>
            </a:r>
            <a:r>
              <a:rPr lang="en-US" sz="4000" dirty="0" smtClean="0"/>
              <a:t>4</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25</a:t>
            </a:fld>
            <a:endParaRPr lang="en-US"/>
          </a:p>
        </p:txBody>
      </p:sp>
      <p:sp>
        <p:nvSpPr>
          <p:cNvPr id="3" name="Content Placeholder 2"/>
          <p:cNvSpPr>
            <a:spLocks noGrp="1"/>
          </p:cNvSpPr>
          <p:nvPr>
            <p:ph idx="1"/>
          </p:nvPr>
        </p:nvSpPr>
        <p:spPr>
          <a:xfrm>
            <a:off x="605873" y="1659958"/>
            <a:ext cx="7886700" cy="4351338"/>
          </a:xfrm>
        </p:spPr>
        <p:txBody>
          <a:bodyPr>
            <a:normAutofit fontScale="62500" lnSpcReduction="20000"/>
          </a:bodyPr>
          <a:lstStyle/>
          <a:p>
            <a:pPr>
              <a:lnSpc>
                <a:spcPct val="110000"/>
              </a:lnSpc>
            </a:pPr>
            <a:r>
              <a:rPr lang="el-GR" altLang="en-US" dirty="0">
                <a:cs typeface="Times New Roman" panose="02020603050405020304" pitchFamily="18" charset="0"/>
              </a:rPr>
              <a:t>Κάθε 1 κύτταρο-υποδοχέας εκφράζει στις βλεφαρίδες του 1 μόνο υποδοχέα για μια </a:t>
            </a:r>
            <a:r>
              <a:rPr lang="el-GR" altLang="en-US" dirty="0" smtClean="0">
                <a:cs typeface="Times New Roman" panose="02020603050405020304" pitchFamily="18" charset="0"/>
              </a:rPr>
              <a:t>ουσία.</a:t>
            </a:r>
            <a:endParaRPr lang="el-GR" altLang="en-US" dirty="0">
              <a:cs typeface="Times New Roman" panose="02020603050405020304" pitchFamily="18" charset="0"/>
            </a:endParaRPr>
          </a:p>
          <a:p>
            <a:pPr>
              <a:lnSpc>
                <a:spcPct val="110000"/>
              </a:lnSpc>
            </a:pPr>
            <a:r>
              <a:rPr lang="el-GR" altLang="en-US" dirty="0">
                <a:cs typeface="Times New Roman" panose="02020603050405020304" pitchFamily="18" charset="0"/>
              </a:rPr>
              <a:t>Κάθε 1 υποδοχέας μπορεί να ενεργοποιείται (πρόσδεση) από περισσότερες από 1 </a:t>
            </a:r>
            <a:r>
              <a:rPr lang="el-GR" altLang="en-US" dirty="0" smtClean="0">
                <a:cs typeface="Times New Roman" panose="02020603050405020304" pitchFamily="18" charset="0"/>
              </a:rPr>
              <a:t>ουσίες.</a:t>
            </a:r>
            <a:endParaRPr lang="en-GB" altLang="en-US" dirty="0">
              <a:cs typeface="Times New Roman" panose="02020603050405020304" pitchFamily="18" charset="0"/>
            </a:endParaRPr>
          </a:p>
          <a:p>
            <a:pPr>
              <a:lnSpc>
                <a:spcPct val="110000"/>
              </a:lnSpc>
            </a:pPr>
            <a:r>
              <a:rPr lang="el-GR" altLang="en-US" dirty="0">
                <a:cs typeface="Times New Roman" panose="02020603050405020304" pitchFamily="18" charset="0"/>
              </a:rPr>
              <a:t>Κάθε 1 κύτταρο-υποδοχέας καταλήγει σε 1 ή 2 σπειράματα στον οσφρητικό </a:t>
            </a:r>
            <a:r>
              <a:rPr lang="el-GR" altLang="en-US" dirty="0" smtClean="0">
                <a:cs typeface="Times New Roman" panose="02020603050405020304" pitchFamily="18" charset="0"/>
              </a:rPr>
              <a:t>λοβό.</a:t>
            </a:r>
            <a:endParaRPr lang="el-GR" altLang="en-US" dirty="0">
              <a:cs typeface="Times New Roman" panose="02020603050405020304" pitchFamily="18" charset="0"/>
            </a:endParaRPr>
          </a:p>
          <a:p>
            <a:pPr>
              <a:lnSpc>
                <a:spcPct val="110000"/>
              </a:lnSpc>
            </a:pPr>
            <a:r>
              <a:rPr lang="el-GR" altLang="en-US" dirty="0">
                <a:cs typeface="Times New Roman" panose="02020603050405020304" pitchFamily="18" charset="0"/>
              </a:rPr>
              <a:t>Οι άνθρωποι έχουν 388 λειτουργικούς υποδοχείς και 414 </a:t>
            </a:r>
            <a:r>
              <a:rPr lang="el-GR" altLang="en-US" dirty="0" err="1" smtClean="0">
                <a:cs typeface="Times New Roman" panose="02020603050405020304" pitchFamily="18" charset="0"/>
              </a:rPr>
              <a:t>ψευδογονίδια</a:t>
            </a:r>
            <a:r>
              <a:rPr lang="el-GR" altLang="en-US" dirty="0" smtClean="0">
                <a:cs typeface="Times New Roman" panose="02020603050405020304" pitchFamily="18" charset="0"/>
              </a:rPr>
              <a:t> και </a:t>
            </a:r>
            <a:r>
              <a:rPr lang="el-GR" altLang="en-US" dirty="0">
                <a:cs typeface="Times New Roman" panose="02020603050405020304" pitchFamily="18" charset="0"/>
              </a:rPr>
              <a:t>αναγνωρίζουν περίπου </a:t>
            </a:r>
            <a:r>
              <a:rPr lang="en-GB" altLang="en-US" dirty="0">
                <a:cs typeface="Times New Roman" panose="02020603050405020304" pitchFamily="18" charset="0"/>
              </a:rPr>
              <a:t>1</a:t>
            </a:r>
            <a:r>
              <a:rPr lang="el-GR" altLang="en-US" dirty="0">
                <a:cs typeface="Times New Roman" panose="02020603050405020304" pitchFamily="18" charset="0"/>
              </a:rPr>
              <a:t>0000 οσμές: Κάντε τους υπολογισμούς...</a:t>
            </a:r>
          </a:p>
          <a:p>
            <a:pPr>
              <a:lnSpc>
                <a:spcPct val="110000"/>
              </a:lnSpc>
            </a:pPr>
            <a:r>
              <a:rPr lang="el-GR" altLang="en-US" dirty="0">
                <a:cs typeface="Times New Roman" panose="02020603050405020304" pitchFamily="18" charset="0"/>
              </a:rPr>
              <a:t>Ο εγκέφαλος λέει «</a:t>
            </a:r>
            <a:r>
              <a:rPr lang="el-GR" altLang="en-US" b="1" dirty="0">
                <a:cs typeface="Times New Roman" panose="02020603050405020304" pitchFamily="18" charset="0"/>
              </a:rPr>
              <a:t>παίρνω σήμα από νευρώνα 22, 110 και 251: Άρα είναι δυόσμος</a:t>
            </a:r>
            <a:r>
              <a:rPr lang="el-GR" altLang="en-US" b="1" dirty="0" smtClean="0">
                <a:cs typeface="Times New Roman" panose="02020603050405020304" pitchFamily="18" charset="0"/>
              </a:rPr>
              <a:t>». </a:t>
            </a:r>
            <a:r>
              <a:rPr lang="el-GR" altLang="en-US" dirty="0" smtClean="0">
                <a:cs typeface="Times New Roman" panose="02020603050405020304" pitchFamily="18" charset="0"/>
              </a:rPr>
              <a:t>Τα </a:t>
            </a:r>
            <a:r>
              <a:rPr lang="el-GR" altLang="en-US" dirty="0">
                <a:cs typeface="Times New Roman" panose="02020603050405020304" pitchFamily="18" charset="0"/>
              </a:rPr>
              <a:t>τρωκτικά έχουν περίπου 1200 υποδοχείς, οι σκύλοι </a:t>
            </a:r>
            <a:r>
              <a:rPr lang="el-GR" altLang="en-US" dirty="0" smtClean="0">
                <a:cs typeface="Times New Roman" panose="02020603050405020304" pitchFamily="18" charset="0"/>
              </a:rPr>
              <a:t>870, </a:t>
            </a:r>
            <a:r>
              <a:rPr lang="el-GR" altLang="en-US" dirty="0">
                <a:cs typeface="Times New Roman" panose="02020603050405020304" pitchFamily="18" charset="0"/>
              </a:rPr>
              <a:t>αλλά δεν μπορούν να </a:t>
            </a:r>
            <a:r>
              <a:rPr lang="el-GR" altLang="en-US" dirty="0" smtClean="0">
                <a:cs typeface="Times New Roman" panose="02020603050405020304" pitchFamily="18" charset="0"/>
              </a:rPr>
              <a:t>μας πουν </a:t>
            </a:r>
            <a:r>
              <a:rPr lang="el-GR" altLang="en-US" dirty="0">
                <a:cs typeface="Times New Roman" panose="02020603050405020304" pitchFamily="18" charset="0"/>
              </a:rPr>
              <a:t>πόσες οσμές αναγνωρίζουν!</a:t>
            </a:r>
          </a:p>
          <a:p>
            <a:pPr>
              <a:lnSpc>
                <a:spcPct val="110000"/>
              </a:lnSpc>
            </a:pPr>
            <a:r>
              <a:rPr lang="el-GR" altLang="en-US" dirty="0">
                <a:cs typeface="Times New Roman" panose="02020603050405020304" pitchFamily="18" charset="0"/>
              </a:rPr>
              <a:t>Επειδή μιλάμε για πτητικές ενώσεις στα θαλάσσια </a:t>
            </a:r>
            <a:r>
              <a:rPr lang="el-GR" altLang="en-US" dirty="0" smtClean="0">
                <a:cs typeface="Times New Roman" panose="02020603050405020304" pitchFamily="18" charset="0"/>
              </a:rPr>
              <a:t>Θηλαστικά, </a:t>
            </a:r>
            <a:r>
              <a:rPr lang="el-GR" altLang="en-US" dirty="0">
                <a:cs typeface="Times New Roman" panose="02020603050405020304" pitchFamily="18" charset="0"/>
              </a:rPr>
              <a:t>η όσφρηση δεν </a:t>
            </a:r>
            <a:r>
              <a:rPr lang="el-GR" altLang="en-US" dirty="0" smtClean="0">
                <a:cs typeface="Times New Roman" panose="02020603050405020304" pitchFamily="18" charset="0"/>
              </a:rPr>
              <a:t>χρησιμοποιείται. </a:t>
            </a:r>
            <a:r>
              <a:rPr lang="el-GR" altLang="en-US" b="1" dirty="0" smtClean="0">
                <a:cs typeface="Times New Roman" panose="02020603050405020304" pitchFamily="18" charset="0"/>
              </a:rPr>
              <a:t> </a:t>
            </a:r>
            <a:endParaRPr lang="el-GR" altLang="en-US" dirty="0">
              <a:cs typeface="Times New Roman" panose="02020603050405020304" pitchFamily="18" charset="0"/>
            </a:endParaRPr>
          </a:p>
          <a:p>
            <a:endParaRPr lang="en-US" dirty="0"/>
          </a:p>
        </p:txBody>
      </p:sp>
    </p:spTree>
    <p:extLst>
      <p:ext uri="{BB962C8B-B14F-4D97-AF65-F5344CB8AC3E}">
        <p14:creationId xmlns:p14="http://schemas.microsoft.com/office/powerpoint/2010/main" val="2818802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Όσφρηση 2/</a:t>
            </a:r>
            <a:r>
              <a:rPr lang="en-US" sz="4000" dirty="0" smtClean="0"/>
              <a:t>4</a:t>
            </a:r>
            <a:endParaRPr lang="en-US" sz="4000"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0636" y="1690689"/>
            <a:ext cx="5342728" cy="4091819"/>
          </a:xfrm>
        </p:spPr>
      </p:pic>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26</a:t>
            </a:fld>
            <a:endParaRPr lang="en-US"/>
          </a:p>
        </p:txBody>
      </p:sp>
      <p:sp>
        <p:nvSpPr>
          <p:cNvPr id="7" name="TextBox 6"/>
          <p:cNvSpPr txBox="1"/>
          <p:nvPr/>
        </p:nvSpPr>
        <p:spPr>
          <a:xfrm>
            <a:off x="7398372" y="5475081"/>
            <a:ext cx="341760" cy="276999"/>
          </a:xfrm>
          <a:prstGeom prst="rect">
            <a:avLst/>
          </a:prstGeom>
          <a:noFill/>
        </p:spPr>
        <p:txBody>
          <a:bodyPr wrap="none" rtlCol="0">
            <a:spAutoFit/>
          </a:bodyPr>
          <a:lstStyle/>
          <a:p>
            <a:r>
              <a:rPr lang="el-GR" sz="1200" dirty="0" smtClean="0"/>
              <a:t>22</a:t>
            </a:r>
            <a:endParaRPr lang="el-GR" sz="1200" dirty="0"/>
          </a:p>
        </p:txBody>
      </p:sp>
    </p:spTree>
    <p:extLst>
      <p:ext uri="{BB962C8B-B14F-4D97-AF65-F5344CB8AC3E}">
        <p14:creationId xmlns:p14="http://schemas.microsoft.com/office/powerpoint/2010/main" val="13125089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Όσφρηση </a:t>
            </a:r>
            <a:r>
              <a:rPr lang="en-US" sz="4000" dirty="0" smtClean="0"/>
              <a:t>3</a:t>
            </a:r>
            <a:r>
              <a:rPr lang="el-GR" sz="4000" dirty="0" smtClean="0"/>
              <a:t>/</a:t>
            </a:r>
            <a:r>
              <a:rPr lang="en-US" sz="4000" dirty="0" smtClean="0"/>
              <a:t>4</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27</a:t>
            </a:fld>
            <a:endParaRPr lang="en-US"/>
          </a:p>
        </p:txBody>
      </p:sp>
      <p:sp>
        <p:nvSpPr>
          <p:cNvPr id="8" name="TextBox 7"/>
          <p:cNvSpPr txBox="1"/>
          <p:nvPr/>
        </p:nvSpPr>
        <p:spPr>
          <a:xfrm>
            <a:off x="7303731" y="5797231"/>
            <a:ext cx="341760" cy="276999"/>
          </a:xfrm>
          <a:prstGeom prst="rect">
            <a:avLst/>
          </a:prstGeom>
          <a:noFill/>
        </p:spPr>
        <p:txBody>
          <a:bodyPr wrap="none" rtlCol="0">
            <a:spAutoFit/>
          </a:bodyPr>
          <a:lstStyle/>
          <a:p>
            <a:r>
              <a:rPr lang="el-GR" sz="1200" dirty="0" smtClean="0"/>
              <a:t>23</a:t>
            </a:r>
            <a:endParaRPr lang="el-GR" sz="1200" dirty="0"/>
          </a:p>
        </p:txBody>
      </p:sp>
      <p:pic>
        <p:nvPicPr>
          <p:cNvPr id="11" name="Θέση περιεχομένου 10"/>
          <p:cNvPicPr>
            <a:picLocks noGrp="1" noChangeAspect="1"/>
          </p:cNvPicPr>
          <p:nvPr>
            <p:ph idx="1"/>
          </p:nvPr>
        </p:nvPicPr>
        <p:blipFill rotWithShape="1">
          <a:blip r:embed="rId3">
            <a:extLst>
              <a:ext uri="{28A0092B-C50C-407E-A947-70E740481C1C}">
                <a14:useLocalDpi xmlns:a14="http://schemas.microsoft.com/office/drawing/2010/main" val="0"/>
              </a:ext>
            </a:extLst>
          </a:blip>
          <a:srcRect b="5381"/>
          <a:stretch/>
        </p:blipFill>
        <p:spPr>
          <a:xfrm>
            <a:off x="1587239" y="1657250"/>
            <a:ext cx="5969522" cy="4416980"/>
          </a:xfrm>
        </p:spPr>
      </p:pic>
      <p:sp>
        <p:nvSpPr>
          <p:cNvPr id="7" name="TextBox 6"/>
          <p:cNvSpPr txBox="1"/>
          <p:nvPr/>
        </p:nvSpPr>
        <p:spPr>
          <a:xfrm>
            <a:off x="7694295" y="5658731"/>
            <a:ext cx="341760" cy="276999"/>
          </a:xfrm>
          <a:prstGeom prst="rect">
            <a:avLst/>
          </a:prstGeom>
          <a:noFill/>
        </p:spPr>
        <p:txBody>
          <a:bodyPr wrap="none" rtlCol="0">
            <a:spAutoFit/>
          </a:bodyPr>
          <a:lstStyle/>
          <a:p>
            <a:r>
              <a:rPr lang="el-GR" sz="1200" dirty="0" smtClean="0"/>
              <a:t>2</a:t>
            </a:r>
            <a:r>
              <a:rPr lang="en-US" sz="1200" dirty="0" smtClean="0"/>
              <a:t>3</a:t>
            </a:r>
            <a:endParaRPr lang="el-GR" sz="1200" dirty="0"/>
          </a:p>
        </p:txBody>
      </p:sp>
    </p:spTree>
    <p:extLst>
      <p:ext uri="{BB962C8B-B14F-4D97-AF65-F5344CB8AC3E}">
        <p14:creationId xmlns:p14="http://schemas.microsoft.com/office/powerpoint/2010/main" val="1628536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Ποικιλομορφία στη δυνατότητα </a:t>
            </a:r>
            <a:br>
              <a:rPr lang="el-GR" sz="4000" dirty="0" smtClean="0"/>
            </a:br>
            <a:r>
              <a:rPr lang="el-GR" sz="4000" dirty="0" smtClean="0"/>
              <a:t>των ζώων να διακρίνουν οσμές</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28</a:t>
            </a:fld>
            <a:endParaRPr lang="en-US"/>
          </a:p>
        </p:txBody>
      </p:sp>
      <p:sp>
        <p:nvSpPr>
          <p:cNvPr id="11" name="Rectangle 4"/>
          <p:cNvSpPr>
            <a:spLocks noGrp="1" noChangeArrowheads="1"/>
          </p:cNvSpPr>
          <p:nvPr>
            <p:ph idx="1"/>
          </p:nvPr>
        </p:nvSpPr>
        <p:spPr bwMode="auto">
          <a:xfrm>
            <a:off x="628650" y="1825625"/>
            <a:ext cx="7886700" cy="482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eaLnBrk="1" hangingPunct="1">
              <a:buNone/>
            </a:pPr>
            <a:r>
              <a:rPr lang="el-GR" altLang="en-US" sz="2000" dirty="0">
                <a:latin typeface="+mn-lt"/>
                <a:cs typeface="Times New Roman" panose="02020603050405020304" pitchFamily="18" charset="0"/>
              </a:rPr>
              <a:t>                  </a:t>
            </a:r>
            <a:r>
              <a:rPr lang="el-GR" altLang="en-US" sz="2000" b="1" dirty="0">
                <a:latin typeface="+mn-lt"/>
                <a:cs typeface="Times New Roman" panose="02020603050405020304" pitchFamily="18" charset="0"/>
              </a:rPr>
              <a:t>Αριθμός λειτουργικών γονιδίων</a:t>
            </a:r>
            <a:r>
              <a:rPr lang="en-US" altLang="en-US" sz="2000" b="1" dirty="0">
                <a:latin typeface="+mn-lt"/>
                <a:cs typeface="Times New Roman" panose="02020603050405020304" pitchFamily="18" charset="0"/>
              </a:rPr>
              <a:t> 	</a:t>
            </a:r>
            <a:r>
              <a:rPr lang="el-GR" altLang="en-US" sz="2000" b="1" dirty="0">
                <a:latin typeface="+mn-lt"/>
                <a:cs typeface="Times New Roman" panose="02020603050405020304" pitchFamily="18" charset="0"/>
              </a:rPr>
              <a:t> Αριθμός </a:t>
            </a:r>
            <a:r>
              <a:rPr lang="el-GR" altLang="en-US" sz="2000" b="1" dirty="0" err="1">
                <a:latin typeface="+mn-lt"/>
                <a:cs typeface="Times New Roman" panose="02020603050405020304" pitchFamily="18" charset="0"/>
              </a:rPr>
              <a:t>ψευδογονιδίων</a:t>
            </a:r>
            <a:endParaRPr lang="en-US" altLang="en-US" sz="2000" b="1" dirty="0">
              <a:latin typeface="+mn-lt"/>
              <a:cs typeface="Times New Roman" panose="02020603050405020304" pitchFamily="18" charset="0"/>
            </a:endParaRPr>
          </a:p>
          <a:p>
            <a:pPr marL="0" indent="0" eaLnBrk="1" hangingPunct="1">
              <a:buNone/>
            </a:pPr>
            <a:r>
              <a:rPr lang="el-GR" altLang="en-US" sz="2000" dirty="0">
                <a:latin typeface="+mn-lt"/>
                <a:cs typeface="Times New Roman" panose="02020603050405020304" pitchFamily="18" charset="0"/>
              </a:rPr>
              <a:t>Χοίρος</a:t>
            </a:r>
            <a:r>
              <a:rPr lang="en-US" altLang="en-US" sz="2000" dirty="0">
                <a:latin typeface="+mn-lt"/>
                <a:cs typeface="Times New Roman" panose="02020603050405020304" pitchFamily="18" charset="0"/>
              </a:rPr>
              <a:t> 	                  1,113                                     	</a:t>
            </a:r>
            <a:r>
              <a:rPr lang="el-GR" altLang="en-US" sz="2000" dirty="0">
                <a:latin typeface="+mn-lt"/>
                <a:cs typeface="Times New Roman" panose="02020603050405020304" pitchFamily="18" charset="0"/>
              </a:rPr>
              <a:t>    </a:t>
            </a:r>
            <a:r>
              <a:rPr lang="en-US" altLang="en-US" sz="2000" dirty="0">
                <a:latin typeface="+mn-lt"/>
                <a:cs typeface="Times New Roman" panose="02020603050405020304" pitchFamily="18" charset="0"/>
              </a:rPr>
              <a:t>188</a:t>
            </a:r>
          </a:p>
          <a:p>
            <a:pPr marL="0" indent="0" eaLnBrk="1" hangingPunct="1">
              <a:buNone/>
            </a:pPr>
            <a:r>
              <a:rPr lang="el-GR" altLang="en-US" sz="2000" dirty="0">
                <a:latin typeface="+mn-lt"/>
                <a:cs typeface="Times New Roman" panose="02020603050405020304" pitchFamily="18" charset="0"/>
              </a:rPr>
              <a:t>Αγελάδα</a:t>
            </a:r>
            <a:r>
              <a:rPr lang="en-US"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a:t>
            </a:r>
            <a:r>
              <a:rPr lang="en-US" altLang="en-US" sz="2000" dirty="0">
                <a:latin typeface="+mn-lt"/>
                <a:cs typeface="Times New Roman" panose="02020603050405020304" pitchFamily="18" charset="0"/>
              </a:rPr>
              <a:t>881 </a:t>
            </a:r>
            <a:r>
              <a:rPr lang="el-GR"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1</a:t>
            </a:r>
            <a:r>
              <a:rPr lang="en-US" altLang="en-US" sz="2000" dirty="0" smtClean="0">
                <a:latin typeface="+mn-lt"/>
                <a:cs typeface="Times New Roman" panose="02020603050405020304" pitchFamily="18" charset="0"/>
              </a:rPr>
              <a:t>90</a:t>
            </a:r>
            <a:endParaRPr lang="en-US" altLang="en-US" sz="2000" dirty="0">
              <a:latin typeface="+mn-lt"/>
              <a:cs typeface="Times New Roman" panose="02020603050405020304" pitchFamily="18" charset="0"/>
            </a:endParaRPr>
          </a:p>
          <a:p>
            <a:pPr marL="0" indent="0" eaLnBrk="1" hangingPunct="1">
              <a:buNone/>
            </a:pPr>
            <a:r>
              <a:rPr lang="el-GR" altLang="en-US" sz="2000" dirty="0">
                <a:latin typeface="+mn-lt"/>
                <a:cs typeface="Times New Roman" panose="02020603050405020304" pitchFamily="18" charset="0"/>
              </a:rPr>
              <a:t>Αρουραίος</a:t>
            </a:r>
            <a:r>
              <a:rPr lang="en-US"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a:t>
            </a:r>
            <a:r>
              <a:rPr lang="en-US" altLang="en-US" sz="2000" dirty="0">
                <a:latin typeface="+mn-lt"/>
                <a:cs typeface="Times New Roman" panose="02020603050405020304" pitchFamily="18" charset="0"/>
              </a:rPr>
              <a:t>1,201 </a:t>
            </a:r>
            <a:r>
              <a:rPr lang="el-GR"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a:t>
            </a:r>
            <a:r>
              <a:rPr lang="en-US" altLang="en-US" sz="2000" dirty="0">
                <a:latin typeface="+mn-lt"/>
                <a:cs typeface="Times New Roman" panose="02020603050405020304" pitchFamily="18" charset="0"/>
              </a:rPr>
              <a:t>	</a:t>
            </a:r>
            <a:r>
              <a:rPr lang="el-GR"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a:t>
            </a:r>
            <a:r>
              <a:rPr lang="en-US" altLang="en-US" sz="2000" dirty="0" smtClean="0">
                <a:latin typeface="+mn-lt"/>
                <a:cs typeface="Times New Roman" panose="02020603050405020304" pitchFamily="18" charset="0"/>
              </a:rPr>
              <a:t>292</a:t>
            </a:r>
            <a:endParaRPr lang="en-US" altLang="en-US" sz="2000" dirty="0">
              <a:latin typeface="+mn-lt"/>
              <a:cs typeface="Times New Roman" panose="02020603050405020304" pitchFamily="18" charset="0"/>
            </a:endParaRPr>
          </a:p>
          <a:p>
            <a:pPr marL="0" indent="0" eaLnBrk="1" hangingPunct="1">
              <a:buNone/>
            </a:pPr>
            <a:r>
              <a:rPr lang="el-GR" altLang="en-US" sz="2000" dirty="0">
                <a:latin typeface="+mn-lt"/>
                <a:cs typeface="Times New Roman" panose="02020603050405020304" pitchFamily="18" charset="0"/>
              </a:rPr>
              <a:t>Σκύλος</a:t>
            </a:r>
            <a:r>
              <a:rPr lang="en-US" altLang="en-US" sz="2000" dirty="0">
                <a:latin typeface="+mn-lt"/>
                <a:cs typeface="Times New Roman" panose="02020603050405020304" pitchFamily="18" charset="0"/>
              </a:rPr>
              <a:t> 	</a:t>
            </a:r>
            <a:r>
              <a:rPr lang="el-GR" altLang="en-US" sz="2000" dirty="0">
                <a:latin typeface="+mn-lt"/>
                <a:cs typeface="Times New Roman" panose="02020603050405020304" pitchFamily="18" charset="0"/>
              </a:rPr>
              <a:t>                     </a:t>
            </a:r>
            <a:r>
              <a:rPr lang="en-US" altLang="en-US" sz="2000" dirty="0">
                <a:latin typeface="+mn-lt"/>
                <a:cs typeface="Times New Roman" panose="02020603050405020304" pitchFamily="18" charset="0"/>
              </a:rPr>
              <a:t>872 	</a:t>
            </a:r>
            <a:r>
              <a:rPr lang="el-GR" altLang="en-US" sz="2000" dirty="0">
                <a:latin typeface="+mn-lt"/>
                <a:cs typeface="Times New Roman" panose="02020603050405020304" pitchFamily="18" charset="0"/>
              </a:rPr>
              <a:t>			    </a:t>
            </a:r>
            <a:r>
              <a:rPr lang="en-US" altLang="en-US" sz="2000" dirty="0">
                <a:latin typeface="+mn-lt"/>
                <a:cs typeface="Times New Roman" panose="02020603050405020304" pitchFamily="18" charset="0"/>
              </a:rPr>
              <a:t>222</a:t>
            </a:r>
          </a:p>
          <a:p>
            <a:pPr marL="0" indent="0" eaLnBrk="1" hangingPunct="1">
              <a:buNone/>
            </a:pPr>
            <a:r>
              <a:rPr lang="el-GR" altLang="en-US" sz="2000" dirty="0">
                <a:latin typeface="+mn-lt"/>
                <a:cs typeface="Times New Roman" panose="02020603050405020304" pitchFamily="18" charset="0"/>
              </a:rPr>
              <a:t>Ποντίκι</a:t>
            </a:r>
            <a:r>
              <a:rPr lang="en-US" altLang="en-US" sz="2000" dirty="0">
                <a:latin typeface="+mn-lt"/>
                <a:cs typeface="Times New Roman" panose="02020603050405020304" pitchFamily="18" charset="0"/>
              </a:rPr>
              <a:t> 	</a:t>
            </a:r>
            <a:r>
              <a:rPr lang="el-GR" altLang="en-US" sz="2000" dirty="0">
                <a:latin typeface="+mn-lt"/>
                <a:cs typeface="Times New Roman" panose="02020603050405020304" pitchFamily="18" charset="0"/>
              </a:rPr>
              <a:t>                  </a:t>
            </a:r>
            <a:r>
              <a:rPr lang="en-US" altLang="en-US" sz="2000" dirty="0">
                <a:latin typeface="+mn-lt"/>
                <a:cs typeface="Times New Roman" panose="02020603050405020304" pitchFamily="18" charset="0"/>
              </a:rPr>
              <a:t>1,037 </a:t>
            </a:r>
            <a:r>
              <a:rPr lang="el-GR"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a:t>
            </a:r>
            <a:r>
              <a:rPr lang="el-GR"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a:t>
            </a:r>
            <a:r>
              <a:rPr lang="en-US" altLang="en-US" sz="2000" dirty="0" smtClean="0">
                <a:latin typeface="+mn-lt"/>
                <a:cs typeface="Times New Roman" panose="02020603050405020304" pitchFamily="18" charset="0"/>
              </a:rPr>
              <a:t>354</a:t>
            </a:r>
            <a:endParaRPr lang="en-US" altLang="en-US" sz="2000" dirty="0">
              <a:latin typeface="+mn-lt"/>
              <a:cs typeface="Times New Roman" panose="02020603050405020304" pitchFamily="18" charset="0"/>
            </a:endParaRPr>
          </a:p>
          <a:p>
            <a:pPr marL="0" indent="0" eaLnBrk="1" hangingPunct="1">
              <a:buNone/>
            </a:pPr>
            <a:r>
              <a:rPr lang="el-GR" altLang="en-US" sz="2000" dirty="0">
                <a:latin typeface="+mn-lt"/>
                <a:cs typeface="Times New Roman" panose="02020603050405020304" pitchFamily="18" charset="0"/>
              </a:rPr>
              <a:t>Ψάρι-Ζέβρα</a:t>
            </a:r>
            <a:r>
              <a:rPr lang="en-US" altLang="en-US" sz="2000" dirty="0">
                <a:latin typeface="+mn-lt"/>
                <a:cs typeface="Times New Roman" panose="02020603050405020304" pitchFamily="18" charset="0"/>
              </a:rPr>
              <a:t> 	</a:t>
            </a:r>
            <a:r>
              <a:rPr lang="el-GR"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1</a:t>
            </a:r>
            <a:r>
              <a:rPr lang="en-US" altLang="en-US" sz="2000" dirty="0" smtClean="0">
                <a:latin typeface="+mn-lt"/>
                <a:cs typeface="Times New Roman" panose="02020603050405020304" pitchFamily="18" charset="0"/>
              </a:rPr>
              <a:t>02 </a:t>
            </a:r>
            <a:r>
              <a:rPr lang="en-US"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a:t>
            </a:r>
            <a:r>
              <a:rPr lang="el-GR"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a:t>
            </a:r>
            <a:r>
              <a:rPr lang="en-US" altLang="en-US" sz="2000" dirty="0" smtClean="0">
                <a:latin typeface="+mn-lt"/>
                <a:cs typeface="Times New Roman" panose="02020603050405020304" pitchFamily="18" charset="0"/>
              </a:rPr>
              <a:t>35</a:t>
            </a:r>
            <a:endParaRPr lang="en-US" altLang="en-US" sz="2000" dirty="0">
              <a:latin typeface="+mn-lt"/>
              <a:cs typeface="Times New Roman" panose="02020603050405020304" pitchFamily="18" charset="0"/>
            </a:endParaRPr>
          </a:p>
          <a:p>
            <a:pPr marL="0" indent="0" eaLnBrk="1" hangingPunct="1">
              <a:buNone/>
            </a:pPr>
            <a:r>
              <a:rPr lang="el-GR" altLang="en-US" sz="2000" dirty="0">
                <a:latin typeface="+mn-lt"/>
                <a:cs typeface="Times New Roman" panose="02020603050405020304" pitchFamily="18" charset="0"/>
              </a:rPr>
              <a:t>Άνθρωπος</a:t>
            </a:r>
            <a:r>
              <a:rPr lang="en-US" altLang="en-US" sz="2000" dirty="0">
                <a:latin typeface="+mn-lt"/>
                <a:cs typeface="Times New Roman" panose="02020603050405020304" pitchFamily="18" charset="0"/>
              </a:rPr>
              <a:t> 	</a:t>
            </a:r>
            <a:r>
              <a:rPr lang="el-GR" altLang="en-US" sz="2000" dirty="0">
                <a:latin typeface="+mn-lt"/>
                <a:cs typeface="Times New Roman" panose="02020603050405020304" pitchFamily="18" charset="0"/>
              </a:rPr>
              <a:t>     </a:t>
            </a:r>
            <a:r>
              <a:rPr lang="en-US" altLang="en-US" sz="2000" dirty="0" smtClean="0">
                <a:latin typeface="+mn-lt"/>
                <a:cs typeface="Times New Roman" panose="02020603050405020304" pitchFamily="18" charset="0"/>
              </a:rPr>
              <a:t>388 </a:t>
            </a:r>
            <a:r>
              <a:rPr lang="en-US" altLang="en-US" sz="2000" dirty="0">
                <a:latin typeface="+mn-lt"/>
                <a:cs typeface="Times New Roman" panose="02020603050405020304" pitchFamily="18" charset="0"/>
              </a:rPr>
              <a:t>	</a:t>
            </a:r>
            <a:r>
              <a:rPr lang="el-GR" altLang="en-US" sz="2000" dirty="0">
                <a:latin typeface="+mn-lt"/>
                <a:cs typeface="Times New Roman" panose="02020603050405020304" pitchFamily="18" charset="0"/>
              </a:rPr>
              <a:t>			    </a:t>
            </a:r>
            <a:r>
              <a:rPr lang="en-US" altLang="en-US" sz="2000" dirty="0">
                <a:latin typeface="+mn-lt"/>
                <a:cs typeface="Times New Roman" panose="02020603050405020304" pitchFamily="18" charset="0"/>
              </a:rPr>
              <a:t>414</a:t>
            </a:r>
          </a:p>
          <a:p>
            <a:pPr marL="0" indent="0" eaLnBrk="1" hangingPunct="1">
              <a:buNone/>
            </a:pPr>
            <a:r>
              <a:rPr lang="el-GR" altLang="en-US" sz="2000" dirty="0">
                <a:latin typeface="+mn-lt"/>
                <a:cs typeface="Times New Roman" panose="02020603050405020304" pitchFamily="18" charset="0"/>
              </a:rPr>
              <a:t>Βάτραχος</a:t>
            </a:r>
            <a:r>
              <a:rPr lang="en-US" altLang="en-US" sz="2000" dirty="0">
                <a:latin typeface="+mn-lt"/>
                <a:cs typeface="Times New Roman" panose="02020603050405020304" pitchFamily="18" charset="0"/>
              </a:rPr>
              <a:t> 	</a:t>
            </a:r>
            <a:r>
              <a:rPr lang="el-GR"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a:t>
            </a:r>
            <a:r>
              <a:rPr lang="en-US" altLang="en-US" sz="2000" dirty="0">
                <a:latin typeface="+mn-lt"/>
                <a:cs typeface="Times New Roman" panose="02020603050405020304" pitchFamily="18" charset="0"/>
              </a:rPr>
              <a:t>410 	</a:t>
            </a:r>
            <a:r>
              <a:rPr lang="el-GR" altLang="en-US" sz="2000" dirty="0">
                <a:latin typeface="+mn-lt"/>
                <a:cs typeface="Times New Roman" panose="02020603050405020304" pitchFamily="18" charset="0"/>
              </a:rPr>
              <a:t>			    </a:t>
            </a:r>
            <a:r>
              <a:rPr lang="en-US" altLang="en-US" sz="2000" dirty="0">
                <a:latin typeface="+mn-lt"/>
                <a:cs typeface="Times New Roman" panose="02020603050405020304" pitchFamily="18" charset="0"/>
              </a:rPr>
              <a:t>478</a:t>
            </a:r>
          </a:p>
          <a:p>
            <a:pPr marL="0" indent="0" eaLnBrk="1" hangingPunct="1">
              <a:buNone/>
            </a:pPr>
            <a:r>
              <a:rPr lang="el-GR" altLang="en-US" sz="2000" dirty="0">
                <a:latin typeface="+mn-lt"/>
                <a:cs typeface="Times New Roman" panose="02020603050405020304" pitchFamily="18" charset="0"/>
              </a:rPr>
              <a:t>Κότα</a:t>
            </a:r>
            <a:r>
              <a:rPr lang="en-US" altLang="en-US" sz="2000" dirty="0">
                <a:latin typeface="+mn-lt"/>
                <a:cs typeface="Times New Roman" panose="02020603050405020304" pitchFamily="18" charset="0"/>
              </a:rPr>
              <a:t> 	</a:t>
            </a:r>
            <a:r>
              <a:rPr lang="el-GR" altLang="en-US" sz="2000" dirty="0">
                <a:latin typeface="+mn-lt"/>
                <a:cs typeface="Times New Roman" panose="02020603050405020304" pitchFamily="18" charset="0"/>
              </a:rPr>
              <a:t>                     </a:t>
            </a:r>
            <a:r>
              <a:rPr lang="el-GR" altLang="en-US" sz="2000" dirty="0" smtClean="0">
                <a:latin typeface="+mn-lt"/>
                <a:cs typeface="Times New Roman" panose="02020603050405020304" pitchFamily="18" charset="0"/>
              </a:rPr>
              <a:t>   </a:t>
            </a:r>
            <a:r>
              <a:rPr lang="en-US" altLang="en-US" sz="2000" dirty="0">
                <a:latin typeface="+mn-lt"/>
                <a:cs typeface="Times New Roman" panose="02020603050405020304" pitchFamily="18" charset="0"/>
              </a:rPr>
              <a:t>82 	</a:t>
            </a:r>
            <a:r>
              <a:rPr lang="el-GR" altLang="en-US" sz="2000" dirty="0">
                <a:latin typeface="+mn-lt"/>
                <a:cs typeface="Times New Roman" panose="02020603050405020304" pitchFamily="18" charset="0"/>
              </a:rPr>
              <a:t>			    </a:t>
            </a:r>
            <a:r>
              <a:rPr lang="en-US" altLang="en-US" sz="2000" dirty="0">
                <a:latin typeface="+mn-lt"/>
                <a:cs typeface="Times New Roman" panose="02020603050405020304" pitchFamily="18" charset="0"/>
              </a:rPr>
              <a:t>476</a:t>
            </a:r>
            <a:endParaRPr lang="el-GR" altLang="en-US" sz="2000" dirty="0">
              <a:latin typeface="+mn-lt"/>
              <a:cs typeface="Times New Roman" panose="02020603050405020304" pitchFamily="18" charset="0"/>
            </a:endParaRPr>
          </a:p>
          <a:p>
            <a:pPr marL="0" indent="0" algn="ctr" eaLnBrk="1" hangingPunct="1">
              <a:buNone/>
            </a:pPr>
            <a:r>
              <a:rPr lang="el-GR" altLang="en-US" sz="2000" dirty="0" smtClean="0">
                <a:latin typeface="+mn-lt"/>
                <a:cs typeface="Times New Roman" panose="02020603050405020304" pitchFamily="18" charset="0"/>
              </a:rPr>
              <a:t>Ο </a:t>
            </a:r>
            <a:r>
              <a:rPr lang="el-GR" altLang="en-US" sz="2000" dirty="0">
                <a:latin typeface="+mn-lt"/>
                <a:cs typeface="Times New Roman" panose="02020603050405020304" pitchFamily="18" charset="0"/>
              </a:rPr>
              <a:t>πίνακας </a:t>
            </a:r>
            <a:r>
              <a:rPr lang="el-GR" altLang="en-US" sz="2000" dirty="0" smtClean="0">
                <a:latin typeface="+mn-lt"/>
                <a:cs typeface="Times New Roman" panose="02020603050405020304" pitchFamily="18" charset="0"/>
              </a:rPr>
              <a:t>αυτός </a:t>
            </a:r>
            <a:r>
              <a:rPr lang="el-GR" altLang="en-US" sz="2000" dirty="0">
                <a:latin typeface="+mn-lt"/>
                <a:cs typeface="Times New Roman" panose="02020603050405020304" pitchFamily="18" charset="0"/>
              </a:rPr>
              <a:t>εξηγεί γιατί οι χοίροι είναι οι καλύτεροι ανιχνευτές!</a:t>
            </a:r>
          </a:p>
          <a:p>
            <a:pPr marL="0" indent="0" eaLnBrk="1" hangingPunct="1">
              <a:buNone/>
            </a:pPr>
            <a:endParaRPr lang="en-US" altLang="en-US" sz="2000" dirty="0">
              <a:latin typeface="+mn-lt"/>
              <a:cs typeface="Times New Roman" panose="02020603050405020304" pitchFamily="18" charset="0"/>
            </a:endParaRPr>
          </a:p>
        </p:txBody>
      </p:sp>
    </p:spTree>
    <p:extLst>
      <p:ext uri="{BB962C8B-B14F-4D97-AF65-F5344CB8AC3E}">
        <p14:creationId xmlns:p14="http://schemas.microsoft.com/office/powerpoint/2010/main" val="23665684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Όσφρηση </a:t>
            </a:r>
            <a:r>
              <a:rPr lang="en-US" sz="4000" dirty="0" smtClean="0"/>
              <a:t>4</a:t>
            </a:r>
            <a:r>
              <a:rPr lang="el-GR" sz="4000" dirty="0" smtClean="0"/>
              <a:t>/</a:t>
            </a:r>
            <a:r>
              <a:rPr lang="en-US" sz="4000" dirty="0" smtClean="0"/>
              <a:t>4</a:t>
            </a:r>
            <a:endParaRPr lang="en-US" sz="4000" dirty="0"/>
          </a:p>
        </p:txBody>
      </p:sp>
      <p:sp>
        <p:nvSpPr>
          <p:cNvPr id="8" name="Content Placeholder 7"/>
          <p:cNvSpPr>
            <a:spLocks noGrp="1"/>
          </p:cNvSpPr>
          <p:nvPr>
            <p:ph sz="half" idx="1"/>
          </p:nvPr>
        </p:nvSpPr>
        <p:spPr>
          <a:xfrm>
            <a:off x="628650" y="1623578"/>
            <a:ext cx="7886700" cy="4351338"/>
          </a:xfrm>
        </p:spPr>
        <p:txBody>
          <a:bodyPr>
            <a:normAutofit/>
          </a:bodyPr>
          <a:lstStyle/>
          <a:p>
            <a:pPr>
              <a:lnSpc>
                <a:spcPct val="110000"/>
              </a:lnSpc>
            </a:pPr>
            <a:r>
              <a:rPr lang="el-GR" altLang="en-US" sz="2000" dirty="0">
                <a:cs typeface="Times New Roman" panose="02020603050405020304" pitchFamily="18" charset="0"/>
              </a:rPr>
              <a:t>Στην αίσθηση της όσφρησης κύριο ρόλο παίζουν τα κανάλια </a:t>
            </a:r>
            <a:r>
              <a:rPr lang="en-GB" altLang="en-US" sz="2000" dirty="0">
                <a:cs typeface="Times New Roman" panose="02020603050405020304" pitchFamily="18" charset="0"/>
              </a:rPr>
              <a:t>CNG</a:t>
            </a:r>
            <a:r>
              <a:rPr lang="el-GR" altLang="en-US" sz="2000" dirty="0">
                <a:cs typeface="Times New Roman" panose="02020603050405020304" pitchFamily="18" charset="0"/>
              </a:rPr>
              <a:t> (</a:t>
            </a:r>
            <a:r>
              <a:rPr lang="en-GB" altLang="en-US" sz="2000" dirty="0">
                <a:cs typeface="Times New Roman" panose="02020603050405020304" pitchFamily="18" charset="0"/>
              </a:rPr>
              <a:t>Cyclic Nucleotide Gated channels)</a:t>
            </a:r>
            <a:r>
              <a:rPr lang="el-GR" altLang="en-US" sz="2000" dirty="0">
                <a:cs typeface="Times New Roman" panose="02020603050405020304" pitchFamily="18" charset="0"/>
              </a:rPr>
              <a:t>. </a:t>
            </a:r>
          </a:p>
          <a:p>
            <a:pPr>
              <a:lnSpc>
                <a:spcPct val="110000"/>
              </a:lnSpc>
            </a:pPr>
            <a:r>
              <a:rPr lang="el-GR" altLang="en-US" sz="2000" dirty="0">
                <a:cs typeface="Times New Roman" panose="02020603050405020304" pitchFamily="18" charset="0"/>
              </a:rPr>
              <a:t>Πιο συγκεκριμένα τα </a:t>
            </a:r>
            <a:r>
              <a:rPr lang="en-GB" altLang="en-US" sz="2000" dirty="0">
                <a:cs typeface="Times New Roman" panose="02020603050405020304" pitchFamily="18" charset="0"/>
              </a:rPr>
              <a:t>CNG</a:t>
            </a:r>
            <a:r>
              <a:rPr lang="el-GR" altLang="en-US" sz="2000" dirty="0">
                <a:cs typeface="Times New Roman" panose="02020603050405020304" pitchFamily="18" charset="0"/>
              </a:rPr>
              <a:t> κανάλια που ενεργοποιούνται από το </a:t>
            </a:r>
            <a:r>
              <a:rPr lang="en-GB" altLang="en-US" sz="2000" b="1" dirty="0" err="1">
                <a:cs typeface="Times New Roman" panose="02020603050405020304" pitchFamily="18" charset="0"/>
              </a:rPr>
              <a:t>cAMP</a:t>
            </a:r>
            <a:r>
              <a:rPr lang="el-GR" altLang="en-US" sz="2000" b="1" dirty="0">
                <a:cs typeface="Times New Roman" panose="02020603050405020304" pitchFamily="18" charset="0"/>
              </a:rPr>
              <a:t> </a:t>
            </a:r>
            <a:r>
              <a:rPr lang="el-GR" altLang="en-US" sz="2000" dirty="0">
                <a:cs typeface="Times New Roman" panose="02020603050405020304" pitchFamily="18" charset="0"/>
              </a:rPr>
              <a:t>ευθύνονται για τη μεταφορά των </a:t>
            </a:r>
            <a:r>
              <a:rPr lang="el-GR" altLang="en-US" sz="2000" b="1" dirty="0">
                <a:cs typeface="Times New Roman" panose="02020603050405020304" pitchFamily="18" charset="0"/>
              </a:rPr>
              <a:t>οσφρητικών </a:t>
            </a:r>
            <a:r>
              <a:rPr lang="el-GR" altLang="en-US" sz="2000" b="1" dirty="0" smtClean="0">
                <a:cs typeface="Times New Roman" panose="02020603050405020304" pitchFamily="18" charset="0"/>
              </a:rPr>
              <a:t>αισθήσεων.</a:t>
            </a:r>
            <a:endParaRPr lang="el-GR" altLang="en-US" sz="2000" b="1" dirty="0">
              <a:cs typeface="Times New Roman" panose="02020603050405020304" pitchFamily="18" charset="0"/>
            </a:endParaRPr>
          </a:p>
          <a:p>
            <a:pPr>
              <a:lnSpc>
                <a:spcPct val="110000"/>
              </a:lnSpc>
            </a:pPr>
            <a:r>
              <a:rPr lang="el-GR" altLang="en-US" sz="2000" dirty="0">
                <a:cs typeface="Times New Roman" panose="02020603050405020304" pitchFamily="18" charset="0"/>
              </a:rPr>
              <a:t>Αλλά τα </a:t>
            </a:r>
            <a:r>
              <a:rPr lang="en-GB" altLang="en-US" sz="2000" dirty="0">
                <a:cs typeface="Times New Roman" panose="02020603050405020304" pitchFamily="18" charset="0"/>
              </a:rPr>
              <a:t>CNG</a:t>
            </a:r>
            <a:r>
              <a:rPr lang="el-GR" altLang="en-US" sz="2000" dirty="0">
                <a:cs typeface="Times New Roman" panose="02020603050405020304" pitchFamily="18" charset="0"/>
              </a:rPr>
              <a:t> κανάλια που ενεργοποιούνται από το </a:t>
            </a:r>
            <a:r>
              <a:rPr lang="en-GB" altLang="en-US" sz="2000" b="1" dirty="0">
                <a:cs typeface="Times New Roman" panose="02020603050405020304" pitchFamily="18" charset="0"/>
              </a:rPr>
              <a:t>cGMP</a:t>
            </a:r>
            <a:r>
              <a:rPr lang="el-GR" altLang="en-US" sz="2000" b="1" dirty="0">
                <a:cs typeface="Times New Roman" panose="02020603050405020304" pitchFamily="18" charset="0"/>
              </a:rPr>
              <a:t> </a:t>
            </a:r>
            <a:r>
              <a:rPr lang="el-GR" altLang="en-US" sz="2000" dirty="0">
                <a:cs typeface="Times New Roman" panose="02020603050405020304" pitchFamily="18" charset="0"/>
              </a:rPr>
              <a:t>ευθύνονται για τη μεταφορά των </a:t>
            </a:r>
            <a:r>
              <a:rPr lang="el-GR" altLang="en-US" sz="2000" b="1" dirty="0">
                <a:cs typeface="Times New Roman" panose="02020603050405020304" pitchFamily="18" charset="0"/>
              </a:rPr>
              <a:t>οπτικών </a:t>
            </a:r>
            <a:r>
              <a:rPr lang="el-GR" altLang="en-US" sz="2000" b="1" dirty="0" smtClean="0">
                <a:cs typeface="Times New Roman" panose="02020603050405020304" pitchFamily="18" charset="0"/>
              </a:rPr>
              <a:t>αισθήσεων.</a:t>
            </a:r>
            <a:endParaRPr lang="el-GR" altLang="en-US" sz="2000" b="1" dirty="0">
              <a:cs typeface="Times New Roman" panose="02020603050405020304" pitchFamily="18" charset="0"/>
            </a:endParaRPr>
          </a:p>
          <a:p>
            <a:endParaRPr lang="en-US" dirty="0"/>
          </a:p>
        </p:txBody>
      </p:sp>
      <p:pic>
        <p:nvPicPr>
          <p:cNvPr id="13" name="Content Placeholder 12"/>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090807" y="3888679"/>
            <a:ext cx="5873750" cy="2261487"/>
          </a:xfrm>
        </p:spPr>
      </p:pic>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29</a:t>
            </a:fld>
            <a:endParaRPr lang="en-US"/>
          </a:p>
        </p:txBody>
      </p:sp>
      <p:sp>
        <p:nvSpPr>
          <p:cNvPr id="14" name="Rectangle 13"/>
          <p:cNvSpPr/>
          <p:nvPr/>
        </p:nvSpPr>
        <p:spPr>
          <a:xfrm>
            <a:off x="628650" y="5688501"/>
            <a:ext cx="4572000" cy="461665"/>
          </a:xfrm>
          <a:prstGeom prst="rect">
            <a:avLst/>
          </a:prstGeom>
        </p:spPr>
        <p:txBody>
          <a:bodyPr>
            <a:spAutoFit/>
          </a:bodyPr>
          <a:lstStyle/>
          <a:p>
            <a:r>
              <a:rPr lang="el-GR" altLang="en-US" sz="1200" dirty="0"/>
              <a:t>Πηγή: </a:t>
            </a:r>
            <a:r>
              <a:rPr lang="en-US" altLang="en-US" sz="1200" dirty="0"/>
              <a:t>Imai T., </a:t>
            </a:r>
            <a:r>
              <a:rPr lang="en-US" altLang="en-US" sz="1200" dirty="0" err="1"/>
              <a:t>Sakano</a:t>
            </a:r>
            <a:r>
              <a:rPr lang="en-US" altLang="en-US" sz="1200" dirty="0"/>
              <a:t> H. (2008) </a:t>
            </a:r>
            <a:r>
              <a:rPr lang="en-US" altLang="en-US" sz="1200" dirty="0" smtClean="0"/>
              <a:t>Odorant </a:t>
            </a:r>
            <a:r>
              <a:rPr lang="en-US" altLang="en-US" sz="1200" dirty="0"/>
              <a:t>receptor-mediated signaling</a:t>
            </a:r>
          </a:p>
          <a:p>
            <a:r>
              <a:rPr lang="en-US" altLang="en-US" sz="1200" dirty="0"/>
              <a:t> in the mouse. Current Opinion </a:t>
            </a:r>
            <a:r>
              <a:rPr lang="en-US" altLang="en-US" sz="1200" dirty="0" smtClean="0"/>
              <a:t>in </a:t>
            </a:r>
            <a:r>
              <a:rPr lang="en-US" altLang="en-US" sz="1200" dirty="0"/>
              <a:t>Neurobiology, 18, </a:t>
            </a:r>
            <a:r>
              <a:rPr lang="en-US" altLang="en-US" sz="1200" dirty="0" smtClean="0"/>
              <a:t>251-260</a:t>
            </a:r>
            <a:r>
              <a:rPr lang="el-GR" altLang="en-US" sz="1200" dirty="0" smtClean="0"/>
              <a:t>.</a:t>
            </a:r>
            <a:endParaRPr lang="en-US" altLang="en-US" sz="1200" dirty="0"/>
          </a:p>
        </p:txBody>
      </p:sp>
      <p:sp>
        <p:nvSpPr>
          <p:cNvPr id="9" name="TextBox 8"/>
          <p:cNvSpPr txBox="1"/>
          <p:nvPr/>
        </p:nvSpPr>
        <p:spPr>
          <a:xfrm>
            <a:off x="8069073" y="5734667"/>
            <a:ext cx="341760" cy="276999"/>
          </a:xfrm>
          <a:prstGeom prst="rect">
            <a:avLst/>
          </a:prstGeom>
          <a:noFill/>
        </p:spPr>
        <p:txBody>
          <a:bodyPr wrap="none" rtlCol="0">
            <a:spAutoFit/>
          </a:bodyPr>
          <a:lstStyle/>
          <a:p>
            <a:r>
              <a:rPr lang="en-US" sz="1200" dirty="0" smtClean="0"/>
              <a:t>24</a:t>
            </a:r>
            <a:endParaRPr lang="el-GR" sz="1200" dirty="0"/>
          </a:p>
        </p:txBody>
      </p:sp>
    </p:spTree>
    <p:extLst>
      <p:ext uri="{BB962C8B-B14F-4D97-AF65-F5344CB8AC3E}">
        <p14:creationId xmlns:p14="http://schemas.microsoft.com/office/powerpoint/2010/main" val="3250156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4103"/>
            <a:ext cx="7886700" cy="1325563"/>
          </a:xfrm>
        </p:spPr>
        <p:txBody>
          <a:bodyPr>
            <a:normAutofit/>
          </a:bodyPr>
          <a:lstStyle/>
          <a:p>
            <a:r>
              <a:rPr lang="el-GR" sz="4000" dirty="0" smtClean="0"/>
              <a:t>Περιφερειακό Νευρικό Σύστημα </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a:t>
            </a:fld>
            <a:endParaRPr lang="en-US"/>
          </a:p>
        </p:txBody>
      </p:sp>
      <p:sp>
        <p:nvSpPr>
          <p:cNvPr id="6" name="Content Placeholder 5"/>
          <p:cNvSpPr>
            <a:spLocks noGrp="1"/>
          </p:cNvSpPr>
          <p:nvPr>
            <p:ph idx="1"/>
          </p:nvPr>
        </p:nvSpPr>
        <p:spPr>
          <a:xfrm>
            <a:off x="453838" y="1397409"/>
            <a:ext cx="8515350" cy="5221288"/>
          </a:xfrm>
        </p:spPr>
        <p:txBody>
          <a:bodyPr>
            <a:normAutofit fontScale="70000" lnSpcReduction="20000"/>
          </a:bodyPr>
          <a:lstStyle/>
          <a:p>
            <a:pPr marL="0" indent="0" algn="ctr">
              <a:buNone/>
            </a:pPr>
            <a:r>
              <a:rPr lang="el-GR" altLang="en-US" b="1" dirty="0">
                <a:cs typeface="Times New Roman" panose="02020603050405020304" pitchFamily="18" charset="0"/>
              </a:rPr>
              <a:t>1) Το αισθητικό </a:t>
            </a:r>
            <a:r>
              <a:rPr lang="el-GR" altLang="en-US" dirty="0">
                <a:cs typeface="Times New Roman" panose="02020603050405020304" pitchFamily="18" charset="0"/>
              </a:rPr>
              <a:t>(ή προσαγωγό τμήμα) </a:t>
            </a:r>
          </a:p>
          <a:p>
            <a:pPr marL="0" indent="0" algn="ctr">
              <a:buNone/>
            </a:pPr>
            <a:r>
              <a:rPr lang="el-GR" altLang="en-US" b="1" dirty="0">
                <a:cs typeface="Times New Roman" panose="02020603050405020304" pitchFamily="18" charset="0"/>
              </a:rPr>
              <a:t>2) Το κινητικό </a:t>
            </a:r>
            <a:r>
              <a:rPr lang="el-GR" altLang="en-US" dirty="0">
                <a:cs typeface="Times New Roman" panose="02020603050405020304" pitchFamily="18" charset="0"/>
              </a:rPr>
              <a:t>(ή </a:t>
            </a:r>
            <a:r>
              <a:rPr lang="el-GR" altLang="en-US" dirty="0" err="1">
                <a:cs typeface="Times New Roman" panose="02020603050405020304" pitchFamily="18" charset="0"/>
              </a:rPr>
              <a:t>απαγωγό</a:t>
            </a:r>
            <a:r>
              <a:rPr lang="el-GR" altLang="en-US" dirty="0">
                <a:cs typeface="Times New Roman" panose="02020603050405020304" pitchFamily="18" charset="0"/>
              </a:rPr>
              <a:t> τμήμα) </a:t>
            </a:r>
          </a:p>
          <a:p>
            <a:pPr marL="548640" indent="-548640">
              <a:lnSpc>
                <a:spcPct val="110000"/>
              </a:lnSpc>
              <a:buNone/>
            </a:pPr>
            <a:r>
              <a:rPr lang="el-GR" altLang="en-US" dirty="0">
                <a:cs typeface="Times New Roman" panose="02020603050405020304" pitchFamily="18" charset="0"/>
              </a:rPr>
              <a:t>Το </a:t>
            </a:r>
            <a:r>
              <a:rPr lang="el-GR" altLang="en-US" b="1" dirty="0">
                <a:cs typeface="Times New Roman" panose="02020603050405020304" pitchFamily="18" charset="0"/>
              </a:rPr>
              <a:t>κινητικό </a:t>
            </a:r>
            <a:r>
              <a:rPr lang="el-GR" altLang="en-US" dirty="0">
                <a:cs typeface="Times New Roman" panose="02020603050405020304" pitchFamily="18" charset="0"/>
              </a:rPr>
              <a:t>τμήμα απαρτίζεται από δύο τμήματα:</a:t>
            </a:r>
          </a:p>
          <a:p>
            <a:pPr marL="514350" indent="-514350">
              <a:lnSpc>
                <a:spcPct val="110000"/>
              </a:lnSpc>
              <a:buFont typeface="+mj-lt"/>
              <a:buAutoNum type="arabicPeriod"/>
            </a:pPr>
            <a:r>
              <a:rPr lang="el-GR" altLang="en-US" b="1" dirty="0">
                <a:cs typeface="Times New Roman" panose="02020603050405020304" pitchFamily="18" charset="0"/>
              </a:rPr>
              <a:t>Το σωματικό νευρικό σύστημα </a:t>
            </a:r>
            <a:r>
              <a:rPr lang="el-GR" altLang="en-US" dirty="0" smtClean="0">
                <a:cs typeface="Times New Roman" panose="02020603050405020304" pitchFamily="18" charset="0"/>
              </a:rPr>
              <a:t>(</a:t>
            </a:r>
            <a:r>
              <a:rPr lang="el-GR" altLang="en-US" dirty="0" err="1">
                <a:cs typeface="Times New Roman" panose="02020603050405020304" pitchFamily="18" charset="0"/>
              </a:rPr>
              <a:t>νευρώνει</a:t>
            </a:r>
            <a:r>
              <a:rPr lang="el-GR" altLang="en-US" dirty="0">
                <a:cs typeface="Times New Roman" panose="02020603050405020304" pitchFamily="18" charset="0"/>
              </a:rPr>
              <a:t> σκελετικούς μύες</a:t>
            </a:r>
            <a:r>
              <a:rPr lang="el-GR" altLang="en-US" dirty="0" smtClean="0">
                <a:cs typeface="Times New Roman" panose="02020603050405020304" pitchFamily="18" charset="0"/>
              </a:rPr>
              <a:t>).</a:t>
            </a:r>
            <a:endParaRPr lang="el-GR" altLang="en-US" dirty="0">
              <a:cs typeface="Times New Roman" panose="02020603050405020304" pitchFamily="18" charset="0"/>
            </a:endParaRPr>
          </a:p>
          <a:p>
            <a:pPr marL="514350" indent="-514350">
              <a:lnSpc>
                <a:spcPct val="110000"/>
              </a:lnSpc>
              <a:buFont typeface="+mj-lt"/>
              <a:buAutoNum type="arabicPeriod"/>
            </a:pPr>
            <a:r>
              <a:rPr lang="el-GR" altLang="en-US" b="1" dirty="0" smtClean="0">
                <a:cs typeface="Times New Roman" panose="02020603050405020304" pitchFamily="18" charset="0"/>
              </a:rPr>
              <a:t>Το </a:t>
            </a:r>
            <a:r>
              <a:rPr lang="el-GR" altLang="en-US" b="1" dirty="0">
                <a:cs typeface="Times New Roman" panose="02020603050405020304" pitchFamily="18" charset="0"/>
              </a:rPr>
              <a:t>αυτόνομο νευρικό σύστημα </a:t>
            </a:r>
            <a:r>
              <a:rPr lang="el-GR" altLang="en-US" dirty="0" smtClean="0">
                <a:cs typeface="Times New Roman" panose="02020603050405020304" pitchFamily="18" charset="0"/>
              </a:rPr>
              <a:t>(</a:t>
            </a:r>
            <a:r>
              <a:rPr lang="el-GR" altLang="en-US" dirty="0" err="1">
                <a:cs typeface="Times New Roman" panose="02020603050405020304" pitchFamily="18" charset="0"/>
              </a:rPr>
              <a:t>νευρώνει</a:t>
            </a:r>
            <a:r>
              <a:rPr lang="el-GR" altLang="en-US" dirty="0">
                <a:cs typeface="Times New Roman" panose="02020603050405020304" pitchFamily="18" charset="0"/>
              </a:rPr>
              <a:t> λείους μύες, τον καρδιακό μυ και αδένες</a:t>
            </a:r>
            <a:r>
              <a:rPr lang="el-GR" altLang="en-US" dirty="0" smtClean="0">
                <a:cs typeface="Times New Roman" panose="02020603050405020304" pitchFamily="18" charset="0"/>
              </a:rPr>
              <a:t>). </a:t>
            </a:r>
            <a:endParaRPr lang="el-GR" altLang="en-US" dirty="0">
              <a:cs typeface="Times New Roman" panose="02020603050405020304" pitchFamily="18" charset="0"/>
            </a:endParaRPr>
          </a:p>
          <a:p>
            <a:pPr>
              <a:lnSpc>
                <a:spcPct val="110000"/>
              </a:lnSpc>
            </a:pPr>
            <a:r>
              <a:rPr lang="el-GR" altLang="en-US" dirty="0" smtClean="0">
                <a:cs typeface="Times New Roman" panose="02020603050405020304" pitchFamily="18" charset="0"/>
              </a:rPr>
              <a:t>Το </a:t>
            </a:r>
            <a:r>
              <a:rPr lang="el-GR" altLang="en-US" dirty="0">
                <a:cs typeface="Times New Roman" panose="02020603050405020304" pitchFamily="18" charset="0"/>
              </a:rPr>
              <a:t>αυτόνομο νευρικό σύστημα ελέγχει τις λειτουργίες που </a:t>
            </a:r>
            <a:r>
              <a:rPr lang="el-GR" altLang="en-US" b="1" dirty="0" smtClean="0">
                <a:cs typeface="Times New Roman" panose="02020603050405020304" pitchFamily="18" charset="0"/>
              </a:rPr>
              <a:t>δεν </a:t>
            </a:r>
            <a:r>
              <a:rPr lang="el-GR" altLang="en-US" b="1" dirty="0">
                <a:cs typeface="Times New Roman" panose="02020603050405020304" pitchFamily="18" charset="0"/>
              </a:rPr>
              <a:t>ελέγχονται από τη </a:t>
            </a:r>
            <a:r>
              <a:rPr lang="el-GR" altLang="en-US" b="1" dirty="0" smtClean="0">
                <a:cs typeface="Times New Roman" panose="02020603050405020304" pitchFamily="18" charset="0"/>
              </a:rPr>
              <a:t>θέληση.</a:t>
            </a:r>
            <a:endParaRPr lang="el-GR" altLang="en-US" b="1" dirty="0">
              <a:cs typeface="Times New Roman" panose="02020603050405020304" pitchFamily="18" charset="0"/>
            </a:endParaRPr>
          </a:p>
          <a:p>
            <a:pPr>
              <a:lnSpc>
                <a:spcPct val="110000"/>
              </a:lnSpc>
            </a:pPr>
            <a:r>
              <a:rPr lang="el-GR" altLang="en-US" dirty="0">
                <a:cs typeface="Times New Roman" panose="02020603050405020304" pitchFamily="18" charset="0"/>
              </a:rPr>
              <a:t>Οι νευρώνες του αυτόνομου νευρικού συστήματος σχηματίζουν </a:t>
            </a:r>
            <a:r>
              <a:rPr lang="el-GR" altLang="en-US" b="1" dirty="0">
                <a:cs typeface="Times New Roman" panose="02020603050405020304" pitchFamily="18" charset="0"/>
              </a:rPr>
              <a:t>συνάψεις </a:t>
            </a:r>
            <a:r>
              <a:rPr lang="el-GR" altLang="en-US" dirty="0">
                <a:cs typeface="Times New Roman" panose="02020603050405020304" pitchFamily="18" charset="0"/>
              </a:rPr>
              <a:t>με γάγγλια έξω από το νωτιαίο μυελό (</a:t>
            </a:r>
            <a:r>
              <a:rPr lang="el-GR" altLang="en-US" b="1" dirty="0" err="1">
                <a:cs typeface="Times New Roman" panose="02020603050405020304" pitchFamily="18" charset="0"/>
              </a:rPr>
              <a:t>προγαγγλιακές</a:t>
            </a:r>
            <a:r>
              <a:rPr lang="el-GR" altLang="en-US" b="1" dirty="0">
                <a:cs typeface="Times New Roman" panose="02020603050405020304" pitchFamily="18" charset="0"/>
              </a:rPr>
              <a:t> </a:t>
            </a:r>
            <a:r>
              <a:rPr lang="el-GR" altLang="en-US" dirty="0">
                <a:cs typeface="Times New Roman" panose="02020603050405020304" pitchFamily="18" charset="0"/>
              </a:rPr>
              <a:t>και </a:t>
            </a:r>
            <a:r>
              <a:rPr lang="el-GR" altLang="en-US" b="1" dirty="0" err="1" smtClean="0">
                <a:cs typeface="Times New Roman" panose="02020603050405020304" pitchFamily="18" charset="0"/>
              </a:rPr>
              <a:t>μεταγγαγλιακές</a:t>
            </a:r>
            <a:r>
              <a:rPr lang="el-GR" altLang="en-US" b="1" dirty="0" smtClean="0">
                <a:cs typeface="Times New Roman" panose="02020603050405020304" pitchFamily="18" charset="0"/>
              </a:rPr>
              <a:t> </a:t>
            </a:r>
            <a:r>
              <a:rPr lang="el-GR" altLang="en-US" b="1" dirty="0">
                <a:cs typeface="Times New Roman" panose="02020603050405020304" pitchFamily="18" charset="0"/>
              </a:rPr>
              <a:t>ίνες</a:t>
            </a:r>
            <a:r>
              <a:rPr lang="el-GR" altLang="en-US" dirty="0" smtClean="0">
                <a:cs typeface="Times New Roman" panose="02020603050405020304" pitchFamily="18" charset="0"/>
              </a:rPr>
              <a:t>).</a:t>
            </a:r>
            <a:endParaRPr lang="el-GR" altLang="en-US" dirty="0">
              <a:cs typeface="Times New Roman" panose="02020603050405020304" pitchFamily="18" charset="0"/>
            </a:endParaRPr>
          </a:p>
          <a:p>
            <a:pPr>
              <a:lnSpc>
                <a:spcPct val="110000"/>
              </a:lnSpc>
            </a:pPr>
            <a:r>
              <a:rPr lang="el-GR" altLang="en-US" dirty="0">
                <a:cs typeface="Times New Roman" panose="02020603050405020304" pitchFamily="18" charset="0"/>
              </a:rPr>
              <a:t>Οι υποδιαιρέσεις του αυτόνομου νευρικού συστήματος είναι το:  </a:t>
            </a:r>
            <a:r>
              <a:rPr lang="el-GR" altLang="en-US" b="1" dirty="0">
                <a:cs typeface="Times New Roman" panose="02020603050405020304" pitchFamily="18" charset="0"/>
              </a:rPr>
              <a:t>Συμπαθητικό και Παρασυμπαθητικό </a:t>
            </a:r>
            <a:r>
              <a:rPr lang="el-GR" altLang="en-US" b="1" dirty="0" smtClean="0">
                <a:cs typeface="Times New Roman" panose="02020603050405020304" pitchFamily="18" charset="0"/>
              </a:rPr>
              <a:t>σύστημα.</a:t>
            </a:r>
            <a:endParaRPr lang="en-US" dirty="0"/>
          </a:p>
        </p:txBody>
      </p:sp>
    </p:spTree>
    <p:extLst>
      <p:ext uri="{BB962C8B-B14F-4D97-AF65-F5344CB8AC3E}">
        <p14:creationId xmlns:p14="http://schemas.microsoft.com/office/powerpoint/2010/main" val="22823711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Όσφρηση : Όργανο του </a:t>
            </a:r>
            <a:r>
              <a:rPr lang="sk-SK" sz="4000" dirty="0" smtClean="0"/>
              <a:t>Jakobson</a:t>
            </a:r>
            <a:endParaRPr lang="en-US" sz="4000" dirty="0"/>
          </a:p>
        </p:txBody>
      </p:sp>
      <p:sp>
        <p:nvSpPr>
          <p:cNvPr id="8" name="Content Placeholder 7"/>
          <p:cNvSpPr>
            <a:spLocks noGrp="1"/>
          </p:cNvSpPr>
          <p:nvPr>
            <p:ph sz="half" idx="1"/>
          </p:nvPr>
        </p:nvSpPr>
        <p:spPr>
          <a:xfrm>
            <a:off x="252730" y="1581394"/>
            <a:ext cx="4634230" cy="4744022"/>
          </a:xfrm>
        </p:spPr>
        <p:txBody>
          <a:bodyPr>
            <a:normAutofit/>
          </a:bodyPr>
          <a:lstStyle/>
          <a:p>
            <a:pPr>
              <a:lnSpc>
                <a:spcPct val="100000"/>
              </a:lnSpc>
            </a:pPr>
            <a:r>
              <a:rPr lang="el-GR" altLang="en-US" sz="2000" dirty="0">
                <a:cs typeface="Times New Roman" panose="02020603050405020304" pitchFamily="18" charset="0"/>
              </a:rPr>
              <a:t>Υπάρχει στα περισσότερα χερσαία </a:t>
            </a:r>
            <a:r>
              <a:rPr lang="el-GR" altLang="en-US" sz="2000" dirty="0" err="1">
                <a:cs typeface="Times New Roman" panose="02020603050405020304" pitchFamily="18" charset="0"/>
              </a:rPr>
              <a:t>Σπονδυλόζωα</a:t>
            </a:r>
            <a:r>
              <a:rPr lang="el-GR" altLang="en-US" sz="2000" dirty="0">
                <a:cs typeface="Times New Roman" panose="02020603050405020304" pitchFamily="18" charset="0"/>
              </a:rPr>
              <a:t> αλλά όχι στον </a:t>
            </a:r>
            <a:r>
              <a:rPr lang="el-GR" altLang="en-US" sz="2000" dirty="0" smtClean="0">
                <a:cs typeface="Times New Roman" panose="02020603050405020304" pitchFamily="18" charset="0"/>
              </a:rPr>
              <a:t>άνθρωπο</a:t>
            </a:r>
            <a:r>
              <a:rPr lang="en-US" altLang="en-US" sz="2000" dirty="0" smtClean="0">
                <a:cs typeface="Times New Roman" panose="02020603050405020304" pitchFamily="18" charset="0"/>
              </a:rPr>
              <a:t>.</a:t>
            </a:r>
            <a:endParaRPr lang="el-GR" altLang="en-US" sz="2000" dirty="0">
              <a:cs typeface="Times New Roman" panose="02020603050405020304" pitchFamily="18" charset="0"/>
            </a:endParaRPr>
          </a:p>
          <a:p>
            <a:pPr>
              <a:lnSpc>
                <a:spcPct val="100000"/>
              </a:lnSpc>
            </a:pPr>
            <a:r>
              <a:rPr lang="el-GR" altLang="en-US" sz="2000" dirty="0" smtClean="0">
                <a:cs typeface="Times New Roman" panose="02020603050405020304" pitchFamily="18" charset="0"/>
              </a:rPr>
              <a:t>Χρησιμεύει </a:t>
            </a:r>
            <a:r>
              <a:rPr lang="el-GR" altLang="en-US" sz="2000" dirty="0">
                <a:cs typeface="Times New Roman" panose="02020603050405020304" pitchFamily="18" charset="0"/>
              </a:rPr>
              <a:t>για τον εντοπισμό </a:t>
            </a:r>
            <a:r>
              <a:rPr lang="el-GR" altLang="en-US" sz="2000" dirty="0" err="1">
                <a:cs typeface="Times New Roman" panose="02020603050405020304" pitchFamily="18" charset="0"/>
              </a:rPr>
              <a:t>φερορμονών</a:t>
            </a:r>
            <a:r>
              <a:rPr lang="el-GR" altLang="en-US" sz="2000" dirty="0">
                <a:cs typeface="Times New Roman" panose="02020603050405020304" pitchFamily="18" charset="0"/>
              </a:rPr>
              <a:t> (κυρίως ενώσεις σε υγρή φάση) και είναι όργανο που συμβάλλει στην αναπαραγωγική διαδικασία και στην κοινωνική συμπεριφορά των ζώων. Οι νευρικές απολήξεις των νευρώνων από το όργανο αυτό καταλήγουν στον </a:t>
            </a:r>
            <a:r>
              <a:rPr lang="el-GR" altLang="en-US" sz="2000" dirty="0" err="1">
                <a:cs typeface="Times New Roman" panose="02020603050405020304" pitchFamily="18" charset="0"/>
              </a:rPr>
              <a:t>υποθάλαμο.Οι</a:t>
            </a:r>
            <a:r>
              <a:rPr lang="el-GR" altLang="en-US" sz="2000" dirty="0">
                <a:cs typeface="Times New Roman" panose="02020603050405020304" pitchFamily="18" charset="0"/>
              </a:rPr>
              <a:t> μορφασμοί των ζώων σχετίζονται με τη μεταφορά </a:t>
            </a:r>
            <a:r>
              <a:rPr lang="el-GR" altLang="en-US" sz="2000" dirty="0" err="1">
                <a:cs typeface="Times New Roman" panose="02020603050405020304" pitchFamily="18" charset="0"/>
              </a:rPr>
              <a:t>φερορμονών</a:t>
            </a:r>
            <a:r>
              <a:rPr lang="el-GR" altLang="en-US" sz="2000" dirty="0">
                <a:cs typeface="Times New Roman" panose="02020603050405020304" pitchFamily="18" charset="0"/>
              </a:rPr>
              <a:t> στο όργανο του </a:t>
            </a:r>
            <a:r>
              <a:rPr lang="en-GB" altLang="en-US" sz="2000" dirty="0">
                <a:cs typeface="Times New Roman" panose="02020603050405020304" pitchFamily="18" charset="0"/>
              </a:rPr>
              <a:t>Jacobson</a:t>
            </a:r>
            <a:r>
              <a:rPr lang="el-GR" altLang="en-US" sz="2000" dirty="0">
                <a:cs typeface="Times New Roman" panose="02020603050405020304" pitchFamily="18" charset="0"/>
              </a:rPr>
              <a:t> </a:t>
            </a:r>
            <a:r>
              <a:rPr lang="en-GB" altLang="en-US" sz="2000" dirty="0">
                <a:cs typeface="Times New Roman" panose="02020603050405020304" pitchFamily="18" charset="0"/>
              </a:rPr>
              <a:t>(</a:t>
            </a:r>
            <a:r>
              <a:rPr lang="en-GB" altLang="en-US" sz="2000" b="1" dirty="0" err="1">
                <a:cs typeface="Times New Roman" panose="02020603050405020304" pitchFamily="18" charset="0"/>
              </a:rPr>
              <a:t>flehmen</a:t>
            </a:r>
            <a:r>
              <a:rPr lang="en-GB" altLang="en-US" sz="2000" b="1" dirty="0">
                <a:cs typeface="Times New Roman" panose="02020603050405020304" pitchFamily="18" charset="0"/>
              </a:rPr>
              <a:t>)</a:t>
            </a:r>
            <a:r>
              <a:rPr lang="en-GB" altLang="en-US" sz="2000" dirty="0">
                <a:cs typeface="Times New Roman" panose="02020603050405020304" pitchFamily="18" charset="0"/>
              </a:rPr>
              <a:t>. </a:t>
            </a:r>
            <a:r>
              <a:rPr lang="el-GR" altLang="en-US" sz="2000" dirty="0">
                <a:cs typeface="Times New Roman" panose="02020603050405020304" pitchFamily="18" charset="0"/>
              </a:rPr>
              <a:t>Τα φίδια χρησιμοποιούν τις γλωσσίδες τους με τον ίδιο </a:t>
            </a:r>
            <a:r>
              <a:rPr lang="el-GR" altLang="en-US" sz="2000" dirty="0" smtClean="0">
                <a:cs typeface="Times New Roman" panose="02020603050405020304" pitchFamily="18" charset="0"/>
              </a:rPr>
              <a:t>τρόπο</a:t>
            </a:r>
            <a:r>
              <a:rPr lang="en-US" altLang="en-US" sz="2000" dirty="0" smtClean="0">
                <a:cs typeface="Times New Roman" panose="02020603050405020304" pitchFamily="18" charset="0"/>
              </a:rPr>
              <a:t>.</a:t>
            </a:r>
            <a:endParaRPr lang="el-GR" altLang="en-US" sz="20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30</a:t>
            </a:fld>
            <a:endParaRPr lang="en-US"/>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86960" y="2611120"/>
            <a:ext cx="3886200" cy="2402517"/>
          </a:xfrm>
        </p:spPr>
      </p:pic>
      <p:sp>
        <p:nvSpPr>
          <p:cNvPr id="7" name="TextBox 6"/>
          <p:cNvSpPr txBox="1"/>
          <p:nvPr/>
        </p:nvSpPr>
        <p:spPr>
          <a:xfrm>
            <a:off x="8173590" y="5254028"/>
            <a:ext cx="341760" cy="276999"/>
          </a:xfrm>
          <a:prstGeom prst="rect">
            <a:avLst/>
          </a:prstGeom>
          <a:noFill/>
        </p:spPr>
        <p:txBody>
          <a:bodyPr wrap="none" rtlCol="0">
            <a:spAutoFit/>
          </a:bodyPr>
          <a:lstStyle/>
          <a:p>
            <a:r>
              <a:rPr lang="el-GR" sz="1200" dirty="0" smtClean="0"/>
              <a:t>2</a:t>
            </a:r>
            <a:r>
              <a:rPr lang="en-US" sz="1200" dirty="0" smtClean="0"/>
              <a:t>5</a:t>
            </a:r>
            <a:endParaRPr lang="el-GR" sz="1200" dirty="0"/>
          </a:p>
        </p:txBody>
      </p:sp>
    </p:spTree>
    <p:extLst>
      <p:ext uri="{BB962C8B-B14F-4D97-AF65-F5344CB8AC3E}">
        <p14:creationId xmlns:p14="http://schemas.microsoft.com/office/powerpoint/2010/main" val="23336695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Γεύση 1/</a:t>
            </a:r>
            <a:r>
              <a:rPr lang="en-US" sz="4000" dirty="0" smtClean="0"/>
              <a:t>6</a:t>
            </a:r>
            <a:endParaRPr lang="en-US" sz="4000" dirty="0"/>
          </a:p>
        </p:txBody>
      </p:sp>
      <p:sp>
        <p:nvSpPr>
          <p:cNvPr id="8" name="Content Placeholder 7"/>
          <p:cNvSpPr>
            <a:spLocks noGrp="1"/>
          </p:cNvSpPr>
          <p:nvPr>
            <p:ph sz="half" idx="1"/>
          </p:nvPr>
        </p:nvSpPr>
        <p:spPr>
          <a:xfrm>
            <a:off x="523240" y="1804919"/>
            <a:ext cx="8097520" cy="4801416"/>
          </a:xfrm>
        </p:spPr>
        <p:txBody>
          <a:bodyPr>
            <a:normAutofit/>
          </a:bodyPr>
          <a:lstStyle/>
          <a:p>
            <a:r>
              <a:rPr lang="el-GR" altLang="en-US" sz="2000" dirty="0">
                <a:cs typeface="Times New Roman" panose="02020603050405020304" pitchFamily="18" charset="0"/>
              </a:rPr>
              <a:t>Στα</a:t>
            </a:r>
            <a:r>
              <a:rPr lang="en-GB" altLang="en-US" sz="2000" dirty="0">
                <a:cs typeface="Times New Roman" panose="02020603050405020304" pitchFamily="18" charset="0"/>
              </a:rPr>
              <a:t> </a:t>
            </a:r>
            <a:r>
              <a:rPr lang="el-GR" altLang="en-US" sz="2000" dirty="0" err="1">
                <a:cs typeface="Times New Roman" panose="02020603050405020304" pitchFamily="18" charset="0"/>
              </a:rPr>
              <a:t>Σπονδυλόζωα</a:t>
            </a:r>
            <a:r>
              <a:rPr lang="el-GR" altLang="en-US" sz="2000" dirty="0">
                <a:cs typeface="Times New Roman" panose="02020603050405020304" pitchFamily="18" charset="0"/>
              </a:rPr>
              <a:t> έχουν εντοπιστεί 4 κατηγορίες κυττάρων που λειτουργούν ως υποδοχείς γεύσεων </a:t>
            </a:r>
            <a:r>
              <a:rPr lang="el-GR" altLang="en-US" sz="1600" dirty="0">
                <a:cs typeface="Times New Roman" panose="02020603050405020304" pitchFamily="18" charset="0"/>
              </a:rPr>
              <a:t>(πηγή: </a:t>
            </a:r>
            <a:r>
              <a:rPr lang="en-GB" altLang="en-US" sz="1600" dirty="0" err="1">
                <a:cs typeface="Times New Roman" panose="02020603050405020304" pitchFamily="18" charset="0"/>
              </a:rPr>
              <a:t>Ishimaru</a:t>
            </a:r>
            <a:r>
              <a:rPr lang="el-GR" altLang="en-US" sz="1600" dirty="0">
                <a:cs typeface="Times New Roman" panose="02020603050405020304" pitchFamily="18" charset="0"/>
              </a:rPr>
              <a:t> (</a:t>
            </a:r>
            <a:r>
              <a:rPr lang="en-GB" altLang="en-US" sz="1600" dirty="0">
                <a:cs typeface="Times New Roman" panose="02020603050405020304" pitchFamily="18" charset="0"/>
              </a:rPr>
              <a:t>2009) Odontology, 97, 1-7</a:t>
            </a:r>
            <a:r>
              <a:rPr lang="en-GB" altLang="en-US" sz="1600" dirty="0" smtClean="0">
                <a:cs typeface="Times New Roman" panose="02020603050405020304" pitchFamily="18" charset="0"/>
              </a:rPr>
              <a:t>)</a:t>
            </a:r>
            <a:r>
              <a:rPr lang="el-GR" altLang="en-US" sz="1600" dirty="0" smtClean="0">
                <a:cs typeface="Times New Roman" panose="02020603050405020304" pitchFamily="18" charset="0"/>
              </a:rPr>
              <a:t>. </a:t>
            </a:r>
            <a:endParaRPr lang="el-GR" altLang="en-US" sz="1600" dirty="0">
              <a:cs typeface="Times New Roman" panose="02020603050405020304" pitchFamily="18" charset="0"/>
            </a:endParaRPr>
          </a:p>
          <a:p>
            <a:r>
              <a:rPr lang="el-GR" altLang="en-US" sz="2000" dirty="0">
                <a:cs typeface="Times New Roman" panose="02020603050405020304" pitchFamily="18" charset="0"/>
              </a:rPr>
              <a:t>Η κατηγορία 1 δεν φέρει γευστικούς υποδοχείς και παίζει ρόλο υποστηρικτικό στις άλλες </a:t>
            </a:r>
            <a:r>
              <a:rPr lang="el-GR" altLang="en-US" sz="2000" dirty="0" smtClean="0">
                <a:cs typeface="Times New Roman" panose="02020603050405020304" pitchFamily="18" charset="0"/>
              </a:rPr>
              <a:t>κατηγορίες. </a:t>
            </a:r>
            <a:endParaRPr lang="el-GR" altLang="en-US" sz="2000" dirty="0">
              <a:cs typeface="Times New Roman" panose="02020603050405020304" pitchFamily="18" charset="0"/>
            </a:endParaRPr>
          </a:p>
          <a:p>
            <a:r>
              <a:rPr lang="el-GR" altLang="en-US" sz="2000" dirty="0">
                <a:cs typeface="Times New Roman" panose="02020603050405020304" pitchFamily="18" charset="0"/>
              </a:rPr>
              <a:t>Η κατηγορία 2 φέρει τους υποδοχείς για το γλυκό, πικρό και το </a:t>
            </a:r>
            <a:r>
              <a:rPr lang="el-GR" altLang="en-US" sz="2000" dirty="0" err="1" smtClean="0">
                <a:cs typeface="Times New Roman" panose="02020603050405020304" pitchFamily="18" charset="0"/>
              </a:rPr>
              <a:t>ουμάμι</a:t>
            </a:r>
            <a:r>
              <a:rPr lang="el-GR" altLang="en-US" sz="2000" dirty="0" smtClean="0">
                <a:cs typeface="Times New Roman" panose="02020603050405020304" pitchFamily="18" charset="0"/>
              </a:rPr>
              <a:t>.</a:t>
            </a:r>
            <a:endParaRPr lang="el-GR" altLang="en-US" sz="2000" dirty="0">
              <a:cs typeface="Times New Roman" panose="02020603050405020304" pitchFamily="18" charset="0"/>
            </a:endParaRPr>
          </a:p>
          <a:p>
            <a:r>
              <a:rPr lang="el-GR" altLang="en-US" sz="2000" dirty="0">
                <a:cs typeface="Times New Roman" panose="02020603050405020304" pitchFamily="18" charset="0"/>
              </a:rPr>
              <a:t>Η κατηγορία 3 φέρει τους υποδοχείς για το </a:t>
            </a:r>
            <a:r>
              <a:rPr lang="el-GR" altLang="en-US" sz="2000" dirty="0" smtClean="0">
                <a:cs typeface="Times New Roman" panose="02020603050405020304" pitchFamily="18" charset="0"/>
              </a:rPr>
              <a:t>ξινό.</a:t>
            </a:r>
            <a:endParaRPr lang="el-GR" altLang="en-US" sz="2000" dirty="0">
              <a:cs typeface="Times New Roman" panose="02020603050405020304" pitchFamily="18" charset="0"/>
            </a:endParaRPr>
          </a:p>
          <a:p>
            <a:r>
              <a:rPr lang="el-GR" altLang="en-US" sz="2000" dirty="0">
                <a:cs typeface="Times New Roman" panose="02020603050405020304" pitchFamily="18" charset="0"/>
              </a:rPr>
              <a:t>Η κατηγορία 4 θεωρείται ότι είναι τα πρόδρομα κύτταρα των άλλων </a:t>
            </a:r>
            <a:r>
              <a:rPr lang="el-GR" altLang="en-US" sz="2000" dirty="0" smtClean="0">
                <a:cs typeface="Times New Roman" panose="02020603050405020304" pitchFamily="18" charset="0"/>
              </a:rPr>
              <a:t>υποδοχέων.</a:t>
            </a:r>
            <a:endParaRPr lang="en-GB" altLang="en-US" sz="2000" dirty="0">
              <a:cs typeface="Times New Roman" panose="02020603050405020304" pitchFamily="18" charset="0"/>
            </a:endParaRPr>
          </a:p>
          <a:p>
            <a:r>
              <a:rPr lang="el-GR" altLang="en-US" sz="2000" dirty="0">
                <a:cs typeface="Times New Roman" panose="02020603050405020304" pitchFamily="18" charset="0"/>
              </a:rPr>
              <a:t>Στα Ασπόνδυλα η αντίληψη των γεύσεων είναι πιο περίπλοκη λόγω της παρουσίας αισθητήριων τριχών σε διαφορετικά σημεία του σώματος </a:t>
            </a:r>
            <a:r>
              <a:rPr lang="el-GR" altLang="en-US" sz="2000" dirty="0" smtClean="0">
                <a:cs typeface="Times New Roman" panose="02020603050405020304" pitchFamily="18" charset="0"/>
              </a:rPr>
              <a:t>.</a:t>
            </a:r>
            <a:endParaRPr lang="el-GR" altLang="en-US" sz="20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31</a:t>
            </a:fld>
            <a:endParaRPr lang="en-US"/>
          </a:p>
        </p:txBody>
      </p:sp>
    </p:spTree>
    <p:extLst>
      <p:ext uri="{BB962C8B-B14F-4D97-AF65-F5344CB8AC3E}">
        <p14:creationId xmlns:p14="http://schemas.microsoft.com/office/powerpoint/2010/main" val="21598304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Γεύση 2/</a:t>
            </a:r>
            <a:r>
              <a:rPr lang="en-US" sz="4000" dirty="0" smtClean="0"/>
              <a:t>6</a:t>
            </a:r>
            <a:endParaRPr lang="en-US" sz="40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7255" y="2075840"/>
            <a:ext cx="6998815" cy="3078747"/>
          </a:xfrm>
        </p:spPr>
      </p:pic>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32</a:t>
            </a:fld>
            <a:endParaRPr lang="en-US"/>
          </a:p>
        </p:txBody>
      </p:sp>
      <p:sp>
        <p:nvSpPr>
          <p:cNvPr id="8" name="TextBox 7"/>
          <p:cNvSpPr txBox="1"/>
          <p:nvPr/>
        </p:nvSpPr>
        <p:spPr>
          <a:xfrm>
            <a:off x="7634117" y="5401238"/>
            <a:ext cx="341760" cy="276999"/>
          </a:xfrm>
          <a:prstGeom prst="rect">
            <a:avLst/>
          </a:prstGeom>
          <a:noFill/>
        </p:spPr>
        <p:txBody>
          <a:bodyPr wrap="none" rtlCol="0">
            <a:spAutoFit/>
          </a:bodyPr>
          <a:lstStyle/>
          <a:p>
            <a:r>
              <a:rPr lang="el-GR" sz="1200" dirty="0" smtClean="0"/>
              <a:t>2</a:t>
            </a:r>
            <a:r>
              <a:rPr lang="en-US" sz="1200" dirty="0" smtClean="0"/>
              <a:t>6</a:t>
            </a:r>
            <a:endParaRPr lang="el-GR" sz="1200" dirty="0"/>
          </a:p>
        </p:txBody>
      </p:sp>
    </p:spTree>
    <p:extLst>
      <p:ext uri="{BB962C8B-B14F-4D97-AF65-F5344CB8AC3E}">
        <p14:creationId xmlns:p14="http://schemas.microsoft.com/office/powerpoint/2010/main" val="3191332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Γεύση 3/</a:t>
            </a:r>
            <a:r>
              <a:rPr lang="en-US" sz="4000" dirty="0" smtClean="0"/>
              <a:t>6</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33</a:t>
            </a:fld>
            <a:endParaRPr lang="en-US"/>
          </a:p>
        </p:txBody>
      </p:sp>
      <p:sp>
        <p:nvSpPr>
          <p:cNvPr id="3" name="Content Placeholder 2"/>
          <p:cNvSpPr>
            <a:spLocks noGrp="1"/>
          </p:cNvSpPr>
          <p:nvPr>
            <p:ph idx="1"/>
          </p:nvPr>
        </p:nvSpPr>
        <p:spPr>
          <a:xfrm>
            <a:off x="628650" y="1825624"/>
            <a:ext cx="8007350" cy="4951095"/>
          </a:xfrm>
        </p:spPr>
        <p:txBody>
          <a:bodyPr>
            <a:normAutofit fontScale="47500" lnSpcReduction="20000"/>
          </a:bodyPr>
          <a:lstStyle/>
          <a:p>
            <a:pPr marL="0" indent="0">
              <a:lnSpc>
                <a:spcPct val="110000"/>
              </a:lnSpc>
              <a:buNone/>
            </a:pPr>
            <a:r>
              <a:rPr lang="el-GR" altLang="en-US" sz="4200" dirty="0">
                <a:cs typeface="Times New Roman" panose="02020603050405020304" pitchFamily="18" charset="0"/>
              </a:rPr>
              <a:t>Στα θηλαστικά έχουν </a:t>
            </a:r>
            <a:r>
              <a:rPr lang="el-GR" altLang="en-US" sz="4200" dirty="0" err="1">
                <a:cs typeface="Times New Roman" panose="02020603050405020304" pitchFamily="18" charset="0"/>
              </a:rPr>
              <a:t>ταυτοποιηθεί</a:t>
            </a:r>
            <a:r>
              <a:rPr lang="el-GR" altLang="en-US" sz="4200" dirty="0">
                <a:cs typeface="Times New Roman" panose="02020603050405020304" pitchFamily="18" charset="0"/>
              </a:rPr>
              <a:t> υποδοχείς για 5 διαφορετικές κατηγορίες ουσιών που παρέχουν 5 διαφορετικές αισθήσεις </a:t>
            </a:r>
            <a:r>
              <a:rPr lang="el-GR" altLang="en-US" sz="4200" dirty="0" smtClean="0">
                <a:cs typeface="Times New Roman" panose="02020603050405020304" pitchFamily="18" charset="0"/>
              </a:rPr>
              <a:t>γεύσεων.</a:t>
            </a:r>
            <a:endParaRPr lang="el-GR" altLang="en-US" sz="4200" dirty="0">
              <a:cs typeface="Times New Roman" panose="02020603050405020304" pitchFamily="18" charset="0"/>
            </a:endParaRPr>
          </a:p>
          <a:p>
            <a:pPr marL="0" indent="0">
              <a:lnSpc>
                <a:spcPct val="110000"/>
              </a:lnSpc>
              <a:buNone/>
            </a:pPr>
            <a:r>
              <a:rPr lang="el-GR" altLang="en-US" sz="4200" b="1" dirty="0">
                <a:cs typeface="Times New Roman" panose="02020603050405020304" pitchFamily="18" charset="0"/>
              </a:rPr>
              <a:t>Κατηγορία γεύσεων που αναγνωρίζονται από </a:t>
            </a:r>
            <a:r>
              <a:rPr lang="el-GR" altLang="en-US" sz="4200" b="1" dirty="0" err="1">
                <a:cs typeface="Times New Roman" panose="02020603050405020304" pitchFamily="18" charset="0"/>
              </a:rPr>
              <a:t>διαμεμβρανικούς</a:t>
            </a:r>
            <a:r>
              <a:rPr lang="el-GR" altLang="en-US" sz="4200" b="1" dirty="0">
                <a:cs typeface="Times New Roman" panose="02020603050405020304" pitchFamily="18" charset="0"/>
              </a:rPr>
              <a:t> υποδοχείς</a:t>
            </a:r>
            <a:r>
              <a:rPr lang="el-GR" altLang="en-US" sz="4200" dirty="0">
                <a:cs typeface="Times New Roman" panose="02020603050405020304" pitchFamily="18" charset="0"/>
              </a:rPr>
              <a:t>:</a:t>
            </a:r>
          </a:p>
          <a:p>
            <a:pPr marL="0" indent="0">
              <a:lnSpc>
                <a:spcPct val="110000"/>
              </a:lnSpc>
              <a:buNone/>
            </a:pPr>
            <a:r>
              <a:rPr lang="el-GR" altLang="en-US" sz="4200" dirty="0">
                <a:cs typeface="Times New Roman" panose="02020603050405020304" pitchFamily="18" charset="0"/>
              </a:rPr>
              <a:t>1) </a:t>
            </a:r>
            <a:r>
              <a:rPr lang="el-GR" altLang="en-US" sz="4200" b="1" dirty="0">
                <a:cs typeface="Times New Roman" panose="02020603050405020304" pitchFamily="18" charset="0"/>
              </a:rPr>
              <a:t>Πικρή γεύση</a:t>
            </a:r>
            <a:r>
              <a:rPr lang="el-GR" altLang="en-US" sz="4200" dirty="0">
                <a:cs typeface="Times New Roman" panose="02020603050405020304" pitchFamily="18" charset="0"/>
              </a:rPr>
              <a:t>: Μηχανισμός που αναπτύχθηκε για την αποφυγή βρώσης τοξικών ουσιών. Οι υποδοχείς για το πικρό είναι η οικογένεια των  πρωτεϊνών Τ2</a:t>
            </a:r>
            <a:r>
              <a:rPr lang="en-GB" altLang="en-US" sz="4200" dirty="0">
                <a:cs typeface="Times New Roman" panose="02020603050405020304" pitchFamily="18" charset="0"/>
              </a:rPr>
              <a:t>R</a:t>
            </a:r>
            <a:r>
              <a:rPr lang="el-GR" altLang="en-US" sz="4200" dirty="0">
                <a:cs typeface="Times New Roman" panose="02020603050405020304" pitchFamily="18" charset="0"/>
              </a:rPr>
              <a:t> (25 γονίδια στον άνθρωπο, 34 στο ποντίκι). Εκφράζονται σε διαφορετικά κύτταρα του γευστικού κάλυκα από τους άλλους υποδοχείς γευστικών ερεθισμάτων. </a:t>
            </a:r>
          </a:p>
          <a:p>
            <a:pPr marL="0" indent="0">
              <a:lnSpc>
                <a:spcPct val="110000"/>
              </a:lnSpc>
              <a:buNone/>
            </a:pPr>
            <a:r>
              <a:rPr lang="el-GR" altLang="en-US" sz="4200" dirty="0" smtClean="0">
                <a:cs typeface="Times New Roman" panose="02020603050405020304" pitchFamily="18" charset="0"/>
              </a:rPr>
              <a:t>2) </a:t>
            </a:r>
            <a:r>
              <a:rPr lang="el-GR" altLang="en-US" sz="4200" b="1" dirty="0" smtClean="0">
                <a:cs typeface="Times New Roman" panose="02020603050405020304" pitchFamily="18" charset="0"/>
              </a:rPr>
              <a:t>Γλυκιά γεύση: </a:t>
            </a:r>
            <a:r>
              <a:rPr lang="el-GR" altLang="en-US" sz="4200" dirty="0" smtClean="0">
                <a:cs typeface="Times New Roman" panose="02020603050405020304" pitchFamily="18" charset="0"/>
              </a:rPr>
              <a:t>Οι υποδοχείς για το γλυκό είναι ετερομερή των πρωτεϊνικών υποδοχέων Τ1</a:t>
            </a:r>
            <a:r>
              <a:rPr lang="en-GB" altLang="en-US" sz="4200" dirty="0" smtClean="0">
                <a:cs typeface="Times New Roman" panose="02020603050405020304" pitchFamily="18" charset="0"/>
              </a:rPr>
              <a:t>R2/T1R3. </a:t>
            </a:r>
            <a:r>
              <a:rPr lang="el-GR" altLang="en-US" sz="4200" dirty="0" smtClean="0">
                <a:cs typeface="Times New Roman" panose="02020603050405020304" pitchFamily="18" charset="0"/>
              </a:rPr>
              <a:t>Εικάζεται ότι διαφορετικές ουσίες με γλυκιά γεύση προσδένονται σε διαφορετικές περιοχές των υποδοχέων και έτσι διαφοροποιούν το αισθητικό αποτέλεσμα. Στις γάτες το Τ1</a:t>
            </a:r>
            <a:r>
              <a:rPr lang="en-GB" altLang="en-US" sz="4200" dirty="0" smtClean="0">
                <a:cs typeface="Times New Roman" panose="02020603050405020304" pitchFamily="18" charset="0"/>
              </a:rPr>
              <a:t>R2</a:t>
            </a:r>
            <a:r>
              <a:rPr lang="el-GR" altLang="en-US" sz="4200" dirty="0" smtClean="0">
                <a:cs typeface="Times New Roman" panose="02020603050405020304" pitchFamily="18" charset="0"/>
              </a:rPr>
              <a:t> είναι </a:t>
            </a:r>
            <a:r>
              <a:rPr lang="el-GR" altLang="en-US" sz="4200" dirty="0" err="1" smtClean="0">
                <a:cs typeface="Times New Roman" panose="02020603050405020304" pitchFamily="18" charset="0"/>
              </a:rPr>
              <a:t>ψευδογονίδιο</a:t>
            </a:r>
            <a:r>
              <a:rPr lang="el-GR" altLang="en-US" sz="4200" dirty="0" smtClean="0">
                <a:cs typeface="Times New Roman" panose="02020603050405020304" pitchFamily="18" charset="0"/>
              </a:rPr>
              <a:t>, ενώ στις κότες το γονίδιο αυτό λείπει.</a:t>
            </a:r>
          </a:p>
          <a:p>
            <a:pPr marL="0" indent="0">
              <a:buNone/>
            </a:pPr>
            <a:endParaRPr lang="en-US" dirty="0"/>
          </a:p>
        </p:txBody>
      </p:sp>
    </p:spTree>
    <p:extLst>
      <p:ext uri="{BB962C8B-B14F-4D97-AF65-F5344CB8AC3E}">
        <p14:creationId xmlns:p14="http://schemas.microsoft.com/office/powerpoint/2010/main" val="22236430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Γεύση 4/</a:t>
            </a:r>
            <a:r>
              <a:rPr lang="en-US" sz="4000" dirty="0" smtClean="0"/>
              <a:t>6</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34</a:t>
            </a:fld>
            <a:endParaRPr lang="en-US"/>
          </a:p>
        </p:txBody>
      </p:sp>
      <p:sp>
        <p:nvSpPr>
          <p:cNvPr id="3" name="Content Placeholder 2"/>
          <p:cNvSpPr>
            <a:spLocks noGrp="1"/>
          </p:cNvSpPr>
          <p:nvPr>
            <p:ph idx="1"/>
          </p:nvPr>
        </p:nvSpPr>
        <p:spPr>
          <a:xfrm>
            <a:off x="628650" y="1825624"/>
            <a:ext cx="8007350" cy="4951095"/>
          </a:xfrm>
        </p:spPr>
        <p:txBody>
          <a:bodyPr>
            <a:normAutofit/>
          </a:bodyPr>
          <a:lstStyle/>
          <a:p>
            <a:pPr marL="0" indent="0">
              <a:buNone/>
            </a:pPr>
            <a:r>
              <a:rPr lang="el-GR" altLang="en-US" sz="2000" dirty="0">
                <a:cs typeface="Times New Roman" panose="02020603050405020304" pitchFamily="18" charset="0"/>
              </a:rPr>
              <a:t>3) </a:t>
            </a:r>
            <a:r>
              <a:rPr lang="el-GR" altLang="en-US" sz="2000" b="1" dirty="0" err="1">
                <a:cs typeface="Times New Roman" panose="02020603050405020304" pitchFamily="18" charset="0"/>
              </a:rPr>
              <a:t>Ουμάμι</a:t>
            </a:r>
            <a:r>
              <a:rPr lang="el-GR" altLang="en-US" sz="2000" b="1" dirty="0">
                <a:cs typeface="Times New Roman" panose="02020603050405020304" pitchFamily="18" charset="0"/>
              </a:rPr>
              <a:t> γεύση</a:t>
            </a:r>
            <a:r>
              <a:rPr lang="el-GR" altLang="en-US" sz="2000" dirty="0">
                <a:cs typeface="Times New Roman" panose="02020603050405020304" pitchFamily="18" charset="0"/>
              </a:rPr>
              <a:t>: Οι υποδοχείς για το </a:t>
            </a:r>
            <a:r>
              <a:rPr lang="el-GR" altLang="en-US" sz="2000" dirty="0" err="1">
                <a:cs typeface="Times New Roman" panose="02020603050405020304" pitchFamily="18" charset="0"/>
              </a:rPr>
              <a:t>ουμάμι</a:t>
            </a:r>
            <a:r>
              <a:rPr lang="el-GR" altLang="en-US" sz="2000" dirty="0">
                <a:cs typeface="Times New Roman" panose="02020603050405020304" pitchFamily="18" charset="0"/>
              </a:rPr>
              <a:t> είναι ετερομερή των πρωτεϊνικών υποδοχέων Τ1</a:t>
            </a:r>
            <a:r>
              <a:rPr lang="en-GB" altLang="en-US" sz="2000" dirty="0">
                <a:cs typeface="Times New Roman" panose="02020603050405020304" pitchFamily="18" charset="0"/>
              </a:rPr>
              <a:t>R</a:t>
            </a:r>
            <a:r>
              <a:rPr lang="el-GR" altLang="en-US" sz="2000" dirty="0">
                <a:cs typeface="Times New Roman" panose="02020603050405020304" pitchFamily="18" charset="0"/>
              </a:rPr>
              <a:t>1</a:t>
            </a:r>
            <a:r>
              <a:rPr lang="en-GB" altLang="en-US" sz="2000" dirty="0">
                <a:cs typeface="Times New Roman" panose="02020603050405020304" pitchFamily="18" charset="0"/>
              </a:rPr>
              <a:t>/T1R3</a:t>
            </a:r>
            <a:r>
              <a:rPr lang="el-GR" altLang="en-US" sz="2000" dirty="0">
                <a:cs typeface="Times New Roman" panose="02020603050405020304" pitchFamily="18" charset="0"/>
              </a:rPr>
              <a:t>. Οι υποδοχείς αυτοί μπορούν να συνυπάρχουν στο ίδιο κύτταρο υποδοχέα. Ενεργοποιούνται από </a:t>
            </a:r>
            <a:r>
              <a:rPr lang="en-GB" altLang="en-US" sz="2000" dirty="0">
                <a:cs typeface="Times New Roman" panose="02020603050405020304" pitchFamily="18" charset="0"/>
              </a:rPr>
              <a:t>1) </a:t>
            </a:r>
            <a:r>
              <a:rPr lang="el-GR" altLang="en-US" sz="2000" dirty="0">
                <a:cs typeface="Times New Roman" panose="02020603050405020304" pitchFamily="18" charset="0"/>
              </a:rPr>
              <a:t>το όξινο </a:t>
            </a:r>
            <a:r>
              <a:rPr lang="el-GR" altLang="en-US" sz="2000" dirty="0" err="1">
                <a:cs typeface="Times New Roman" panose="02020603050405020304" pitchFamily="18" charset="0"/>
              </a:rPr>
              <a:t>γλουταμινικό</a:t>
            </a:r>
            <a:r>
              <a:rPr lang="el-GR" altLang="en-US" sz="2000" dirty="0">
                <a:cs typeface="Times New Roman" panose="02020603050405020304" pitchFamily="18" charset="0"/>
              </a:rPr>
              <a:t> νάτριο (Ε621) και το </a:t>
            </a:r>
            <a:r>
              <a:rPr lang="el-GR" altLang="en-US" sz="2000" dirty="0" err="1">
                <a:cs typeface="Times New Roman" panose="02020603050405020304" pitchFamily="18" charset="0"/>
              </a:rPr>
              <a:t>ασπαρτικό</a:t>
            </a:r>
            <a:r>
              <a:rPr lang="el-GR" altLang="en-US" sz="2000" dirty="0">
                <a:cs typeface="Times New Roman" panose="02020603050405020304" pitchFamily="18" charset="0"/>
              </a:rPr>
              <a:t> οξύ </a:t>
            </a:r>
            <a:r>
              <a:rPr lang="en-GB" altLang="en-US" sz="2000" dirty="0">
                <a:cs typeface="Times New Roman" panose="02020603050405020304" pitchFamily="18" charset="0"/>
              </a:rPr>
              <a:t>2) </a:t>
            </a:r>
            <a:r>
              <a:rPr lang="el-GR" altLang="en-US" sz="2000" dirty="0" err="1">
                <a:cs typeface="Times New Roman" panose="02020603050405020304" pitchFamily="18" charset="0"/>
              </a:rPr>
              <a:t>πουρινικά</a:t>
            </a:r>
            <a:r>
              <a:rPr lang="el-GR" altLang="en-US" sz="2000" dirty="0">
                <a:cs typeface="Times New Roman" panose="02020603050405020304" pitchFamily="18" charset="0"/>
              </a:rPr>
              <a:t> </a:t>
            </a:r>
            <a:r>
              <a:rPr lang="el-GR" altLang="en-US" sz="2000" dirty="0" err="1">
                <a:cs typeface="Times New Roman" panose="02020603050405020304" pitchFamily="18" charset="0"/>
              </a:rPr>
              <a:t>νουκλεοτίδια</a:t>
            </a:r>
            <a:r>
              <a:rPr lang="el-GR" altLang="en-US" sz="2000" dirty="0">
                <a:cs typeface="Times New Roman" panose="02020603050405020304" pitchFamily="18" charset="0"/>
              </a:rPr>
              <a:t> όπως τη </a:t>
            </a:r>
            <a:r>
              <a:rPr lang="el-GR" altLang="en-US" sz="2000" dirty="0" err="1">
                <a:cs typeface="Times New Roman" panose="02020603050405020304" pitchFamily="18" charset="0"/>
              </a:rPr>
              <a:t>μονοφωσφορική</a:t>
            </a:r>
            <a:r>
              <a:rPr lang="el-GR" altLang="en-US" sz="2000" dirty="0">
                <a:cs typeface="Times New Roman" panose="02020603050405020304" pitchFamily="18" charset="0"/>
              </a:rPr>
              <a:t> </a:t>
            </a:r>
            <a:r>
              <a:rPr lang="el-GR" altLang="en-US" sz="2000" dirty="0" err="1">
                <a:cs typeface="Times New Roman" panose="02020603050405020304" pitchFamily="18" charset="0"/>
              </a:rPr>
              <a:t>ινοσίνη</a:t>
            </a:r>
            <a:r>
              <a:rPr lang="el-GR" altLang="en-US" sz="2000" dirty="0">
                <a:cs typeface="Times New Roman" panose="02020603050405020304" pitchFamily="18" charset="0"/>
              </a:rPr>
              <a:t> και </a:t>
            </a:r>
            <a:r>
              <a:rPr lang="el-GR" altLang="en-US" sz="2000" dirty="0" err="1">
                <a:cs typeface="Times New Roman" panose="02020603050405020304" pitchFamily="18" charset="0"/>
              </a:rPr>
              <a:t>μονοφωσφορική</a:t>
            </a:r>
            <a:r>
              <a:rPr lang="el-GR" altLang="en-US" sz="2000" dirty="0">
                <a:cs typeface="Times New Roman" panose="02020603050405020304" pitchFamily="18" charset="0"/>
              </a:rPr>
              <a:t> </a:t>
            </a:r>
            <a:r>
              <a:rPr lang="el-GR" altLang="en-US" sz="2000" dirty="0" err="1">
                <a:cs typeface="Times New Roman" panose="02020603050405020304" pitchFamily="18" charset="0"/>
              </a:rPr>
              <a:t>γουανοσίνη</a:t>
            </a:r>
            <a:r>
              <a:rPr lang="en-GB" altLang="en-US" sz="2000" dirty="0">
                <a:cs typeface="Times New Roman" panose="02020603050405020304" pitchFamily="18" charset="0"/>
              </a:rPr>
              <a:t>. </a:t>
            </a:r>
            <a:r>
              <a:rPr lang="el-GR" altLang="en-US" sz="2000" dirty="0">
                <a:cs typeface="Times New Roman" panose="02020603050405020304" pitchFamily="18" charset="0"/>
              </a:rPr>
              <a:t>Τα δεύτερα ενισχύουν τη γεύση του πρώτου.</a:t>
            </a:r>
          </a:p>
          <a:p>
            <a:pPr marL="0" indent="0">
              <a:buNone/>
            </a:pPr>
            <a:r>
              <a:rPr lang="el-GR" altLang="en-US" sz="2000" dirty="0" smtClean="0">
                <a:cs typeface="Times New Roman" panose="02020603050405020304" pitchFamily="18" charset="0"/>
              </a:rPr>
              <a:t>Οι </a:t>
            </a:r>
            <a:r>
              <a:rPr lang="el-GR" altLang="en-US" sz="2000" dirty="0">
                <a:cs typeface="Times New Roman" panose="02020603050405020304" pitchFamily="18" charset="0"/>
              </a:rPr>
              <a:t>υποδοχείς του ποντικού ενεργοποιούνται από τα </a:t>
            </a:r>
            <a:r>
              <a:rPr lang="en-GB" altLang="en-US" sz="2000" dirty="0">
                <a:cs typeface="Times New Roman" panose="02020603050405020304" pitchFamily="18" charset="0"/>
              </a:rPr>
              <a:t>L-</a:t>
            </a:r>
            <a:r>
              <a:rPr lang="el-GR" altLang="en-US" sz="2000" dirty="0">
                <a:cs typeface="Times New Roman" panose="02020603050405020304" pitchFamily="18" charset="0"/>
              </a:rPr>
              <a:t>αμινοξέα.</a:t>
            </a:r>
          </a:p>
          <a:p>
            <a:pPr marL="0" indent="0">
              <a:buNone/>
            </a:pPr>
            <a:r>
              <a:rPr lang="el-GR" altLang="en-US" sz="2000" b="1" dirty="0">
                <a:cs typeface="Times New Roman" panose="02020603050405020304" pitchFamily="18" charset="0"/>
              </a:rPr>
              <a:t>Στην αναγνώριση όλων αυτών των γεύσεων κύριο ρόλο παίζει το κανάλι </a:t>
            </a:r>
            <a:r>
              <a:rPr lang="en-GB" altLang="en-US" sz="2000" b="1" dirty="0">
                <a:cs typeface="Times New Roman" panose="02020603050405020304" pitchFamily="18" charset="0"/>
              </a:rPr>
              <a:t>TRPM5.</a:t>
            </a:r>
            <a:endParaRPr lang="el-GR" altLang="en-US" sz="2000" b="1" dirty="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6639732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Γεύση 5/</a:t>
            </a:r>
            <a:r>
              <a:rPr lang="en-US" sz="4000" dirty="0" smtClean="0"/>
              <a:t>6</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35</a:t>
            </a:fld>
            <a:endParaRPr lang="en-US"/>
          </a:p>
        </p:txBody>
      </p:sp>
      <p:sp>
        <p:nvSpPr>
          <p:cNvPr id="3" name="Content Placeholder 2"/>
          <p:cNvSpPr>
            <a:spLocks noGrp="1"/>
          </p:cNvSpPr>
          <p:nvPr>
            <p:ph idx="1"/>
          </p:nvPr>
        </p:nvSpPr>
        <p:spPr>
          <a:xfrm>
            <a:off x="628650" y="1825624"/>
            <a:ext cx="8007350" cy="4951095"/>
          </a:xfrm>
        </p:spPr>
        <p:txBody>
          <a:bodyPr>
            <a:normAutofit/>
          </a:bodyPr>
          <a:lstStyle/>
          <a:p>
            <a:pPr marL="0" indent="0">
              <a:buNone/>
            </a:pPr>
            <a:r>
              <a:rPr lang="el-GR" altLang="en-US" sz="2000" b="1" dirty="0">
                <a:cs typeface="Times New Roman" panose="02020603050405020304" pitchFamily="18" charset="0"/>
              </a:rPr>
              <a:t>Κατηγορία γεύσεων που αναγνωρίζονται από </a:t>
            </a:r>
            <a:r>
              <a:rPr lang="el-GR" altLang="en-US" sz="2000" b="1" dirty="0" err="1">
                <a:cs typeface="Times New Roman" panose="02020603050405020304" pitchFamily="18" charset="0"/>
              </a:rPr>
              <a:t>διαμεμβρανικά</a:t>
            </a:r>
            <a:r>
              <a:rPr lang="el-GR" altLang="en-US" sz="2000" b="1" dirty="0">
                <a:cs typeface="Times New Roman" panose="02020603050405020304" pitchFamily="18" charset="0"/>
              </a:rPr>
              <a:t> κανάλια ιόντων:</a:t>
            </a:r>
          </a:p>
          <a:p>
            <a:pPr marL="0" indent="0">
              <a:buNone/>
            </a:pPr>
            <a:r>
              <a:rPr lang="el-GR" altLang="en-US" sz="2000" dirty="0">
                <a:cs typeface="Times New Roman" panose="02020603050405020304" pitchFamily="18" charset="0"/>
              </a:rPr>
              <a:t>1) </a:t>
            </a:r>
            <a:r>
              <a:rPr lang="el-GR" altLang="en-US" sz="2000" b="1" dirty="0">
                <a:cs typeface="Times New Roman" panose="02020603050405020304" pitchFamily="18" charset="0"/>
              </a:rPr>
              <a:t>Ξινή γεύση: </a:t>
            </a:r>
            <a:r>
              <a:rPr lang="el-GR" altLang="en-US" sz="2000" dirty="0">
                <a:cs typeface="Times New Roman" panose="02020603050405020304" pitchFamily="18" charset="0"/>
              </a:rPr>
              <a:t>Οι υποδοχείς για το ξινό πιστεύεται πως είναι οι πρωτεΐνες </a:t>
            </a:r>
            <a:r>
              <a:rPr lang="en-GB" altLang="en-US" sz="2000" dirty="0">
                <a:cs typeface="Times New Roman" panose="02020603050405020304" pitchFamily="18" charset="0"/>
              </a:rPr>
              <a:t>PKD2L1 PKD1L3</a:t>
            </a:r>
            <a:r>
              <a:rPr lang="el-GR" altLang="en-US" sz="2000" dirty="0">
                <a:cs typeface="Times New Roman" panose="02020603050405020304" pitchFamily="18" charset="0"/>
              </a:rPr>
              <a:t> που ανήκουν στην κατηγορία των πρωτεϊνών </a:t>
            </a:r>
            <a:r>
              <a:rPr lang="en-GB" altLang="en-US" sz="2000" dirty="0">
                <a:cs typeface="Times New Roman" panose="02020603050405020304" pitchFamily="18" charset="0"/>
              </a:rPr>
              <a:t>TRPP </a:t>
            </a:r>
            <a:r>
              <a:rPr lang="el-GR" altLang="en-US" sz="2000" dirty="0">
                <a:cs typeface="Times New Roman" panose="02020603050405020304" pitchFamily="18" charset="0"/>
              </a:rPr>
              <a:t>που είναι μη-επιλεκτικά κανάλια </a:t>
            </a:r>
            <a:r>
              <a:rPr lang="el-GR" altLang="en-US" sz="2000" dirty="0" err="1">
                <a:cs typeface="Times New Roman" panose="02020603050405020304" pitchFamily="18" charset="0"/>
              </a:rPr>
              <a:t>κατιόντων</a:t>
            </a:r>
            <a:r>
              <a:rPr lang="el-GR" altLang="en-US" sz="2000" dirty="0">
                <a:cs typeface="Times New Roman" panose="02020603050405020304" pitchFamily="18" charset="0"/>
              </a:rPr>
              <a:t> που ενεργοποιούνται από το ασβέστιο. Πιστεύεται ότι η </a:t>
            </a:r>
            <a:r>
              <a:rPr lang="el-GR" altLang="en-US" sz="2000" dirty="0" err="1">
                <a:cs typeface="Times New Roman" panose="02020603050405020304" pitchFamily="18" charset="0"/>
              </a:rPr>
              <a:t>σεροτονίνη</a:t>
            </a:r>
            <a:r>
              <a:rPr lang="el-GR" altLang="en-US" sz="2000" dirty="0">
                <a:cs typeface="Times New Roman" panose="02020603050405020304" pitchFamily="18" charset="0"/>
              </a:rPr>
              <a:t> ελευθερώνεται στις νευρικές απολήξεις των νευρικών αυτών κυττάρων στον εγκέφαλο. </a:t>
            </a:r>
          </a:p>
          <a:p>
            <a:pPr marL="0" indent="0">
              <a:buNone/>
            </a:pPr>
            <a:r>
              <a:rPr lang="el-GR" altLang="en-US" sz="2000" dirty="0">
                <a:cs typeface="Times New Roman" panose="02020603050405020304" pitchFamily="18" charset="0"/>
              </a:rPr>
              <a:t>2) </a:t>
            </a:r>
            <a:r>
              <a:rPr lang="el-GR" altLang="en-US" sz="2000" b="1" dirty="0">
                <a:cs typeface="Times New Roman" panose="02020603050405020304" pitchFamily="18" charset="0"/>
              </a:rPr>
              <a:t>Αλμυρή γεύση: </a:t>
            </a:r>
            <a:r>
              <a:rPr lang="el-GR" altLang="en-US" sz="2000" dirty="0">
                <a:cs typeface="Times New Roman" panose="02020603050405020304" pitchFamily="18" charset="0"/>
              </a:rPr>
              <a:t>Δεν είναι πλήρως εξακριβωμένο πως μεταβιβάζεται το </a:t>
            </a:r>
            <a:r>
              <a:rPr lang="el-GR" altLang="en-US" sz="2000" dirty="0" smtClean="0">
                <a:cs typeface="Times New Roman" panose="02020603050405020304" pitchFamily="18" charset="0"/>
              </a:rPr>
              <a:t>σήμα αναγνώρισης </a:t>
            </a:r>
            <a:r>
              <a:rPr lang="el-GR" altLang="en-US" sz="2000" dirty="0">
                <a:cs typeface="Times New Roman" panose="02020603050405020304" pitchFamily="18" charset="0"/>
              </a:rPr>
              <a:t>του αλμυρού αν και είναι γνωστό ότι σχετίζεται με το Νάτριο.</a:t>
            </a:r>
          </a:p>
          <a:p>
            <a:pPr marL="0" indent="0">
              <a:buNone/>
            </a:pPr>
            <a:r>
              <a:rPr lang="en-US" altLang="en-US" sz="2000" dirty="0">
                <a:cs typeface="Times New Roman" panose="02020603050405020304" pitchFamily="18" charset="0"/>
              </a:rPr>
              <a:t>Τ</a:t>
            </a:r>
            <a:r>
              <a:rPr lang="el-GR" altLang="en-US" sz="2000" dirty="0">
                <a:cs typeface="Times New Roman" panose="02020603050405020304" pitchFamily="18" charset="0"/>
              </a:rPr>
              <a:t>α δεδομένα δείχνουν τα Επιθηλιακά Κανάλια Νατρίου </a:t>
            </a:r>
            <a:r>
              <a:rPr lang="en-GB" altLang="en-US" sz="2000" dirty="0">
                <a:cs typeface="Times New Roman" panose="02020603050405020304" pitchFamily="18" charset="0"/>
              </a:rPr>
              <a:t>(</a:t>
            </a:r>
            <a:r>
              <a:rPr lang="en-GB" altLang="en-US" sz="2000" dirty="0" err="1">
                <a:cs typeface="Times New Roman" panose="02020603050405020304" pitchFamily="18" charset="0"/>
              </a:rPr>
              <a:t>ENaCs</a:t>
            </a:r>
            <a:r>
              <a:rPr lang="en-GB" altLang="en-US" sz="2000" dirty="0">
                <a:cs typeface="Times New Roman" panose="02020603050405020304" pitchFamily="18" charset="0"/>
              </a:rPr>
              <a:t>)</a:t>
            </a:r>
            <a:r>
              <a:rPr lang="el-GR" altLang="en-US" sz="2000" dirty="0">
                <a:cs typeface="Times New Roman" panose="02020603050405020304" pitchFamily="18" charset="0"/>
              </a:rPr>
              <a:t> ως υπεύθυνα.</a:t>
            </a:r>
            <a:endParaRPr lang="en-GB" altLang="en-US" sz="2000" dirty="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265344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Γεύση 6/</a:t>
            </a:r>
            <a:r>
              <a:rPr lang="en-US" sz="4000" dirty="0" smtClean="0"/>
              <a:t>6</a:t>
            </a:r>
            <a:endParaRPr lang="en-US" sz="4000" dirty="0"/>
          </a:p>
        </p:txBody>
      </p:sp>
      <p:sp>
        <p:nvSpPr>
          <p:cNvPr id="7" name="Content Placeholder 6"/>
          <p:cNvSpPr>
            <a:spLocks noGrp="1"/>
          </p:cNvSpPr>
          <p:nvPr>
            <p:ph sz="half" idx="1"/>
          </p:nvPr>
        </p:nvSpPr>
        <p:spPr>
          <a:xfrm>
            <a:off x="373130" y="1953194"/>
            <a:ext cx="3710430" cy="3975735"/>
          </a:xfrm>
        </p:spPr>
        <p:txBody>
          <a:bodyPr>
            <a:normAutofit fontScale="70000" lnSpcReduction="20000"/>
          </a:bodyPr>
          <a:lstStyle/>
          <a:p>
            <a:pPr marL="0" indent="0">
              <a:lnSpc>
                <a:spcPct val="110000"/>
              </a:lnSpc>
              <a:buNone/>
            </a:pPr>
            <a:r>
              <a:rPr lang="el-GR" altLang="en-US" sz="2900" b="1" dirty="0">
                <a:cs typeface="Times New Roman" panose="02020603050405020304" pitchFamily="18" charset="0"/>
              </a:rPr>
              <a:t>Δύο λόγια για το κανάλι </a:t>
            </a:r>
            <a:r>
              <a:rPr lang="en-GB" altLang="en-US" sz="2900" b="1" dirty="0">
                <a:cs typeface="Times New Roman" panose="02020603050405020304" pitchFamily="18" charset="0"/>
              </a:rPr>
              <a:t>TRPM5:</a:t>
            </a:r>
          </a:p>
          <a:p>
            <a:pPr>
              <a:lnSpc>
                <a:spcPct val="110000"/>
              </a:lnSpc>
            </a:pPr>
            <a:r>
              <a:rPr lang="el-GR" altLang="en-US" sz="2900" dirty="0">
                <a:cs typeface="Times New Roman" panose="02020603050405020304" pitchFamily="18" charset="0"/>
              </a:rPr>
              <a:t>Ανήκει στην κατηγορία των </a:t>
            </a:r>
            <a:r>
              <a:rPr lang="el-GR" altLang="en-US" sz="2900" dirty="0" smtClean="0">
                <a:cs typeface="Times New Roman" panose="02020603050405020304" pitchFamily="18" charset="0"/>
              </a:rPr>
              <a:t>καναλιών </a:t>
            </a:r>
            <a:r>
              <a:rPr lang="en-GB" altLang="en-US" sz="2900" dirty="0" smtClean="0">
                <a:cs typeface="Times New Roman" panose="02020603050405020304" pitchFamily="18" charset="0"/>
              </a:rPr>
              <a:t>TRPM</a:t>
            </a:r>
            <a:r>
              <a:rPr lang="el-GR" altLang="en-US" sz="2900" dirty="0" smtClean="0">
                <a:cs typeface="Times New Roman" panose="02020603050405020304" pitchFamily="18" charset="0"/>
              </a:rPr>
              <a:t> </a:t>
            </a:r>
            <a:r>
              <a:rPr lang="el-GR" altLang="en-US" sz="2900" dirty="0">
                <a:cs typeface="Times New Roman" panose="02020603050405020304" pitchFamily="18" charset="0"/>
              </a:rPr>
              <a:t>και είναι ειδικό μόνο για </a:t>
            </a:r>
            <a:r>
              <a:rPr lang="el-GR" altLang="en-US" sz="2900" dirty="0" smtClean="0">
                <a:cs typeface="Times New Roman" panose="02020603050405020304" pitchFamily="18" charset="0"/>
              </a:rPr>
              <a:t>μονοσθενή </a:t>
            </a:r>
            <a:r>
              <a:rPr lang="el-GR" altLang="en-US" sz="2900" dirty="0" err="1" smtClean="0">
                <a:cs typeface="Times New Roman" panose="02020603050405020304" pitchFamily="18" charset="0"/>
              </a:rPr>
              <a:t>κατιόντα</a:t>
            </a:r>
            <a:r>
              <a:rPr lang="el-GR" altLang="en-US" sz="2900" dirty="0">
                <a:cs typeface="Times New Roman" panose="02020603050405020304" pitchFamily="18" charset="0"/>
              </a:rPr>
              <a:t>. Απενεργοποιείται από όξινο </a:t>
            </a:r>
            <a:r>
              <a:rPr lang="en-GB" altLang="en-US" sz="2900" dirty="0" smtClean="0">
                <a:cs typeface="Times New Roman" panose="02020603050405020304" pitchFamily="18" charset="0"/>
              </a:rPr>
              <a:t>pH,</a:t>
            </a:r>
            <a:r>
              <a:rPr lang="el-GR" altLang="en-US" sz="2900" dirty="0" smtClean="0">
                <a:cs typeface="Times New Roman" panose="02020603050405020304" pitchFamily="18" charset="0"/>
              </a:rPr>
              <a:t> είναι </a:t>
            </a:r>
            <a:r>
              <a:rPr lang="el-GR" altLang="en-US" sz="2900" dirty="0" err="1">
                <a:cs typeface="Times New Roman" panose="02020603050405020304" pitchFamily="18" charset="0"/>
              </a:rPr>
              <a:t>θερμο</a:t>
            </a:r>
            <a:r>
              <a:rPr lang="el-GR" altLang="en-US" sz="2900" dirty="0">
                <a:cs typeface="Times New Roman" panose="02020603050405020304" pitchFamily="18" charset="0"/>
              </a:rPr>
              <a:t>-ευαίσθητο και </a:t>
            </a:r>
            <a:r>
              <a:rPr lang="el-GR" altLang="en-US" sz="2900" dirty="0" smtClean="0">
                <a:cs typeface="Times New Roman" panose="02020603050405020304" pitchFamily="18" charset="0"/>
              </a:rPr>
              <a:t>ενεργοποιείται από </a:t>
            </a:r>
            <a:r>
              <a:rPr lang="el-GR" altLang="en-US" sz="2900" dirty="0">
                <a:cs typeface="Times New Roman" panose="02020603050405020304" pitchFamily="18" charset="0"/>
              </a:rPr>
              <a:t>το ασβέστιο.</a:t>
            </a:r>
          </a:p>
          <a:p>
            <a:pPr>
              <a:lnSpc>
                <a:spcPct val="110000"/>
              </a:lnSpc>
            </a:pPr>
            <a:r>
              <a:rPr lang="el-GR" altLang="en-US" sz="2900" dirty="0">
                <a:cs typeface="Times New Roman" panose="02020603050405020304" pitchFamily="18" charset="0"/>
              </a:rPr>
              <a:t>Στην ίδια κατηγορία ανήκει το κανάλι </a:t>
            </a:r>
            <a:r>
              <a:rPr lang="en-GB" altLang="en-US" sz="2900" dirty="0" smtClean="0">
                <a:cs typeface="Times New Roman" panose="02020603050405020304" pitchFamily="18" charset="0"/>
              </a:rPr>
              <a:t>TRPM</a:t>
            </a:r>
            <a:r>
              <a:rPr lang="el-GR" altLang="en-US" sz="2900" dirty="0">
                <a:cs typeface="Times New Roman" panose="02020603050405020304" pitchFamily="18" charset="0"/>
              </a:rPr>
              <a:t>8 με το οποίο αναγνωρίζουμε την </a:t>
            </a:r>
            <a:r>
              <a:rPr lang="el-GR" altLang="en-US" sz="2900" dirty="0" smtClean="0">
                <a:cs typeface="Times New Roman" panose="02020603050405020304" pitchFamily="18" charset="0"/>
              </a:rPr>
              <a:t>αίσθηση </a:t>
            </a:r>
            <a:r>
              <a:rPr lang="el-GR" altLang="en-US" sz="2900" dirty="0">
                <a:cs typeface="Times New Roman" panose="02020603050405020304" pitchFamily="18" charset="0"/>
              </a:rPr>
              <a:t>της μέντας!</a:t>
            </a: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083560" y="1953194"/>
            <a:ext cx="4604510" cy="3530124"/>
          </a:xfrm>
        </p:spPr>
      </p:pic>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36</a:t>
            </a:fld>
            <a:endParaRPr lang="en-US"/>
          </a:p>
        </p:txBody>
      </p:sp>
      <p:sp>
        <p:nvSpPr>
          <p:cNvPr id="8" name="TextBox 7"/>
          <p:cNvSpPr txBox="1"/>
          <p:nvPr/>
        </p:nvSpPr>
        <p:spPr>
          <a:xfrm flipH="1">
            <a:off x="8336236" y="5567624"/>
            <a:ext cx="358227" cy="276999"/>
          </a:xfrm>
          <a:prstGeom prst="rect">
            <a:avLst/>
          </a:prstGeom>
          <a:noFill/>
        </p:spPr>
        <p:txBody>
          <a:bodyPr wrap="square" rtlCol="0">
            <a:spAutoFit/>
          </a:bodyPr>
          <a:lstStyle/>
          <a:p>
            <a:r>
              <a:rPr lang="el-GR" sz="1200" dirty="0" smtClean="0"/>
              <a:t>2</a:t>
            </a:r>
            <a:r>
              <a:rPr lang="en-US" sz="1200" dirty="0" smtClean="0"/>
              <a:t>7</a:t>
            </a:r>
            <a:endParaRPr lang="el-GR" sz="1200" dirty="0"/>
          </a:p>
        </p:txBody>
      </p:sp>
    </p:spTree>
    <p:extLst>
      <p:ext uri="{BB962C8B-B14F-4D97-AF65-F5344CB8AC3E}">
        <p14:creationId xmlns:p14="http://schemas.microsoft.com/office/powerpoint/2010/main" val="24479574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Ποιες γεύσεις αναγνωρίζουν οι άνθρωποι και μερικά άλλα ζώα</a:t>
            </a:r>
            <a:r>
              <a:rPr lang="en-US" sz="4000" dirty="0"/>
              <a:t>;</a:t>
            </a:r>
          </a:p>
        </p:txBody>
      </p:sp>
      <p:sp>
        <p:nvSpPr>
          <p:cNvPr id="7" name="Content Placeholder 6"/>
          <p:cNvSpPr>
            <a:spLocks noGrp="1"/>
          </p:cNvSpPr>
          <p:nvPr>
            <p:ph idx="1"/>
          </p:nvPr>
        </p:nvSpPr>
        <p:spPr/>
        <p:txBody>
          <a:bodyPr>
            <a:normAutofit fontScale="70000" lnSpcReduction="20000"/>
          </a:bodyPr>
          <a:lstStyle/>
          <a:p>
            <a:pPr>
              <a:lnSpc>
                <a:spcPct val="110000"/>
              </a:lnSpc>
            </a:pPr>
            <a:r>
              <a:rPr lang="el-GR" altLang="en-US" dirty="0">
                <a:cs typeface="Times New Roman" panose="02020603050405020304" pitchFamily="18" charset="0"/>
              </a:rPr>
              <a:t>Οι υποδοχείς για το </a:t>
            </a:r>
            <a:r>
              <a:rPr lang="el-GR" altLang="en-US" dirty="0" err="1">
                <a:cs typeface="Times New Roman" panose="02020603050405020304" pitchFamily="18" charset="0"/>
              </a:rPr>
              <a:t>ουμάμι</a:t>
            </a:r>
            <a:r>
              <a:rPr lang="el-GR" altLang="en-US" dirty="0">
                <a:cs typeface="Times New Roman" panose="02020603050405020304" pitchFamily="18" charset="0"/>
              </a:rPr>
              <a:t> και το γλυκό έχουν σημαντική </a:t>
            </a:r>
            <a:r>
              <a:rPr lang="el-GR" altLang="en-US" dirty="0" smtClean="0">
                <a:cs typeface="Times New Roman" panose="02020603050405020304" pitchFamily="18" charset="0"/>
              </a:rPr>
              <a:t>εξελικτική</a:t>
            </a:r>
            <a:r>
              <a:rPr lang="en-US" altLang="en-US" dirty="0" smtClean="0">
                <a:cs typeface="Times New Roman" panose="02020603050405020304" pitchFamily="18" charset="0"/>
              </a:rPr>
              <a:t> </a:t>
            </a:r>
            <a:r>
              <a:rPr lang="el-GR" altLang="en-US" dirty="0" smtClean="0">
                <a:cs typeface="Times New Roman" panose="02020603050405020304" pitchFamily="18" charset="0"/>
              </a:rPr>
              <a:t>σημασία </a:t>
            </a:r>
            <a:r>
              <a:rPr lang="el-GR" altLang="en-US" dirty="0">
                <a:cs typeface="Times New Roman" panose="02020603050405020304" pitchFamily="18" charset="0"/>
              </a:rPr>
              <a:t>για την αναγνώριση τροφών πλούσιων σε πρωτεΐνες </a:t>
            </a:r>
            <a:r>
              <a:rPr lang="el-GR" altLang="en-US" dirty="0" smtClean="0">
                <a:cs typeface="Times New Roman" panose="02020603050405020304" pitchFamily="18" charset="0"/>
              </a:rPr>
              <a:t>και</a:t>
            </a:r>
            <a:r>
              <a:rPr lang="en-US" altLang="en-US" dirty="0" smtClean="0">
                <a:cs typeface="Times New Roman" panose="02020603050405020304" pitchFamily="18" charset="0"/>
              </a:rPr>
              <a:t> </a:t>
            </a:r>
            <a:r>
              <a:rPr lang="el-GR" altLang="en-US" dirty="0" smtClean="0">
                <a:cs typeface="Times New Roman" panose="02020603050405020304" pitchFamily="18" charset="0"/>
              </a:rPr>
              <a:t>υδατάνθρακες αντίστοιχα.</a:t>
            </a:r>
            <a:endParaRPr lang="el-GR" altLang="en-US" dirty="0">
              <a:cs typeface="Times New Roman" panose="02020603050405020304" pitchFamily="18" charset="0"/>
            </a:endParaRPr>
          </a:p>
          <a:p>
            <a:pPr>
              <a:lnSpc>
                <a:spcPct val="110000"/>
              </a:lnSpc>
            </a:pPr>
            <a:r>
              <a:rPr lang="el-GR" altLang="en-US" dirty="0" smtClean="0">
                <a:cs typeface="Times New Roman" panose="02020603050405020304" pitchFamily="18" charset="0"/>
              </a:rPr>
              <a:t>Οι </a:t>
            </a:r>
            <a:r>
              <a:rPr lang="el-GR" altLang="en-US" dirty="0">
                <a:cs typeface="Times New Roman" panose="02020603050405020304" pitchFamily="18" charset="0"/>
              </a:rPr>
              <a:t>υποδοχείς για το πικρό εμφανίζουν μεγάλη ποικιλομορφία στα </a:t>
            </a:r>
            <a:r>
              <a:rPr lang="el-GR" altLang="en-US" dirty="0" err="1" smtClean="0">
                <a:cs typeface="Times New Roman" panose="02020603050405020304" pitchFamily="18" charset="0"/>
              </a:rPr>
              <a:t>Σπονδυλόζωα</a:t>
            </a:r>
            <a:r>
              <a:rPr lang="el-GR" altLang="en-US" dirty="0" smtClean="0">
                <a:cs typeface="Times New Roman" panose="02020603050405020304" pitchFamily="18" charset="0"/>
              </a:rPr>
              <a:t> </a:t>
            </a:r>
            <a:r>
              <a:rPr lang="el-GR" altLang="en-US" dirty="0">
                <a:cs typeface="Times New Roman" panose="02020603050405020304" pitchFamily="18" charset="0"/>
              </a:rPr>
              <a:t>με τους περισσότερους στα χορτοφάγα </a:t>
            </a:r>
            <a:r>
              <a:rPr lang="el-GR" altLang="en-US" dirty="0" smtClean="0">
                <a:cs typeface="Times New Roman" panose="02020603050405020304" pitchFamily="18" charset="0"/>
              </a:rPr>
              <a:t>Θηλαστικά.</a:t>
            </a:r>
            <a:endParaRPr lang="el-GR" altLang="en-US" dirty="0">
              <a:cs typeface="Times New Roman" panose="02020603050405020304" pitchFamily="18" charset="0"/>
            </a:endParaRPr>
          </a:p>
          <a:p>
            <a:pPr>
              <a:lnSpc>
                <a:spcPct val="110000"/>
              </a:lnSpc>
            </a:pPr>
            <a:r>
              <a:rPr lang="el-GR" altLang="en-US" dirty="0" smtClean="0">
                <a:cs typeface="Times New Roman" panose="02020603050405020304" pitchFamily="18" charset="0"/>
              </a:rPr>
              <a:t>Οι </a:t>
            </a:r>
            <a:r>
              <a:rPr lang="el-GR" altLang="en-US" dirty="0">
                <a:cs typeface="Times New Roman" panose="02020603050405020304" pitchFamily="18" charset="0"/>
              </a:rPr>
              <a:t>υποδοχείς για το γλυκό έχουν βρεθεί να σχετίζονται με συμπεριφορές </a:t>
            </a:r>
            <a:r>
              <a:rPr lang="el-GR" altLang="en-US" dirty="0" smtClean="0">
                <a:cs typeface="Times New Roman" panose="02020603050405020304" pitchFamily="18" charset="0"/>
              </a:rPr>
              <a:t>εθισμού.</a:t>
            </a:r>
            <a:endParaRPr lang="el-GR" altLang="en-US" dirty="0">
              <a:cs typeface="Times New Roman" panose="02020603050405020304" pitchFamily="18" charset="0"/>
            </a:endParaRPr>
          </a:p>
          <a:p>
            <a:pPr>
              <a:lnSpc>
                <a:spcPct val="110000"/>
              </a:lnSpc>
            </a:pPr>
            <a:r>
              <a:rPr lang="el-GR" altLang="en-US" dirty="0" smtClean="0">
                <a:cs typeface="Times New Roman" panose="02020603050405020304" pitchFamily="18" charset="0"/>
              </a:rPr>
              <a:t>Οι </a:t>
            </a:r>
            <a:r>
              <a:rPr lang="el-GR" altLang="en-US" dirty="0">
                <a:cs typeface="Times New Roman" panose="02020603050405020304" pitchFamily="18" charset="0"/>
              </a:rPr>
              <a:t>κότες και οι γάτες δεν αναγνωρίζουν το </a:t>
            </a:r>
            <a:r>
              <a:rPr lang="el-GR" altLang="en-US" dirty="0" smtClean="0">
                <a:cs typeface="Times New Roman" panose="02020603050405020304" pitchFamily="18" charset="0"/>
              </a:rPr>
              <a:t>γλυκό.</a:t>
            </a:r>
            <a:endParaRPr lang="el-GR" altLang="en-US" dirty="0">
              <a:cs typeface="Times New Roman" panose="02020603050405020304" pitchFamily="18" charset="0"/>
            </a:endParaRPr>
          </a:p>
          <a:p>
            <a:pPr>
              <a:lnSpc>
                <a:spcPct val="110000"/>
              </a:lnSpc>
            </a:pPr>
            <a:r>
              <a:rPr lang="el-GR" altLang="en-US" dirty="0" smtClean="0">
                <a:cs typeface="Times New Roman" panose="02020603050405020304" pitchFamily="18" charset="0"/>
              </a:rPr>
              <a:t>Κάποια </a:t>
            </a:r>
            <a:r>
              <a:rPr lang="el-GR" altLang="en-US" dirty="0">
                <a:cs typeface="Times New Roman" panose="02020603050405020304" pitchFamily="18" charset="0"/>
              </a:rPr>
              <a:t>είδη νυχτερίδων δεν αναγνωρίζουν τη γεύση </a:t>
            </a:r>
            <a:r>
              <a:rPr lang="el-GR" altLang="en-US" dirty="0" err="1" smtClean="0">
                <a:cs typeface="Times New Roman" panose="02020603050405020304" pitchFamily="18" charset="0"/>
              </a:rPr>
              <a:t>ουμάμι</a:t>
            </a:r>
            <a:r>
              <a:rPr lang="el-GR" altLang="en-US" dirty="0" smtClean="0">
                <a:cs typeface="Times New Roman" panose="02020603050405020304" pitchFamily="18" charset="0"/>
              </a:rPr>
              <a:t>, </a:t>
            </a:r>
            <a:r>
              <a:rPr lang="el-GR" altLang="en-US" dirty="0">
                <a:cs typeface="Times New Roman" panose="02020603050405020304" pitchFamily="18" charset="0"/>
              </a:rPr>
              <a:t>ενώ </a:t>
            </a:r>
            <a:r>
              <a:rPr lang="el-GR" altLang="en-US" dirty="0" err="1" smtClean="0">
                <a:cs typeface="Times New Roman" panose="02020603050405020304" pitchFamily="18" charset="0"/>
              </a:rPr>
              <a:t>άλλεςνυχτερίδες</a:t>
            </a:r>
            <a:r>
              <a:rPr lang="el-GR" altLang="en-US" dirty="0" smtClean="0">
                <a:cs typeface="Times New Roman" panose="02020603050405020304" pitchFamily="18" charset="0"/>
              </a:rPr>
              <a:t> </a:t>
            </a:r>
            <a:r>
              <a:rPr lang="el-GR" altLang="en-US" dirty="0">
                <a:cs typeface="Times New Roman" panose="02020603050405020304" pitchFamily="18" charset="0"/>
              </a:rPr>
              <a:t>δεν αναγνωρίζουν το </a:t>
            </a:r>
            <a:r>
              <a:rPr lang="el-GR" altLang="en-US" dirty="0" smtClean="0">
                <a:cs typeface="Times New Roman" panose="02020603050405020304" pitchFamily="18" charset="0"/>
              </a:rPr>
              <a:t>γλυκό. </a:t>
            </a:r>
            <a:endParaRPr lang="el-GR" altLang="en-US" dirty="0">
              <a:cs typeface="Times New Roman" panose="02020603050405020304" pitchFamily="18" charset="0"/>
            </a:endParaRPr>
          </a:p>
          <a:p>
            <a:endParaRPr lang="en-US"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37</a:t>
            </a:fld>
            <a:endParaRPr lang="en-US"/>
          </a:p>
        </p:txBody>
      </p:sp>
    </p:spTree>
    <p:extLst>
      <p:ext uri="{BB962C8B-B14F-4D97-AF65-F5344CB8AC3E}">
        <p14:creationId xmlns:p14="http://schemas.microsoft.com/office/powerpoint/2010/main" val="2675349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Δομές – Χημικά χαρακτηριστικά γεύσεων </a:t>
            </a:r>
            <a:endParaRPr lang="en-US" sz="4000" dirty="0"/>
          </a:p>
        </p:txBody>
      </p:sp>
      <p:pic>
        <p:nvPicPr>
          <p:cNvPr id="13" name="Content Placeholder 1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460499" y="1564640"/>
            <a:ext cx="6054851" cy="1907342"/>
          </a:xfrm>
        </p:spPr>
      </p:pic>
      <p:pic>
        <p:nvPicPr>
          <p:cNvPr id="14" name="Content Placeholder 1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310640" y="3704720"/>
            <a:ext cx="7204710" cy="2603021"/>
          </a:xfrm>
        </p:spPr>
      </p:pic>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38</a:t>
            </a:fld>
            <a:endParaRPr lang="en-US"/>
          </a:p>
        </p:txBody>
      </p:sp>
      <p:sp>
        <p:nvSpPr>
          <p:cNvPr id="15" name="TextBox 14"/>
          <p:cNvSpPr txBox="1"/>
          <p:nvPr/>
        </p:nvSpPr>
        <p:spPr>
          <a:xfrm>
            <a:off x="503887" y="1457951"/>
            <a:ext cx="2081376" cy="2246769"/>
          </a:xfrm>
          <a:prstGeom prst="rect">
            <a:avLst/>
          </a:prstGeom>
          <a:noFill/>
        </p:spPr>
        <p:txBody>
          <a:bodyPr wrap="square" rtlCol="0">
            <a:spAutoFit/>
          </a:bodyPr>
          <a:lstStyle/>
          <a:p>
            <a:r>
              <a:rPr lang="el-GR" altLang="en-US" sz="2000" dirty="0">
                <a:cs typeface="Times New Roman" panose="02020603050405020304" pitchFamily="18" charset="0"/>
              </a:rPr>
              <a:t>Οι άνθρωποι αναγνωρίζουν 5 γεύσεις: Το </a:t>
            </a:r>
            <a:r>
              <a:rPr lang="el-GR" altLang="en-US" sz="2000" dirty="0" err="1">
                <a:cs typeface="Times New Roman" panose="02020603050405020304" pitchFamily="18" charset="0"/>
              </a:rPr>
              <a:t>ουμάμι</a:t>
            </a:r>
            <a:r>
              <a:rPr lang="el-GR" altLang="en-US" sz="2000" dirty="0">
                <a:cs typeface="Times New Roman" panose="02020603050405020304" pitchFamily="18" charset="0"/>
              </a:rPr>
              <a:t>, το γλυκό, το πικρό, το </a:t>
            </a:r>
          </a:p>
          <a:p>
            <a:r>
              <a:rPr lang="el-GR" altLang="en-US" sz="2000" dirty="0">
                <a:cs typeface="Times New Roman" panose="02020603050405020304" pitchFamily="18" charset="0"/>
              </a:rPr>
              <a:t>αλμυρό και το </a:t>
            </a:r>
            <a:r>
              <a:rPr lang="el-GR" altLang="en-US" sz="2000" dirty="0" smtClean="0">
                <a:cs typeface="Times New Roman" panose="02020603050405020304" pitchFamily="18" charset="0"/>
              </a:rPr>
              <a:t>ξινό. </a:t>
            </a:r>
            <a:endParaRPr lang="el-GR" altLang="en-US" sz="2000" dirty="0">
              <a:cs typeface="Times New Roman" panose="02020603050405020304" pitchFamily="18" charset="0"/>
            </a:endParaRPr>
          </a:p>
        </p:txBody>
      </p:sp>
      <p:sp>
        <p:nvSpPr>
          <p:cNvPr id="16" name="Rectangle 15"/>
          <p:cNvSpPr/>
          <p:nvPr/>
        </p:nvSpPr>
        <p:spPr>
          <a:xfrm>
            <a:off x="2522880" y="3353063"/>
            <a:ext cx="5992470" cy="369332"/>
          </a:xfrm>
          <a:prstGeom prst="rect">
            <a:avLst/>
          </a:prstGeom>
        </p:spPr>
        <p:txBody>
          <a:bodyPr wrap="square">
            <a:spAutoFit/>
          </a:bodyPr>
          <a:lstStyle/>
          <a:p>
            <a:r>
              <a:rPr lang="el-GR" altLang="en-US" dirty="0" smtClean="0">
                <a:cs typeface="Times New Roman" panose="02020603050405020304" pitchFamily="18" charset="0"/>
              </a:rPr>
              <a:t>    Τομή </a:t>
            </a:r>
            <a:r>
              <a:rPr lang="el-GR" altLang="en-US" dirty="0">
                <a:cs typeface="Times New Roman" panose="02020603050405020304" pitchFamily="18" charset="0"/>
              </a:rPr>
              <a:t>γλώσσας προβάτου              </a:t>
            </a:r>
            <a:r>
              <a:rPr lang="el-GR" altLang="en-US" dirty="0" smtClean="0">
                <a:cs typeface="Times New Roman" panose="02020603050405020304" pitchFamily="18" charset="0"/>
              </a:rPr>
              <a:t>      </a:t>
            </a:r>
            <a:r>
              <a:rPr lang="el-GR" altLang="en-US" dirty="0">
                <a:cs typeface="Times New Roman" panose="02020603050405020304" pitchFamily="18" charset="0"/>
              </a:rPr>
              <a:t>γευστικοί κάλυκες</a:t>
            </a:r>
          </a:p>
        </p:txBody>
      </p:sp>
      <p:sp>
        <p:nvSpPr>
          <p:cNvPr id="9" name="TextBox 8"/>
          <p:cNvSpPr txBox="1"/>
          <p:nvPr/>
        </p:nvSpPr>
        <p:spPr>
          <a:xfrm flipH="1">
            <a:off x="8515350" y="3172853"/>
            <a:ext cx="358227" cy="276999"/>
          </a:xfrm>
          <a:prstGeom prst="rect">
            <a:avLst/>
          </a:prstGeom>
          <a:noFill/>
        </p:spPr>
        <p:txBody>
          <a:bodyPr wrap="square" rtlCol="0">
            <a:spAutoFit/>
          </a:bodyPr>
          <a:lstStyle/>
          <a:p>
            <a:r>
              <a:rPr lang="el-GR" sz="1200" dirty="0" smtClean="0"/>
              <a:t>2</a:t>
            </a:r>
            <a:r>
              <a:rPr lang="en-US" sz="1200" dirty="0" smtClean="0"/>
              <a:t>8</a:t>
            </a:r>
            <a:endParaRPr lang="el-GR" sz="1200" dirty="0"/>
          </a:p>
        </p:txBody>
      </p:sp>
      <p:sp>
        <p:nvSpPr>
          <p:cNvPr id="10" name="TextBox 9"/>
          <p:cNvSpPr txBox="1"/>
          <p:nvPr/>
        </p:nvSpPr>
        <p:spPr>
          <a:xfrm flipH="1">
            <a:off x="8515350" y="6026651"/>
            <a:ext cx="358227" cy="276999"/>
          </a:xfrm>
          <a:prstGeom prst="rect">
            <a:avLst/>
          </a:prstGeom>
          <a:noFill/>
        </p:spPr>
        <p:txBody>
          <a:bodyPr wrap="square" rtlCol="0">
            <a:spAutoFit/>
          </a:bodyPr>
          <a:lstStyle/>
          <a:p>
            <a:r>
              <a:rPr lang="el-GR" sz="1200" dirty="0" smtClean="0"/>
              <a:t>2</a:t>
            </a:r>
            <a:r>
              <a:rPr lang="en-US" sz="1200" dirty="0" smtClean="0"/>
              <a:t>9</a:t>
            </a:r>
            <a:endParaRPr lang="el-GR" sz="1200" dirty="0"/>
          </a:p>
        </p:txBody>
      </p:sp>
    </p:spTree>
    <p:extLst>
      <p:ext uri="{BB962C8B-B14F-4D97-AF65-F5344CB8AC3E}">
        <p14:creationId xmlns:p14="http://schemas.microsoft.com/office/powerpoint/2010/main" val="3890875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Αφή (μία σύνθετη αίσθηση) 1/</a:t>
            </a:r>
            <a:r>
              <a:rPr lang="en-US" sz="4000" dirty="0" smtClean="0"/>
              <a:t>2</a:t>
            </a:r>
            <a:r>
              <a:rPr lang="el-GR" sz="4000" dirty="0" smtClean="0"/>
              <a:t> </a:t>
            </a:r>
            <a:endParaRPr lang="en-US" sz="4000"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39</a:t>
            </a:fld>
            <a:endParaRPr lang="en-US"/>
          </a:p>
        </p:txBody>
      </p:sp>
      <p:sp>
        <p:nvSpPr>
          <p:cNvPr id="3" name="Content Placeholder 2"/>
          <p:cNvSpPr>
            <a:spLocks noGrp="1"/>
          </p:cNvSpPr>
          <p:nvPr>
            <p:ph sz="half" idx="1"/>
          </p:nvPr>
        </p:nvSpPr>
        <p:spPr>
          <a:xfrm>
            <a:off x="360874" y="1617698"/>
            <a:ext cx="8154476" cy="4780710"/>
          </a:xfrm>
        </p:spPr>
        <p:txBody>
          <a:bodyPr>
            <a:normAutofit fontScale="25000" lnSpcReduction="20000"/>
          </a:bodyPr>
          <a:lstStyle/>
          <a:p>
            <a:pPr marL="0" indent="0">
              <a:lnSpc>
                <a:spcPct val="110000"/>
              </a:lnSpc>
              <a:buNone/>
            </a:pPr>
            <a:r>
              <a:rPr lang="el-GR" altLang="en-US" sz="8000" dirty="0">
                <a:cs typeface="Times New Roman" panose="02020603050405020304" pitchFamily="18" charset="0"/>
              </a:rPr>
              <a:t>Για την αίσθηση της αφής χρησιμεύουν </a:t>
            </a:r>
            <a:r>
              <a:rPr lang="el-GR" altLang="en-US" sz="8000" dirty="0" smtClean="0">
                <a:cs typeface="Times New Roman" panose="02020603050405020304" pitchFamily="18" charset="0"/>
              </a:rPr>
              <a:t>κυρίως </a:t>
            </a:r>
            <a:r>
              <a:rPr lang="el-GR" altLang="en-US" sz="8000" dirty="0">
                <a:cs typeface="Times New Roman" panose="02020603050405020304" pitchFamily="18" charset="0"/>
              </a:rPr>
              <a:t>2 μικρά σωμάτια που φέρουν </a:t>
            </a:r>
            <a:r>
              <a:rPr lang="el-GR" altLang="en-US" sz="8000" dirty="0" err="1" smtClean="0">
                <a:cs typeface="Times New Roman" panose="02020603050405020304" pitchFamily="18" charset="0"/>
              </a:rPr>
              <a:t>μηχανο</a:t>
            </a:r>
            <a:r>
              <a:rPr lang="el-GR" altLang="en-US" sz="8000" dirty="0" smtClean="0">
                <a:cs typeface="Times New Roman" panose="02020603050405020304" pitchFamily="18" charset="0"/>
              </a:rPr>
              <a:t>-υποδοχείς</a:t>
            </a:r>
            <a:r>
              <a:rPr lang="el-GR" altLang="en-US" sz="8000" dirty="0">
                <a:cs typeface="Times New Roman" panose="02020603050405020304" pitchFamily="18" charset="0"/>
              </a:rPr>
              <a:t>: </a:t>
            </a:r>
          </a:p>
          <a:p>
            <a:pPr>
              <a:lnSpc>
                <a:spcPct val="110000"/>
              </a:lnSpc>
              <a:spcBef>
                <a:spcPts val="600"/>
              </a:spcBef>
              <a:buFontTx/>
              <a:buAutoNum type="arabicParenR"/>
            </a:pPr>
            <a:r>
              <a:rPr lang="el-GR" altLang="en-US" sz="8000" b="1" dirty="0">
                <a:cs typeface="Times New Roman" panose="02020603050405020304" pitchFamily="18" charset="0"/>
              </a:rPr>
              <a:t>Το σωμάτιο του </a:t>
            </a:r>
            <a:r>
              <a:rPr lang="en-GB" altLang="en-US" sz="8000" b="1" dirty="0">
                <a:cs typeface="Times New Roman" panose="02020603050405020304" pitchFamily="18" charset="0"/>
              </a:rPr>
              <a:t>Meissner </a:t>
            </a:r>
            <a:r>
              <a:rPr lang="el-GR" altLang="en-US" sz="8000" dirty="0">
                <a:cs typeface="Times New Roman" panose="02020603050405020304" pitchFamily="18" charset="0"/>
              </a:rPr>
              <a:t>και </a:t>
            </a:r>
          </a:p>
          <a:p>
            <a:pPr>
              <a:lnSpc>
                <a:spcPct val="110000"/>
              </a:lnSpc>
              <a:spcBef>
                <a:spcPts val="600"/>
              </a:spcBef>
              <a:buFontTx/>
              <a:buAutoNum type="arabicParenR"/>
            </a:pPr>
            <a:r>
              <a:rPr lang="el-GR" altLang="en-US" sz="8000" b="1" dirty="0">
                <a:cs typeface="Times New Roman" panose="02020603050405020304" pitchFamily="18" charset="0"/>
              </a:rPr>
              <a:t>Το σωμάτιο του </a:t>
            </a:r>
            <a:r>
              <a:rPr lang="en-GB" altLang="en-US" sz="8000" b="1" dirty="0" err="1">
                <a:cs typeface="Times New Roman" panose="02020603050405020304" pitchFamily="18" charset="0"/>
              </a:rPr>
              <a:t>Pacini</a:t>
            </a:r>
            <a:endParaRPr lang="el-GR" altLang="en-US" sz="8000" b="1" dirty="0">
              <a:cs typeface="Times New Roman" panose="02020603050405020304" pitchFamily="18" charset="0"/>
            </a:endParaRPr>
          </a:p>
          <a:p>
            <a:pPr marL="0" indent="0">
              <a:lnSpc>
                <a:spcPct val="110000"/>
              </a:lnSpc>
              <a:buNone/>
            </a:pPr>
            <a:r>
              <a:rPr lang="el-GR" altLang="en-US" sz="8000" dirty="0">
                <a:cs typeface="Times New Roman" panose="02020603050405020304" pitchFamily="18" charset="0"/>
              </a:rPr>
              <a:t>αλλά </a:t>
            </a:r>
            <a:r>
              <a:rPr lang="el-GR" altLang="en-US" sz="8000" dirty="0" smtClean="0">
                <a:cs typeface="Times New Roman" panose="02020603050405020304" pitchFamily="18" charset="0"/>
              </a:rPr>
              <a:t>και </a:t>
            </a:r>
            <a:r>
              <a:rPr lang="el-GR" altLang="en-US" sz="8000" b="1" dirty="0" smtClean="0">
                <a:cs typeface="Times New Roman" panose="02020603050405020304" pitchFamily="18" charset="0"/>
              </a:rPr>
              <a:t>3</a:t>
            </a:r>
            <a:r>
              <a:rPr lang="el-GR" altLang="en-US" sz="8000" b="1" dirty="0">
                <a:cs typeface="Times New Roman" panose="02020603050405020304" pitchFamily="18" charset="0"/>
              </a:rPr>
              <a:t>) Τα κύτταρα (δίσκοι) </a:t>
            </a:r>
            <a:r>
              <a:rPr lang="en-GB" altLang="en-US" sz="8000" b="1" dirty="0">
                <a:cs typeface="Times New Roman" panose="02020603050405020304" pitchFamily="18" charset="0"/>
              </a:rPr>
              <a:t>Merkel</a:t>
            </a:r>
          </a:p>
          <a:p>
            <a:pPr marL="0" indent="0">
              <a:lnSpc>
                <a:spcPct val="110000"/>
              </a:lnSpc>
              <a:spcBef>
                <a:spcPts val="600"/>
              </a:spcBef>
              <a:buNone/>
            </a:pPr>
            <a:r>
              <a:rPr lang="en-GB" altLang="en-US" sz="8000" b="1" dirty="0">
                <a:cs typeface="Times New Roman" panose="02020603050405020304" pitchFamily="18" charset="0"/>
              </a:rPr>
              <a:t>4) </a:t>
            </a:r>
            <a:r>
              <a:rPr lang="el-GR" altLang="en-US" sz="8000" b="1" dirty="0">
                <a:cs typeface="Times New Roman" panose="02020603050405020304" pitchFamily="18" charset="0"/>
              </a:rPr>
              <a:t>Το σωμάτιο του </a:t>
            </a:r>
            <a:r>
              <a:rPr lang="en-GB" altLang="en-US" sz="8000" b="1" dirty="0" err="1">
                <a:cs typeface="Times New Roman" panose="02020603050405020304" pitchFamily="18" charset="0"/>
              </a:rPr>
              <a:t>Ruffini</a:t>
            </a:r>
            <a:endParaRPr lang="en-GB" altLang="en-US" sz="8000" b="1" dirty="0">
              <a:cs typeface="Times New Roman" panose="02020603050405020304" pitchFamily="18" charset="0"/>
            </a:endParaRPr>
          </a:p>
          <a:p>
            <a:pPr marL="0" indent="0">
              <a:lnSpc>
                <a:spcPct val="110000"/>
              </a:lnSpc>
              <a:spcBef>
                <a:spcPts val="600"/>
              </a:spcBef>
              <a:buNone/>
            </a:pPr>
            <a:r>
              <a:rPr lang="en-GB" altLang="en-US" sz="8000" b="1" dirty="0">
                <a:cs typeface="Times New Roman" panose="02020603050405020304" pitchFamily="18" charset="0"/>
              </a:rPr>
              <a:t>5)</a:t>
            </a:r>
            <a:r>
              <a:rPr lang="el-GR" altLang="en-US" sz="8000" b="1" dirty="0">
                <a:cs typeface="Times New Roman" panose="02020603050405020304" pitchFamily="18" charset="0"/>
              </a:rPr>
              <a:t> Λογχοειδείς απολήξεις</a:t>
            </a:r>
            <a:r>
              <a:rPr lang="en-GB" altLang="en-US" sz="8000" b="1" dirty="0">
                <a:cs typeface="Times New Roman" panose="02020603050405020304" pitchFamily="18" charset="0"/>
              </a:rPr>
              <a:t> </a:t>
            </a:r>
            <a:endParaRPr lang="el-GR" altLang="en-US" sz="8000" b="1" dirty="0">
              <a:cs typeface="Times New Roman" panose="02020603050405020304" pitchFamily="18" charset="0"/>
            </a:endParaRPr>
          </a:p>
          <a:p>
            <a:pPr marL="0" indent="0">
              <a:lnSpc>
                <a:spcPct val="110000"/>
              </a:lnSpc>
              <a:buNone/>
            </a:pPr>
            <a:r>
              <a:rPr lang="en-US" altLang="en-US" sz="8000" dirty="0">
                <a:cs typeface="Times New Roman" panose="02020603050405020304" pitchFamily="18" charset="0"/>
              </a:rPr>
              <a:t>Τ</a:t>
            </a:r>
            <a:r>
              <a:rPr lang="el-GR" altLang="en-US" sz="8000" dirty="0">
                <a:cs typeface="Times New Roman" panose="02020603050405020304" pitchFamily="18" charset="0"/>
              </a:rPr>
              <a:t>ο σωμάτιο του </a:t>
            </a:r>
            <a:r>
              <a:rPr lang="en-GB" altLang="en-US" sz="8000" dirty="0" err="1">
                <a:cs typeface="Times New Roman" panose="02020603050405020304" pitchFamily="18" charset="0"/>
              </a:rPr>
              <a:t>Pacini</a:t>
            </a:r>
            <a:r>
              <a:rPr lang="el-GR" altLang="en-US" sz="8000" dirty="0">
                <a:cs typeface="Times New Roman" panose="02020603050405020304" pitchFamily="18" charset="0"/>
              </a:rPr>
              <a:t> ενεργοποιείται </a:t>
            </a:r>
            <a:r>
              <a:rPr lang="el-GR" altLang="en-US" sz="8000" dirty="0" smtClean="0">
                <a:cs typeface="Times New Roman" panose="02020603050405020304" pitchFamily="18" charset="0"/>
              </a:rPr>
              <a:t> από </a:t>
            </a:r>
            <a:r>
              <a:rPr lang="el-GR" altLang="en-US" sz="8000" dirty="0">
                <a:cs typeface="Times New Roman" panose="02020603050405020304" pitchFamily="18" charset="0"/>
              </a:rPr>
              <a:t>πιο ισχυρές δονήσεις (βέλτιστο 250 </a:t>
            </a:r>
            <a:r>
              <a:rPr lang="en-GB" altLang="en-US" sz="8000" dirty="0">
                <a:cs typeface="Times New Roman" panose="02020603050405020304" pitchFamily="18" charset="0"/>
              </a:rPr>
              <a:t>Hz</a:t>
            </a:r>
            <a:r>
              <a:rPr lang="el-GR" altLang="en-US" sz="8000" dirty="0">
                <a:cs typeface="Times New Roman" panose="02020603050405020304" pitchFamily="18" charset="0"/>
              </a:rPr>
              <a:t>) </a:t>
            </a:r>
            <a:r>
              <a:rPr lang="el-GR" altLang="en-US" sz="8000" dirty="0" smtClean="0">
                <a:cs typeface="Times New Roman" panose="02020603050405020304" pitchFamily="18" charset="0"/>
              </a:rPr>
              <a:t>και </a:t>
            </a:r>
            <a:r>
              <a:rPr lang="el-GR" altLang="en-US" sz="8000" dirty="0">
                <a:cs typeface="Times New Roman" panose="02020603050405020304" pitchFamily="18" charset="0"/>
              </a:rPr>
              <a:t>βρίσκεται στο όριο </a:t>
            </a:r>
            <a:r>
              <a:rPr lang="el-GR" altLang="en-US" sz="8000" dirty="0" err="1" smtClean="0">
                <a:cs typeface="Times New Roman" panose="02020603050405020304" pitchFamily="18" charset="0"/>
              </a:rPr>
              <a:t>δερμίδας-υποδερμίδας</a:t>
            </a:r>
            <a:r>
              <a:rPr lang="el-GR" altLang="en-US" sz="8000" dirty="0" smtClean="0">
                <a:cs typeface="Times New Roman" panose="02020603050405020304" pitchFamily="18" charset="0"/>
              </a:rPr>
              <a:t>.</a:t>
            </a:r>
            <a:endParaRPr lang="el-GR" altLang="en-US" sz="8000" dirty="0">
              <a:cs typeface="Times New Roman" panose="02020603050405020304" pitchFamily="18" charset="0"/>
            </a:endParaRPr>
          </a:p>
          <a:p>
            <a:pPr marL="0" indent="0">
              <a:lnSpc>
                <a:spcPct val="110000"/>
              </a:lnSpc>
              <a:buNone/>
            </a:pPr>
            <a:r>
              <a:rPr lang="el-GR" altLang="en-US" sz="8000" dirty="0">
                <a:cs typeface="Times New Roman" panose="02020603050405020304" pitchFamily="18" charset="0"/>
              </a:rPr>
              <a:t>Τα σωμάτια του </a:t>
            </a:r>
            <a:r>
              <a:rPr lang="en-GB" altLang="en-US" sz="8000" dirty="0" err="1">
                <a:cs typeface="Times New Roman" panose="02020603050405020304" pitchFamily="18" charset="0"/>
              </a:rPr>
              <a:t>Pacini</a:t>
            </a:r>
            <a:r>
              <a:rPr lang="el-GR" altLang="en-US" sz="8000" dirty="0">
                <a:cs typeface="Times New Roman" panose="02020603050405020304" pitchFamily="18" charset="0"/>
              </a:rPr>
              <a:t> είναι λιγότερα </a:t>
            </a:r>
            <a:r>
              <a:rPr lang="el-GR" altLang="en-US" sz="8000" dirty="0" smtClean="0">
                <a:cs typeface="Times New Roman" panose="02020603050405020304" pitchFamily="18" charset="0"/>
              </a:rPr>
              <a:t>σε </a:t>
            </a:r>
            <a:r>
              <a:rPr lang="el-GR" altLang="en-US" sz="8000" dirty="0">
                <a:cs typeface="Times New Roman" panose="02020603050405020304" pitchFamily="18" charset="0"/>
              </a:rPr>
              <a:t>αριθμό από τα σωμάτια του </a:t>
            </a:r>
            <a:r>
              <a:rPr lang="en-GB" altLang="en-US" sz="8000" dirty="0">
                <a:cs typeface="Times New Roman" panose="02020603050405020304" pitchFamily="18" charset="0"/>
              </a:rPr>
              <a:t>Meissner</a:t>
            </a:r>
            <a:r>
              <a:rPr lang="el-GR" altLang="en-US" sz="8000" dirty="0">
                <a:cs typeface="Times New Roman" panose="02020603050405020304" pitchFamily="18" charset="0"/>
              </a:rPr>
              <a:t>. </a:t>
            </a:r>
            <a:r>
              <a:rPr lang="el-GR" altLang="en-US" sz="8000" dirty="0" smtClean="0">
                <a:cs typeface="Times New Roman" panose="02020603050405020304" pitchFamily="18" charset="0"/>
              </a:rPr>
              <a:t>Είναι </a:t>
            </a:r>
            <a:r>
              <a:rPr lang="el-GR" altLang="en-US" sz="8000" dirty="0">
                <a:cs typeface="Times New Roman" panose="02020603050405020304" pitchFamily="18" charset="0"/>
              </a:rPr>
              <a:t>άγνωστο τι είδους </a:t>
            </a:r>
            <a:r>
              <a:rPr lang="el-GR" altLang="en-US" sz="8000" dirty="0" err="1">
                <a:cs typeface="Times New Roman" panose="02020603050405020304" pitchFamily="18" charset="0"/>
              </a:rPr>
              <a:t>μηχανο</a:t>
            </a:r>
            <a:r>
              <a:rPr lang="el-GR" altLang="en-US" sz="8000" dirty="0">
                <a:cs typeface="Times New Roman" panose="02020603050405020304" pitchFamily="18" charset="0"/>
              </a:rPr>
              <a:t>-υποδοχείς </a:t>
            </a:r>
            <a:r>
              <a:rPr lang="el-GR" altLang="en-US" sz="8000" dirty="0" smtClean="0">
                <a:cs typeface="Times New Roman" panose="02020603050405020304" pitchFamily="18" charset="0"/>
              </a:rPr>
              <a:t>φέρουν</a:t>
            </a:r>
            <a:r>
              <a:rPr lang="el-GR" altLang="en-US" sz="8000" dirty="0">
                <a:cs typeface="Times New Roman" panose="02020603050405020304" pitchFamily="18" charset="0"/>
              </a:rPr>
              <a:t>. </a:t>
            </a:r>
            <a:r>
              <a:rPr lang="el-GR" altLang="en-US" sz="8000" dirty="0" smtClean="0">
                <a:cs typeface="Times New Roman" panose="02020603050405020304" pitchFamily="18" charset="0"/>
              </a:rPr>
              <a:t>Χαρακτηρίζονται </a:t>
            </a:r>
            <a:r>
              <a:rPr lang="el-GR" altLang="en-US" sz="8000" dirty="0">
                <a:cs typeface="Times New Roman" panose="02020603050405020304" pitchFamily="18" charset="0"/>
              </a:rPr>
              <a:t>από γρήγορη </a:t>
            </a:r>
            <a:r>
              <a:rPr lang="el-GR" altLang="en-US" sz="8000" dirty="0" smtClean="0">
                <a:cs typeface="Times New Roman" panose="02020603050405020304" pitchFamily="18" charset="0"/>
              </a:rPr>
              <a:t>προσαρμογή.</a:t>
            </a:r>
          </a:p>
          <a:p>
            <a:pPr marL="0" indent="0">
              <a:lnSpc>
                <a:spcPct val="110000"/>
              </a:lnSpc>
              <a:buNone/>
            </a:pPr>
            <a:r>
              <a:rPr lang="el-GR" altLang="en-US" sz="8000" b="1" dirty="0" smtClean="0">
                <a:cs typeface="Times New Roman" panose="02020603050405020304" pitchFamily="18" charset="0"/>
              </a:rPr>
              <a:t>Και </a:t>
            </a:r>
            <a:r>
              <a:rPr lang="el-GR" altLang="en-US" sz="8000" b="1" dirty="0">
                <a:cs typeface="Times New Roman" panose="02020603050405020304" pitchFamily="18" charset="0"/>
              </a:rPr>
              <a:t>εδώ εμπλέκεται η ομάδα των </a:t>
            </a:r>
            <a:r>
              <a:rPr lang="en-GB" altLang="en-US" sz="8000" b="1" dirty="0">
                <a:cs typeface="Times New Roman" panose="02020603050405020304" pitchFamily="18" charset="0"/>
              </a:rPr>
              <a:t>TRP </a:t>
            </a:r>
            <a:r>
              <a:rPr lang="el-GR" altLang="en-US" sz="8000" b="1" dirty="0" smtClean="0">
                <a:cs typeface="Times New Roman" panose="02020603050405020304" pitchFamily="18" charset="0"/>
              </a:rPr>
              <a:t>καναλιών </a:t>
            </a:r>
            <a:r>
              <a:rPr lang="el-GR" altLang="en-US" sz="8000" b="1" dirty="0">
                <a:cs typeface="Times New Roman" panose="02020603050405020304" pitchFamily="18" charset="0"/>
              </a:rPr>
              <a:t>ως </a:t>
            </a:r>
            <a:r>
              <a:rPr lang="el-GR" altLang="en-US" sz="8000" b="1" dirty="0" err="1" smtClean="0">
                <a:cs typeface="Times New Roman" panose="02020603050405020304" pitchFamily="18" charset="0"/>
              </a:rPr>
              <a:t>μηχανο</a:t>
            </a:r>
            <a:r>
              <a:rPr lang="el-GR" altLang="en-US" sz="8000" b="1" dirty="0" smtClean="0">
                <a:cs typeface="Times New Roman" panose="02020603050405020304" pitchFamily="18" charset="0"/>
              </a:rPr>
              <a:t>-υποδοχείς.</a:t>
            </a:r>
            <a:endParaRPr lang="el-GR" altLang="en-US" sz="8000" b="1" dirty="0">
              <a:cs typeface="Times New Roman" panose="02020603050405020304" pitchFamily="18" charset="0"/>
            </a:endParaRPr>
          </a:p>
          <a:p>
            <a:endParaRPr lang="en-US" dirty="0"/>
          </a:p>
        </p:txBody>
      </p:sp>
    </p:spTree>
    <p:extLst>
      <p:ext uri="{BB962C8B-B14F-4D97-AF65-F5344CB8AC3E}">
        <p14:creationId xmlns:p14="http://schemas.microsoft.com/office/powerpoint/2010/main" val="53941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4103"/>
            <a:ext cx="7886700" cy="1325563"/>
          </a:xfrm>
        </p:spPr>
        <p:txBody>
          <a:bodyPr>
            <a:normAutofit/>
          </a:bodyPr>
          <a:lstStyle/>
          <a:p>
            <a:r>
              <a:rPr lang="el-GR" sz="4000" dirty="0" smtClean="0"/>
              <a:t>Συμπαθητικό και Παρασυμπαθητικό Σύστημα</a:t>
            </a:r>
            <a:r>
              <a:rPr lang="en-US" sz="4000" dirty="0" smtClean="0"/>
              <a:t> I</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4</a:t>
            </a:fld>
            <a:endParaRPr lang="en-US"/>
          </a:p>
        </p:txBody>
      </p:sp>
      <p:sp>
        <p:nvSpPr>
          <p:cNvPr id="3" name="Content Placeholder 2"/>
          <p:cNvSpPr>
            <a:spLocks noGrp="1"/>
          </p:cNvSpPr>
          <p:nvPr>
            <p:ph idx="1"/>
          </p:nvPr>
        </p:nvSpPr>
        <p:spPr>
          <a:xfrm>
            <a:off x="736227" y="1785284"/>
            <a:ext cx="7627844" cy="4104528"/>
          </a:xfrm>
        </p:spPr>
        <p:txBody>
          <a:bodyPr>
            <a:normAutofit fontScale="77500" lnSpcReduction="20000"/>
          </a:bodyPr>
          <a:lstStyle/>
          <a:p>
            <a:pPr>
              <a:lnSpc>
                <a:spcPct val="110000"/>
              </a:lnSpc>
            </a:pPr>
            <a:r>
              <a:rPr lang="el-GR" altLang="en-US" sz="2600" dirty="0">
                <a:cs typeface="Times New Roman" panose="02020603050405020304" pitchFamily="18" charset="0"/>
              </a:rPr>
              <a:t>Μερικά βασικά χαρακτηριστικά που θα πρέπει να </a:t>
            </a:r>
            <a:r>
              <a:rPr lang="el-GR" altLang="en-US" sz="2600" dirty="0" smtClean="0">
                <a:cs typeface="Times New Roman" panose="02020603050405020304" pitchFamily="18" charset="0"/>
              </a:rPr>
              <a:t>θυμάστε</a:t>
            </a:r>
            <a:r>
              <a:rPr lang="en-US" altLang="en-US" sz="2600" dirty="0">
                <a:cs typeface="Times New Roman" panose="02020603050405020304" pitchFamily="18" charset="0"/>
              </a:rPr>
              <a:t>:</a:t>
            </a:r>
            <a:endParaRPr lang="en-GB" altLang="en-US" sz="2600" dirty="0">
              <a:cs typeface="Times New Roman" panose="02020603050405020304" pitchFamily="18" charset="0"/>
            </a:endParaRPr>
          </a:p>
          <a:p>
            <a:pPr marL="0" indent="0">
              <a:lnSpc>
                <a:spcPct val="110000"/>
              </a:lnSpc>
              <a:buNone/>
            </a:pPr>
            <a:r>
              <a:rPr lang="el-GR" altLang="en-US" sz="2600" dirty="0" smtClean="0">
                <a:cs typeface="Times New Roman" panose="02020603050405020304" pitchFamily="18" charset="0"/>
              </a:rPr>
              <a:t>1</a:t>
            </a:r>
            <a:r>
              <a:rPr lang="el-GR" altLang="en-US" sz="2600" dirty="0">
                <a:cs typeface="Times New Roman" panose="02020603050405020304" pitchFamily="18" charset="0"/>
              </a:rPr>
              <a:t>) Όλες οι </a:t>
            </a:r>
            <a:r>
              <a:rPr lang="el-GR" altLang="en-US" sz="2600" b="1" dirty="0" err="1">
                <a:cs typeface="Times New Roman" panose="02020603050405020304" pitchFamily="18" charset="0"/>
              </a:rPr>
              <a:t>προγαγγλιακές</a:t>
            </a:r>
            <a:r>
              <a:rPr lang="el-GR" altLang="en-US" sz="2600" b="1" dirty="0">
                <a:cs typeface="Times New Roman" panose="02020603050405020304" pitchFamily="18" charset="0"/>
              </a:rPr>
              <a:t> ίνες (</a:t>
            </a:r>
            <a:r>
              <a:rPr lang="el-GR" altLang="en-US" sz="2600" dirty="0">
                <a:cs typeface="Times New Roman" panose="02020603050405020304" pitchFamily="18" charset="0"/>
              </a:rPr>
              <a:t>παρασυμπαθητικές ή συμπαθητικές) εκλύουν </a:t>
            </a:r>
            <a:r>
              <a:rPr lang="el-GR" altLang="en-US" sz="2600" b="1" dirty="0" err="1">
                <a:cs typeface="Times New Roman" panose="02020603050405020304" pitchFamily="18" charset="0"/>
              </a:rPr>
              <a:t>ακετυλοχολίνη</a:t>
            </a:r>
            <a:r>
              <a:rPr lang="el-GR" altLang="en-US" sz="2600" dirty="0">
                <a:cs typeface="Times New Roman" panose="02020603050405020304" pitchFamily="18" charset="0"/>
              </a:rPr>
              <a:t> στο σημείο σύναψης με </a:t>
            </a:r>
            <a:r>
              <a:rPr lang="el-GR" altLang="en-US" sz="2600" dirty="0" err="1">
                <a:cs typeface="Times New Roman" panose="02020603050405020304" pitchFamily="18" charset="0"/>
              </a:rPr>
              <a:t>μεταγαγγλιακά</a:t>
            </a:r>
            <a:r>
              <a:rPr lang="el-GR" altLang="en-US" sz="2600" dirty="0">
                <a:cs typeface="Times New Roman" panose="02020603050405020304" pitchFamily="18" charset="0"/>
              </a:rPr>
              <a:t> </a:t>
            </a:r>
            <a:r>
              <a:rPr lang="el-GR" altLang="en-US" sz="2600" dirty="0" smtClean="0">
                <a:cs typeface="Times New Roman" panose="02020603050405020304" pitchFamily="18" charset="0"/>
              </a:rPr>
              <a:t>κύτταρα</a:t>
            </a:r>
            <a:r>
              <a:rPr lang="en-US" altLang="en-US" sz="2600" dirty="0" smtClean="0">
                <a:cs typeface="Times New Roman" panose="02020603050405020304" pitchFamily="18" charset="0"/>
              </a:rPr>
              <a:t>.</a:t>
            </a:r>
            <a:r>
              <a:rPr lang="el-GR" altLang="en-US" sz="2600" dirty="0" smtClean="0">
                <a:cs typeface="Times New Roman" panose="02020603050405020304" pitchFamily="18" charset="0"/>
              </a:rPr>
              <a:t> </a:t>
            </a:r>
            <a:endParaRPr lang="el-GR" altLang="en-US" sz="2600" dirty="0">
              <a:cs typeface="Times New Roman" panose="02020603050405020304" pitchFamily="18" charset="0"/>
            </a:endParaRPr>
          </a:p>
          <a:p>
            <a:pPr marL="0" indent="0">
              <a:lnSpc>
                <a:spcPct val="110000"/>
              </a:lnSpc>
              <a:buNone/>
            </a:pPr>
            <a:r>
              <a:rPr lang="el-GR" altLang="en-US" sz="2600" dirty="0">
                <a:cs typeface="Times New Roman" panose="02020603050405020304" pitchFamily="18" charset="0"/>
              </a:rPr>
              <a:t>2) Οι </a:t>
            </a:r>
            <a:r>
              <a:rPr lang="el-GR" altLang="en-US" sz="2600" b="1" dirty="0">
                <a:cs typeface="Times New Roman" panose="02020603050405020304" pitchFamily="18" charset="0"/>
              </a:rPr>
              <a:t>παρασυμπαθητικές </a:t>
            </a:r>
            <a:r>
              <a:rPr lang="el-GR" altLang="en-US" sz="2600" b="1" u="sng" dirty="0" err="1">
                <a:cs typeface="Times New Roman" panose="02020603050405020304" pitchFamily="18" charset="0"/>
              </a:rPr>
              <a:t>μεταγαγγλιακές</a:t>
            </a:r>
            <a:r>
              <a:rPr lang="el-GR" altLang="en-US" sz="2600" b="1" dirty="0">
                <a:cs typeface="Times New Roman" panose="02020603050405020304" pitchFamily="18" charset="0"/>
              </a:rPr>
              <a:t> ίνες </a:t>
            </a:r>
            <a:r>
              <a:rPr lang="el-GR" altLang="en-US" sz="2600" dirty="0">
                <a:cs typeface="Times New Roman" panose="02020603050405020304" pitchFamily="18" charset="0"/>
              </a:rPr>
              <a:t>ελευθερώνουν </a:t>
            </a:r>
            <a:r>
              <a:rPr lang="el-GR" altLang="en-US" sz="2600" dirty="0" err="1">
                <a:cs typeface="Times New Roman" panose="02020603050405020304" pitchFamily="18" charset="0"/>
              </a:rPr>
              <a:t>ακετυλοχολίνη</a:t>
            </a:r>
            <a:r>
              <a:rPr lang="el-GR" altLang="en-US" sz="2600" dirty="0">
                <a:cs typeface="Times New Roman" panose="02020603050405020304" pitchFamily="18" charset="0"/>
              </a:rPr>
              <a:t> στις απολήξεις </a:t>
            </a:r>
            <a:r>
              <a:rPr lang="el-GR" altLang="en-US" sz="2600" dirty="0" smtClean="0">
                <a:cs typeface="Times New Roman" panose="02020603050405020304" pitchFamily="18" charset="0"/>
              </a:rPr>
              <a:t>τους</a:t>
            </a:r>
            <a:r>
              <a:rPr lang="en-US" altLang="en-US" sz="2600" dirty="0" smtClean="0">
                <a:cs typeface="Times New Roman" panose="02020603050405020304" pitchFamily="18" charset="0"/>
              </a:rPr>
              <a:t>.</a:t>
            </a:r>
            <a:r>
              <a:rPr lang="el-GR" altLang="en-US" sz="2600" dirty="0" smtClean="0">
                <a:cs typeface="Times New Roman" panose="02020603050405020304" pitchFamily="18" charset="0"/>
              </a:rPr>
              <a:t> </a:t>
            </a:r>
            <a:endParaRPr lang="el-GR" altLang="en-US" sz="2600" dirty="0">
              <a:cs typeface="Times New Roman" panose="02020603050405020304" pitchFamily="18" charset="0"/>
            </a:endParaRPr>
          </a:p>
          <a:p>
            <a:pPr marL="0" indent="0">
              <a:lnSpc>
                <a:spcPct val="110000"/>
              </a:lnSpc>
              <a:buNone/>
            </a:pPr>
            <a:r>
              <a:rPr lang="el-GR" altLang="en-US" sz="2600" dirty="0">
                <a:cs typeface="Times New Roman" panose="02020603050405020304" pitchFamily="18" charset="0"/>
              </a:rPr>
              <a:t>3) Οι </a:t>
            </a:r>
            <a:r>
              <a:rPr lang="el-GR" altLang="en-US" sz="2600" b="1" dirty="0">
                <a:cs typeface="Times New Roman" panose="02020603050405020304" pitchFamily="18" charset="0"/>
              </a:rPr>
              <a:t>συμπαθητικές </a:t>
            </a:r>
            <a:r>
              <a:rPr lang="el-GR" altLang="en-US" sz="2600" b="1" u="sng" dirty="0" err="1">
                <a:cs typeface="Times New Roman" panose="02020603050405020304" pitchFamily="18" charset="0"/>
              </a:rPr>
              <a:t>μεταγαγγλιακές</a:t>
            </a:r>
            <a:r>
              <a:rPr lang="el-GR" altLang="en-US" sz="2600" b="1" dirty="0">
                <a:cs typeface="Times New Roman" panose="02020603050405020304" pitchFamily="18" charset="0"/>
              </a:rPr>
              <a:t> ίνες </a:t>
            </a:r>
            <a:r>
              <a:rPr lang="el-GR" altLang="en-US" sz="2600" dirty="0">
                <a:cs typeface="Times New Roman" panose="02020603050405020304" pitchFamily="18" charset="0"/>
              </a:rPr>
              <a:t>εκκρίνουν </a:t>
            </a:r>
            <a:r>
              <a:rPr lang="el-GR" altLang="en-US" sz="2600" dirty="0" err="1">
                <a:cs typeface="Times New Roman" panose="02020603050405020304" pitchFamily="18" charset="0"/>
              </a:rPr>
              <a:t>νορεπινεφρίνη</a:t>
            </a:r>
            <a:r>
              <a:rPr lang="el-GR" altLang="en-US" sz="2600" dirty="0">
                <a:cs typeface="Times New Roman" panose="02020603050405020304" pitchFamily="18" charset="0"/>
              </a:rPr>
              <a:t> (</a:t>
            </a:r>
            <a:r>
              <a:rPr lang="el-GR" altLang="en-US" sz="2600" dirty="0" err="1">
                <a:cs typeface="Times New Roman" panose="02020603050405020304" pitchFamily="18" charset="0"/>
              </a:rPr>
              <a:t>νοραδρεναλίνη</a:t>
            </a:r>
            <a:r>
              <a:rPr lang="el-GR" altLang="en-US" sz="2600" dirty="0" smtClean="0">
                <a:cs typeface="Times New Roman" panose="02020603050405020304" pitchFamily="18" charset="0"/>
              </a:rPr>
              <a:t>)</a:t>
            </a:r>
            <a:r>
              <a:rPr lang="en-US" altLang="en-US" sz="2600" dirty="0" smtClean="0">
                <a:cs typeface="Times New Roman" panose="02020603050405020304" pitchFamily="18" charset="0"/>
              </a:rPr>
              <a:t>.</a:t>
            </a:r>
            <a:endParaRPr lang="el-GR" altLang="en-US" sz="2600" dirty="0">
              <a:cs typeface="Times New Roman" panose="02020603050405020304" pitchFamily="18" charset="0"/>
            </a:endParaRPr>
          </a:p>
          <a:p>
            <a:pPr marL="0" indent="0">
              <a:lnSpc>
                <a:spcPct val="110000"/>
              </a:lnSpc>
              <a:buNone/>
            </a:pPr>
            <a:r>
              <a:rPr lang="el-GR" altLang="en-US" sz="2600" dirty="0">
                <a:cs typeface="Times New Roman" panose="02020603050405020304" pitchFamily="18" charset="0"/>
              </a:rPr>
              <a:t>4) Η συμπαθητική υποδιαίρεση δραστηριοποιείται </a:t>
            </a:r>
            <a:r>
              <a:rPr lang="el-GR" altLang="en-US" sz="2600" b="1" dirty="0">
                <a:cs typeface="Times New Roman" panose="02020603050405020304" pitchFamily="18" charset="0"/>
              </a:rPr>
              <a:t>σε </a:t>
            </a:r>
            <a:r>
              <a:rPr lang="el-GR" altLang="en-US" sz="2600" b="1" dirty="0" err="1">
                <a:cs typeface="Times New Roman" panose="02020603050405020304" pitchFamily="18" charset="0"/>
              </a:rPr>
              <a:t>στρεσογόνες</a:t>
            </a:r>
            <a:r>
              <a:rPr lang="el-GR" altLang="en-US" sz="2600" b="1" dirty="0">
                <a:cs typeface="Times New Roman" panose="02020603050405020304" pitchFamily="18" charset="0"/>
              </a:rPr>
              <a:t> </a:t>
            </a:r>
            <a:r>
              <a:rPr lang="el-GR" altLang="en-US" sz="2600" b="1" dirty="0" smtClean="0">
                <a:cs typeface="Times New Roman" panose="02020603050405020304" pitchFamily="18" charset="0"/>
              </a:rPr>
              <a:t>δραστηριότητες</a:t>
            </a:r>
            <a:r>
              <a:rPr lang="en-US" altLang="en-US" sz="2600" b="1" dirty="0" smtClean="0">
                <a:cs typeface="Times New Roman" panose="02020603050405020304" pitchFamily="18" charset="0"/>
              </a:rPr>
              <a:t>.</a:t>
            </a:r>
            <a:endParaRPr lang="el-GR" altLang="en-US" sz="2600" b="1" dirty="0">
              <a:cs typeface="Times New Roman" panose="02020603050405020304" pitchFamily="18" charset="0"/>
            </a:endParaRPr>
          </a:p>
          <a:p>
            <a:pPr marL="0" indent="0">
              <a:lnSpc>
                <a:spcPct val="110000"/>
              </a:lnSpc>
              <a:buNone/>
            </a:pPr>
            <a:r>
              <a:rPr lang="el-GR" altLang="en-US" sz="2600" dirty="0">
                <a:cs typeface="Times New Roman" panose="02020603050405020304" pitchFamily="18" charset="0"/>
              </a:rPr>
              <a:t>5) Η παρασυμπαθητική υποδιαίρεση συνδέεται </a:t>
            </a:r>
            <a:r>
              <a:rPr lang="el-GR" altLang="en-US" sz="2600" b="1" dirty="0">
                <a:cs typeface="Times New Roman" panose="02020603050405020304" pitchFamily="18" charset="0"/>
              </a:rPr>
              <a:t>με μη </a:t>
            </a:r>
            <a:r>
              <a:rPr lang="el-GR" altLang="en-US" sz="2600" b="1" dirty="0" err="1">
                <a:cs typeface="Times New Roman" panose="02020603050405020304" pitchFamily="18" charset="0"/>
              </a:rPr>
              <a:t>στρεσογόνες</a:t>
            </a:r>
            <a:r>
              <a:rPr lang="en-GB" altLang="en-US" sz="2600" b="1" dirty="0">
                <a:cs typeface="Times New Roman" panose="02020603050405020304" pitchFamily="18" charset="0"/>
              </a:rPr>
              <a:t> </a:t>
            </a:r>
            <a:r>
              <a:rPr lang="el-GR" altLang="en-US" sz="2600" b="1" dirty="0" smtClean="0">
                <a:cs typeface="Times New Roman" panose="02020603050405020304" pitchFamily="18" charset="0"/>
              </a:rPr>
              <a:t>δραστηριότητες</a:t>
            </a:r>
            <a:r>
              <a:rPr lang="en-US" altLang="en-US" sz="2600" b="1" dirty="0" smtClean="0">
                <a:cs typeface="Times New Roman" panose="02020603050405020304" pitchFamily="18" charset="0"/>
              </a:rPr>
              <a:t>.</a:t>
            </a:r>
            <a:endParaRPr lang="el-GR" altLang="en-US" sz="2600" b="1" dirty="0">
              <a:cs typeface="Times New Roman" panose="02020603050405020304" pitchFamily="18" charset="0"/>
            </a:endParaRPr>
          </a:p>
          <a:p>
            <a:endParaRPr lang="en-US" dirty="0"/>
          </a:p>
        </p:txBody>
      </p:sp>
    </p:spTree>
    <p:extLst>
      <p:ext uri="{BB962C8B-B14F-4D97-AF65-F5344CB8AC3E}">
        <p14:creationId xmlns:p14="http://schemas.microsoft.com/office/powerpoint/2010/main" val="20576065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Αφή (μία σύνθετη αίσθηση) 2/</a:t>
            </a:r>
            <a:r>
              <a:rPr lang="en-US" sz="4000" dirty="0" smtClean="0"/>
              <a:t>2</a:t>
            </a:r>
            <a:r>
              <a:rPr lang="el-GR" sz="4000" dirty="0" smtClean="0"/>
              <a:t> </a:t>
            </a:r>
            <a:endParaRPr lang="en-US" sz="4000"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2106" y="1832383"/>
            <a:ext cx="5088294" cy="4351338"/>
          </a:xfrm>
        </p:spPr>
      </p:pic>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40</a:t>
            </a:fld>
            <a:endParaRPr lang="en-US"/>
          </a:p>
        </p:txBody>
      </p:sp>
      <p:sp>
        <p:nvSpPr>
          <p:cNvPr id="7" name="TextBox 6"/>
          <p:cNvSpPr txBox="1"/>
          <p:nvPr/>
        </p:nvSpPr>
        <p:spPr>
          <a:xfrm flipH="1">
            <a:off x="7235190" y="5839070"/>
            <a:ext cx="358227" cy="276999"/>
          </a:xfrm>
          <a:prstGeom prst="rect">
            <a:avLst/>
          </a:prstGeom>
          <a:noFill/>
        </p:spPr>
        <p:txBody>
          <a:bodyPr wrap="square" rtlCol="0">
            <a:spAutoFit/>
          </a:bodyPr>
          <a:lstStyle/>
          <a:p>
            <a:r>
              <a:rPr lang="en-US" sz="1200" dirty="0" smtClean="0"/>
              <a:t>30</a:t>
            </a:r>
            <a:endParaRPr lang="el-GR" sz="1200" dirty="0"/>
          </a:p>
        </p:txBody>
      </p:sp>
    </p:spTree>
    <p:extLst>
      <p:ext uri="{BB962C8B-B14F-4D97-AF65-F5344CB8AC3E}">
        <p14:creationId xmlns:p14="http://schemas.microsoft.com/office/powerpoint/2010/main" val="3235734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Πως αισθανόμαστε </a:t>
            </a:r>
            <a:br>
              <a:rPr lang="el-GR" sz="4000" dirty="0" smtClean="0"/>
            </a:br>
            <a:r>
              <a:rPr lang="el-GR" sz="4000" dirty="0" smtClean="0"/>
              <a:t>ότι αγγίζουμε κάτι</a:t>
            </a:r>
            <a:r>
              <a:rPr lang="en-US" sz="4000" dirty="0"/>
              <a:t>;</a:t>
            </a:r>
            <a:r>
              <a:rPr lang="el-GR" sz="4000" dirty="0" smtClean="0"/>
              <a:t> </a:t>
            </a:r>
            <a:endParaRPr lang="en-US" sz="4000" dirty="0"/>
          </a:p>
        </p:txBody>
      </p:sp>
      <p:sp>
        <p:nvSpPr>
          <p:cNvPr id="7" name="TextBox 5"/>
          <p:cNvSpPr txBox="1">
            <a:spLocks noGrp="1" noChangeArrowheads="1"/>
          </p:cNvSpPr>
          <p:nvPr>
            <p:ph sz="half" idx="1"/>
          </p:nvPr>
        </p:nvSpPr>
        <p:spPr bwMode="auto">
          <a:xfrm>
            <a:off x="628650" y="1825625"/>
            <a:ext cx="796671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US" dirty="0">
                <a:latin typeface="+mn-lt"/>
                <a:cs typeface="Times New Roman" panose="02020603050405020304" pitchFamily="18" charset="0"/>
              </a:rPr>
              <a:t>Η αφή που αφορά την απτική ή ψηλαφητή</a:t>
            </a:r>
            <a:r>
              <a:rPr lang="en-GB" altLang="en-US" dirty="0">
                <a:latin typeface="+mn-lt"/>
                <a:cs typeface="Times New Roman" panose="02020603050405020304" pitchFamily="18" charset="0"/>
              </a:rPr>
              <a:t> </a:t>
            </a:r>
            <a:r>
              <a:rPr lang="el-GR" altLang="en-US" dirty="0">
                <a:latin typeface="+mn-lt"/>
                <a:cs typeface="Times New Roman" panose="02020603050405020304" pitchFamily="18" charset="0"/>
              </a:rPr>
              <a:t>αίσθηση, δηλαδή την ικανότητα να αισθανόμαστε λεπτές διαφορές στην υφή των </a:t>
            </a:r>
            <a:r>
              <a:rPr lang="el-GR" altLang="en-US" dirty="0" smtClean="0">
                <a:latin typeface="+mn-lt"/>
                <a:cs typeface="Times New Roman" panose="02020603050405020304" pitchFamily="18" charset="0"/>
              </a:rPr>
              <a:t>υλικών</a:t>
            </a:r>
            <a:r>
              <a:rPr lang="en-US" altLang="en-US" dirty="0" smtClean="0">
                <a:latin typeface="+mn-lt"/>
                <a:cs typeface="Times New Roman" panose="02020603050405020304" pitchFamily="18" charset="0"/>
              </a:rPr>
              <a:t> </a:t>
            </a:r>
            <a:r>
              <a:rPr lang="el-GR" altLang="en-US" dirty="0" smtClean="0">
                <a:latin typeface="+mn-lt"/>
                <a:cs typeface="Times New Roman" panose="02020603050405020304" pitchFamily="18" charset="0"/>
              </a:rPr>
              <a:t>αφορά </a:t>
            </a:r>
            <a:r>
              <a:rPr lang="el-GR" altLang="en-US" dirty="0">
                <a:latin typeface="+mn-lt"/>
                <a:cs typeface="Times New Roman" panose="02020603050405020304" pitchFamily="18" charset="0"/>
              </a:rPr>
              <a:t>και </a:t>
            </a:r>
            <a:r>
              <a:rPr lang="el-GR" altLang="en-US" dirty="0" smtClean="0">
                <a:latin typeface="+mn-lt"/>
                <a:cs typeface="Times New Roman" panose="02020603050405020304" pitchFamily="18" charset="0"/>
              </a:rPr>
              <a:t>διεκπεραιώνεται </a:t>
            </a:r>
            <a:r>
              <a:rPr lang="el-GR" altLang="en-US" dirty="0">
                <a:latin typeface="+mn-lt"/>
                <a:cs typeface="Times New Roman" panose="02020603050405020304" pitchFamily="18" charset="0"/>
              </a:rPr>
              <a:t>δύο «ανατομικές διαμορφώσεις</a:t>
            </a:r>
            <a:r>
              <a:rPr lang="el-GR" altLang="en-US" dirty="0" smtClean="0">
                <a:latin typeface="+mn-lt"/>
                <a:cs typeface="Times New Roman" panose="02020603050405020304" pitchFamily="18" charset="0"/>
              </a:rPr>
              <a:t>».</a:t>
            </a:r>
            <a:endParaRPr lang="el-GR" altLang="en-US" dirty="0">
              <a:latin typeface="Times New Roman" panose="02020603050405020304" pitchFamily="18" charset="0"/>
              <a:cs typeface="Times New Roman" panose="02020603050405020304" pitchFamily="18" charset="0"/>
            </a:endParaRP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31190" y="3149893"/>
            <a:ext cx="6436065" cy="3175523"/>
          </a:xfrm>
        </p:spPr>
      </p:pic>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41</a:t>
            </a:fld>
            <a:endParaRPr lang="en-US"/>
          </a:p>
        </p:txBody>
      </p:sp>
      <p:sp>
        <p:nvSpPr>
          <p:cNvPr id="8" name="TextBox 7"/>
          <p:cNvSpPr txBox="1"/>
          <p:nvPr/>
        </p:nvSpPr>
        <p:spPr>
          <a:xfrm flipH="1">
            <a:off x="4190995" y="5747630"/>
            <a:ext cx="358227" cy="276999"/>
          </a:xfrm>
          <a:prstGeom prst="rect">
            <a:avLst/>
          </a:prstGeom>
          <a:noFill/>
        </p:spPr>
        <p:txBody>
          <a:bodyPr wrap="square" rtlCol="0">
            <a:spAutoFit/>
          </a:bodyPr>
          <a:lstStyle/>
          <a:p>
            <a:r>
              <a:rPr lang="el-GR" sz="1200" dirty="0" smtClean="0"/>
              <a:t>3</a:t>
            </a:r>
            <a:r>
              <a:rPr lang="en-US" sz="1200" dirty="0" smtClean="0"/>
              <a:t>1</a:t>
            </a:r>
            <a:endParaRPr lang="el-GR" sz="1200" dirty="0"/>
          </a:p>
        </p:txBody>
      </p:sp>
      <p:sp>
        <p:nvSpPr>
          <p:cNvPr id="10" name="TextBox 9"/>
          <p:cNvSpPr txBox="1"/>
          <p:nvPr/>
        </p:nvSpPr>
        <p:spPr>
          <a:xfrm flipH="1">
            <a:off x="7409028" y="5747629"/>
            <a:ext cx="358227" cy="276999"/>
          </a:xfrm>
          <a:prstGeom prst="rect">
            <a:avLst/>
          </a:prstGeom>
          <a:noFill/>
        </p:spPr>
        <p:txBody>
          <a:bodyPr wrap="square" rtlCol="0">
            <a:spAutoFit/>
          </a:bodyPr>
          <a:lstStyle/>
          <a:p>
            <a:r>
              <a:rPr lang="el-GR" sz="1200" dirty="0" smtClean="0"/>
              <a:t>3</a:t>
            </a:r>
            <a:r>
              <a:rPr lang="en-US" sz="1200" dirty="0" smtClean="0"/>
              <a:t>2</a:t>
            </a:r>
            <a:endParaRPr lang="el-GR" sz="1200" dirty="0"/>
          </a:p>
        </p:txBody>
      </p:sp>
    </p:spTree>
    <p:extLst>
      <p:ext uri="{BB962C8B-B14F-4D97-AF65-F5344CB8AC3E}">
        <p14:creationId xmlns:p14="http://schemas.microsoft.com/office/powerpoint/2010/main" val="337392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Τι αισθανόμαστε </a:t>
            </a:r>
            <a:br>
              <a:rPr lang="el-GR" sz="4000" dirty="0" smtClean="0"/>
            </a:br>
            <a:r>
              <a:rPr lang="el-GR" sz="4000" dirty="0" smtClean="0"/>
              <a:t>όταν αγγίζουμε κάτι</a:t>
            </a:r>
            <a:r>
              <a:rPr lang="en-US" sz="4000" dirty="0"/>
              <a:t>;</a:t>
            </a:r>
            <a:r>
              <a:rPr lang="el-GR" sz="4000" dirty="0" smtClean="0"/>
              <a:t> </a:t>
            </a:r>
            <a:endParaRPr lang="en-US" sz="4000" dirty="0"/>
          </a:p>
        </p:txBody>
      </p:sp>
      <p:sp>
        <p:nvSpPr>
          <p:cNvPr id="8" name="Content Placeholder 7"/>
          <p:cNvSpPr>
            <a:spLocks noGrp="1"/>
          </p:cNvSpPr>
          <p:nvPr>
            <p:ph idx="1"/>
          </p:nvPr>
        </p:nvSpPr>
        <p:spPr/>
        <p:txBody>
          <a:bodyPr>
            <a:normAutofit fontScale="62500" lnSpcReduction="20000"/>
          </a:bodyPr>
          <a:lstStyle/>
          <a:p>
            <a:pPr>
              <a:lnSpc>
                <a:spcPct val="110000"/>
              </a:lnSpc>
            </a:pPr>
            <a:r>
              <a:rPr lang="el-GR" altLang="en-US" dirty="0">
                <a:cs typeface="Times New Roman" panose="02020603050405020304" pitchFamily="18" charset="0"/>
              </a:rPr>
              <a:t>Όταν το σώμα μας έρθει σε επαφή με ένα αντικείμενο τότε καταλαβαίνουμε τις αλλαγές στη συχνότητα της πίεσης που ασκείται στο δέρμα </a:t>
            </a:r>
            <a:r>
              <a:rPr lang="el-GR" altLang="en-US" dirty="0" smtClean="0">
                <a:cs typeface="Times New Roman" panose="02020603050405020304" pitchFamily="18" charset="0"/>
              </a:rPr>
              <a:t>μας. </a:t>
            </a:r>
            <a:endParaRPr lang="el-GR" altLang="en-US" dirty="0">
              <a:cs typeface="Times New Roman" panose="02020603050405020304" pitchFamily="18" charset="0"/>
            </a:endParaRPr>
          </a:p>
          <a:p>
            <a:pPr>
              <a:lnSpc>
                <a:spcPct val="110000"/>
              </a:lnSpc>
            </a:pPr>
            <a:r>
              <a:rPr lang="el-GR" altLang="en-US" dirty="0" smtClean="0">
                <a:cs typeface="Times New Roman" panose="02020603050405020304" pitchFamily="18" charset="0"/>
              </a:rPr>
              <a:t>Το </a:t>
            </a:r>
            <a:r>
              <a:rPr lang="el-GR" altLang="en-US" dirty="0">
                <a:cs typeface="Times New Roman" panose="02020603050405020304" pitchFamily="18" charset="0"/>
              </a:rPr>
              <a:t>σωμάτιο του </a:t>
            </a:r>
            <a:r>
              <a:rPr lang="en-GB" altLang="en-US" dirty="0">
                <a:cs typeface="Times New Roman" panose="02020603050405020304" pitchFamily="18" charset="0"/>
              </a:rPr>
              <a:t>Meissner </a:t>
            </a:r>
            <a:r>
              <a:rPr lang="el-GR" altLang="en-US" dirty="0">
                <a:cs typeface="Times New Roman" panose="02020603050405020304" pitchFamily="18" charset="0"/>
              </a:rPr>
              <a:t>φέρουν </a:t>
            </a:r>
            <a:r>
              <a:rPr lang="el-GR" altLang="en-US" dirty="0" err="1">
                <a:cs typeface="Times New Roman" panose="02020603050405020304" pitchFamily="18" charset="0"/>
              </a:rPr>
              <a:t>μηχανοϋποδοχείς</a:t>
            </a:r>
            <a:r>
              <a:rPr lang="el-GR" altLang="en-US" dirty="0">
                <a:cs typeface="Times New Roman" panose="02020603050405020304" pitchFamily="18" charset="0"/>
              </a:rPr>
              <a:t> που αναγνωρίζουν αλλαγές</a:t>
            </a:r>
            <a:r>
              <a:rPr lang="en-GB" altLang="en-US" dirty="0">
                <a:cs typeface="Times New Roman" panose="02020603050405020304" pitchFamily="18" charset="0"/>
              </a:rPr>
              <a:t> </a:t>
            </a:r>
            <a:r>
              <a:rPr lang="el-GR" altLang="en-US" dirty="0">
                <a:cs typeface="Times New Roman" panose="02020603050405020304" pitchFamily="18" charset="0"/>
              </a:rPr>
              <a:t>της τάξης των 5 – 100 Η</a:t>
            </a:r>
            <a:r>
              <a:rPr lang="en-GB" altLang="en-US" dirty="0" smtClean="0">
                <a:cs typeface="Times New Roman" panose="02020603050405020304" pitchFamily="18" charset="0"/>
              </a:rPr>
              <a:t>z</a:t>
            </a:r>
            <a:r>
              <a:rPr lang="el-GR" altLang="en-US" dirty="0" smtClean="0">
                <a:cs typeface="Times New Roman" panose="02020603050405020304" pitchFamily="18" charset="0"/>
              </a:rPr>
              <a:t>.</a:t>
            </a:r>
            <a:endParaRPr lang="el-GR" altLang="en-US" dirty="0">
              <a:cs typeface="Times New Roman" panose="02020603050405020304" pitchFamily="18" charset="0"/>
            </a:endParaRPr>
          </a:p>
          <a:p>
            <a:pPr>
              <a:lnSpc>
                <a:spcPct val="110000"/>
              </a:lnSpc>
            </a:pPr>
            <a:r>
              <a:rPr lang="el-GR" altLang="en-US" dirty="0">
                <a:cs typeface="Times New Roman" panose="02020603050405020304" pitchFamily="18" charset="0"/>
              </a:rPr>
              <a:t>Τα κύτταρα </a:t>
            </a:r>
            <a:r>
              <a:rPr lang="en-GB" altLang="en-US" dirty="0">
                <a:cs typeface="Times New Roman" panose="02020603050405020304" pitchFamily="18" charset="0"/>
              </a:rPr>
              <a:t>Merkel </a:t>
            </a:r>
            <a:r>
              <a:rPr lang="el-GR" altLang="en-US" dirty="0">
                <a:cs typeface="Times New Roman" panose="02020603050405020304" pitchFamily="18" charset="0"/>
              </a:rPr>
              <a:t>θεωρούνται ότι φέρουν εξαιρετικά ευαίσθητους </a:t>
            </a:r>
            <a:r>
              <a:rPr lang="el-GR" altLang="en-US" dirty="0" err="1">
                <a:cs typeface="Times New Roman" panose="02020603050405020304" pitchFamily="18" charset="0"/>
              </a:rPr>
              <a:t>μηχανοϋποδοχείς</a:t>
            </a:r>
            <a:r>
              <a:rPr lang="el-GR" altLang="en-US" dirty="0">
                <a:cs typeface="Times New Roman" panose="02020603050405020304" pitchFamily="18" charset="0"/>
              </a:rPr>
              <a:t> που αναγνωρίζουν μικρές διαφορές στην υφή των </a:t>
            </a:r>
            <a:r>
              <a:rPr lang="el-GR" altLang="en-US" dirty="0" smtClean="0">
                <a:cs typeface="Times New Roman" panose="02020603050405020304" pitchFamily="18" charset="0"/>
              </a:rPr>
              <a:t>υλικών.</a:t>
            </a:r>
            <a:endParaRPr lang="el-GR" altLang="en-US" dirty="0">
              <a:cs typeface="Times New Roman" panose="02020603050405020304" pitchFamily="18" charset="0"/>
            </a:endParaRPr>
          </a:p>
          <a:p>
            <a:pPr>
              <a:lnSpc>
                <a:spcPct val="110000"/>
              </a:lnSpc>
            </a:pPr>
            <a:r>
              <a:rPr lang="el-GR" altLang="en-US" dirty="0">
                <a:cs typeface="Times New Roman" panose="02020603050405020304" pitchFamily="18" charset="0"/>
              </a:rPr>
              <a:t>Ποντίκια που δεν έχουν κύτταρα </a:t>
            </a:r>
            <a:r>
              <a:rPr lang="en-GB" altLang="en-US" dirty="0">
                <a:cs typeface="Times New Roman" panose="02020603050405020304" pitchFamily="18" charset="0"/>
              </a:rPr>
              <a:t>Merkel </a:t>
            </a:r>
            <a:r>
              <a:rPr lang="el-GR" altLang="en-US" dirty="0">
                <a:cs typeface="Times New Roman" panose="02020603050405020304" pitchFamily="18" charset="0"/>
              </a:rPr>
              <a:t>δεν μπορούν να διακρίνουν την υφή των υλικών με τα πόδια </a:t>
            </a:r>
            <a:r>
              <a:rPr lang="el-GR" altLang="en-US" dirty="0" smtClean="0">
                <a:cs typeface="Times New Roman" panose="02020603050405020304" pitchFamily="18" charset="0"/>
              </a:rPr>
              <a:t>τους.</a:t>
            </a:r>
            <a:endParaRPr lang="el-GR" altLang="en-US" dirty="0">
              <a:cs typeface="Times New Roman" panose="02020603050405020304" pitchFamily="18" charset="0"/>
            </a:endParaRPr>
          </a:p>
          <a:p>
            <a:pPr>
              <a:lnSpc>
                <a:spcPct val="110000"/>
              </a:lnSpc>
            </a:pPr>
            <a:r>
              <a:rPr lang="el-GR" altLang="en-US" dirty="0">
                <a:cs typeface="Times New Roman" panose="02020603050405020304" pitchFamily="18" charset="0"/>
              </a:rPr>
              <a:t>Πρόσφατη έρευνα έδειξε ότι τα δάκτυλά μας μπορούν να διακρίνουν διαφορές ύψους </a:t>
            </a:r>
            <a:r>
              <a:rPr lang="en-GB" altLang="en-US" dirty="0">
                <a:cs typeface="Times New Roman" panose="02020603050405020304" pitchFamily="18" charset="0"/>
              </a:rPr>
              <a:t>&gt;</a:t>
            </a:r>
            <a:r>
              <a:rPr lang="el-GR" altLang="en-US" dirty="0">
                <a:cs typeface="Times New Roman" panose="02020603050405020304" pitchFamily="18" charset="0"/>
              </a:rPr>
              <a:t>10</a:t>
            </a:r>
            <a:r>
              <a:rPr lang="en-GB" altLang="en-US" dirty="0">
                <a:cs typeface="Times New Roman" panose="02020603050405020304" pitchFamily="18" charset="0"/>
              </a:rPr>
              <a:t> nm</a:t>
            </a:r>
            <a:r>
              <a:rPr lang="el-GR" altLang="en-US" dirty="0">
                <a:cs typeface="Times New Roman" panose="02020603050405020304" pitchFamily="18" charset="0"/>
              </a:rPr>
              <a:t> στην επιφάνεια ενός </a:t>
            </a:r>
            <a:r>
              <a:rPr lang="el-GR" altLang="en-US" dirty="0" smtClean="0">
                <a:cs typeface="Times New Roman" panose="02020603050405020304" pitchFamily="18" charset="0"/>
              </a:rPr>
              <a:t>υλικού. </a:t>
            </a:r>
            <a:endParaRPr lang="el-GR" altLang="en-US" dirty="0">
              <a:cs typeface="Times New Roman" panose="02020603050405020304" pitchFamily="18" charset="0"/>
            </a:endParaRPr>
          </a:p>
          <a:p>
            <a:endParaRPr lang="en-US"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pPr/>
              <a:t>42</a:t>
            </a:fld>
            <a:endParaRPr lang="en-US"/>
          </a:p>
        </p:txBody>
      </p:sp>
    </p:spTree>
    <p:extLst>
      <p:ext uri="{BB962C8B-B14F-4D97-AF65-F5344CB8AC3E}">
        <p14:creationId xmlns:p14="http://schemas.microsoft.com/office/powerpoint/2010/main" val="1944680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Αφή – Αίσθηση του πόνου</a:t>
            </a:r>
            <a:endParaRPr lang="en-US" sz="4000" dirty="0"/>
          </a:p>
        </p:txBody>
      </p:sp>
      <p:sp>
        <p:nvSpPr>
          <p:cNvPr id="4" name="Content Placeholder 3"/>
          <p:cNvSpPr>
            <a:spLocks noGrp="1"/>
          </p:cNvSpPr>
          <p:nvPr>
            <p:ph sz="half" idx="1"/>
          </p:nvPr>
        </p:nvSpPr>
        <p:spPr>
          <a:xfrm>
            <a:off x="354330" y="2116705"/>
            <a:ext cx="3425190" cy="3782695"/>
          </a:xfrm>
        </p:spPr>
        <p:txBody>
          <a:bodyPr>
            <a:normAutofit/>
          </a:bodyPr>
          <a:lstStyle/>
          <a:p>
            <a:r>
              <a:rPr lang="el-GR" altLang="en-US" sz="2200" dirty="0">
                <a:cs typeface="Times New Roman" panose="02020603050405020304" pitchFamily="18" charset="0"/>
              </a:rPr>
              <a:t>Χημικά ερεθίσματα που παράγονται όταν έχουμε καταστροφή ιστών ενεργοποιούν διαφορετικά κανάλια </a:t>
            </a:r>
            <a:r>
              <a:rPr lang="el-GR" altLang="en-US" sz="2200" dirty="0" err="1">
                <a:cs typeface="Times New Roman" panose="02020603050405020304" pitchFamily="18" charset="0"/>
              </a:rPr>
              <a:t>κατιόντων</a:t>
            </a:r>
            <a:r>
              <a:rPr lang="el-GR" altLang="en-US" sz="2200" dirty="0">
                <a:cs typeface="Times New Roman" panose="02020603050405020304" pitchFamily="18" charset="0"/>
              </a:rPr>
              <a:t>. Τα </a:t>
            </a:r>
            <a:r>
              <a:rPr lang="en-GB" altLang="en-US" sz="2200" dirty="0">
                <a:cs typeface="Times New Roman" panose="02020603050405020304" pitchFamily="18" charset="0"/>
              </a:rPr>
              <a:t>TRPV1</a:t>
            </a:r>
            <a:r>
              <a:rPr lang="el-GR" altLang="en-US" sz="2200" dirty="0">
                <a:cs typeface="Times New Roman" panose="02020603050405020304" pitchFamily="18" charset="0"/>
              </a:rPr>
              <a:t> και </a:t>
            </a:r>
            <a:r>
              <a:rPr lang="en-GB" altLang="en-US" sz="2200" dirty="0">
                <a:cs typeface="Times New Roman" panose="02020603050405020304" pitchFamily="18" charset="0"/>
              </a:rPr>
              <a:t>TRPV2 </a:t>
            </a:r>
            <a:r>
              <a:rPr lang="el-GR" altLang="en-US" sz="2200" dirty="0">
                <a:cs typeface="Times New Roman" panose="02020603050405020304" pitchFamily="18" charset="0"/>
              </a:rPr>
              <a:t>ενεργοποιούνται από τη θερμότητα, τα </a:t>
            </a:r>
            <a:r>
              <a:rPr lang="en-GB" altLang="en-US" sz="2200" dirty="0" err="1">
                <a:cs typeface="Times New Roman" panose="02020603050405020304" pitchFamily="18" charset="0"/>
              </a:rPr>
              <a:t>ENaC</a:t>
            </a:r>
            <a:r>
              <a:rPr lang="en-GB" altLang="en-US" sz="2200" dirty="0">
                <a:cs typeface="Times New Roman" panose="02020603050405020304" pitchFamily="18" charset="0"/>
              </a:rPr>
              <a:t>/DEG </a:t>
            </a:r>
            <a:r>
              <a:rPr lang="el-GR" altLang="en-US" sz="2200" dirty="0">
                <a:cs typeface="Times New Roman" panose="02020603050405020304" pitchFamily="18" charset="0"/>
              </a:rPr>
              <a:t>από μηχανική πίεση, </a:t>
            </a:r>
            <a:r>
              <a:rPr lang="en-GB" altLang="en-US" sz="2200" dirty="0">
                <a:cs typeface="Times New Roman" panose="02020603050405020304" pitchFamily="18" charset="0"/>
              </a:rPr>
              <a:t>ASICs</a:t>
            </a:r>
            <a:r>
              <a:rPr lang="el-GR" altLang="en-US" sz="2200" dirty="0">
                <a:cs typeface="Times New Roman" panose="02020603050405020304" pitchFamily="18" charset="0"/>
              </a:rPr>
              <a:t> από οξέα, το</a:t>
            </a:r>
            <a:r>
              <a:rPr lang="en-GB" altLang="en-US" sz="2200" dirty="0">
                <a:cs typeface="Times New Roman" panose="02020603050405020304" pitchFamily="18" charset="0"/>
              </a:rPr>
              <a:t> TRPA1</a:t>
            </a:r>
            <a:r>
              <a:rPr lang="el-GR" altLang="en-US" sz="2200" dirty="0">
                <a:cs typeface="Times New Roman" panose="02020603050405020304" pitchFamily="18" charset="0"/>
              </a:rPr>
              <a:t> από ψύξη.</a:t>
            </a:r>
            <a:endParaRPr lang="en-GB" altLang="en-US" sz="2200" dirty="0">
              <a:cs typeface="Times New Roman" panose="02020603050405020304" pitchFamily="18" charset="0"/>
            </a:endParaRPr>
          </a:p>
          <a:p>
            <a:endParaRPr lang="en-US" dirty="0"/>
          </a:p>
        </p:txBody>
      </p:sp>
      <p:pic>
        <p:nvPicPr>
          <p:cNvPr id="9" name="Content Placeholder 8"/>
          <p:cNvPicPr>
            <a:picLocks noGrp="1" noChangeAspect="1"/>
          </p:cNvPicPr>
          <p:nvPr>
            <p:ph sz="half" idx="2"/>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a:xfrm>
            <a:off x="3779520" y="1690689"/>
            <a:ext cx="4930248" cy="4344351"/>
          </a:xfrm>
        </p:spPr>
      </p:pic>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43</a:t>
            </a:fld>
            <a:endParaRPr lang="en-US"/>
          </a:p>
        </p:txBody>
      </p:sp>
      <p:sp>
        <p:nvSpPr>
          <p:cNvPr id="7" name="TextBox 6"/>
          <p:cNvSpPr txBox="1"/>
          <p:nvPr/>
        </p:nvSpPr>
        <p:spPr>
          <a:xfrm flipH="1">
            <a:off x="8426760" y="5758041"/>
            <a:ext cx="358227" cy="276999"/>
          </a:xfrm>
          <a:prstGeom prst="rect">
            <a:avLst/>
          </a:prstGeom>
          <a:noFill/>
        </p:spPr>
        <p:txBody>
          <a:bodyPr wrap="square" rtlCol="0">
            <a:spAutoFit/>
          </a:bodyPr>
          <a:lstStyle/>
          <a:p>
            <a:r>
              <a:rPr lang="el-GR" sz="1200" dirty="0" smtClean="0"/>
              <a:t>3</a:t>
            </a:r>
            <a:r>
              <a:rPr lang="en-US" sz="1200" dirty="0" smtClean="0"/>
              <a:t>3</a:t>
            </a:r>
            <a:endParaRPr lang="el-GR" sz="1200" dirty="0"/>
          </a:p>
        </p:txBody>
      </p:sp>
    </p:spTree>
    <p:extLst>
      <p:ext uri="{BB962C8B-B14F-4D97-AF65-F5344CB8AC3E}">
        <p14:creationId xmlns:p14="http://schemas.microsoft.com/office/powerpoint/2010/main" val="533414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Αφή 1/</a:t>
            </a:r>
            <a:r>
              <a:rPr lang="en-US" sz="4000" dirty="0" smtClean="0"/>
              <a:t>2</a:t>
            </a:r>
            <a:endParaRPr lang="en-US" sz="4000" dirty="0"/>
          </a:p>
        </p:txBody>
      </p:sp>
      <p:sp>
        <p:nvSpPr>
          <p:cNvPr id="4" name="Content Placeholder 3"/>
          <p:cNvSpPr>
            <a:spLocks noGrp="1"/>
          </p:cNvSpPr>
          <p:nvPr>
            <p:ph sz="half" idx="1"/>
          </p:nvPr>
        </p:nvSpPr>
        <p:spPr>
          <a:xfrm>
            <a:off x="229952" y="1347493"/>
            <a:ext cx="5063408" cy="5429227"/>
          </a:xfrm>
        </p:spPr>
        <p:txBody>
          <a:bodyPr>
            <a:normAutofit fontScale="32500" lnSpcReduction="20000"/>
          </a:bodyPr>
          <a:lstStyle/>
          <a:p>
            <a:pPr marL="0" indent="0">
              <a:lnSpc>
                <a:spcPct val="110000"/>
              </a:lnSpc>
              <a:buNone/>
            </a:pPr>
            <a:r>
              <a:rPr lang="el-GR" altLang="en-US" sz="6200" b="1" dirty="0">
                <a:cs typeface="Times New Roman" panose="02020603050405020304" pitchFamily="18" charset="0"/>
              </a:rPr>
              <a:t>Το σύστημα πλευρικής γραμμής:</a:t>
            </a:r>
          </a:p>
          <a:p>
            <a:pPr>
              <a:lnSpc>
                <a:spcPct val="110000"/>
              </a:lnSpc>
            </a:pPr>
            <a:r>
              <a:rPr lang="el-GR" altLang="en-US" sz="6200" dirty="0">
                <a:cs typeface="Times New Roman" panose="02020603050405020304" pitchFamily="18" charset="0"/>
              </a:rPr>
              <a:t>Η πλευρική γραμμή είναι ένας εξ </a:t>
            </a:r>
            <a:r>
              <a:rPr lang="el-GR" altLang="en-US" sz="6200" dirty="0" smtClean="0">
                <a:cs typeface="Times New Roman" panose="02020603050405020304" pitchFamily="18" charset="0"/>
              </a:rPr>
              <a:t>αποστάσεως </a:t>
            </a:r>
            <a:r>
              <a:rPr lang="el-GR" altLang="en-US" sz="6200" dirty="0">
                <a:cs typeface="Times New Roman" panose="02020603050405020304" pitchFamily="18" charset="0"/>
              </a:rPr>
              <a:t>υποδοχέας αφής </a:t>
            </a:r>
            <a:r>
              <a:rPr lang="el-GR" altLang="en-US" sz="6200" dirty="0" smtClean="0">
                <a:cs typeface="Times New Roman" panose="02020603050405020304" pitchFamily="18" charset="0"/>
              </a:rPr>
              <a:t>για </a:t>
            </a:r>
            <a:r>
              <a:rPr lang="el-GR" altLang="en-US" sz="6200" dirty="0">
                <a:cs typeface="Times New Roman" panose="02020603050405020304" pitchFamily="18" charset="0"/>
              </a:rPr>
              <a:t>την ανίχνευση δονήσεων </a:t>
            </a:r>
            <a:r>
              <a:rPr lang="el-GR" altLang="en-US" sz="6200" dirty="0" smtClean="0">
                <a:cs typeface="Times New Roman" panose="02020603050405020304" pitchFamily="18" charset="0"/>
              </a:rPr>
              <a:t>κυμάτων </a:t>
            </a:r>
            <a:r>
              <a:rPr lang="el-GR" altLang="en-US" sz="6200" dirty="0">
                <a:cs typeface="Times New Roman" panose="02020603050405020304" pitchFamily="18" charset="0"/>
              </a:rPr>
              <a:t>και ρευμάτων στο νερό. </a:t>
            </a:r>
          </a:p>
          <a:p>
            <a:pPr>
              <a:lnSpc>
                <a:spcPct val="110000"/>
              </a:lnSpc>
            </a:pPr>
            <a:r>
              <a:rPr lang="el-GR" altLang="en-US" sz="6200" dirty="0">
                <a:cs typeface="Times New Roman" panose="02020603050405020304" pitchFamily="18" charset="0"/>
              </a:rPr>
              <a:t>Τα όργανα-υποδοχείς καλούνται </a:t>
            </a:r>
            <a:r>
              <a:rPr lang="el-GR" altLang="en-US" sz="6200" b="1" dirty="0" err="1" smtClean="0">
                <a:cs typeface="Times New Roman" panose="02020603050405020304" pitchFamily="18" charset="0"/>
              </a:rPr>
              <a:t>νευρομαστοί</a:t>
            </a:r>
            <a:r>
              <a:rPr lang="el-GR" altLang="en-US" sz="6200" b="1" dirty="0" smtClean="0">
                <a:cs typeface="Times New Roman" panose="02020603050405020304" pitchFamily="18" charset="0"/>
              </a:rPr>
              <a:t> </a:t>
            </a:r>
            <a:r>
              <a:rPr lang="el-GR" altLang="en-US" sz="6200" dirty="0">
                <a:cs typeface="Times New Roman" panose="02020603050405020304" pitchFamily="18" charset="0"/>
              </a:rPr>
              <a:t>και είναι </a:t>
            </a:r>
            <a:r>
              <a:rPr lang="el-GR" altLang="en-US" sz="6200" dirty="0" smtClean="0">
                <a:cs typeface="Times New Roman" panose="02020603050405020304" pitchFamily="18" charset="0"/>
              </a:rPr>
              <a:t>τοποθετημένα στην </a:t>
            </a:r>
            <a:r>
              <a:rPr lang="el-GR" altLang="en-US" sz="6200" dirty="0">
                <a:cs typeface="Times New Roman" panose="02020603050405020304" pitchFamily="18" charset="0"/>
              </a:rPr>
              <a:t>επιφάνεια του σώματος των </a:t>
            </a:r>
            <a:r>
              <a:rPr lang="el-GR" altLang="en-US" sz="6200" dirty="0" smtClean="0">
                <a:cs typeface="Times New Roman" panose="02020603050405020304" pitchFamily="18" charset="0"/>
              </a:rPr>
              <a:t>υδρόβιων </a:t>
            </a:r>
            <a:r>
              <a:rPr lang="el-GR" altLang="en-US" sz="6200" dirty="0">
                <a:cs typeface="Times New Roman" panose="02020603050405020304" pitchFamily="18" charset="0"/>
              </a:rPr>
              <a:t>αμφιβίων και των ψαριών. </a:t>
            </a:r>
          </a:p>
          <a:p>
            <a:pPr>
              <a:lnSpc>
                <a:spcPct val="110000"/>
              </a:lnSpc>
            </a:pPr>
            <a:r>
              <a:rPr lang="el-GR" altLang="en-US" sz="6200" dirty="0">
                <a:cs typeface="Times New Roman" panose="02020603050405020304" pitchFamily="18" charset="0"/>
              </a:rPr>
              <a:t>Σε πολλά ψάρια βρίσκεται κάτω από </a:t>
            </a:r>
            <a:r>
              <a:rPr lang="el-GR" altLang="en-US" sz="6200" dirty="0" smtClean="0">
                <a:cs typeface="Times New Roman" panose="02020603050405020304" pitchFamily="18" charset="0"/>
              </a:rPr>
              <a:t>την επιδερμίδα </a:t>
            </a:r>
            <a:r>
              <a:rPr lang="el-GR" altLang="en-US" sz="6200" dirty="0">
                <a:cs typeface="Times New Roman" panose="02020603050405020304" pitchFamily="18" charset="0"/>
              </a:rPr>
              <a:t>και λαμβάνει ώσεις </a:t>
            </a:r>
            <a:r>
              <a:rPr lang="el-GR" altLang="en-US" sz="6200" dirty="0" smtClean="0">
                <a:cs typeface="Times New Roman" panose="02020603050405020304" pitchFamily="18" charset="0"/>
              </a:rPr>
              <a:t>μέσω </a:t>
            </a:r>
            <a:r>
              <a:rPr lang="el-GR" altLang="en-US" sz="6200" dirty="0">
                <a:cs typeface="Times New Roman" panose="02020603050405020304" pitchFamily="18" charset="0"/>
              </a:rPr>
              <a:t>αγωγών. Οι </a:t>
            </a:r>
            <a:r>
              <a:rPr lang="el-GR" altLang="en-US" sz="6200" dirty="0" err="1">
                <a:cs typeface="Times New Roman" panose="02020603050405020304" pitchFamily="18" charset="0"/>
              </a:rPr>
              <a:t>νευρομαστοί</a:t>
            </a:r>
            <a:r>
              <a:rPr lang="el-GR" altLang="en-US" sz="6200" dirty="0">
                <a:cs typeface="Times New Roman" panose="02020603050405020304" pitchFamily="18" charset="0"/>
              </a:rPr>
              <a:t> </a:t>
            </a:r>
            <a:r>
              <a:rPr lang="el-GR" altLang="en-US" sz="6200" dirty="0" smtClean="0">
                <a:cs typeface="Times New Roman" panose="02020603050405020304" pitchFamily="18" charset="0"/>
              </a:rPr>
              <a:t>βρίσκονται </a:t>
            </a:r>
            <a:r>
              <a:rPr lang="el-GR" altLang="en-US" sz="6200" dirty="0">
                <a:cs typeface="Times New Roman" panose="02020603050405020304" pitchFamily="18" charset="0"/>
              </a:rPr>
              <a:t>επίσης σε μεγάλη </a:t>
            </a:r>
            <a:r>
              <a:rPr lang="el-GR" altLang="en-US" sz="6200" dirty="0" smtClean="0">
                <a:cs typeface="Times New Roman" panose="02020603050405020304" pitchFamily="18" charset="0"/>
              </a:rPr>
              <a:t>πυκνότητα </a:t>
            </a:r>
            <a:r>
              <a:rPr lang="el-GR" altLang="en-US" sz="6200" dirty="0">
                <a:cs typeface="Times New Roman" panose="02020603050405020304" pitchFamily="18" charset="0"/>
              </a:rPr>
              <a:t>στο κεφάλι των ψαριών. </a:t>
            </a:r>
          </a:p>
          <a:p>
            <a:pPr>
              <a:lnSpc>
                <a:spcPct val="110000"/>
              </a:lnSpc>
            </a:pPr>
            <a:r>
              <a:rPr lang="el-GR" altLang="en-US" sz="6200" dirty="0">
                <a:cs typeface="Times New Roman" panose="02020603050405020304" pitchFamily="18" charset="0"/>
              </a:rPr>
              <a:t>Είναι το κύριο αισθητήριο σύστημα </a:t>
            </a:r>
            <a:r>
              <a:rPr lang="el-GR" altLang="en-US" sz="6200" dirty="0" smtClean="0">
                <a:cs typeface="Times New Roman" panose="02020603050405020304" pitchFamily="18" charset="0"/>
              </a:rPr>
              <a:t>αφής </a:t>
            </a:r>
            <a:r>
              <a:rPr lang="el-GR" altLang="en-US" sz="6200" dirty="0">
                <a:cs typeface="Times New Roman" panose="02020603050405020304" pitchFamily="18" charset="0"/>
              </a:rPr>
              <a:t>και </a:t>
            </a:r>
            <a:r>
              <a:rPr lang="el-GR" altLang="en-US" sz="6200" b="1" dirty="0">
                <a:cs typeface="Times New Roman" panose="02020603050405020304" pitchFamily="18" charset="0"/>
              </a:rPr>
              <a:t>πλοήγησης</a:t>
            </a:r>
            <a:r>
              <a:rPr lang="el-GR" altLang="en-US" sz="6200" dirty="0">
                <a:cs typeface="Times New Roman" panose="02020603050405020304" pitchFamily="18" charset="0"/>
              </a:rPr>
              <a:t> των </a:t>
            </a:r>
            <a:r>
              <a:rPr lang="el-GR" altLang="en-US" sz="6200" dirty="0" smtClean="0">
                <a:cs typeface="Times New Roman" panose="02020603050405020304" pitchFamily="18" charset="0"/>
              </a:rPr>
              <a:t>ψαριών.  </a:t>
            </a:r>
            <a:endParaRPr lang="en-GB" altLang="en-US" sz="6200" dirty="0">
              <a:cs typeface="Times New Roman" panose="02020603050405020304" pitchFamily="18" charset="0"/>
            </a:endParaRPr>
          </a:p>
          <a:p>
            <a:endParaRPr lang="en-GB" altLang="en-US" sz="2400" b="1" dirty="0">
              <a:solidFill>
                <a:srgbClr val="FF6600"/>
              </a:solidFill>
              <a:latin typeface="Times New Roman" panose="02020603050405020304" pitchFamily="18" charset="0"/>
              <a:cs typeface="Times New Roman" panose="02020603050405020304" pitchFamily="18" charset="0"/>
            </a:endParaRPr>
          </a:p>
          <a:p>
            <a:endParaRPr lang="en-US"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44</a:t>
            </a:fld>
            <a:endParaRPr lang="en-US"/>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30607" y="1690689"/>
            <a:ext cx="3347496" cy="4351337"/>
          </a:xfrm>
        </p:spPr>
      </p:pic>
      <p:sp>
        <p:nvSpPr>
          <p:cNvPr id="8" name="TextBox 7"/>
          <p:cNvSpPr txBox="1"/>
          <p:nvPr/>
        </p:nvSpPr>
        <p:spPr>
          <a:xfrm flipH="1">
            <a:off x="8495532" y="5765027"/>
            <a:ext cx="358227" cy="276999"/>
          </a:xfrm>
          <a:prstGeom prst="rect">
            <a:avLst/>
          </a:prstGeom>
          <a:noFill/>
        </p:spPr>
        <p:txBody>
          <a:bodyPr wrap="square" rtlCol="0">
            <a:spAutoFit/>
          </a:bodyPr>
          <a:lstStyle/>
          <a:p>
            <a:r>
              <a:rPr lang="el-GR" sz="1200" dirty="0" smtClean="0"/>
              <a:t>3</a:t>
            </a:r>
            <a:r>
              <a:rPr lang="en-US" sz="1200" dirty="0" smtClean="0"/>
              <a:t>4</a:t>
            </a:r>
            <a:endParaRPr lang="el-GR" sz="1200" dirty="0"/>
          </a:p>
        </p:txBody>
      </p:sp>
    </p:spTree>
    <p:extLst>
      <p:ext uri="{BB962C8B-B14F-4D97-AF65-F5344CB8AC3E}">
        <p14:creationId xmlns:p14="http://schemas.microsoft.com/office/powerpoint/2010/main" val="813716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Αφή 2/</a:t>
            </a:r>
            <a:r>
              <a:rPr lang="en-US" sz="4000" dirty="0" smtClean="0"/>
              <a:t>2</a:t>
            </a:r>
            <a:endParaRPr lang="en-US" sz="4000"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45</a:t>
            </a:fld>
            <a:endParaRPr lang="en-US"/>
          </a:p>
        </p:txBody>
      </p:sp>
      <p:sp>
        <p:nvSpPr>
          <p:cNvPr id="3" name="Content Placeholder 2"/>
          <p:cNvSpPr>
            <a:spLocks noGrp="1"/>
          </p:cNvSpPr>
          <p:nvPr>
            <p:ph sz="half" idx="1"/>
          </p:nvPr>
        </p:nvSpPr>
        <p:spPr>
          <a:xfrm>
            <a:off x="628650" y="1825624"/>
            <a:ext cx="7997190" cy="2019071"/>
          </a:xfrm>
        </p:spPr>
        <p:txBody>
          <a:bodyPr>
            <a:normAutofit/>
          </a:bodyPr>
          <a:lstStyle/>
          <a:p>
            <a:r>
              <a:rPr lang="el-GR" altLang="en-US" sz="2000" dirty="0">
                <a:cs typeface="Times New Roman" panose="02020603050405020304" pitchFamily="18" charset="0"/>
              </a:rPr>
              <a:t>Η αίσθηση της ακοής ενεργοποιείται όταν ηχητικά κύματα προκαλέσουν ταλάντωση στο τύμπανο του αυτιού μας.</a:t>
            </a:r>
            <a:r>
              <a:rPr lang="en-GB" altLang="en-US" sz="2000" dirty="0">
                <a:cs typeface="Times New Roman" panose="02020603050405020304" pitchFamily="18" charset="0"/>
              </a:rPr>
              <a:t> A</a:t>
            </a:r>
            <a:r>
              <a:rPr lang="el-GR" altLang="en-US" sz="2000" dirty="0" err="1">
                <a:cs typeface="Times New Roman" panose="02020603050405020304" pitchFamily="18" charset="0"/>
              </a:rPr>
              <a:t>υτό</a:t>
            </a:r>
            <a:r>
              <a:rPr lang="el-GR" altLang="en-US" sz="2000" dirty="0">
                <a:cs typeface="Times New Roman" panose="02020603050405020304" pitchFamily="18" charset="0"/>
              </a:rPr>
              <a:t> με τη σειρά του ενεργοποιεί τον κοχλία μέσα στον οποίο βρίσκεται το αισθητήριο της ακοής που ονομάζεται όργανο του </a:t>
            </a:r>
            <a:r>
              <a:rPr lang="en-GB" altLang="en-US" sz="2000" dirty="0" err="1" smtClean="0">
                <a:cs typeface="Times New Roman" panose="02020603050405020304" pitchFamily="18" charset="0"/>
              </a:rPr>
              <a:t>Corti</a:t>
            </a:r>
            <a:r>
              <a:rPr lang="el-GR" altLang="en-US" sz="2000" dirty="0" smtClean="0">
                <a:cs typeface="Times New Roman" panose="02020603050405020304" pitchFamily="18" charset="0"/>
              </a:rPr>
              <a:t>.</a:t>
            </a:r>
            <a:endParaRPr lang="el-GR" altLang="en-US" sz="2000" dirty="0">
              <a:cs typeface="Times New Roman" panose="02020603050405020304" pitchFamily="18" charset="0"/>
            </a:endParaRPr>
          </a:p>
          <a:p>
            <a:r>
              <a:rPr lang="el-GR" altLang="en-US" sz="2000" dirty="0" smtClean="0">
                <a:cs typeface="Times New Roman" panose="02020603050405020304" pitchFamily="18" charset="0"/>
              </a:rPr>
              <a:t>Στα </a:t>
            </a:r>
            <a:r>
              <a:rPr lang="el-GR" altLang="en-US" sz="2000" dirty="0">
                <a:cs typeface="Times New Roman" panose="02020603050405020304" pitchFamily="18" charset="0"/>
              </a:rPr>
              <a:t>διάφορα είδη ζώων η </a:t>
            </a:r>
            <a:r>
              <a:rPr lang="el-GR" altLang="en-US" sz="2000" dirty="0" smtClean="0">
                <a:cs typeface="Times New Roman" panose="02020603050405020304" pitchFamily="18" charset="0"/>
              </a:rPr>
              <a:t>ανατομία του </a:t>
            </a:r>
            <a:r>
              <a:rPr lang="el-GR" altLang="en-US" sz="2000" dirty="0">
                <a:cs typeface="Times New Roman" panose="02020603050405020304" pitchFamily="18" charset="0"/>
              </a:rPr>
              <a:t>αυτιού εμφανίζει </a:t>
            </a:r>
            <a:r>
              <a:rPr lang="el-GR" altLang="en-US" sz="2000" dirty="0" smtClean="0">
                <a:cs typeface="Times New Roman" panose="02020603050405020304" pitchFamily="18" charset="0"/>
              </a:rPr>
              <a:t>ευρεία διαφοροποίηση. </a:t>
            </a:r>
            <a:endParaRPr lang="el-GR" altLang="en-US" sz="2000" dirty="0">
              <a:cs typeface="Times New Roman" panose="02020603050405020304" pitchFamily="18" charset="0"/>
            </a:endParaRPr>
          </a:p>
          <a:p>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780098" y="3394591"/>
            <a:ext cx="5260781" cy="2539203"/>
          </a:xfrm>
        </p:spPr>
      </p:pic>
      <p:cxnSp>
        <p:nvCxnSpPr>
          <p:cNvPr id="11" name="Straight Arrow Connector 10"/>
          <p:cNvCxnSpPr/>
          <p:nvPr/>
        </p:nvCxnSpPr>
        <p:spPr>
          <a:xfrm flipH="1">
            <a:off x="5364480" y="3942080"/>
            <a:ext cx="2042160" cy="11582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7095786" y="3671853"/>
            <a:ext cx="1475147" cy="307777"/>
          </a:xfrm>
          <a:prstGeom prst="rect">
            <a:avLst/>
          </a:prstGeom>
          <a:noFill/>
        </p:spPr>
        <p:txBody>
          <a:bodyPr wrap="none" rtlCol="0">
            <a:spAutoFit/>
          </a:bodyPr>
          <a:lstStyle/>
          <a:p>
            <a:r>
              <a:rPr lang="el-GR" sz="1400" b="1" dirty="0" smtClean="0"/>
              <a:t>Όργανο του </a:t>
            </a:r>
            <a:r>
              <a:rPr lang="sk-SK" sz="1400" b="1" dirty="0" smtClean="0"/>
              <a:t>Corti</a:t>
            </a:r>
            <a:endParaRPr lang="en-US" sz="1400" b="1" dirty="0"/>
          </a:p>
        </p:txBody>
      </p:sp>
      <p:sp>
        <p:nvSpPr>
          <p:cNvPr id="13" name="Rectangle 10"/>
          <p:cNvSpPr>
            <a:spLocks noChangeArrowheads="1"/>
          </p:cNvSpPr>
          <p:nvPr/>
        </p:nvSpPr>
        <p:spPr bwMode="auto">
          <a:xfrm>
            <a:off x="4704080" y="5846513"/>
            <a:ext cx="2519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US" sz="1800" b="1" dirty="0">
                <a:latin typeface="+mn-lt"/>
                <a:cs typeface="Times New Roman" panose="02020603050405020304" pitchFamily="18" charset="0"/>
              </a:rPr>
              <a:t>Οριζόντια τομή κοχλία</a:t>
            </a:r>
            <a:endParaRPr lang="en-US" altLang="en-US" sz="1800" b="1" dirty="0">
              <a:latin typeface="+mn-lt"/>
            </a:endParaRPr>
          </a:p>
        </p:txBody>
      </p:sp>
      <p:sp>
        <p:nvSpPr>
          <p:cNvPr id="10" name="TextBox 9"/>
          <p:cNvSpPr txBox="1"/>
          <p:nvPr/>
        </p:nvSpPr>
        <p:spPr>
          <a:xfrm flipH="1">
            <a:off x="7095786" y="5642244"/>
            <a:ext cx="358227" cy="276999"/>
          </a:xfrm>
          <a:prstGeom prst="rect">
            <a:avLst/>
          </a:prstGeom>
          <a:noFill/>
        </p:spPr>
        <p:txBody>
          <a:bodyPr wrap="square" rtlCol="0">
            <a:spAutoFit/>
          </a:bodyPr>
          <a:lstStyle/>
          <a:p>
            <a:r>
              <a:rPr lang="el-GR" sz="1200" dirty="0" smtClean="0"/>
              <a:t>3</a:t>
            </a:r>
            <a:r>
              <a:rPr lang="en-US" sz="1200" dirty="0" smtClean="0"/>
              <a:t>5</a:t>
            </a:r>
            <a:endParaRPr lang="el-GR" sz="1200" dirty="0"/>
          </a:p>
        </p:txBody>
      </p:sp>
    </p:spTree>
    <p:extLst>
      <p:ext uri="{BB962C8B-B14F-4D97-AF65-F5344CB8AC3E}">
        <p14:creationId xmlns:p14="http://schemas.microsoft.com/office/powerpoint/2010/main" val="1301459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Ακοή 1/</a:t>
            </a:r>
            <a:r>
              <a:rPr lang="en-US" sz="4000" dirty="0" smtClean="0"/>
              <a:t>5</a:t>
            </a:r>
            <a:endParaRPr lang="en-US" sz="4000"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46</a:t>
            </a:fld>
            <a:endParaRPr lang="en-US"/>
          </a:p>
        </p:txBody>
      </p:sp>
      <p:sp>
        <p:nvSpPr>
          <p:cNvPr id="3" name="Content Placeholder 2"/>
          <p:cNvSpPr>
            <a:spLocks noGrp="1"/>
          </p:cNvSpPr>
          <p:nvPr>
            <p:ph sz="half" idx="1"/>
          </p:nvPr>
        </p:nvSpPr>
        <p:spPr>
          <a:xfrm>
            <a:off x="628650" y="1805304"/>
            <a:ext cx="7997190" cy="4077336"/>
          </a:xfrm>
        </p:spPr>
        <p:txBody>
          <a:bodyPr>
            <a:normAutofit/>
          </a:bodyPr>
          <a:lstStyle/>
          <a:p>
            <a:pPr algn="just"/>
            <a:r>
              <a:rPr lang="el-GR" altLang="en-US" sz="2000" dirty="0">
                <a:cs typeface="Times New Roman" panose="02020603050405020304" pitchFamily="18" charset="0"/>
              </a:rPr>
              <a:t>Οι </a:t>
            </a:r>
            <a:r>
              <a:rPr lang="el-GR" altLang="en-US" sz="2000" b="1" dirty="0">
                <a:cs typeface="Times New Roman" panose="02020603050405020304" pitchFamily="18" charset="0"/>
              </a:rPr>
              <a:t>άνθρωποι</a:t>
            </a:r>
            <a:r>
              <a:rPr lang="el-GR" altLang="en-US" sz="2000" dirty="0">
                <a:cs typeface="Times New Roman" panose="02020603050405020304" pitchFamily="18" charset="0"/>
              </a:rPr>
              <a:t> έχουν ένα εύρος ακοής σε συχνότητες από 20 έως 20000 </a:t>
            </a:r>
            <a:r>
              <a:rPr lang="en-GB" altLang="en-US" sz="2000" dirty="0">
                <a:cs typeface="Times New Roman" panose="02020603050405020304" pitchFamily="18" charset="0"/>
              </a:rPr>
              <a:t>Hz</a:t>
            </a:r>
            <a:r>
              <a:rPr lang="el-GR" altLang="en-US" sz="2000" dirty="0">
                <a:cs typeface="Times New Roman" panose="02020603050405020304" pitchFamily="18" charset="0"/>
              </a:rPr>
              <a:t>,</a:t>
            </a:r>
            <a:r>
              <a:rPr lang="en-GB" altLang="en-US" sz="2000" dirty="0">
                <a:cs typeface="Times New Roman" panose="02020603050405020304" pitchFamily="18" charset="0"/>
              </a:rPr>
              <a:t> </a:t>
            </a:r>
            <a:r>
              <a:rPr lang="el-GR" altLang="en-US" sz="2000" dirty="0">
                <a:cs typeface="Times New Roman" panose="02020603050405020304" pitchFamily="18" charset="0"/>
              </a:rPr>
              <a:t>ωστόσο άλλα ζώα μπορούν να ακούσουν υπέρηχους ενώ άλλα μπορούν να ακούσουν </a:t>
            </a:r>
            <a:r>
              <a:rPr lang="el-GR" altLang="en-US" sz="2000" dirty="0" err="1">
                <a:cs typeface="Times New Roman" panose="02020603050405020304" pitchFamily="18" charset="0"/>
              </a:rPr>
              <a:t>υπόηχους</a:t>
            </a:r>
            <a:endParaRPr lang="el-GR" altLang="en-US" sz="2000" dirty="0">
              <a:cs typeface="Times New Roman" panose="02020603050405020304" pitchFamily="18" charset="0"/>
            </a:endParaRPr>
          </a:p>
          <a:p>
            <a:pPr algn="just"/>
            <a:r>
              <a:rPr lang="el-GR" altLang="en-US" sz="2000" dirty="0">
                <a:cs typeface="Times New Roman" panose="02020603050405020304" pitchFamily="18" charset="0"/>
              </a:rPr>
              <a:t>Οι </a:t>
            </a:r>
            <a:r>
              <a:rPr lang="el-GR" altLang="en-US" sz="2000" b="1" dirty="0">
                <a:cs typeface="Times New Roman" panose="02020603050405020304" pitchFamily="18" charset="0"/>
              </a:rPr>
              <a:t>νυχτερίδες </a:t>
            </a:r>
            <a:r>
              <a:rPr lang="el-GR" altLang="en-US" sz="2000" dirty="0">
                <a:cs typeface="Times New Roman" panose="02020603050405020304" pitchFamily="18" charset="0"/>
              </a:rPr>
              <a:t>χρησιμοποιούν τον </a:t>
            </a:r>
            <a:r>
              <a:rPr lang="el-GR" altLang="en-US" sz="2000" b="1" dirty="0" err="1">
                <a:cs typeface="Times New Roman" panose="02020603050405020304" pitchFamily="18" charset="0"/>
              </a:rPr>
              <a:t>Ηχοεντοπισμ</a:t>
            </a:r>
            <a:r>
              <a:rPr lang="el-GR" altLang="en-US" sz="2000" dirty="0" err="1">
                <a:cs typeface="Times New Roman" panose="02020603050405020304" pitchFamily="18" charset="0"/>
              </a:rPr>
              <a:t>ό</a:t>
            </a:r>
            <a:r>
              <a:rPr lang="el-GR" altLang="en-US" sz="2000" dirty="0">
                <a:cs typeface="Times New Roman" panose="02020603050405020304" pitchFamily="18" charset="0"/>
              </a:rPr>
              <a:t> για την αναγνώριση της λείας τους και ο μηχανισμός αυτός βασίζεται στην δημιουργία ήχων υψηλής συχνότητας και στην λήψη των κυμάτων που </a:t>
            </a:r>
            <a:r>
              <a:rPr lang="el-GR" altLang="en-US" sz="2000" dirty="0" err="1">
                <a:cs typeface="Times New Roman" panose="02020603050405020304" pitchFamily="18" charset="0"/>
              </a:rPr>
              <a:t>ανακλούνται</a:t>
            </a:r>
            <a:r>
              <a:rPr lang="el-GR" altLang="en-US" sz="2000" dirty="0">
                <a:cs typeface="Times New Roman" panose="02020603050405020304" pitchFamily="18" charset="0"/>
              </a:rPr>
              <a:t>. Κάποια έντομα μπορούν να εντοπίσουν τους ήχους αυτούς και ενεργοποιούν μηχανισμούς αποφυγής τους ή παρεμβολής τους</a:t>
            </a:r>
          </a:p>
          <a:p>
            <a:pPr algn="just"/>
            <a:r>
              <a:rPr lang="el-GR" altLang="en-US" sz="2000" dirty="0">
                <a:cs typeface="Times New Roman" panose="02020603050405020304" pitchFamily="18" charset="0"/>
              </a:rPr>
              <a:t>Οι </a:t>
            </a:r>
            <a:r>
              <a:rPr lang="el-GR" altLang="en-US" sz="2000" b="1" dirty="0">
                <a:cs typeface="Times New Roman" panose="02020603050405020304" pitchFamily="18" charset="0"/>
              </a:rPr>
              <a:t>φάλαιν</a:t>
            </a:r>
            <a:r>
              <a:rPr lang="el-GR" altLang="en-US" sz="2000" dirty="0">
                <a:cs typeface="Times New Roman" panose="02020603050405020304" pitchFamily="18" charset="0"/>
              </a:rPr>
              <a:t>ε</a:t>
            </a:r>
            <a:r>
              <a:rPr lang="el-GR" altLang="en-US" sz="2000" b="1" dirty="0">
                <a:cs typeface="Times New Roman" panose="02020603050405020304" pitchFamily="18" charset="0"/>
              </a:rPr>
              <a:t>ς</a:t>
            </a:r>
            <a:r>
              <a:rPr lang="el-GR" altLang="en-US" sz="2000" dirty="0">
                <a:cs typeface="Times New Roman" panose="02020603050405020304" pitchFamily="18" charset="0"/>
              </a:rPr>
              <a:t> και τα </a:t>
            </a:r>
            <a:r>
              <a:rPr lang="el-GR" altLang="en-US" sz="2000" b="1" dirty="0">
                <a:cs typeface="Times New Roman" panose="02020603050405020304" pitchFamily="18" charset="0"/>
              </a:rPr>
              <a:t>δελφίνια </a:t>
            </a:r>
            <a:r>
              <a:rPr lang="el-GR" altLang="en-US" sz="2000" dirty="0">
                <a:cs typeface="Times New Roman" panose="02020603050405020304" pitchFamily="18" charset="0"/>
              </a:rPr>
              <a:t>μπορούν να αντιληφθούν υπέρηχους ενώ κάποιες φάλαινες χρησιμοποιούν ήχους υψηλής συχνότητας για τον εντοπισμό της τροφής τους. </a:t>
            </a:r>
          </a:p>
          <a:p>
            <a:endParaRPr lang="en-US" dirty="0"/>
          </a:p>
        </p:txBody>
      </p:sp>
    </p:spTree>
    <p:extLst>
      <p:ext uri="{BB962C8B-B14F-4D97-AF65-F5344CB8AC3E}">
        <p14:creationId xmlns:p14="http://schemas.microsoft.com/office/powerpoint/2010/main" val="3012909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Ακοή 2/</a:t>
            </a:r>
            <a:r>
              <a:rPr lang="en-US" sz="4000" dirty="0" smtClean="0"/>
              <a:t>5</a:t>
            </a:r>
            <a:endParaRPr lang="en-US" sz="4000"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47</a:t>
            </a:fld>
            <a:endParaRPr lang="en-US"/>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68257" y="1825072"/>
            <a:ext cx="5561932" cy="4027088"/>
          </a:xfrm>
        </p:spPr>
      </p:pic>
      <p:sp>
        <p:nvSpPr>
          <p:cNvPr id="8" name="TextBox 7"/>
          <p:cNvSpPr txBox="1"/>
          <p:nvPr/>
        </p:nvSpPr>
        <p:spPr>
          <a:xfrm flipH="1">
            <a:off x="7330189" y="5575161"/>
            <a:ext cx="358227" cy="276999"/>
          </a:xfrm>
          <a:prstGeom prst="rect">
            <a:avLst/>
          </a:prstGeom>
          <a:noFill/>
        </p:spPr>
        <p:txBody>
          <a:bodyPr wrap="square" rtlCol="0">
            <a:spAutoFit/>
          </a:bodyPr>
          <a:lstStyle/>
          <a:p>
            <a:r>
              <a:rPr lang="el-GR" sz="1200" dirty="0" smtClean="0"/>
              <a:t>3</a:t>
            </a:r>
            <a:r>
              <a:rPr lang="en-US" sz="1200" dirty="0" smtClean="0"/>
              <a:t>6</a:t>
            </a:r>
            <a:endParaRPr lang="el-GR" sz="1200" dirty="0"/>
          </a:p>
        </p:txBody>
      </p:sp>
    </p:spTree>
    <p:extLst>
      <p:ext uri="{BB962C8B-B14F-4D97-AF65-F5344CB8AC3E}">
        <p14:creationId xmlns:p14="http://schemas.microsoft.com/office/powerpoint/2010/main" val="135900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Ακοή 3/</a:t>
            </a:r>
            <a:r>
              <a:rPr lang="en-US" sz="4000" dirty="0" smtClean="0"/>
              <a:t>5</a:t>
            </a:r>
            <a:endParaRPr lang="en-US" sz="4000" dirty="0"/>
          </a:p>
        </p:txBody>
      </p:sp>
      <p:sp>
        <p:nvSpPr>
          <p:cNvPr id="4" name="Content Placeholder 3"/>
          <p:cNvSpPr>
            <a:spLocks noGrp="1"/>
          </p:cNvSpPr>
          <p:nvPr>
            <p:ph idx="1"/>
          </p:nvPr>
        </p:nvSpPr>
        <p:spPr>
          <a:xfrm>
            <a:off x="881269" y="1886585"/>
            <a:ext cx="7335907" cy="3274695"/>
          </a:xfrm>
        </p:spPr>
        <p:txBody>
          <a:bodyPr>
            <a:normAutofit/>
          </a:bodyPr>
          <a:lstStyle/>
          <a:p>
            <a:r>
              <a:rPr lang="el-GR" altLang="en-US" sz="2000" dirty="0">
                <a:cs typeface="Times New Roman" panose="02020603050405020304" pitchFamily="18" charset="0"/>
              </a:rPr>
              <a:t>Τα</a:t>
            </a:r>
            <a:r>
              <a:rPr lang="el-GR" altLang="en-US" sz="2000" b="1" dirty="0">
                <a:cs typeface="Times New Roman" panose="02020603050405020304" pitchFamily="18" charset="0"/>
              </a:rPr>
              <a:t> σκυλιά </a:t>
            </a:r>
            <a:r>
              <a:rPr lang="el-GR" altLang="en-US" sz="2000" dirty="0">
                <a:cs typeface="Times New Roman" panose="02020603050405020304" pitchFamily="18" charset="0"/>
              </a:rPr>
              <a:t>επίσης μπορούν να ακούσουν ήχους υψηλής συχνότητας</a:t>
            </a:r>
            <a:r>
              <a:rPr lang="en-GB" altLang="en-US" sz="2000" dirty="0">
                <a:cs typeface="Times New Roman" panose="02020603050405020304" pitchFamily="18" charset="0"/>
              </a:rPr>
              <a:t> </a:t>
            </a:r>
            <a:r>
              <a:rPr lang="el-GR" altLang="en-US" sz="2000" dirty="0">
                <a:cs typeface="Times New Roman" panose="02020603050405020304" pitchFamily="18" charset="0"/>
              </a:rPr>
              <a:t>μέχρι 40000 </a:t>
            </a:r>
            <a:r>
              <a:rPr lang="en-GB" altLang="en-US" sz="2000" dirty="0">
                <a:cs typeface="Times New Roman" panose="02020603050405020304" pitchFamily="18" charset="0"/>
              </a:rPr>
              <a:t>Hz.</a:t>
            </a:r>
            <a:r>
              <a:rPr lang="el-GR" altLang="en-US" sz="2000" dirty="0">
                <a:cs typeface="Times New Roman" panose="02020603050405020304" pitchFamily="18" charset="0"/>
              </a:rPr>
              <a:t> </a:t>
            </a:r>
            <a:endParaRPr lang="en-GB" altLang="en-US" sz="2000" dirty="0">
              <a:cs typeface="Times New Roman" panose="02020603050405020304" pitchFamily="18" charset="0"/>
            </a:endParaRPr>
          </a:p>
          <a:p>
            <a:r>
              <a:rPr lang="en-GB" altLang="en-US" sz="2000" dirty="0">
                <a:cs typeface="Times New Roman" panose="02020603050405020304" pitchFamily="18" charset="0"/>
              </a:rPr>
              <a:t>O</a:t>
            </a:r>
            <a:r>
              <a:rPr lang="el-GR" altLang="en-US" sz="2000" dirty="0">
                <a:cs typeface="Times New Roman" panose="02020603050405020304" pitchFamily="18" charset="0"/>
              </a:rPr>
              <a:t>ι </a:t>
            </a:r>
            <a:r>
              <a:rPr lang="el-GR" altLang="en-US" sz="2000" b="1" dirty="0">
                <a:cs typeface="Times New Roman" panose="02020603050405020304" pitchFamily="18" charset="0"/>
              </a:rPr>
              <a:t>νυχτερίδες</a:t>
            </a:r>
            <a:r>
              <a:rPr lang="el-GR" altLang="en-US" sz="2000" dirty="0">
                <a:cs typeface="Times New Roman" panose="02020603050405020304" pitchFamily="18" charset="0"/>
              </a:rPr>
              <a:t> ήχους που φτάνουν τα 100000 </a:t>
            </a:r>
            <a:r>
              <a:rPr lang="en-GB" altLang="en-US" sz="2000" dirty="0">
                <a:cs typeface="Times New Roman" panose="02020603050405020304" pitchFamily="18" charset="0"/>
              </a:rPr>
              <a:t>Hz</a:t>
            </a:r>
            <a:r>
              <a:rPr lang="el-GR" altLang="en-US" sz="2000" dirty="0">
                <a:cs typeface="Times New Roman" panose="02020603050405020304" pitchFamily="18" charset="0"/>
              </a:rPr>
              <a:t>. </a:t>
            </a:r>
            <a:endParaRPr lang="en-GB" altLang="en-US" sz="2000" dirty="0">
              <a:cs typeface="Times New Roman" panose="02020603050405020304" pitchFamily="18" charset="0"/>
            </a:endParaRPr>
          </a:p>
          <a:p>
            <a:r>
              <a:rPr lang="el-GR" altLang="en-US" sz="2000" dirty="0">
                <a:cs typeface="Times New Roman" panose="02020603050405020304" pitchFamily="18" charset="0"/>
              </a:rPr>
              <a:t>Τα πουλιά εμφανίζουν την ικανότητα να ακούν </a:t>
            </a:r>
            <a:r>
              <a:rPr lang="el-GR" altLang="en-US" sz="2000" dirty="0" err="1">
                <a:cs typeface="Times New Roman" panose="02020603050405020304" pitchFamily="18" charset="0"/>
              </a:rPr>
              <a:t>υπόηχους</a:t>
            </a:r>
            <a:r>
              <a:rPr lang="el-GR" altLang="en-US" sz="2000" dirty="0">
                <a:cs typeface="Times New Roman" panose="02020603050405020304" pitchFamily="18" charset="0"/>
              </a:rPr>
              <a:t> της τάξης του 0.05 </a:t>
            </a:r>
            <a:r>
              <a:rPr lang="en-GB" altLang="en-US" sz="2000" dirty="0">
                <a:cs typeface="Times New Roman" panose="02020603050405020304" pitchFamily="18" charset="0"/>
              </a:rPr>
              <a:t>Hz</a:t>
            </a:r>
            <a:r>
              <a:rPr lang="el-GR" altLang="en-US" sz="2000" dirty="0">
                <a:cs typeface="Times New Roman" panose="02020603050405020304" pitchFamily="18" charset="0"/>
              </a:rPr>
              <a:t> (δηλαδή 1 ηχητική ταλάντωση ανά 20 </a:t>
            </a:r>
            <a:r>
              <a:rPr lang="el-GR" altLang="en-US" sz="2000" dirty="0" err="1">
                <a:cs typeface="Times New Roman" panose="02020603050405020304" pitchFamily="18" charset="0"/>
              </a:rPr>
              <a:t>δευτ</a:t>
            </a:r>
            <a:r>
              <a:rPr lang="el-GR" altLang="en-US" sz="2000" dirty="0">
                <a:cs typeface="Times New Roman" panose="02020603050405020304" pitchFamily="18" charset="0"/>
              </a:rPr>
              <a:t>.)</a:t>
            </a:r>
            <a:r>
              <a:rPr lang="en-GB" altLang="en-US" sz="2000" dirty="0">
                <a:cs typeface="Times New Roman" panose="02020603050405020304" pitchFamily="18" charset="0"/>
              </a:rPr>
              <a:t> </a:t>
            </a:r>
            <a:r>
              <a:rPr lang="el-GR" altLang="en-US" sz="2000" dirty="0">
                <a:cs typeface="Times New Roman" panose="02020603050405020304" pitchFamily="18" charset="0"/>
              </a:rPr>
              <a:t>και σαν αποτέλεσμα μπορούν να αντιληφθούν ήχους από σεισμούς ή ρεύματα αέρα.</a:t>
            </a:r>
          </a:p>
          <a:p>
            <a:r>
              <a:rPr lang="el-GR" altLang="en-US" sz="2000" dirty="0">
                <a:cs typeface="Times New Roman" panose="02020603050405020304" pitchFamily="18" charset="0"/>
              </a:rPr>
              <a:t>Η </a:t>
            </a:r>
            <a:r>
              <a:rPr lang="el-GR" altLang="en-US" sz="2000" b="1" dirty="0">
                <a:cs typeface="Times New Roman" panose="02020603050405020304" pitchFamily="18" charset="0"/>
              </a:rPr>
              <a:t>διάκριση της τονικότητας του ήχου (συχνότητα) γίνεται μέσω της ικανότητας συγκεκριμένων ήχων να ενεργοποιήσουν συγκεκριμένα τριχωτά κύτταρα</a:t>
            </a:r>
            <a:r>
              <a:rPr lang="el-GR" altLang="en-US" sz="2000" dirty="0">
                <a:cs typeface="Times New Roman" panose="02020603050405020304" pitchFamily="18" charset="0"/>
              </a:rPr>
              <a:t>. </a:t>
            </a:r>
            <a:endParaRPr lang="en-US" sz="2000"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48</a:t>
            </a:fld>
            <a:endParaRPr lang="en-US"/>
          </a:p>
        </p:txBody>
      </p:sp>
    </p:spTree>
    <p:extLst>
      <p:ext uri="{BB962C8B-B14F-4D97-AF65-F5344CB8AC3E}">
        <p14:creationId xmlns:p14="http://schemas.microsoft.com/office/powerpoint/2010/main" val="1597235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Ακοή 4/</a:t>
            </a:r>
            <a:r>
              <a:rPr lang="en-US" sz="4000" dirty="0" smtClean="0"/>
              <a:t>5</a:t>
            </a:r>
            <a:endParaRPr lang="en-US" sz="4000"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49</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930" y="2054316"/>
            <a:ext cx="7886700" cy="3629795"/>
          </a:xfrm>
        </p:spPr>
      </p:pic>
      <p:sp>
        <p:nvSpPr>
          <p:cNvPr id="8" name="TextBox 7"/>
          <p:cNvSpPr txBox="1"/>
          <p:nvPr/>
        </p:nvSpPr>
        <p:spPr>
          <a:xfrm flipH="1">
            <a:off x="7330189" y="5575161"/>
            <a:ext cx="358227" cy="276999"/>
          </a:xfrm>
          <a:prstGeom prst="rect">
            <a:avLst/>
          </a:prstGeom>
          <a:noFill/>
        </p:spPr>
        <p:txBody>
          <a:bodyPr wrap="square" rtlCol="0">
            <a:spAutoFit/>
          </a:bodyPr>
          <a:lstStyle/>
          <a:p>
            <a:r>
              <a:rPr lang="el-GR" sz="1200" dirty="0" smtClean="0"/>
              <a:t>3</a:t>
            </a:r>
            <a:r>
              <a:rPr lang="en-US" sz="1200" dirty="0" smtClean="0"/>
              <a:t>7</a:t>
            </a:r>
            <a:endParaRPr lang="el-GR" sz="1200" dirty="0"/>
          </a:p>
        </p:txBody>
      </p:sp>
    </p:spTree>
    <p:extLst>
      <p:ext uri="{BB962C8B-B14F-4D97-AF65-F5344CB8AC3E}">
        <p14:creationId xmlns:p14="http://schemas.microsoft.com/office/powerpoint/2010/main" val="3250647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4103"/>
            <a:ext cx="7886700" cy="1325563"/>
          </a:xfrm>
        </p:spPr>
        <p:txBody>
          <a:bodyPr>
            <a:normAutofit/>
          </a:bodyPr>
          <a:lstStyle/>
          <a:p>
            <a:r>
              <a:rPr lang="el-GR" sz="4000" dirty="0" smtClean="0"/>
              <a:t>Συμπαθητικό και Παρασυμπαθητικό Σύστημα</a:t>
            </a:r>
            <a:r>
              <a:rPr lang="en-US" sz="4000" dirty="0" smtClean="0"/>
              <a:t> II</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5</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6672" y="1825625"/>
            <a:ext cx="7030656" cy="4351338"/>
          </a:xfrm>
        </p:spPr>
      </p:pic>
      <p:sp>
        <p:nvSpPr>
          <p:cNvPr id="8" name="TextBox 5"/>
          <p:cNvSpPr txBox="1">
            <a:spLocks noChangeArrowheads="1"/>
          </p:cNvSpPr>
          <p:nvPr/>
        </p:nvSpPr>
        <p:spPr bwMode="auto">
          <a:xfrm>
            <a:off x="628650" y="5943412"/>
            <a:ext cx="3913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US" sz="1400" dirty="0">
                <a:latin typeface="+mn-lt"/>
                <a:cs typeface="Times New Roman" panose="02020603050405020304" pitchFamily="18" charset="0"/>
              </a:rPr>
              <a:t>Πηγή: </a:t>
            </a:r>
            <a:r>
              <a:rPr lang="en-US" altLang="en-US" sz="1400" dirty="0">
                <a:latin typeface="+mn-lt"/>
                <a:cs typeface="Times New Roman" panose="02020603050405020304" pitchFamily="18" charset="0"/>
              </a:rPr>
              <a:t>http://www.sympatheticnervoussystem.net/</a:t>
            </a:r>
          </a:p>
        </p:txBody>
      </p:sp>
      <p:sp>
        <p:nvSpPr>
          <p:cNvPr id="3" name="TextBox 2"/>
          <p:cNvSpPr txBox="1"/>
          <p:nvPr/>
        </p:nvSpPr>
        <p:spPr>
          <a:xfrm>
            <a:off x="8197457" y="5899964"/>
            <a:ext cx="263214" cy="276999"/>
          </a:xfrm>
          <a:prstGeom prst="rect">
            <a:avLst/>
          </a:prstGeom>
          <a:noFill/>
        </p:spPr>
        <p:txBody>
          <a:bodyPr wrap="none" rtlCol="0">
            <a:spAutoFit/>
          </a:bodyPr>
          <a:lstStyle/>
          <a:p>
            <a:r>
              <a:rPr lang="el-GR" sz="1200" dirty="0" smtClean="0"/>
              <a:t>1</a:t>
            </a:r>
            <a:endParaRPr lang="el-GR" sz="1200" dirty="0"/>
          </a:p>
        </p:txBody>
      </p:sp>
    </p:spTree>
    <p:extLst>
      <p:ext uri="{BB962C8B-B14F-4D97-AF65-F5344CB8AC3E}">
        <p14:creationId xmlns:p14="http://schemas.microsoft.com/office/powerpoint/2010/main" val="28703561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Τι ακούμε </a:t>
            </a:r>
            <a:r>
              <a:rPr lang="en-US" sz="4000" dirty="0" smtClean="0"/>
              <a:t>;</a:t>
            </a:r>
            <a:endParaRPr lang="en-US" sz="4000" dirty="0"/>
          </a:p>
        </p:txBody>
      </p:sp>
      <p:sp>
        <p:nvSpPr>
          <p:cNvPr id="4" name="Content Placeholder 3"/>
          <p:cNvSpPr>
            <a:spLocks noGrp="1"/>
          </p:cNvSpPr>
          <p:nvPr>
            <p:ph sz="half" idx="1"/>
          </p:nvPr>
        </p:nvSpPr>
        <p:spPr>
          <a:xfrm>
            <a:off x="628650" y="1388745"/>
            <a:ext cx="7539990" cy="2177415"/>
          </a:xfrm>
        </p:spPr>
        <p:txBody>
          <a:bodyPr>
            <a:normAutofit/>
          </a:bodyPr>
          <a:lstStyle/>
          <a:p>
            <a:pPr>
              <a:lnSpc>
                <a:spcPct val="100000"/>
              </a:lnSpc>
            </a:pPr>
            <a:r>
              <a:rPr lang="el-GR" altLang="en-US" sz="2000" dirty="0">
                <a:cs typeface="Times New Roman" panose="02020603050405020304" pitchFamily="18" charset="0"/>
              </a:rPr>
              <a:t>Η ακοή είναι μια αίσθηση που συνδυάζει την πίεση (ένταση) των ηχητικών κυμάτων με τη συχνότητα των ηχητικών </a:t>
            </a:r>
            <a:r>
              <a:rPr lang="el-GR" altLang="en-US" sz="2000" dirty="0" smtClean="0">
                <a:cs typeface="Times New Roman" panose="02020603050405020304" pitchFamily="18" charset="0"/>
              </a:rPr>
              <a:t>κυμάτων</a:t>
            </a:r>
            <a:r>
              <a:rPr lang="en-US" altLang="en-US" sz="2000" dirty="0" smtClean="0">
                <a:cs typeface="Times New Roman" panose="02020603050405020304" pitchFamily="18" charset="0"/>
              </a:rPr>
              <a:t>.</a:t>
            </a:r>
            <a:r>
              <a:rPr lang="el-GR" altLang="en-US" sz="2000" dirty="0" smtClean="0">
                <a:cs typeface="Times New Roman" panose="02020603050405020304" pitchFamily="18" charset="0"/>
              </a:rPr>
              <a:t> </a:t>
            </a:r>
            <a:endParaRPr lang="el-GR" altLang="en-US" sz="2000" dirty="0">
              <a:cs typeface="Times New Roman" panose="02020603050405020304" pitchFamily="18" charset="0"/>
            </a:endParaRPr>
          </a:p>
          <a:p>
            <a:pPr>
              <a:lnSpc>
                <a:spcPct val="100000"/>
              </a:lnSpc>
            </a:pPr>
            <a:r>
              <a:rPr lang="el-GR" altLang="en-US" sz="2000" dirty="0">
                <a:cs typeface="Times New Roman" panose="02020603050405020304" pitchFamily="18" charset="0"/>
              </a:rPr>
              <a:t>Έτσι μπορούμε να ακούμε ήχους χαμηλών η υψηλών συχνοτήτων μόνο αν είναι υψηλής </a:t>
            </a:r>
            <a:r>
              <a:rPr lang="el-GR" altLang="en-US" sz="2000" dirty="0" smtClean="0">
                <a:cs typeface="Times New Roman" panose="02020603050405020304" pitchFamily="18" charset="0"/>
              </a:rPr>
              <a:t>έντασης</a:t>
            </a:r>
            <a:r>
              <a:rPr lang="en-US" altLang="en-US" sz="2000" dirty="0" smtClean="0">
                <a:cs typeface="Times New Roman" panose="02020603050405020304" pitchFamily="18" charset="0"/>
              </a:rPr>
              <a:t>.</a:t>
            </a:r>
            <a:endParaRPr lang="el-GR" altLang="en-US" sz="2000" dirty="0">
              <a:cs typeface="Times New Roman" panose="02020603050405020304" pitchFamily="18" charset="0"/>
            </a:endParaRPr>
          </a:p>
          <a:p>
            <a:pPr>
              <a:lnSpc>
                <a:spcPct val="100000"/>
              </a:lnSpc>
            </a:pPr>
            <a:r>
              <a:rPr lang="el-GR" altLang="en-US" sz="2000" dirty="0" smtClean="0">
                <a:cs typeface="Times New Roman" panose="02020603050405020304" pitchFamily="18" charset="0"/>
              </a:rPr>
              <a:t>Τα </a:t>
            </a:r>
            <a:r>
              <a:rPr lang="el-GR" altLang="en-US" sz="2000" dirty="0">
                <a:cs typeface="Times New Roman" panose="02020603050405020304" pitchFamily="18" charset="0"/>
              </a:rPr>
              <a:t>περισσότερα είδη ζώων ακούνε ήχους που δεν μπορούμε να ακούσουμε </a:t>
            </a:r>
            <a:r>
              <a:rPr lang="el-GR" altLang="en-US" sz="2000" dirty="0" smtClean="0">
                <a:cs typeface="Times New Roman" panose="02020603050405020304" pitchFamily="18" charset="0"/>
              </a:rPr>
              <a:t>εμείς</a:t>
            </a:r>
            <a:r>
              <a:rPr lang="en-US" altLang="en-US" sz="2000" dirty="0" smtClean="0">
                <a:cs typeface="Times New Roman" panose="02020603050405020304" pitchFamily="18" charset="0"/>
              </a:rPr>
              <a:t>.</a:t>
            </a:r>
            <a:endParaRPr lang="el-GR" altLang="en-US" sz="2000" dirty="0">
              <a:cs typeface="Times New Roman" panose="02020603050405020304" pitchFamily="18" charset="0"/>
            </a:endParaRPr>
          </a:p>
          <a:p>
            <a:endParaRPr lang="en-US" dirty="0"/>
          </a:p>
        </p:txBody>
      </p:sp>
      <p:pic>
        <p:nvPicPr>
          <p:cNvPr id="9" name="Content Placeholder 8"/>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31567" y="3566160"/>
            <a:ext cx="6435311" cy="2639647"/>
          </a:xfrm>
        </p:spPr>
      </p:pic>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50</a:t>
            </a:fld>
            <a:endParaRPr lang="en-US"/>
          </a:p>
        </p:txBody>
      </p:sp>
      <p:sp>
        <p:nvSpPr>
          <p:cNvPr id="7" name="TextBox 6"/>
          <p:cNvSpPr txBox="1"/>
          <p:nvPr/>
        </p:nvSpPr>
        <p:spPr>
          <a:xfrm flipH="1">
            <a:off x="7810413" y="5758041"/>
            <a:ext cx="358227" cy="276999"/>
          </a:xfrm>
          <a:prstGeom prst="rect">
            <a:avLst/>
          </a:prstGeom>
          <a:noFill/>
        </p:spPr>
        <p:txBody>
          <a:bodyPr wrap="square" rtlCol="0">
            <a:spAutoFit/>
          </a:bodyPr>
          <a:lstStyle/>
          <a:p>
            <a:r>
              <a:rPr lang="el-GR" sz="1200" dirty="0" smtClean="0"/>
              <a:t>3</a:t>
            </a:r>
            <a:r>
              <a:rPr lang="en-US" sz="1200" dirty="0" smtClean="0"/>
              <a:t>8</a:t>
            </a:r>
            <a:endParaRPr lang="el-GR" sz="1200" dirty="0"/>
          </a:p>
        </p:txBody>
      </p:sp>
    </p:spTree>
    <p:extLst>
      <p:ext uri="{BB962C8B-B14F-4D97-AF65-F5344CB8AC3E}">
        <p14:creationId xmlns:p14="http://schemas.microsoft.com/office/powerpoint/2010/main" val="826937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Ακοή </a:t>
            </a:r>
            <a:r>
              <a:rPr lang="en-US" sz="4000" dirty="0" smtClean="0"/>
              <a:t>5</a:t>
            </a:r>
            <a:r>
              <a:rPr lang="el-GR" sz="4000" dirty="0" smtClean="0"/>
              <a:t>/</a:t>
            </a:r>
            <a:r>
              <a:rPr lang="en-US" sz="4000" dirty="0" smtClean="0"/>
              <a:t>5</a:t>
            </a:r>
            <a:endParaRPr lang="en-US" sz="4000" dirty="0"/>
          </a:p>
        </p:txBody>
      </p:sp>
      <p:sp>
        <p:nvSpPr>
          <p:cNvPr id="4" name="Content Placeholder 3"/>
          <p:cNvSpPr>
            <a:spLocks noGrp="1"/>
          </p:cNvSpPr>
          <p:nvPr>
            <p:ph sz="half" idx="1"/>
          </p:nvPr>
        </p:nvSpPr>
        <p:spPr>
          <a:xfrm>
            <a:off x="605873" y="1628774"/>
            <a:ext cx="7886700" cy="1801495"/>
          </a:xfrm>
        </p:spPr>
        <p:txBody>
          <a:bodyPr>
            <a:normAutofit fontScale="70000" lnSpcReduction="20000"/>
          </a:bodyPr>
          <a:lstStyle/>
          <a:p>
            <a:pPr marL="0" indent="0">
              <a:lnSpc>
                <a:spcPct val="110000"/>
              </a:lnSpc>
              <a:buNone/>
            </a:pPr>
            <a:r>
              <a:rPr lang="el-GR" altLang="en-US" sz="2900" dirty="0">
                <a:cs typeface="Times New Roman" panose="02020603050405020304" pitchFamily="18" charset="0"/>
              </a:rPr>
              <a:t>Έχει βρεθεί ότι το κανάλι </a:t>
            </a:r>
            <a:r>
              <a:rPr lang="en-GB" altLang="en-US" sz="2900" b="1" dirty="0">
                <a:cs typeface="Times New Roman" panose="02020603050405020304" pitchFamily="18" charset="0"/>
              </a:rPr>
              <a:t>TRPA1</a:t>
            </a:r>
            <a:r>
              <a:rPr lang="en-GB" altLang="en-US" sz="2900" dirty="0">
                <a:cs typeface="Times New Roman" panose="02020603050405020304" pitchFamily="18" charset="0"/>
              </a:rPr>
              <a:t> </a:t>
            </a:r>
            <a:r>
              <a:rPr lang="el-GR" altLang="en-US" sz="2900" dirty="0">
                <a:cs typeface="Times New Roman" panose="02020603050405020304" pitchFamily="18" charset="0"/>
              </a:rPr>
              <a:t>που ανήκει και αυτό στην οικογένεια των καναλιών </a:t>
            </a:r>
            <a:r>
              <a:rPr lang="en-GB" altLang="en-US" sz="2900" dirty="0">
                <a:cs typeface="Times New Roman" panose="02020603050405020304" pitchFamily="18" charset="0"/>
              </a:rPr>
              <a:t>TRP</a:t>
            </a:r>
            <a:r>
              <a:rPr lang="el-GR" altLang="en-US" sz="2900" dirty="0">
                <a:cs typeface="Times New Roman" panose="02020603050405020304" pitchFamily="18" charset="0"/>
              </a:rPr>
              <a:t> είναι αυτό που ενεργοποιεί τα τριχωτά κύτταρα στο όργανο του </a:t>
            </a:r>
            <a:r>
              <a:rPr lang="en-GB" altLang="en-US" sz="2900" dirty="0" err="1">
                <a:cs typeface="Times New Roman" panose="02020603050405020304" pitchFamily="18" charset="0"/>
              </a:rPr>
              <a:t>Corti</a:t>
            </a:r>
            <a:r>
              <a:rPr lang="en-GB" altLang="en-US" sz="2900" dirty="0">
                <a:cs typeface="Times New Roman" panose="02020603050405020304" pitchFamily="18" charset="0"/>
              </a:rPr>
              <a:t> (Corey DP. </a:t>
            </a:r>
            <a:r>
              <a:rPr lang="en-US" altLang="en-US" sz="2900" dirty="0">
                <a:cs typeface="Times New Roman" panose="02020603050405020304" pitchFamily="18" charset="0"/>
              </a:rPr>
              <a:t>e</a:t>
            </a:r>
            <a:r>
              <a:rPr lang="en-GB" altLang="en-US" sz="2900" dirty="0">
                <a:cs typeface="Times New Roman" panose="02020603050405020304" pitchFamily="18" charset="0"/>
              </a:rPr>
              <a:t>t al.  (2004) </a:t>
            </a:r>
            <a:r>
              <a:rPr lang="en-US" altLang="en-US" sz="2900" dirty="0">
                <a:cs typeface="Times New Roman" panose="02020603050405020304" pitchFamily="18" charset="0"/>
              </a:rPr>
              <a:t>TRPA1 is a candidate for the </a:t>
            </a:r>
            <a:r>
              <a:rPr lang="en-US" altLang="en-US" sz="2900" dirty="0" err="1">
                <a:cs typeface="Times New Roman" panose="02020603050405020304" pitchFamily="18" charset="0"/>
              </a:rPr>
              <a:t>mechanosensitive</a:t>
            </a:r>
            <a:r>
              <a:rPr lang="en-US" altLang="en-US" sz="2900" dirty="0">
                <a:cs typeface="Times New Roman" panose="02020603050405020304" pitchFamily="18" charset="0"/>
              </a:rPr>
              <a:t> transduction channel of vertebrate hair cells. Nature, 432, 723-730). </a:t>
            </a:r>
            <a:r>
              <a:rPr lang="el-GR" altLang="en-US" sz="2900" dirty="0">
                <a:cs typeface="Times New Roman" panose="02020603050405020304" pitchFamily="18" charset="0"/>
              </a:rPr>
              <a:t>Στον ψάρι-μοντέλο </a:t>
            </a:r>
            <a:r>
              <a:rPr lang="en-GB" altLang="en-US" sz="2900" b="1" dirty="0">
                <a:cs typeface="Times New Roman" panose="02020603050405020304" pitchFamily="18" charset="0"/>
              </a:rPr>
              <a:t>Danio </a:t>
            </a:r>
            <a:r>
              <a:rPr lang="en-GB" altLang="en-US" sz="2900" b="1" dirty="0" err="1">
                <a:cs typeface="Times New Roman" panose="02020603050405020304" pitchFamily="18" charset="0"/>
              </a:rPr>
              <a:t>rerio</a:t>
            </a:r>
            <a:r>
              <a:rPr lang="en-GB" altLang="en-US" sz="2900" b="1" dirty="0">
                <a:cs typeface="Times New Roman" panose="02020603050405020304" pitchFamily="18" charset="0"/>
              </a:rPr>
              <a:t> </a:t>
            </a:r>
            <a:r>
              <a:rPr lang="el-GR" altLang="en-US" sz="2900" dirty="0">
                <a:cs typeface="Times New Roman" panose="02020603050405020304" pitchFamily="18" charset="0"/>
              </a:rPr>
              <a:t>στον μηχανισμό αυτό συμμετέχει και το κανάλι </a:t>
            </a:r>
            <a:r>
              <a:rPr lang="en-GB" altLang="en-US" sz="2900" b="1" dirty="0">
                <a:cs typeface="Times New Roman" panose="02020603050405020304" pitchFamily="18" charset="0"/>
              </a:rPr>
              <a:t>TRP</a:t>
            </a:r>
            <a:r>
              <a:rPr lang="el-GR" altLang="en-US" sz="2900" b="1" dirty="0">
                <a:cs typeface="Times New Roman" panose="02020603050405020304" pitchFamily="18" charset="0"/>
              </a:rPr>
              <a:t>Ν1.   </a:t>
            </a:r>
          </a:p>
          <a:p>
            <a:endParaRPr lang="en-US" dirty="0"/>
          </a:p>
        </p:txBody>
      </p:sp>
      <p:pic>
        <p:nvPicPr>
          <p:cNvPr id="9" name="Content Placeholder 8"/>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459230" y="3359149"/>
            <a:ext cx="6153432" cy="2863396"/>
          </a:xfrm>
        </p:spPr>
      </p:pic>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51</a:t>
            </a:fld>
            <a:endParaRPr lang="en-US"/>
          </a:p>
        </p:txBody>
      </p:sp>
      <p:sp>
        <p:nvSpPr>
          <p:cNvPr id="7" name="TextBox 6"/>
          <p:cNvSpPr txBox="1"/>
          <p:nvPr/>
        </p:nvSpPr>
        <p:spPr>
          <a:xfrm flipH="1">
            <a:off x="7694390" y="5996981"/>
            <a:ext cx="358227" cy="276999"/>
          </a:xfrm>
          <a:prstGeom prst="rect">
            <a:avLst/>
          </a:prstGeom>
          <a:noFill/>
        </p:spPr>
        <p:txBody>
          <a:bodyPr wrap="square" rtlCol="0">
            <a:spAutoFit/>
          </a:bodyPr>
          <a:lstStyle/>
          <a:p>
            <a:r>
              <a:rPr lang="en-US" sz="1200" dirty="0" smtClean="0"/>
              <a:t>39</a:t>
            </a:r>
            <a:endParaRPr lang="el-GR" sz="1200" dirty="0"/>
          </a:p>
        </p:txBody>
      </p:sp>
    </p:spTree>
    <p:extLst>
      <p:ext uri="{BB962C8B-B14F-4D97-AF65-F5344CB8AC3E}">
        <p14:creationId xmlns:p14="http://schemas.microsoft.com/office/powerpoint/2010/main" val="3106593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Όργανο Ισορροπίας 1/</a:t>
            </a:r>
            <a:r>
              <a:rPr lang="en-US" sz="4000" dirty="0" smtClean="0"/>
              <a:t>2</a:t>
            </a:r>
            <a:endParaRPr lang="en-US" sz="4000" dirty="0"/>
          </a:p>
        </p:txBody>
      </p:sp>
      <p:sp>
        <p:nvSpPr>
          <p:cNvPr id="4" name="Content Placeholder 3"/>
          <p:cNvSpPr>
            <a:spLocks noGrp="1"/>
          </p:cNvSpPr>
          <p:nvPr>
            <p:ph sz="half" idx="1"/>
          </p:nvPr>
        </p:nvSpPr>
        <p:spPr>
          <a:xfrm>
            <a:off x="605872" y="1628774"/>
            <a:ext cx="7909477" cy="2028826"/>
          </a:xfrm>
        </p:spPr>
        <p:txBody>
          <a:bodyPr>
            <a:normAutofit fontScale="92500"/>
          </a:bodyPr>
          <a:lstStyle/>
          <a:p>
            <a:pPr marL="0" indent="0">
              <a:lnSpc>
                <a:spcPct val="100000"/>
              </a:lnSpc>
              <a:buNone/>
            </a:pPr>
            <a:r>
              <a:rPr lang="el-GR" altLang="en-US" sz="2200" b="1" dirty="0">
                <a:cs typeface="Times New Roman" panose="02020603050405020304" pitchFamily="18" charset="0"/>
              </a:rPr>
              <a:t>Το όργανο ισορροπίας στα </a:t>
            </a:r>
            <a:r>
              <a:rPr lang="el-GR" altLang="en-US" sz="2200" b="1" dirty="0" err="1">
                <a:cs typeface="Times New Roman" panose="02020603050405020304" pitchFamily="18" charset="0"/>
              </a:rPr>
              <a:t>Σπονδυλόζωα</a:t>
            </a:r>
            <a:r>
              <a:rPr lang="el-GR" altLang="en-US" sz="2200" b="1" dirty="0">
                <a:cs typeface="Times New Roman" panose="02020603050405020304" pitchFamily="18" charset="0"/>
              </a:rPr>
              <a:t> είναι ο λαβύρινθος</a:t>
            </a:r>
            <a:r>
              <a:rPr lang="el-GR" altLang="en-US" sz="2200" dirty="0">
                <a:cs typeface="Times New Roman" panose="02020603050405020304" pitchFamily="18" charset="0"/>
              </a:rPr>
              <a:t>. Φέρει </a:t>
            </a:r>
            <a:r>
              <a:rPr lang="el-GR" altLang="en-US" sz="2200" b="1" dirty="0">
                <a:cs typeface="Times New Roman" panose="02020603050405020304" pitchFamily="18" charset="0"/>
              </a:rPr>
              <a:t>δύο μικρούς θαλάμους</a:t>
            </a:r>
            <a:r>
              <a:rPr lang="el-GR" altLang="en-US" sz="2200" dirty="0">
                <a:cs typeface="Times New Roman" panose="02020603050405020304" pitchFamily="18" charset="0"/>
              </a:rPr>
              <a:t> (σφαιρικό </a:t>
            </a:r>
            <a:r>
              <a:rPr lang="el-GR" altLang="en-US" sz="2200" dirty="0" err="1">
                <a:cs typeface="Times New Roman" panose="02020603050405020304" pitchFamily="18" charset="0"/>
              </a:rPr>
              <a:t>κυστίδιο</a:t>
            </a:r>
            <a:r>
              <a:rPr lang="el-GR" altLang="en-US" sz="2200" dirty="0">
                <a:cs typeface="Times New Roman" panose="02020603050405020304" pitchFamily="18" charset="0"/>
              </a:rPr>
              <a:t> (</a:t>
            </a:r>
            <a:r>
              <a:rPr lang="en-GB" altLang="en-US" sz="2200" dirty="0">
                <a:cs typeface="Times New Roman" panose="02020603050405020304" pitchFamily="18" charset="0"/>
              </a:rPr>
              <a:t>saccule) </a:t>
            </a:r>
            <a:r>
              <a:rPr lang="el-GR" altLang="en-US" sz="2200" dirty="0">
                <a:cs typeface="Times New Roman" panose="02020603050405020304" pitchFamily="18" charset="0"/>
              </a:rPr>
              <a:t>και ελλειπτικό </a:t>
            </a:r>
            <a:r>
              <a:rPr lang="el-GR" altLang="en-US" sz="2200" dirty="0" err="1">
                <a:cs typeface="Times New Roman" panose="02020603050405020304" pitchFamily="18" charset="0"/>
              </a:rPr>
              <a:t>κυστίδιο</a:t>
            </a:r>
            <a:r>
              <a:rPr lang="en-GB" altLang="en-US" sz="2200" dirty="0">
                <a:cs typeface="Times New Roman" panose="02020603050405020304" pitchFamily="18" charset="0"/>
              </a:rPr>
              <a:t> </a:t>
            </a:r>
            <a:r>
              <a:rPr lang="el-GR" altLang="en-US" sz="2200" dirty="0">
                <a:cs typeface="Times New Roman" panose="02020603050405020304" pitchFamily="18" charset="0"/>
              </a:rPr>
              <a:t>(</a:t>
            </a:r>
            <a:r>
              <a:rPr lang="en-GB" altLang="en-US" sz="2200" dirty="0">
                <a:cs typeface="Times New Roman" panose="02020603050405020304" pitchFamily="18" charset="0"/>
              </a:rPr>
              <a:t>utricle)</a:t>
            </a:r>
            <a:r>
              <a:rPr lang="el-GR" altLang="en-US" sz="2200" dirty="0">
                <a:cs typeface="Times New Roman" panose="02020603050405020304" pitchFamily="18" charset="0"/>
              </a:rPr>
              <a:t> που </a:t>
            </a:r>
            <a:r>
              <a:rPr lang="el-GR" altLang="en-US" sz="2200" b="1" dirty="0">
                <a:cs typeface="Times New Roman" panose="02020603050405020304" pitchFamily="18" charset="0"/>
              </a:rPr>
              <a:t>ευθύνονται για την αναγνώριση της θέσης του σώματος σε σχέση με το </a:t>
            </a:r>
            <a:r>
              <a:rPr lang="el-GR" altLang="en-US" sz="2200" b="1" dirty="0" err="1">
                <a:cs typeface="Times New Roman" panose="02020603050405020304" pitchFamily="18" charset="0"/>
              </a:rPr>
              <a:t>βαρυτικό</a:t>
            </a:r>
            <a:r>
              <a:rPr lang="el-GR" altLang="en-US" sz="2200" b="1" dirty="0">
                <a:cs typeface="Times New Roman" panose="02020603050405020304" pitchFamily="18" charset="0"/>
              </a:rPr>
              <a:t> πεδίο</a:t>
            </a:r>
            <a:r>
              <a:rPr lang="el-GR" altLang="en-US" sz="2200" dirty="0">
                <a:cs typeface="Times New Roman" panose="02020603050405020304" pitchFamily="18" charset="0"/>
              </a:rPr>
              <a:t>. Για την </a:t>
            </a:r>
            <a:r>
              <a:rPr lang="el-GR" altLang="en-US" sz="2200" b="1" dirty="0">
                <a:cs typeface="Times New Roman" panose="02020603050405020304" pitchFamily="18" charset="0"/>
              </a:rPr>
              <a:t>αναγνώριση της περιστροφικής επιτάχυνσης</a:t>
            </a:r>
            <a:r>
              <a:rPr lang="el-GR" altLang="en-US" sz="2200" dirty="0">
                <a:cs typeface="Times New Roman" panose="02020603050405020304" pitchFamily="18" charset="0"/>
              </a:rPr>
              <a:t> χρησιμοποιούνται οι </a:t>
            </a:r>
            <a:r>
              <a:rPr lang="el-GR" altLang="en-US" sz="2200" b="1" dirty="0">
                <a:cs typeface="Times New Roman" panose="02020603050405020304" pitchFamily="18" charset="0"/>
              </a:rPr>
              <a:t>ημικυκλικοί σωλήνες </a:t>
            </a:r>
            <a:r>
              <a:rPr lang="el-GR" altLang="en-US" sz="2200" dirty="0">
                <a:cs typeface="Times New Roman" panose="02020603050405020304" pitchFamily="18" charset="0"/>
              </a:rPr>
              <a:t>που είναι σχετικά ανενεργοί στη γραμμική επιτάχυνση του σώματος του ζώου. </a:t>
            </a:r>
            <a:endParaRPr lang="en-GB" altLang="en-US" sz="2200" dirty="0">
              <a:cs typeface="Times New Roman" panose="02020603050405020304" pitchFamily="18" charset="0"/>
            </a:endParaRPr>
          </a:p>
          <a:p>
            <a:endParaRPr lang="en-US"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52</a:t>
            </a:fld>
            <a:endParaRPr lang="en-US"/>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63253" y="3490423"/>
            <a:ext cx="6166907" cy="2692050"/>
          </a:xfrm>
        </p:spPr>
      </p:pic>
      <p:sp>
        <p:nvSpPr>
          <p:cNvPr id="8" name="TextBox 7"/>
          <p:cNvSpPr txBox="1"/>
          <p:nvPr/>
        </p:nvSpPr>
        <p:spPr>
          <a:xfrm flipH="1">
            <a:off x="7714527" y="5838446"/>
            <a:ext cx="358227" cy="276999"/>
          </a:xfrm>
          <a:prstGeom prst="rect">
            <a:avLst/>
          </a:prstGeom>
          <a:noFill/>
        </p:spPr>
        <p:txBody>
          <a:bodyPr wrap="square" rtlCol="0">
            <a:spAutoFit/>
          </a:bodyPr>
          <a:lstStyle/>
          <a:p>
            <a:r>
              <a:rPr lang="en-US" sz="1200" dirty="0" smtClean="0"/>
              <a:t>40</a:t>
            </a:r>
            <a:endParaRPr lang="el-GR" sz="1200" dirty="0"/>
          </a:p>
        </p:txBody>
      </p:sp>
    </p:spTree>
    <p:extLst>
      <p:ext uri="{BB962C8B-B14F-4D97-AF65-F5344CB8AC3E}">
        <p14:creationId xmlns:p14="http://schemas.microsoft.com/office/powerpoint/2010/main" val="28453673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 </a:t>
            </a:r>
            <a:br>
              <a:rPr lang="el-GR" sz="4000" dirty="0" smtClean="0"/>
            </a:br>
            <a:r>
              <a:rPr lang="el-GR" sz="4000" dirty="0" smtClean="0"/>
              <a:t>Όργανο Ισορροπίας 2/</a:t>
            </a:r>
            <a:r>
              <a:rPr lang="en-US" sz="4000" dirty="0" smtClean="0"/>
              <a:t>2</a:t>
            </a:r>
            <a:endParaRPr lang="en-US" sz="4000" dirty="0"/>
          </a:p>
        </p:txBody>
      </p:sp>
      <p:sp>
        <p:nvSpPr>
          <p:cNvPr id="4" name="Content Placeholder 3"/>
          <p:cNvSpPr>
            <a:spLocks noGrp="1"/>
          </p:cNvSpPr>
          <p:nvPr>
            <p:ph sz="half" idx="1"/>
          </p:nvPr>
        </p:nvSpPr>
        <p:spPr>
          <a:xfrm>
            <a:off x="548640" y="1628774"/>
            <a:ext cx="7966709" cy="2394586"/>
          </a:xfrm>
        </p:spPr>
        <p:txBody>
          <a:bodyPr>
            <a:normAutofit fontScale="92500" lnSpcReduction="20000"/>
          </a:bodyPr>
          <a:lstStyle/>
          <a:p>
            <a:pPr marL="0" indent="0" algn="just">
              <a:lnSpc>
                <a:spcPct val="110000"/>
              </a:lnSpc>
              <a:buNone/>
            </a:pPr>
            <a:r>
              <a:rPr lang="el-GR" altLang="en-US" sz="2200" dirty="0" smtClean="0">
                <a:cs typeface="Times New Roman" panose="02020603050405020304" pitchFamily="18" charset="0"/>
              </a:rPr>
              <a:t>Οι </a:t>
            </a:r>
            <a:r>
              <a:rPr lang="el-GR" altLang="en-US" sz="2200" b="1" dirty="0" smtClean="0">
                <a:cs typeface="Times New Roman" panose="02020603050405020304" pitchFamily="18" charset="0"/>
              </a:rPr>
              <a:t>ημικυκλικοί σωλήνες</a:t>
            </a:r>
            <a:r>
              <a:rPr lang="el-GR" altLang="en-US" sz="2200" dirty="0" smtClean="0">
                <a:cs typeface="Times New Roman" panose="02020603050405020304" pitchFamily="18" charset="0"/>
              </a:rPr>
              <a:t> φέρουν υγρό (</a:t>
            </a:r>
            <a:r>
              <a:rPr lang="el-GR" altLang="en-US" sz="2200" dirty="0" err="1" smtClean="0">
                <a:cs typeface="Times New Roman" panose="02020603050405020304" pitchFamily="18" charset="0"/>
              </a:rPr>
              <a:t>ενδολέμφο</a:t>
            </a:r>
            <a:r>
              <a:rPr lang="el-GR" altLang="en-US" sz="2200" dirty="0" smtClean="0">
                <a:cs typeface="Times New Roman" panose="02020603050405020304" pitchFamily="18" charset="0"/>
              </a:rPr>
              <a:t>) που περιβάλει μια βολβοειδή διεύρυνση, τη </a:t>
            </a:r>
            <a:r>
              <a:rPr lang="el-GR" altLang="en-US" sz="2200" b="1" dirty="0" smtClean="0">
                <a:cs typeface="Times New Roman" panose="02020603050405020304" pitchFamily="18" charset="0"/>
              </a:rPr>
              <a:t>λήκυθο</a:t>
            </a:r>
            <a:r>
              <a:rPr lang="en-GB" altLang="en-US" sz="2200" dirty="0" smtClean="0">
                <a:cs typeface="Times New Roman" panose="02020603050405020304" pitchFamily="18" charset="0"/>
              </a:rPr>
              <a:t> (ampulla)</a:t>
            </a:r>
            <a:r>
              <a:rPr lang="el-GR" altLang="en-US" sz="2200" dirty="0" smtClean="0">
                <a:cs typeface="Times New Roman" panose="02020603050405020304" pitchFamily="18" charset="0"/>
              </a:rPr>
              <a:t>, που φέρει τριχοφόρα κύτταρα μέσα σε μια ζελατινώδη μεμβράνη, το </a:t>
            </a:r>
            <a:r>
              <a:rPr lang="el-GR" altLang="en-US" sz="2200" b="1" dirty="0" smtClean="0">
                <a:cs typeface="Times New Roman" panose="02020603050405020304" pitchFamily="18" charset="0"/>
              </a:rPr>
              <a:t>κύπελλο</a:t>
            </a:r>
            <a:r>
              <a:rPr lang="el-GR" altLang="en-US" sz="2200" dirty="0" smtClean="0">
                <a:cs typeface="Times New Roman" panose="02020603050405020304" pitchFamily="18" charset="0"/>
              </a:rPr>
              <a:t> (</a:t>
            </a:r>
            <a:r>
              <a:rPr lang="en-GB" altLang="en-US" sz="2200" dirty="0" smtClean="0">
                <a:cs typeface="Times New Roman" panose="02020603050405020304" pitchFamily="18" charset="0"/>
              </a:rPr>
              <a:t>cupula</a:t>
            </a:r>
            <a:r>
              <a:rPr lang="el-GR" altLang="en-US" sz="2200" dirty="0" smtClean="0">
                <a:cs typeface="Times New Roman" panose="02020603050405020304" pitchFamily="18" charset="0"/>
              </a:rPr>
              <a:t>). </a:t>
            </a:r>
            <a:r>
              <a:rPr lang="el-GR" altLang="en-US" sz="2200" b="1" dirty="0" smtClean="0">
                <a:cs typeface="Times New Roman" panose="02020603050405020304" pitchFamily="18" charset="0"/>
              </a:rPr>
              <a:t>Όταν υπάρχει περιστροφή του κεφαλιού, τότε η </a:t>
            </a:r>
            <a:r>
              <a:rPr lang="el-GR" altLang="en-US" sz="2200" b="1" dirty="0" err="1" smtClean="0">
                <a:cs typeface="Times New Roman" panose="02020603050405020304" pitchFamily="18" charset="0"/>
              </a:rPr>
              <a:t>ενδολέμφος</a:t>
            </a:r>
            <a:r>
              <a:rPr lang="el-GR" altLang="en-US" sz="2200" b="1" dirty="0" smtClean="0">
                <a:cs typeface="Times New Roman" panose="02020603050405020304" pitchFamily="18" charset="0"/>
              </a:rPr>
              <a:t> κινείται προς την αντίθετη κατεύθυνση και διεγείρει τα τριχοφόρα κύτταρα</a:t>
            </a:r>
            <a:r>
              <a:rPr lang="el-GR" altLang="en-US" sz="2200" dirty="0" smtClean="0">
                <a:cs typeface="Times New Roman" panose="02020603050405020304" pitchFamily="18" charset="0"/>
              </a:rPr>
              <a:t>. Το αποτέλεσμα είναι αναγνώριση της περιστροφής γιατί οι 3 ημικυκλικοί σωλήνες βρίσκονται σε 3 διαφορετικά επίπεδα (</a:t>
            </a:r>
            <a:r>
              <a:rPr lang="en-GB" altLang="en-US" sz="2200" dirty="0" err="1" smtClean="0">
                <a:cs typeface="Times New Roman" panose="02020603050405020304" pitchFamily="18" charset="0"/>
              </a:rPr>
              <a:t>x,y,z</a:t>
            </a:r>
            <a:r>
              <a:rPr lang="en-GB" altLang="en-US" sz="2200" dirty="0" smtClean="0">
                <a:cs typeface="Times New Roman" panose="02020603050405020304" pitchFamily="18" charset="0"/>
              </a:rPr>
              <a:t>) </a:t>
            </a:r>
            <a:r>
              <a:rPr lang="el-GR" altLang="en-US" sz="2200" dirty="0" smtClean="0">
                <a:cs typeface="Times New Roman" panose="02020603050405020304" pitchFamily="18" charset="0"/>
              </a:rPr>
              <a:t>και ένας από αυτούς θα αντιληφθεί την κίνηση.</a:t>
            </a:r>
            <a:endParaRPr lang="en-GB" altLang="en-US" sz="2200" dirty="0" smtClean="0">
              <a:cs typeface="Times New Roman" panose="02020603050405020304" pitchFamily="18" charset="0"/>
            </a:endParaRPr>
          </a:p>
          <a:p>
            <a:endParaRPr lang="en-US"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53</a:t>
            </a:fld>
            <a:endParaRPr lang="en-US"/>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70910" y="3616632"/>
            <a:ext cx="3884930" cy="2599176"/>
          </a:xfrm>
        </p:spPr>
      </p:pic>
      <p:sp>
        <p:nvSpPr>
          <p:cNvPr id="7" name="TextBox 6"/>
          <p:cNvSpPr txBox="1"/>
          <p:nvPr/>
        </p:nvSpPr>
        <p:spPr>
          <a:xfrm flipH="1">
            <a:off x="7176726" y="5855114"/>
            <a:ext cx="358227" cy="276999"/>
          </a:xfrm>
          <a:prstGeom prst="rect">
            <a:avLst/>
          </a:prstGeom>
          <a:noFill/>
        </p:spPr>
        <p:txBody>
          <a:bodyPr wrap="square" rtlCol="0">
            <a:spAutoFit/>
          </a:bodyPr>
          <a:lstStyle/>
          <a:p>
            <a:r>
              <a:rPr lang="en-US" sz="1200" dirty="0" smtClean="0"/>
              <a:t>41</a:t>
            </a:r>
            <a:endParaRPr lang="el-GR" sz="1200" dirty="0"/>
          </a:p>
        </p:txBody>
      </p:sp>
    </p:spTree>
    <p:extLst>
      <p:ext uri="{BB962C8B-B14F-4D97-AF65-F5344CB8AC3E}">
        <p14:creationId xmlns:p14="http://schemas.microsoft.com/office/powerpoint/2010/main" val="1837443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86" y="299348"/>
            <a:ext cx="8584474" cy="1325563"/>
          </a:xfrm>
        </p:spPr>
        <p:txBody>
          <a:bodyPr>
            <a:normAutofit fontScale="90000"/>
          </a:bodyPr>
          <a:lstStyle/>
          <a:p>
            <a:r>
              <a:rPr lang="el-GR" sz="4000" dirty="0" smtClean="0"/>
              <a:t>Αισθητήρια Όργανα </a:t>
            </a:r>
            <a:br>
              <a:rPr lang="el-GR" sz="4000" dirty="0" smtClean="0"/>
            </a:br>
            <a:r>
              <a:rPr lang="el-GR" sz="4000" dirty="0" smtClean="0"/>
              <a:t>Ηλεκτροϋποδοχείς – Ηλεκτρικά όργανα 1/4</a:t>
            </a:r>
            <a:endParaRPr lang="en-US" sz="4000" dirty="0"/>
          </a:p>
        </p:txBody>
      </p:sp>
      <p:sp>
        <p:nvSpPr>
          <p:cNvPr id="5" name="Footer Placeholder 4"/>
          <p:cNvSpPr>
            <a:spLocks noGrp="1"/>
          </p:cNvSpPr>
          <p:nvPr>
            <p:ph type="ftr" sz="quarter" idx="10"/>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1"/>
          </p:nvPr>
        </p:nvSpPr>
        <p:spPr/>
        <p:txBody>
          <a:bodyPr/>
          <a:lstStyle/>
          <a:p>
            <a:fld id="{58A56277-EA16-4AF5-BFB5-E5ECBBB39490}" type="slidenum">
              <a:rPr lang="en-US" smtClean="0"/>
              <a:pPr/>
              <a:t>54</a:t>
            </a:fld>
            <a:endParaRPr lang="en-US"/>
          </a:p>
        </p:txBody>
      </p:sp>
      <p:sp>
        <p:nvSpPr>
          <p:cNvPr id="3" name="Content Placeholder 2"/>
          <p:cNvSpPr>
            <a:spLocks noGrp="1"/>
          </p:cNvSpPr>
          <p:nvPr>
            <p:ph sz="quarter" idx="12"/>
          </p:nvPr>
        </p:nvSpPr>
        <p:spPr>
          <a:xfrm>
            <a:off x="4836460" y="1624911"/>
            <a:ext cx="3911300" cy="2080393"/>
          </a:xfrm>
        </p:spPr>
        <p:txBody>
          <a:bodyPr>
            <a:normAutofit fontScale="77500" lnSpcReduction="20000"/>
          </a:bodyPr>
          <a:lstStyle/>
          <a:p>
            <a:pPr marL="0" indent="0">
              <a:lnSpc>
                <a:spcPct val="110000"/>
              </a:lnSpc>
              <a:buNone/>
            </a:pPr>
            <a:r>
              <a:rPr lang="el-GR" altLang="en-US" sz="2600" dirty="0" smtClean="0">
                <a:cs typeface="Times New Roman" panose="02020603050405020304" pitchFamily="18" charset="0"/>
              </a:rPr>
              <a:t>Αποτελούνται </a:t>
            </a:r>
            <a:r>
              <a:rPr lang="el-GR" altLang="en-US" sz="2600" dirty="0">
                <a:cs typeface="Times New Roman" panose="02020603050405020304" pitchFamily="18" charset="0"/>
              </a:rPr>
              <a:t>από κανάλια γεμάτα ζελατινώδες υγρό που ανοίγουν στην επιδερμίδα και φέρουν στη βάση τους αισθητήρια κύτταρα. </a:t>
            </a:r>
            <a:r>
              <a:rPr lang="el-GR" altLang="en-US" sz="2600" b="1" dirty="0">
                <a:cs typeface="Times New Roman" panose="02020603050405020304" pitchFamily="18" charset="0"/>
              </a:rPr>
              <a:t>Στα ψάρια που </a:t>
            </a:r>
            <a:r>
              <a:rPr lang="el-GR" altLang="en-US" sz="2600" b="1" dirty="0" err="1">
                <a:cs typeface="Times New Roman" panose="02020603050405020304" pitchFamily="18" charset="0"/>
              </a:rPr>
              <a:t>ζούν</a:t>
            </a:r>
            <a:r>
              <a:rPr lang="el-GR" altLang="en-US" sz="2600" b="1" dirty="0">
                <a:cs typeface="Times New Roman" panose="02020603050405020304" pitchFamily="18" charset="0"/>
              </a:rPr>
              <a:t> σε γλυκά νερά τα κανάλια των </a:t>
            </a:r>
            <a:r>
              <a:rPr lang="el-GR" altLang="en-US" sz="2600" b="1" dirty="0" err="1">
                <a:cs typeface="Times New Roman" panose="02020603050405020304" pitchFamily="18" charset="0"/>
              </a:rPr>
              <a:t>κύστεων</a:t>
            </a:r>
            <a:r>
              <a:rPr lang="el-GR" altLang="en-US" sz="2600" b="1" dirty="0">
                <a:cs typeface="Times New Roman" panose="02020603050405020304" pitchFamily="18" charset="0"/>
              </a:rPr>
              <a:t> έχουν μικρότερο μέγεθος.</a:t>
            </a:r>
          </a:p>
          <a:p>
            <a:pPr algn="just"/>
            <a:endParaRPr lang="en-GB" altLang="en-US" b="1" dirty="0">
              <a:cs typeface="Times New Roman" panose="02020603050405020304" pitchFamily="18" charset="0"/>
            </a:endParaRPr>
          </a:p>
          <a:p>
            <a:endParaRPr lang="en-US" dirty="0"/>
          </a:p>
        </p:txBody>
      </p:sp>
      <p:pic>
        <p:nvPicPr>
          <p:cNvPr id="11" name="Content Placeholder 10"/>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66595" y="3834765"/>
            <a:ext cx="3748755" cy="2114550"/>
          </a:xfrm>
        </p:spPr>
      </p:pic>
      <p:sp>
        <p:nvSpPr>
          <p:cNvPr id="12" name="Content Placeholder 11"/>
          <p:cNvSpPr>
            <a:spLocks noGrp="1"/>
          </p:cNvSpPr>
          <p:nvPr>
            <p:ph sz="quarter" idx="14"/>
          </p:nvPr>
        </p:nvSpPr>
        <p:spPr>
          <a:xfrm>
            <a:off x="487681" y="1590302"/>
            <a:ext cx="4207810" cy="4915645"/>
          </a:xfrm>
        </p:spPr>
        <p:txBody>
          <a:bodyPr>
            <a:normAutofit fontScale="62500" lnSpcReduction="20000"/>
          </a:bodyPr>
          <a:lstStyle/>
          <a:p>
            <a:pPr marL="0" indent="0">
              <a:lnSpc>
                <a:spcPct val="110000"/>
              </a:lnSpc>
              <a:buNone/>
            </a:pPr>
            <a:r>
              <a:rPr lang="el-GR" altLang="en-US" dirty="0">
                <a:cs typeface="Times New Roman" panose="02020603050405020304" pitchFamily="18" charset="0"/>
              </a:rPr>
              <a:t>Οι </a:t>
            </a:r>
            <a:r>
              <a:rPr lang="el-GR" altLang="en-US" dirty="0" err="1">
                <a:cs typeface="Times New Roman" panose="02020603050405020304" pitchFamily="18" charset="0"/>
              </a:rPr>
              <a:t>ηλεκτροϋποδοχείς</a:t>
            </a:r>
            <a:r>
              <a:rPr lang="el-GR" altLang="en-US" dirty="0">
                <a:cs typeface="Times New Roman" panose="02020603050405020304" pitchFamily="18" charset="0"/>
              </a:rPr>
              <a:t> και τα ηλεκτρικά όργανα βρίσκονται στους Ιχθύες και σε είδη της τάξης </a:t>
            </a:r>
            <a:r>
              <a:rPr lang="el-GR" altLang="en-US" dirty="0" err="1">
                <a:cs typeface="Times New Roman" panose="02020603050405020304" pitchFamily="18" charset="0"/>
              </a:rPr>
              <a:t>Μονοτρήματα</a:t>
            </a:r>
            <a:r>
              <a:rPr lang="el-GR" altLang="en-US" dirty="0">
                <a:cs typeface="Times New Roman" panose="02020603050405020304" pitchFamily="18" charset="0"/>
              </a:rPr>
              <a:t>, αλλά όχι σε άλλα τετράποδα.</a:t>
            </a:r>
          </a:p>
          <a:p>
            <a:pPr marL="0" indent="0">
              <a:lnSpc>
                <a:spcPct val="110000"/>
              </a:lnSpc>
              <a:buNone/>
            </a:pPr>
            <a:r>
              <a:rPr lang="el-GR" altLang="en-US" dirty="0">
                <a:cs typeface="Times New Roman" panose="02020603050405020304" pitchFamily="18" charset="0"/>
              </a:rPr>
              <a:t>Υπάρχουν 2 ειδών </a:t>
            </a:r>
            <a:r>
              <a:rPr lang="el-GR" altLang="en-US" dirty="0" err="1">
                <a:cs typeface="Times New Roman" panose="02020603050405020304" pitchFamily="18" charset="0"/>
              </a:rPr>
              <a:t>ηλεκτροϋποδοχείς</a:t>
            </a:r>
            <a:r>
              <a:rPr lang="el-GR" altLang="en-US" dirty="0">
                <a:cs typeface="Times New Roman" panose="02020603050405020304" pitchFamily="18" charset="0"/>
              </a:rPr>
              <a:t>: </a:t>
            </a:r>
            <a:endParaRPr lang="en-GB" altLang="en-US" dirty="0">
              <a:cs typeface="Times New Roman" panose="02020603050405020304" pitchFamily="18" charset="0"/>
            </a:endParaRPr>
          </a:p>
          <a:p>
            <a:pPr marL="0" indent="0">
              <a:lnSpc>
                <a:spcPct val="110000"/>
              </a:lnSpc>
              <a:buNone/>
            </a:pPr>
            <a:r>
              <a:rPr lang="en-GB" altLang="en-US" b="1" dirty="0">
                <a:cs typeface="Times New Roman" panose="02020603050405020304" pitchFamily="18" charset="0"/>
              </a:rPr>
              <a:t>1) </a:t>
            </a:r>
            <a:r>
              <a:rPr lang="el-GR" altLang="en-US" b="1" dirty="0">
                <a:cs typeface="Times New Roman" panose="02020603050405020304" pitchFamily="18" charset="0"/>
              </a:rPr>
              <a:t>Οι </a:t>
            </a:r>
            <a:r>
              <a:rPr lang="el-GR" altLang="en-US" b="1" dirty="0" err="1">
                <a:cs typeface="Times New Roman" panose="02020603050405020304" pitchFamily="18" charset="0"/>
              </a:rPr>
              <a:t>κύστεις</a:t>
            </a:r>
            <a:r>
              <a:rPr lang="el-GR" altLang="en-US" b="1" dirty="0">
                <a:cs typeface="Times New Roman" panose="02020603050405020304" pitchFamily="18" charset="0"/>
              </a:rPr>
              <a:t> του </a:t>
            </a:r>
            <a:r>
              <a:rPr lang="en-GB" altLang="en-US" b="1" dirty="0" err="1">
                <a:cs typeface="Times New Roman" panose="02020603050405020304" pitchFamily="18" charset="0"/>
              </a:rPr>
              <a:t>Lorenzini</a:t>
            </a:r>
            <a:r>
              <a:rPr lang="en-GB" altLang="en-US" b="1" dirty="0">
                <a:cs typeface="Times New Roman" panose="02020603050405020304" pitchFamily="18" charset="0"/>
              </a:rPr>
              <a:t> </a:t>
            </a:r>
            <a:r>
              <a:rPr lang="el-GR" altLang="en-US" b="1" dirty="0">
                <a:cs typeface="Times New Roman" panose="02020603050405020304" pitchFamily="18" charset="0"/>
              </a:rPr>
              <a:t>και </a:t>
            </a:r>
          </a:p>
          <a:p>
            <a:pPr marL="0" indent="0">
              <a:lnSpc>
                <a:spcPct val="110000"/>
              </a:lnSpc>
              <a:buNone/>
            </a:pPr>
            <a:r>
              <a:rPr lang="el-GR" altLang="en-US" b="1" dirty="0">
                <a:cs typeface="Times New Roman" panose="02020603050405020304" pitchFamily="18" charset="0"/>
              </a:rPr>
              <a:t>2) Οι κονδυλώδεις υποδοχείς (</a:t>
            </a:r>
            <a:r>
              <a:rPr lang="en-GB" altLang="en-US" b="1" dirty="0">
                <a:cs typeface="Times New Roman" panose="02020603050405020304" pitchFamily="18" charset="0"/>
              </a:rPr>
              <a:t>tuberous receptors)</a:t>
            </a:r>
            <a:endParaRPr lang="el-GR" altLang="en-US" b="1" dirty="0">
              <a:cs typeface="Times New Roman" panose="02020603050405020304" pitchFamily="18" charset="0"/>
            </a:endParaRPr>
          </a:p>
          <a:p>
            <a:pPr marL="0" indent="0">
              <a:lnSpc>
                <a:spcPct val="110000"/>
              </a:lnSpc>
              <a:buNone/>
            </a:pPr>
            <a:r>
              <a:rPr lang="el-GR" altLang="en-US" dirty="0">
                <a:cs typeface="Times New Roman" panose="02020603050405020304" pitchFamily="18" charset="0"/>
              </a:rPr>
              <a:t>Στους </a:t>
            </a:r>
            <a:r>
              <a:rPr lang="el-GR" altLang="en-US" dirty="0" err="1">
                <a:cs typeface="Times New Roman" panose="02020603050405020304" pitchFamily="18" charset="0"/>
              </a:rPr>
              <a:t>Χονδριχθύες</a:t>
            </a:r>
            <a:r>
              <a:rPr lang="el-GR" altLang="en-US" dirty="0">
                <a:cs typeface="Times New Roman" panose="02020603050405020304" pitchFamily="18" charset="0"/>
              </a:rPr>
              <a:t> κυρίως (αλλά και σε</a:t>
            </a:r>
            <a:r>
              <a:rPr lang="en-GB" altLang="en-US" dirty="0">
                <a:cs typeface="Times New Roman" panose="02020603050405020304" pitchFamily="18" charset="0"/>
              </a:rPr>
              <a:t> </a:t>
            </a:r>
            <a:r>
              <a:rPr lang="el-GR" altLang="en-US" dirty="0">
                <a:cs typeface="Times New Roman" panose="02020603050405020304" pitchFamily="18" charset="0"/>
              </a:rPr>
              <a:t>κάποια άλλα είδη Ιχθύων) συναντάμε τις </a:t>
            </a:r>
            <a:r>
              <a:rPr lang="el-GR" altLang="en-US" b="1" dirty="0" err="1">
                <a:cs typeface="Times New Roman" panose="02020603050405020304" pitchFamily="18" charset="0"/>
              </a:rPr>
              <a:t>κύστεις</a:t>
            </a:r>
            <a:r>
              <a:rPr lang="el-GR" altLang="en-US" b="1" dirty="0">
                <a:cs typeface="Times New Roman" panose="02020603050405020304" pitchFamily="18" charset="0"/>
              </a:rPr>
              <a:t> του </a:t>
            </a:r>
            <a:r>
              <a:rPr lang="en-GB" altLang="en-US" b="1" dirty="0" err="1">
                <a:cs typeface="Times New Roman" panose="02020603050405020304" pitchFamily="18" charset="0"/>
              </a:rPr>
              <a:t>Lorenzini</a:t>
            </a:r>
            <a:r>
              <a:rPr lang="en-GB" altLang="en-US" b="1" dirty="0">
                <a:cs typeface="Times New Roman" panose="02020603050405020304" pitchFamily="18" charset="0"/>
              </a:rPr>
              <a:t>. </a:t>
            </a:r>
            <a:r>
              <a:rPr lang="el-GR" altLang="en-US" dirty="0">
                <a:cs typeface="Times New Roman" panose="02020603050405020304" pitchFamily="18" charset="0"/>
              </a:rPr>
              <a:t>Αυτές είναι όργανα που αναγνωρίζουν </a:t>
            </a:r>
            <a:r>
              <a:rPr lang="el-GR" altLang="en-US" b="1" dirty="0">
                <a:cs typeface="Times New Roman" panose="02020603050405020304" pitchFamily="18" charset="0"/>
              </a:rPr>
              <a:t>χαμηλής συχνότητας αλλαγές στο δυναμικό </a:t>
            </a:r>
            <a:r>
              <a:rPr lang="el-GR" altLang="en-US" b="1" dirty="0" err="1">
                <a:cs typeface="Times New Roman" panose="02020603050405020304" pitchFamily="18" charset="0"/>
              </a:rPr>
              <a:t>εκπόλωσης</a:t>
            </a:r>
            <a:r>
              <a:rPr lang="el-GR" altLang="en-US" b="1" dirty="0">
                <a:cs typeface="Times New Roman" panose="02020603050405020304" pitchFamily="18" charset="0"/>
              </a:rPr>
              <a:t> και αλλαγές στην ένταση του ηλεκτρικού πεδίου.</a:t>
            </a:r>
            <a:endParaRPr lang="en-US" dirty="0"/>
          </a:p>
        </p:txBody>
      </p:sp>
      <p:sp>
        <p:nvSpPr>
          <p:cNvPr id="8" name="TextBox 7"/>
          <p:cNvSpPr txBox="1"/>
          <p:nvPr/>
        </p:nvSpPr>
        <p:spPr>
          <a:xfrm flipH="1">
            <a:off x="8157123" y="5915158"/>
            <a:ext cx="358227" cy="276999"/>
          </a:xfrm>
          <a:prstGeom prst="rect">
            <a:avLst/>
          </a:prstGeom>
          <a:noFill/>
        </p:spPr>
        <p:txBody>
          <a:bodyPr wrap="square" rtlCol="0">
            <a:spAutoFit/>
          </a:bodyPr>
          <a:lstStyle/>
          <a:p>
            <a:r>
              <a:rPr lang="en-US" sz="1200" dirty="0" smtClean="0"/>
              <a:t>42</a:t>
            </a:r>
            <a:endParaRPr lang="el-GR" sz="1200" dirty="0"/>
          </a:p>
        </p:txBody>
      </p:sp>
    </p:spTree>
    <p:extLst>
      <p:ext uri="{BB962C8B-B14F-4D97-AF65-F5344CB8AC3E}">
        <p14:creationId xmlns:p14="http://schemas.microsoft.com/office/powerpoint/2010/main" val="42683018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50" y="264739"/>
            <a:ext cx="8568146" cy="1325563"/>
          </a:xfrm>
        </p:spPr>
        <p:txBody>
          <a:bodyPr>
            <a:normAutofit fontScale="90000"/>
          </a:bodyPr>
          <a:lstStyle/>
          <a:p>
            <a:r>
              <a:rPr lang="el-GR" sz="4000" dirty="0" smtClean="0"/>
              <a:t>Αισθητήρια Όργανα </a:t>
            </a:r>
            <a:br>
              <a:rPr lang="el-GR" sz="4000" dirty="0" smtClean="0"/>
            </a:br>
            <a:r>
              <a:rPr lang="el-GR" sz="4000" dirty="0" smtClean="0"/>
              <a:t>Ηλεκτροϋποδοχείς – Ηλεκτρικά όργανα 2/4</a:t>
            </a:r>
            <a:endParaRPr lang="en-US" sz="4000" dirty="0"/>
          </a:p>
        </p:txBody>
      </p:sp>
      <p:sp>
        <p:nvSpPr>
          <p:cNvPr id="5" name="Footer Placeholder 4"/>
          <p:cNvSpPr>
            <a:spLocks noGrp="1"/>
          </p:cNvSpPr>
          <p:nvPr>
            <p:ph type="ftr" sz="quarter" idx="10"/>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1"/>
          </p:nvPr>
        </p:nvSpPr>
        <p:spPr/>
        <p:txBody>
          <a:bodyPr/>
          <a:lstStyle/>
          <a:p>
            <a:fld id="{58A56277-EA16-4AF5-BFB5-E5ECBBB39490}" type="slidenum">
              <a:rPr lang="en-US" smtClean="0"/>
              <a:pPr/>
              <a:t>55</a:t>
            </a:fld>
            <a:endParaRPr lang="en-US"/>
          </a:p>
        </p:txBody>
      </p:sp>
      <p:sp>
        <p:nvSpPr>
          <p:cNvPr id="3" name="Content Placeholder 2"/>
          <p:cNvSpPr>
            <a:spLocks noGrp="1"/>
          </p:cNvSpPr>
          <p:nvPr>
            <p:ph sz="quarter" idx="12"/>
          </p:nvPr>
        </p:nvSpPr>
        <p:spPr>
          <a:xfrm>
            <a:off x="4549223" y="1575324"/>
            <a:ext cx="3882390" cy="2259441"/>
          </a:xfrm>
        </p:spPr>
        <p:txBody>
          <a:bodyPr>
            <a:normAutofit lnSpcReduction="10000"/>
          </a:bodyPr>
          <a:lstStyle/>
          <a:p>
            <a:pPr marL="0" indent="0">
              <a:buNone/>
            </a:pPr>
            <a:r>
              <a:rPr lang="el-GR" altLang="en-US" sz="2000" dirty="0">
                <a:cs typeface="Times New Roman" panose="02020603050405020304" pitchFamily="18" charset="0"/>
              </a:rPr>
              <a:t>Έτσι μπορούν να διακρίνουν </a:t>
            </a:r>
            <a:r>
              <a:rPr lang="el-GR" altLang="en-US" sz="2000" b="1" dirty="0">
                <a:cs typeface="Times New Roman" panose="02020603050405020304" pitchFamily="18" charset="0"/>
              </a:rPr>
              <a:t>κινήσεις και συσπάσεις των μυών (που παράγουν ασθενή ηλεκτρικά πεδία)</a:t>
            </a:r>
            <a:r>
              <a:rPr lang="el-GR" altLang="en-US" sz="2000" dirty="0">
                <a:cs typeface="Times New Roman" panose="02020603050405020304" pitchFamily="18" charset="0"/>
              </a:rPr>
              <a:t> σε θηράματα που βρίσκονται κοντά τους (μερικά μέτρα) ακόμα και αν είναι καλυμμένα κάτω από άμμο ή λάσπη. </a:t>
            </a:r>
          </a:p>
          <a:p>
            <a:pPr algn="just"/>
            <a:endParaRPr lang="en-GB" altLang="en-US" b="1" dirty="0">
              <a:cs typeface="Times New Roman" panose="02020603050405020304" pitchFamily="18" charset="0"/>
            </a:endParaRPr>
          </a:p>
          <a:p>
            <a:endParaRPr lang="en-US" dirty="0"/>
          </a:p>
        </p:txBody>
      </p:sp>
      <p:sp>
        <p:nvSpPr>
          <p:cNvPr id="12" name="Content Placeholder 11"/>
          <p:cNvSpPr>
            <a:spLocks noGrp="1"/>
          </p:cNvSpPr>
          <p:nvPr>
            <p:ph sz="quarter" idx="14"/>
          </p:nvPr>
        </p:nvSpPr>
        <p:spPr>
          <a:xfrm>
            <a:off x="487681" y="1590302"/>
            <a:ext cx="3870959" cy="4915645"/>
          </a:xfrm>
        </p:spPr>
        <p:txBody>
          <a:bodyPr>
            <a:normAutofit/>
          </a:bodyPr>
          <a:lstStyle/>
          <a:p>
            <a:pPr marL="0" indent="0">
              <a:buNone/>
            </a:pPr>
            <a:r>
              <a:rPr lang="el-GR" altLang="en-US" sz="2000" dirty="0">
                <a:cs typeface="Times New Roman" panose="02020603050405020304" pitchFamily="18" charset="0"/>
              </a:rPr>
              <a:t>Οι </a:t>
            </a:r>
            <a:r>
              <a:rPr lang="el-GR" altLang="en-US" sz="2000" dirty="0" err="1">
                <a:cs typeface="Times New Roman" panose="02020603050405020304" pitchFamily="18" charset="0"/>
              </a:rPr>
              <a:t>ηλεκτροϋποδοχείς</a:t>
            </a:r>
            <a:r>
              <a:rPr lang="el-GR" altLang="en-US" sz="2000" dirty="0">
                <a:cs typeface="Times New Roman" panose="02020603050405020304" pitchFamily="18" charset="0"/>
              </a:rPr>
              <a:t> στις </a:t>
            </a:r>
            <a:r>
              <a:rPr lang="el-GR" altLang="en-US" sz="2000" dirty="0" err="1">
                <a:cs typeface="Times New Roman" panose="02020603050405020304" pitchFamily="18" charset="0"/>
              </a:rPr>
              <a:t>κύστεις</a:t>
            </a:r>
            <a:r>
              <a:rPr lang="el-GR" altLang="en-US" sz="2000" dirty="0">
                <a:cs typeface="Times New Roman" panose="02020603050405020304" pitchFamily="18" charset="0"/>
              </a:rPr>
              <a:t> του </a:t>
            </a:r>
            <a:r>
              <a:rPr lang="en-GB" altLang="en-US" sz="2000" dirty="0" err="1">
                <a:cs typeface="Times New Roman" panose="02020603050405020304" pitchFamily="18" charset="0"/>
              </a:rPr>
              <a:t>Lorenzini</a:t>
            </a:r>
            <a:r>
              <a:rPr lang="en-GB" altLang="en-US" sz="2000" dirty="0">
                <a:cs typeface="Times New Roman" panose="02020603050405020304" pitchFamily="18" charset="0"/>
              </a:rPr>
              <a:t> </a:t>
            </a:r>
            <a:r>
              <a:rPr lang="el-GR" altLang="en-US" sz="2000" dirty="0">
                <a:cs typeface="Times New Roman" panose="02020603050405020304" pitchFamily="18" charset="0"/>
              </a:rPr>
              <a:t>μπορούν να αναγνωρίσουν διαβαθμίσεις στη διαφορά δυναμικού της τάξης του 10</a:t>
            </a:r>
            <a:r>
              <a:rPr lang="el-GR" altLang="en-US" sz="2000" baseline="30000" dirty="0">
                <a:cs typeface="Times New Roman" panose="02020603050405020304" pitchFamily="18" charset="0"/>
              </a:rPr>
              <a:t>-8</a:t>
            </a:r>
            <a:r>
              <a:rPr lang="el-GR" altLang="en-US" sz="2000" dirty="0">
                <a:cs typeface="Times New Roman" panose="02020603050405020304" pitchFamily="18" charset="0"/>
              </a:rPr>
              <a:t> </a:t>
            </a:r>
            <a:r>
              <a:rPr lang="en-GB" altLang="en-US" sz="2000" dirty="0">
                <a:cs typeface="Times New Roman" panose="02020603050405020304" pitchFamily="18" charset="0"/>
              </a:rPr>
              <a:t>V/cm. </a:t>
            </a:r>
            <a:r>
              <a:rPr lang="el-GR" altLang="en-US" sz="2000" b="1" dirty="0">
                <a:cs typeface="Times New Roman" panose="02020603050405020304" pitchFamily="18" charset="0"/>
              </a:rPr>
              <a:t>Η δυνατότητα να διακρίνουν διαφορές δυναμικού</a:t>
            </a:r>
            <a:r>
              <a:rPr lang="el-GR" altLang="en-US" sz="2000" dirty="0">
                <a:cs typeface="Times New Roman" panose="02020603050405020304" pitchFamily="18" charset="0"/>
              </a:rPr>
              <a:t>, και να μην μπερδεύονται από τη συχνότητα των παλμών που εκπέμπουν άτομα του ίδιου είδους, </a:t>
            </a:r>
            <a:r>
              <a:rPr lang="el-GR" altLang="en-US" sz="2000" b="1" dirty="0">
                <a:cs typeface="Times New Roman" panose="02020603050405020304" pitchFamily="18" charset="0"/>
              </a:rPr>
              <a:t>βασίζεται στην ικανότητά τους να μεταβάλλουν το εύρος αναγνώρισης των συχνοτήτων των ηλεκτρικών παλμών που μπορούν να διακρίνουν.</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29644" y="3478102"/>
            <a:ext cx="2627235" cy="2674413"/>
          </a:xfrm>
        </p:spPr>
      </p:pic>
      <p:sp>
        <p:nvSpPr>
          <p:cNvPr id="8" name="TextBox 7"/>
          <p:cNvSpPr txBox="1"/>
          <p:nvPr/>
        </p:nvSpPr>
        <p:spPr>
          <a:xfrm flipH="1">
            <a:off x="8157123" y="5915158"/>
            <a:ext cx="358227" cy="276999"/>
          </a:xfrm>
          <a:prstGeom prst="rect">
            <a:avLst/>
          </a:prstGeom>
          <a:noFill/>
        </p:spPr>
        <p:txBody>
          <a:bodyPr wrap="square" rtlCol="0">
            <a:spAutoFit/>
          </a:bodyPr>
          <a:lstStyle/>
          <a:p>
            <a:r>
              <a:rPr lang="en-US" sz="1200" dirty="0" smtClean="0"/>
              <a:t>43</a:t>
            </a:r>
            <a:endParaRPr lang="el-GR" sz="1200" dirty="0"/>
          </a:p>
        </p:txBody>
      </p:sp>
    </p:spTree>
    <p:extLst>
      <p:ext uri="{BB962C8B-B14F-4D97-AF65-F5344CB8AC3E}">
        <p14:creationId xmlns:p14="http://schemas.microsoft.com/office/powerpoint/2010/main" val="1404974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57" y="264739"/>
            <a:ext cx="8617131" cy="1325563"/>
          </a:xfrm>
        </p:spPr>
        <p:txBody>
          <a:bodyPr>
            <a:normAutofit fontScale="90000"/>
          </a:bodyPr>
          <a:lstStyle/>
          <a:p>
            <a:r>
              <a:rPr lang="el-GR" sz="4000" dirty="0" smtClean="0"/>
              <a:t>Αισθητήρια Όργανα </a:t>
            </a:r>
            <a:br>
              <a:rPr lang="el-GR" sz="4000" dirty="0" smtClean="0"/>
            </a:br>
            <a:r>
              <a:rPr lang="el-GR" sz="4000" dirty="0" smtClean="0"/>
              <a:t>Ηλεκτροϋποδοχείς – Ηλεκτρικά όργανα 3/4</a:t>
            </a:r>
            <a:endParaRPr lang="en-US" sz="4000" dirty="0"/>
          </a:p>
        </p:txBody>
      </p:sp>
      <p:sp>
        <p:nvSpPr>
          <p:cNvPr id="5" name="Footer Placeholder 4"/>
          <p:cNvSpPr>
            <a:spLocks noGrp="1"/>
          </p:cNvSpPr>
          <p:nvPr>
            <p:ph type="ftr" sz="quarter" idx="10"/>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1"/>
          </p:nvPr>
        </p:nvSpPr>
        <p:spPr/>
        <p:txBody>
          <a:bodyPr/>
          <a:lstStyle/>
          <a:p>
            <a:fld id="{58A56277-EA16-4AF5-BFB5-E5ECBBB39490}" type="slidenum">
              <a:rPr lang="en-US" smtClean="0"/>
              <a:pPr/>
              <a:t>56</a:t>
            </a:fld>
            <a:endParaRPr lang="en-US"/>
          </a:p>
        </p:txBody>
      </p:sp>
      <p:sp>
        <p:nvSpPr>
          <p:cNvPr id="3" name="Content Placeholder 2"/>
          <p:cNvSpPr>
            <a:spLocks noGrp="1"/>
          </p:cNvSpPr>
          <p:nvPr>
            <p:ph sz="quarter" idx="12"/>
          </p:nvPr>
        </p:nvSpPr>
        <p:spPr>
          <a:xfrm>
            <a:off x="4316813" y="1624911"/>
            <a:ext cx="4198537" cy="2834116"/>
          </a:xfrm>
        </p:spPr>
        <p:txBody>
          <a:bodyPr>
            <a:normAutofit fontScale="92500" lnSpcReduction="20000"/>
          </a:bodyPr>
          <a:lstStyle/>
          <a:p>
            <a:pPr marL="0" indent="0">
              <a:lnSpc>
                <a:spcPct val="110000"/>
              </a:lnSpc>
              <a:buNone/>
            </a:pPr>
            <a:r>
              <a:rPr lang="el-GR" altLang="en-US" sz="2200" dirty="0">
                <a:cs typeface="Times New Roman" panose="02020603050405020304" pitchFamily="18" charset="0"/>
              </a:rPr>
              <a:t>Λόγω αυτής της ανατομικής διαφοράς οι </a:t>
            </a:r>
            <a:r>
              <a:rPr lang="el-GR" altLang="en-US" sz="2200" dirty="0" err="1">
                <a:cs typeface="Times New Roman" panose="02020603050405020304" pitchFamily="18" charset="0"/>
              </a:rPr>
              <a:t>ηλεκτροϋποδοχείς</a:t>
            </a:r>
            <a:r>
              <a:rPr lang="el-GR" altLang="en-US" sz="2200" dirty="0">
                <a:cs typeface="Times New Roman" panose="02020603050405020304" pitchFamily="18" charset="0"/>
              </a:rPr>
              <a:t> είναι ευαίσθητοι σε ηλεκτρικές </a:t>
            </a:r>
            <a:r>
              <a:rPr lang="el-GR" altLang="en-US" sz="2200" dirty="0" err="1">
                <a:cs typeface="Times New Roman" panose="02020603050405020304" pitchFamily="18" charset="0"/>
              </a:rPr>
              <a:t>εκπολώσεις</a:t>
            </a:r>
            <a:r>
              <a:rPr lang="el-GR" altLang="en-US" sz="2200" dirty="0">
                <a:cs typeface="Times New Roman" panose="02020603050405020304" pitchFamily="18" charset="0"/>
              </a:rPr>
              <a:t> μεγαλύτερων συχνοτήτων, όπως αυτές που παράγονται από τα ηλεκτρικά όργανα κάποιων ψαριών. Οι κονδυλώδεις υποδοχείς αναγνωρίζουν συχνότητες μερικών εκατοντάδων </a:t>
            </a:r>
            <a:r>
              <a:rPr lang="en-GB" altLang="en-US" sz="2200" dirty="0">
                <a:cs typeface="Times New Roman" panose="02020603050405020304" pitchFamily="18" charset="0"/>
              </a:rPr>
              <a:t>Hz.</a:t>
            </a:r>
            <a:r>
              <a:rPr lang="el-GR" altLang="en-US" sz="2200" dirty="0">
                <a:cs typeface="Times New Roman" panose="02020603050405020304" pitchFamily="18" charset="0"/>
              </a:rPr>
              <a:t> </a:t>
            </a:r>
          </a:p>
          <a:p>
            <a:pPr algn="just"/>
            <a:endParaRPr lang="en-GB" altLang="en-US" b="1" dirty="0">
              <a:cs typeface="Times New Roman" panose="02020603050405020304" pitchFamily="18" charset="0"/>
            </a:endParaRPr>
          </a:p>
          <a:p>
            <a:endParaRPr lang="en-US" dirty="0"/>
          </a:p>
        </p:txBody>
      </p:sp>
      <p:sp>
        <p:nvSpPr>
          <p:cNvPr id="12" name="Content Placeholder 11"/>
          <p:cNvSpPr>
            <a:spLocks noGrp="1"/>
          </p:cNvSpPr>
          <p:nvPr>
            <p:ph sz="quarter" idx="14"/>
          </p:nvPr>
        </p:nvSpPr>
        <p:spPr>
          <a:xfrm>
            <a:off x="487681" y="1590302"/>
            <a:ext cx="3870959" cy="4915645"/>
          </a:xfrm>
        </p:spPr>
        <p:txBody>
          <a:bodyPr>
            <a:normAutofit/>
          </a:bodyPr>
          <a:lstStyle/>
          <a:p>
            <a:pPr marL="0" indent="0">
              <a:buNone/>
            </a:pPr>
            <a:r>
              <a:rPr lang="el-GR" altLang="en-US" sz="2000" dirty="0">
                <a:cs typeface="Times New Roman" panose="02020603050405020304" pitchFamily="18" charset="0"/>
              </a:rPr>
              <a:t>Οι κονδυλώδεις υποδοχείς (</a:t>
            </a:r>
            <a:r>
              <a:rPr lang="en-GB" altLang="en-US" sz="2000" dirty="0">
                <a:cs typeface="Times New Roman" panose="02020603050405020304" pitchFamily="18" charset="0"/>
              </a:rPr>
              <a:t>tuberous receptors) </a:t>
            </a:r>
            <a:r>
              <a:rPr lang="el-GR" altLang="en-US" sz="2000" dirty="0">
                <a:cs typeface="Times New Roman" panose="02020603050405020304" pitchFamily="18" charset="0"/>
              </a:rPr>
              <a:t>υπάρχουν σε Ιχθύες που μπορούν να παράγουν ηλεκτρικές </a:t>
            </a:r>
            <a:r>
              <a:rPr lang="el-GR" altLang="en-US" sz="2000" dirty="0" err="1">
                <a:cs typeface="Times New Roman" panose="02020603050405020304" pitchFamily="18" charset="0"/>
              </a:rPr>
              <a:t>εκπολώσεις</a:t>
            </a:r>
            <a:r>
              <a:rPr lang="el-GR" altLang="en-US" sz="2000" dirty="0">
                <a:cs typeface="Times New Roman" panose="02020603050405020304" pitchFamily="18" charset="0"/>
              </a:rPr>
              <a:t> μέσω των ηλεκτρικών οργάνων τους. Τα ηλεκτρικά όργανα χρησιμοποιούνται για τον </a:t>
            </a:r>
            <a:r>
              <a:rPr lang="el-GR" altLang="en-US" sz="2000" dirty="0" err="1">
                <a:cs typeface="Times New Roman" panose="02020603050405020304" pitchFamily="18" charset="0"/>
              </a:rPr>
              <a:t>ηλεκτροεντοπισμό</a:t>
            </a:r>
            <a:r>
              <a:rPr lang="el-GR" altLang="en-US" sz="2000" dirty="0">
                <a:cs typeface="Times New Roman" panose="02020603050405020304" pitchFamily="18" charset="0"/>
              </a:rPr>
              <a:t>.</a:t>
            </a:r>
          </a:p>
          <a:p>
            <a:pPr marL="0" indent="0">
              <a:buNone/>
            </a:pPr>
            <a:r>
              <a:rPr lang="el-GR" altLang="en-US" sz="2000" dirty="0">
                <a:cs typeface="Times New Roman" panose="02020603050405020304" pitchFamily="18" charset="0"/>
              </a:rPr>
              <a:t>Η ανατομία των </a:t>
            </a:r>
            <a:r>
              <a:rPr lang="el-GR" altLang="en-US" sz="2000" dirty="0" err="1">
                <a:cs typeface="Times New Roman" panose="02020603050405020304" pitchFamily="18" charset="0"/>
              </a:rPr>
              <a:t>κονδυλώδων</a:t>
            </a:r>
            <a:r>
              <a:rPr lang="el-GR" altLang="en-US" sz="2000" dirty="0">
                <a:cs typeface="Times New Roman" panose="02020603050405020304" pitchFamily="18" charset="0"/>
              </a:rPr>
              <a:t> υποδοχέων διαφέρει από αυτή των </a:t>
            </a:r>
            <a:r>
              <a:rPr lang="el-GR" altLang="en-US" sz="2000" dirty="0" err="1">
                <a:cs typeface="Times New Roman" panose="02020603050405020304" pitchFamily="18" charset="0"/>
              </a:rPr>
              <a:t>κύστεων</a:t>
            </a:r>
            <a:r>
              <a:rPr lang="el-GR" altLang="en-US" sz="2000" dirty="0">
                <a:cs typeface="Times New Roman" panose="02020603050405020304" pitchFamily="18" charset="0"/>
              </a:rPr>
              <a:t> του </a:t>
            </a:r>
            <a:r>
              <a:rPr lang="en-GB" altLang="en-US" sz="2000" dirty="0" err="1">
                <a:cs typeface="Times New Roman" panose="02020603050405020304" pitchFamily="18" charset="0"/>
              </a:rPr>
              <a:t>Lorenzini</a:t>
            </a:r>
            <a:r>
              <a:rPr lang="en-GB" altLang="en-US" sz="2000" dirty="0">
                <a:cs typeface="Times New Roman" panose="02020603050405020304" pitchFamily="18" charset="0"/>
              </a:rPr>
              <a:t>. </a:t>
            </a:r>
            <a:r>
              <a:rPr lang="el-GR" altLang="en-US" sz="2000" dirty="0">
                <a:cs typeface="Times New Roman" panose="02020603050405020304" pitchFamily="18" charset="0"/>
              </a:rPr>
              <a:t>Εδώ έχουμε ένα στρώμα επιθηλιακών κυττάρων που καλύπτουν σφηνοειδή κύτταρα κάτω από τα οποία βρίσκονται οι </a:t>
            </a:r>
            <a:r>
              <a:rPr lang="el-GR" altLang="en-US" sz="2000" dirty="0" err="1">
                <a:cs typeface="Times New Roman" panose="02020603050405020304" pitchFamily="18" charset="0"/>
              </a:rPr>
              <a:t>ηλεκτροϋποδοχείς</a:t>
            </a:r>
            <a:r>
              <a:rPr lang="el-GR" altLang="en-US" sz="2000" dirty="0">
                <a:cs typeface="Times New Roman" panose="02020603050405020304" pitchFamily="18" charset="0"/>
              </a:rPr>
              <a:t>. </a:t>
            </a:r>
          </a:p>
        </p:txBody>
      </p:sp>
      <p:pic>
        <p:nvPicPr>
          <p:cNvPr id="8" name="Content Placeholder 7"/>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12303" y="4099629"/>
            <a:ext cx="2941378" cy="2037736"/>
          </a:xfrm>
        </p:spPr>
      </p:pic>
      <p:sp>
        <p:nvSpPr>
          <p:cNvPr id="9" name="TextBox 8"/>
          <p:cNvSpPr txBox="1"/>
          <p:nvPr/>
        </p:nvSpPr>
        <p:spPr>
          <a:xfrm flipH="1">
            <a:off x="7881726" y="5860366"/>
            <a:ext cx="358227" cy="276999"/>
          </a:xfrm>
          <a:prstGeom prst="rect">
            <a:avLst/>
          </a:prstGeom>
          <a:noFill/>
        </p:spPr>
        <p:txBody>
          <a:bodyPr wrap="square" rtlCol="0">
            <a:spAutoFit/>
          </a:bodyPr>
          <a:lstStyle/>
          <a:p>
            <a:r>
              <a:rPr lang="en-US" sz="1200" dirty="0" smtClean="0"/>
              <a:t>44</a:t>
            </a:r>
            <a:endParaRPr lang="el-GR" sz="1200" dirty="0"/>
          </a:p>
        </p:txBody>
      </p:sp>
    </p:spTree>
    <p:extLst>
      <p:ext uri="{BB962C8B-B14F-4D97-AF65-F5344CB8AC3E}">
        <p14:creationId xmlns:p14="http://schemas.microsoft.com/office/powerpoint/2010/main" val="2761045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02" y="198619"/>
            <a:ext cx="8878389" cy="1325563"/>
          </a:xfrm>
        </p:spPr>
        <p:txBody>
          <a:bodyPr>
            <a:normAutofit fontScale="90000"/>
          </a:bodyPr>
          <a:lstStyle/>
          <a:p>
            <a:r>
              <a:rPr lang="el-GR" sz="4000" dirty="0" smtClean="0"/>
              <a:t>Αισθητήρια Όργανα </a:t>
            </a:r>
            <a:br>
              <a:rPr lang="el-GR" sz="4000" dirty="0" smtClean="0"/>
            </a:br>
            <a:r>
              <a:rPr lang="el-GR" sz="4000" dirty="0" smtClean="0"/>
              <a:t>Ηλεκτροϋποδοχείς – Ηλεκτρικά όργανα 4/</a:t>
            </a:r>
            <a:r>
              <a:rPr lang="en-US" sz="4000" dirty="0" smtClean="0"/>
              <a:t>4</a:t>
            </a:r>
            <a:endParaRPr lang="en-US" sz="4000" dirty="0"/>
          </a:p>
        </p:txBody>
      </p:sp>
      <p:sp>
        <p:nvSpPr>
          <p:cNvPr id="5" name="Footer Placeholder 4"/>
          <p:cNvSpPr>
            <a:spLocks noGrp="1"/>
          </p:cNvSpPr>
          <p:nvPr>
            <p:ph type="ftr" sz="quarter" idx="10"/>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1"/>
          </p:nvPr>
        </p:nvSpPr>
        <p:spPr/>
        <p:txBody>
          <a:bodyPr/>
          <a:lstStyle/>
          <a:p>
            <a:fld id="{58A56277-EA16-4AF5-BFB5-E5ECBBB39490}" type="slidenum">
              <a:rPr lang="en-US" smtClean="0"/>
              <a:pPr/>
              <a:t>57</a:t>
            </a:fld>
            <a:endParaRPr lang="en-US"/>
          </a:p>
        </p:txBody>
      </p:sp>
      <p:sp>
        <p:nvSpPr>
          <p:cNvPr id="3" name="Content Placeholder 2"/>
          <p:cNvSpPr>
            <a:spLocks noGrp="1"/>
          </p:cNvSpPr>
          <p:nvPr>
            <p:ph sz="quarter" idx="12"/>
          </p:nvPr>
        </p:nvSpPr>
        <p:spPr>
          <a:xfrm>
            <a:off x="4316813" y="1533557"/>
            <a:ext cx="4430947" cy="2834116"/>
          </a:xfrm>
        </p:spPr>
        <p:txBody>
          <a:bodyPr>
            <a:normAutofit/>
          </a:bodyPr>
          <a:lstStyle/>
          <a:p>
            <a:pPr marL="0" indent="0">
              <a:buNone/>
            </a:pPr>
            <a:r>
              <a:rPr lang="el-GR" altLang="en-US" sz="2000" dirty="0" smtClean="0">
                <a:cs typeface="Times New Roman" panose="02020603050405020304" pitchFamily="18" charset="0"/>
              </a:rPr>
              <a:t>μαζί</a:t>
            </a:r>
            <a:r>
              <a:rPr lang="el-GR" altLang="en-US" sz="2000" dirty="0">
                <a:cs typeface="Times New Roman" panose="02020603050405020304" pitchFamily="18" charset="0"/>
              </a:rPr>
              <a:t>, </a:t>
            </a:r>
            <a:r>
              <a:rPr lang="el-GR" altLang="en-US" sz="2000" b="1" dirty="0">
                <a:cs typeface="Times New Roman" panose="02020603050405020304" pitchFamily="18" charset="0"/>
              </a:rPr>
              <a:t>λόγω της τοποθέτησής τους σε στήλες</a:t>
            </a:r>
            <a:r>
              <a:rPr lang="el-GR" altLang="en-US" sz="2000" dirty="0">
                <a:cs typeface="Times New Roman" panose="02020603050405020304" pitchFamily="18" charset="0"/>
              </a:rPr>
              <a:t>, παράγουν μια </a:t>
            </a:r>
            <a:r>
              <a:rPr lang="el-GR" altLang="en-US" sz="2000" dirty="0" err="1">
                <a:cs typeface="Times New Roman" panose="02020603050405020304" pitchFamily="18" charset="0"/>
              </a:rPr>
              <a:t>εκπόλωση</a:t>
            </a:r>
            <a:r>
              <a:rPr lang="el-GR" altLang="en-US" sz="2000" dirty="0">
                <a:cs typeface="Times New Roman" panose="02020603050405020304" pitchFamily="18" charset="0"/>
              </a:rPr>
              <a:t> 500 </a:t>
            </a:r>
            <a:r>
              <a:rPr lang="en-GB" altLang="en-US" sz="2000" dirty="0">
                <a:cs typeface="Times New Roman" panose="02020603050405020304" pitchFamily="18" charset="0"/>
              </a:rPr>
              <a:t>V.</a:t>
            </a:r>
            <a:endParaRPr lang="el-GR" altLang="en-US" sz="2000" dirty="0">
              <a:cs typeface="Times New Roman" panose="02020603050405020304" pitchFamily="18" charset="0"/>
            </a:endParaRPr>
          </a:p>
          <a:p>
            <a:pPr marL="0" indent="0">
              <a:buNone/>
            </a:pPr>
            <a:r>
              <a:rPr lang="el-GR" altLang="en-US" sz="2000" dirty="0">
                <a:cs typeface="Times New Roman" panose="02020603050405020304" pitchFamily="18" charset="0"/>
              </a:rPr>
              <a:t>Τα ηλεκτρικά όργανα χρησιμοποιούνται κυρίως για επικοινωνία και λιγότερο συχνά για αναισθητοποίηση της λείας.</a:t>
            </a:r>
            <a:r>
              <a:rPr lang="en-GB" altLang="en-US" sz="2000" dirty="0">
                <a:cs typeface="Times New Roman" panose="02020603050405020304" pitchFamily="18" charset="0"/>
              </a:rPr>
              <a:t> </a:t>
            </a:r>
            <a:endParaRPr lang="el-GR" altLang="en-US" sz="2000" dirty="0">
              <a:cs typeface="Times New Roman" panose="02020603050405020304" pitchFamily="18" charset="0"/>
            </a:endParaRPr>
          </a:p>
          <a:p>
            <a:pPr algn="just"/>
            <a:endParaRPr lang="en-GB" altLang="en-US" b="1" dirty="0">
              <a:cs typeface="Times New Roman" panose="02020603050405020304" pitchFamily="18" charset="0"/>
            </a:endParaRPr>
          </a:p>
          <a:p>
            <a:endParaRPr lang="en-US" dirty="0"/>
          </a:p>
        </p:txBody>
      </p:sp>
      <p:sp>
        <p:nvSpPr>
          <p:cNvPr id="12" name="Content Placeholder 11"/>
          <p:cNvSpPr>
            <a:spLocks noGrp="1"/>
          </p:cNvSpPr>
          <p:nvPr>
            <p:ph sz="quarter" idx="14"/>
          </p:nvPr>
        </p:nvSpPr>
        <p:spPr>
          <a:xfrm>
            <a:off x="487681" y="1590302"/>
            <a:ext cx="3870959" cy="4915645"/>
          </a:xfrm>
        </p:spPr>
        <p:txBody>
          <a:bodyPr>
            <a:normAutofit/>
          </a:bodyPr>
          <a:lstStyle/>
          <a:p>
            <a:pPr marL="0" indent="0">
              <a:buNone/>
            </a:pPr>
            <a:r>
              <a:rPr lang="el-GR" altLang="en-US" sz="2000" b="1" dirty="0">
                <a:cs typeface="Times New Roman" panose="02020603050405020304" pitchFamily="18" charset="0"/>
              </a:rPr>
              <a:t>Τα ηλεκτρικά όργανα</a:t>
            </a:r>
            <a:r>
              <a:rPr lang="el-GR" altLang="en-US" sz="2000" dirty="0">
                <a:cs typeface="Times New Roman" panose="02020603050405020304" pitchFamily="18" charset="0"/>
              </a:rPr>
              <a:t> των Ιχθύων αποτελούνται από κύτταρα με κυματοειδή μορφή που λέγονται </a:t>
            </a:r>
            <a:r>
              <a:rPr lang="el-GR" altLang="en-US" sz="2000" b="1" dirty="0" err="1">
                <a:cs typeface="Times New Roman" panose="02020603050405020304" pitchFamily="18" charset="0"/>
              </a:rPr>
              <a:t>ηλεκτροπλάκες</a:t>
            </a:r>
            <a:r>
              <a:rPr lang="el-GR" altLang="en-US" sz="2000" b="1" dirty="0">
                <a:cs typeface="Times New Roman" panose="02020603050405020304" pitchFamily="18" charset="0"/>
              </a:rPr>
              <a:t> (</a:t>
            </a:r>
            <a:r>
              <a:rPr lang="en-GB" altLang="en-US" sz="2000" b="1" dirty="0" err="1">
                <a:cs typeface="Times New Roman" panose="02020603050405020304" pitchFamily="18" charset="0"/>
              </a:rPr>
              <a:t>electroplaques</a:t>
            </a:r>
            <a:r>
              <a:rPr lang="en-GB" altLang="en-US" sz="2000" b="1" dirty="0">
                <a:cs typeface="Times New Roman" panose="02020603050405020304" pitchFamily="18" charset="0"/>
              </a:rPr>
              <a:t>)</a:t>
            </a:r>
            <a:r>
              <a:rPr lang="el-GR" altLang="en-US" sz="2000" b="1" dirty="0">
                <a:cs typeface="Times New Roman" panose="02020603050405020304" pitchFamily="18" charset="0"/>
              </a:rPr>
              <a:t> και είναι τοποθετημένα σε στήλες.</a:t>
            </a:r>
            <a:r>
              <a:rPr lang="el-GR" altLang="en-US" sz="2000" dirty="0">
                <a:cs typeface="Times New Roman" panose="02020603050405020304" pitchFamily="18" charset="0"/>
              </a:rPr>
              <a:t> Κάθε στήλη φέρει χιλιάδες </a:t>
            </a:r>
            <a:r>
              <a:rPr lang="el-GR" altLang="en-US" sz="2000" dirty="0" err="1">
                <a:cs typeface="Times New Roman" panose="02020603050405020304" pitchFamily="18" charset="0"/>
              </a:rPr>
              <a:t>ηλεκτροπλάκες</a:t>
            </a:r>
            <a:r>
              <a:rPr lang="el-GR" altLang="en-US" sz="2000" dirty="0">
                <a:cs typeface="Times New Roman" panose="02020603050405020304" pitchFamily="18" charset="0"/>
              </a:rPr>
              <a:t> και δεκάδες στήλες υπάρχουν αμφίπλευρα στο σώμα του ψαριού. </a:t>
            </a:r>
          </a:p>
          <a:p>
            <a:pPr marL="0" indent="0">
              <a:buNone/>
            </a:pPr>
            <a:r>
              <a:rPr lang="el-GR" altLang="en-US" sz="2000" b="1" dirty="0" err="1">
                <a:cs typeface="Times New Roman" panose="02020603050405020304" pitchFamily="18" charset="0"/>
              </a:rPr>
              <a:t>Δρούν</a:t>
            </a:r>
            <a:r>
              <a:rPr lang="el-GR" altLang="en-US" sz="2000" b="1" dirty="0">
                <a:cs typeface="Times New Roman" panose="02020603050405020304" pitchFamily="18" charset="0"/>
              </a:rPr>
              <a:t> όπως οι μύες και φέρουν </a:t>
            </a:r>
            <a:r>
              <a:rPr lang="el-GR" altLang="en-US" sz="2000" b="1" dirty="0" err="1">
                <a:cs typeface="Times New Roman" panose="02020603050405020304" pitchFamily="18" charset="0"/>
              </a:rPr>
              <a:t>μετασυναπτικούς</a:t>
            </a:r>
            <a:r>
              <a:rPr lang="el-GR" altLang="en-US" sz="2000" b="1" dirty="0">
                <a:cs typeface="Times New Roman" panose="02020603050405020304" pitchFamily="18" charset="0"/>
              </a:rPr>
              <a:t> νικοτινικούς </a:t>
            </a:r>
            <a:r>
              <a:rPr lang="el-GR" altLang="en-US" sz="2000" b="1" dirty="0" err="1" smtClean="0">
                <a:cs typeface="Times New Roman" panose="02020603050405020304" pitchFamily="18" charset="0"/>
              </a:rPr>
              <a:t>ακετυλχολινικούς</a:t>
            </a:r>
            <a:r>
              <a:rPr lang="el-GR" altLang="en-US" sz="2000" b="1" dirty="0" smtClean="0">
                <a:cs typeface="Times New Roman" panose="02020603050405020304" pitchFamily="18" charset="0"/>
              </a:rPr>
              <a:t> </a:t>
            </a:r>
            <a:r>
              <a:rPr lang="el-GR" altLang="en-US" sz="2000" b="1" dirty="0">
                <a:cs typeface="Times New Roman" panose="02020603050405020304" pitchFamily="18" charset="0"/>
              </a:rPr>
              <a:t>υποδοχείς</a:t>
            </a:r>
            <a:r>
              <a:rPr lang="el-GR" altLang="en-US" sz="2000" dirty="0" smtClean="0">
                <a:cs typeface="Times New Roman" panose="02020603050405020304" pitchFamily="18" charset="0"/>
              </a:rPr>
              <a:t>.</a:t>
            </a:r>
          </a:p>
          <a:p>
            <a:pPr marL="0" indent="0">
              <a:buNone/>
            </a:pPr>
            <a:r>
              <a:rPr lang="el-GR" altLang="en-US" sz="2000" dirty="0">
                <a:cs typeface="Times New Roman" panose="02020603050405020304" pitchFamily="18" charset="0"/>
              </a:rPr>
              <a:t>Κάθε </a:t>
            </a:r>
            <a:r>
              <a:rPr lang="el-GR" altLang="en-US" sz="2000" dirty="0" err="1">
                <a:cs typeface="Times New Roman" panose="02020603050405020304" pitchFamily="18" charset="0"/>
              </a:rPr>
              <a:t>ηλεκτροπλάκα</a:t>
            </a:r>
            <a:r>
              <a:rPr lang="el-GR" altLang="en-US" sz="2000" dirty="0">
                <a:cs typeface="Times New Roman" panose="02020603050405020304" pitchFamily="18" charset="0"/>
              </a:rPr>
              <a:t> του ηλεκτρικού χελιού </a:t>
            </a:r>
            <a:r>
              <a:rPr lang="en-GB" altLang="en-US" sz="2000" dirty="0">
                <a:cs typeface="Times New Roman" panose="02020603050405020304" pitchFamily="18" charset="0"/>
              </a:rPr>
              <a:t>(</a:t>
            </a:r>
            <a:r>
              <a:rPr lang="en-US" altLang="en-US" sz="2000" i="1" dirty="0">
                <a:cs typeface="Times New Roman" panose="02020603050405020304" pitchFamily="18" charset="0"/>
              </a:rPr>
              <a:t>Electrophorus </a:t>
            </a:r>
            <a:r>
              <a:rPr lang="en-US" altLang="en-US" sz="2000" i="1" dirty="0" err="1">
                <a:cs typeface="Times New Roman" panose="02020603050405020304" pitchFamily="18" charset="0"/>
              </a:rPr>
              <a:t>electricus</a:t>
            </a:r>
            <a:r>
              <a:rPr lang="el-GR" altLang="en-US" sz="2000" i="1" dirty="0">
                <a:cs typeface="Times New Roman" panose="02020603050405020304" pitchFamily="18" charset="0"/>
              </a:rPr>
              <a:t>) </a:t>
            </a:r>
            <a:r>
              <a:rPr lang="el-GR" altLang="en-US" sz="2000" dirty="0">
                <a:cs typeface="Times New Roman" panose="02020603050405020304" pitchFamily="18" charset="0"/>
              </a:rPr>
              <a:t>μετά από νευρική διέγερση παράγει 0.15 </a:t>
            </a:r>
            <a:r>
              <a:rPr lang="en-GB" altLang="en-US" sz="2000" dirty="0" smtClean="0">
                <a:cs typeface="Times New Roman" panose="02020603050405020304" pitchFamily="18" charset="0"/>
              </a:rPr>
              <a:t>V</a:t>
            </a:r>
            <a:r>
              <a:rPr lang="el-GR" altLang="en-US" sz="2000" dirty="0" smtClean="0">
                <a:cs typeface="Times New Roman" panose="02020603050405020304" pitchFamily="18" charset="0"/>
              </a:rPr>
              <a:t> και όλες</a:t>
            </a:r>
            <a:endParaRPr lang="en-GB" altLang="en-US" sz="2000" dirty="0">
              <a:cs typeface="Times New Roman" panose="02020603050405020304" pitchFamily="18" charset="0"/>
            </a:endParaRP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40087" y="3126830"/>
            <a:ext cx="2908691" cy="2475052"/>
          </a:xfrm>
        </p:spPr>
      </p:pic>
      <p:sp>
        <p:nvSpPr>
          <p:cNvPr id="11" name="TextBox 5"/>
          <p:cNvSpPr txBox="1">
            <a:spLocks noChangeArrowheads="1"/>
          </p:cNvSpPr>
          <p:nvPr/>
        </p:nvSpPr>
        <p:spPr bwMode="auto">
          <a:xfrm>
            <a:off x="4400551" y="5494419"/>
            <a:ext cx="4612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US" sz="1200" i="1" dirty="0" smtClean="0">
                <a:latin typeface="+mn-lt"/>
                <a:cs typeface="Times New Roman" panose="02020603050405020304" pitchFamily="18" charset="0"/>
              </a:rPr>
              <a:t>Πηγή:</a:t>
            </a:r>
            <a:r>
              <a:rPr lang="en-US" altLang="en-US" sz="1200" i="1" dirty="0" smtClean="0">
                <a:latin typeface="+mn-lt"/>
                <a:cs typeface="Times New Roman" panose="02020603050405020304" pitchFamily="18" charset="0"/>
              </a:rPr>
              <a:t> Michael R. Markham, M. Lynne </a:t>
            </a:r>
            <a:r>
              <a:rPr lang="en-US" altLang="en-US" sz="1200" i="1" dirty="0" err="1" smtClean="0">
                <a:latin typeface="+mn-lt"/>
                <a:cs typeface="Times New Roman" panose="02020603050405020304" pitchFamily="18" charset="0"/>
              </a:rPr>
              <a:t>McAnelly</a:t>
            </a:r>
            <a:r>
              <a:rPr lang="en-US" altLang="en-US" sz="1200" i="1" dirty="0" smtClean="0">
                <a:latin typeface="+mn-lt"/>
                <a:cs typeface="Times New Roman" panose="02020603050405020304" pitchFamily="18" charset="0"/>
              </a:rPr>
              <a:t>, Philip K. Stoddard, Harold H. </a:t>
            </a:r>
            <a:r>
              <a:rPr lang="en-US" altLang="en-US" sz="1200" i="1" dirty="0" err="1" smtClean="0">
                <a:latin typeface="+mn-lt"/>
                <a:cs typeface="Times New Roman" panose="02020603050405020304" pitchFamily="18" charset="0"/>
              </a:rPr>
              <a:t>Zakon</a:t>
            </a:r>
            <a:r>
              <a:rPr lang="en-US" altLang="en-US" sz="1200" i="1" dirty="0" smtClean="0">
                <a:latin typeface="+mn-lt"/>
                <a:cs typeface="Times New Roman" panose="02020603050405020304" pitchFamily="18" charset="0"/>
              </a:rPr>
              <a:t>. Circadian and Social Cues Regulate Ion Channel Trafficking. </a:t>
            </a:r>
            <a:r>
              <a:rPr lang="en-US" altLang="en-US" sz="1200" i="1" dirty="0" err="1" smtClean="0">
                <a:latin typeface="+mn-lt"/>
                <a:cs typeface="Times New Roman" panose="02020603050405020304" pitchFamily="18" charset="0"/>
              </a:rPr>
              <a:t>PLoS</a:t>
            </a:r>
            <a:r>
              <a:rPr lang="en-US" altLang="en-US" sz="1200" i="1" dirty="0" smtClean="0">
                <a:latin typeface="+mn-lt"/>
                <a:cs typeface="Times New Roman" panose="02020603050405020304" pitchFamily="18" charset="0"/>
              </a:rPr>
              <a:t> Biology, 2009;7(9): e1000203 DOI: 10.1371/journal.pbio.1000203)</a:t>
            </a:r>
            <a:endParaRPr lang="el-GR" altLang="en-US" sz="1200" dirty="0">
              <a:latin typeface="+mn-lt"/>
              <a:cs typeface="Times New Roman" panose="02020603050405020304" pitchFamily="18" charset="0"/>
            </a:endParaRPr>
          </a:p>
        </p:txBody>
      </p:sp>
      <p:sp>
        <p:nvSpPr>
          <p:cNvPr id="9" name="TextBox 8"/>
          <p:cNvSpPr txBox="1"/>
          <p:nvPr/>
        </p:nvSpPr>
        <p:spPr>
          <a:xfrm flipH="1">
            <a:off x="8235098" y="5198670"/>
            <a:ext cx="390253" cy="276999"/>
          </a:xfrm>
          <a:prstGeom prst="rect">
            <a:avLst/>
          </a:prstGeom>
          <a:noFill/>
        </p:spPr>
        <p:txBody>
          <a:bodyPr wrap="square" rtlCol="0">
            <a:spAutoFit/>
          </a:bodyPr>
          <a:lstStyle/>
          <a:p>
            <a:r>
              <a:rPr lang="en-US" sz="1200" dirty="0" smtClean="0"/>
              <a:t>45</a:t>
            </a:r>
            <a:endParaRPr lang="el-GR" sz="1200" dirty="0"/>
          </a:p>
        </p:txBody>
      </p:sp>
    </p:spTree>
    <p:extLst>
      <p:ext uri="{BB962C8B-B14F-4D97-AF65-F5344CB8AC3E}">
        <p14:creationId xmlns:p14="http://schemas.microsoft.com/office/powerpoint/2010/main" val="3710185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268" y="365126"/>
            <a:ext cx="8423910" cy="1325563"/>
          </a:xfrm>
        </p:spPr>
        <p:txBody>
          <a:bodyPr>
            <a:normAutofit/>
          </a:bodyPr>
          <a:lstStyle/>
          <a:p>
            <a:r>
              <a:rPr lang="el-GR" sz="4000" dirty="0" smtClean="0"/>
              <a:t>Οι 20 αισθήσεις: ας τις αναλύσουμε …</a:t>
            </a:r>
            <a:endParaRPr lang="en-US" sz="4000"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58</a:t>
            </a:fld>
            <a:endParaRPr lang="en-US"/>
          </a:p>
        </p:txBody>
      </p:sp>
      <p:pic>
        <p:nvPicPr>
          <p:cNvPr id="18" name="Content Placeholder 1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5926" y="1608765"/>
            <a:ext cx="6983673" cy="4568198"/>
          </a:xfrm>
        </p:spPr>
      </p:pic>
    </p:spTree>
    <p:extLst>
      <p:ext uri="{BB962C8B-B14F-4D97-AF65-F5344CB8AC3E}">
        <p14:creationId xmlns:p14="http://schemas.microsoft.com/office/powerpoint/2010/main" val="29850538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1) Όραση</a:t>
            </a:r>
            <a:endParaRPr lang="en-US" sz="4000" dirty="0"/>
          </a:p>
        </p:txBody>
      </p:sp>
      <p:sp>
        <p:nvSpPr>
          <p:cNvPr id="4" name="Content Placeholder 3"/>
          <p:cNvSpPr>
            <a:spLocks noGrp="1"/>
          </p:cNvSpPr>
          <p:nvPr>
            <p:ph sz="half" idx="1"/>
          </p:nvPr>
        </p:nvSpPr>
        <p:spPr/>
        <p:txBody>
          <a:bodyPr>
            <a:normAutofit/>
          </a:bodyPr>
          <a:lstStyle/>
          <a:p>
            <a:r>
              <a:rPr lang="el-GR" altLang="en-US" sz="2200" dirty="0">
                <a:cs typeface="Times New Roman" panose="02020603050405020304" pitchFamily="18" charset="0"/>
              </a:rPr>
              <a:t>Η αίσθηση που μας επιτρέπει να αναγνωρίζουμε εικόνες, χρώματα, κίνηση και σχήματα. Όλα τα σπονδυλωτά ζώα έχουν την αίσθηση της όρασης αλλά είναι ιδιαίτερα αναπτυγμένη στα Πτηνά και τα </a:t>
            </a:r>
            <a:r>
              <a:rPr lang="el-GR" altLang="en-US" sz="2200" dirty="0" smtClean="0">
                <a:cs typeface="Times New Roman" panose="02020603050405020304" pitchFamily="18" charset="0"/>
              </a:rPr>
              <a:t>Ερπετά.  </a:t>
            </a:r>
            <a:endParaRPr lang="el-GR" altLang="en-US" sz="2200" dirty="0">
              <a:cs typeface="Times New Roman" panose="02020603050405020304" pitchFamily="18" charset="0"/>
            </a:endParaRPr>
          </a:p>
          <a:p>
            <a:endParaRPr lang="en-US" dirty="0"/>
          </a:p>
        </p:txBody>
      </p:sp>
      <p:sp>
        <p:nvSpPr>
          <p:cNvPr id="5" name="Footer Placeholder 4"/>
          <p:cNvSpPr>
            <a:spLocks noGrp="1"/>
          </p:cNvSpPr>
          <p:nvPr>
            <p:ph type="ftr" sz="quarter" idx="11"/>
          </p:nvPr>
        </p:nvSpPr>
        <p:spPr/>
        <p:txBody>
          <a:bodyPr/>
          <a:lstStyle/>
          <a:p>
            <a:r>
              <a:rPr lang="el-GR" smtClean="0"/>
              <a:t>Ενότητα 3η. Αισθήσεις (Διάλεξη 2η)</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59</a:t>
            </a:fld>
            <a:endParaRPr lang="en-US"/>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40270" y="1825625"/>
            <a:ext cx="3063959" cy="4351338"/>
          </a:xfrm>
        </p:spPr>
      </p:pic>
      <p:sp>
        <p:nvSpPr>
          <p:cNvPr id="11" name="TextBox 10"/>
          <p:cNvSpPr txBox="1"/>
          <p:nvPr/>
        </p:nvSpPr>
        <p:spPr>
          <a:xfrm>
            <a:off x="5974080" y="1961062"/>
            <a:ext cx="1420197" cy="400110"/>
          </a:xfrm>
          <a:prstGeom prst="rect">
            <a:avLst/>
          </a:prstGeom>
          <a:noFill/>
        </p:spPr>
        <p:txBody>
          <a:bodyPr wrap="none" rtlCol="0">
            <a:spAutoFit/>
          </a:bodyPr>
          <a:lstStyle/>
          <a:p>
            <a:r>
              <a:rPr lang="el-GR" sz="2000" dirty="0" smtClean="0"/>
              <a:t>Απαντάται: </a:t>
            </a:r>
            <a:endParaRPr lang="en-US" sz="2000" dirty="0"/>
          </a:p>
        </p:txBody>
      </p:sp>
    </p:spTree>
    <p:extLst>
      <p:ext uri="{BB962C8B-B14F-4D97-AF65-F5344CB8AC3E}">
        <p14:creationId xmlns:p14="http://schemas.microsoft.com/office/powerpoint/2010/main" val="1474271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4103"/>
            <a:ext cx="7886700" cy="1325563"/>
          </a:xfrm>
        </p:spPr>
        <p:txBody>
          <a:bodyPr>
            <a:normAutofit/>
          </a:bodyPr>
          <a:lstStyle/>
          <a:p>
            <a:r>
              <a:rPr lang="el-GR" sz="4000" dirty="0" smtClean="0"/>
              <a:t>Αισθητήρια όργανα</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6</a:t>
            </a:fld>
            <a:endParaRPr lang="en-US"/>
          </a:p>
        </p:txBody>
      </p:sp>
      <p:sp>
        <p:nvSpPr>
          <p:cNvPr id="3" name="Content Placeholder 2"/>
          <p:cNvSpPr>
            <a:spLocks noGrp="1"/>
          </p:cNvSpPr>
          <p:nvPr>
            <p:ph idx="1"/>
          </p:nvPr>
        </p:nvSpPr>
        <p:spPr>
          <a:xfrm>
            <a:off x="744631" y="1358153"/>
            <a:ext cx="7654738" cy="4679576"/>
          </a:xfrm>
        </p:spPr>
        <p:txBody>
          <a:bodyPr>
            <a:normAutofit fontScale="70000" lnSpcReduction="20000"/>
          </a:bodyPr>
          <a:lstStyle/>
          <a:p>
            <a:r>
              <a:rPr lang="el-GR" altLang="en-US" sz="2900" dirty="0">
                <a:cs typeface="Times New Roman" panose="02020603050405020304" pitchFamily="18" charset="0"/>
              </a:rPr>
              <a:t>Τα αισθητήρια όργανα είναι βιολογικοί μετατροπείς μιας μορφής ενέργειας σε μια άλλη</a:t>
            </a:r>
          </a:p>
          <a:p>
            <a:r>
              <a:rPr lang="el-GR" altLang="en-US" sz="2900" dirty="0">
                <a:cs typeface="Times New Roman" panose="02020603050405020304" pitchFamily="18" charset="0"/>
              </a:rPr>
              <a:t>Διακρίνουμε 3 βασικές κατηγορίες αισθησιακών μηχανισμών:</a:t>
            </a:r>
          </a:p>
          <a:p>
            <a:pPr marL="0" indent="0" algn="ctr">
              <a:buNone/>
            </a:pPr>
            <a:r>
              <a:rPr lang="el-GR" altLang="en-US" sz="2900" b="1" dirty="0">
                <a:cs typeface="Times New Roman" panose="02020603050405020304" pitchFamily="18" charset="0"/>
              </a:rPr>
              <a:t>1) τη </a:t>
            </a:r>
            <a:r>
              <a:rPr lang="el-GR" altLang="en-US" sz="2900" b="1" dirty="0" err="1">
                <a:cs typeface="Times New Roman" panose="02020603050405020304" pitchFamily="18" charset="0"/>
              </a:rPr>
              <a:t>χημειοαίσθηση</a:t>
            </a:r>
            <a:r>
              <a:rPr lang="el-GR" altLang="en-US" sz="2900" b="1" dirty="0">
                <a:cs typeface="Times New Roman" panose="02020603050405020304" pitchFamily="18" charset="0"/>
              </a:rPr>
              <a:t> </a:t>
            </a:r>
          </a:p>
          <a:p>
            <a:pPr marL="0" indent="0" algn="ctr">
              <a:buNone/>
            </a:pPr>
            <a:r>
              <a:rPr lang="el-GR" altLang="en-US" sz="2900" dirty="0">
                <a:cs typeface="Times New Roman" panose="02020603050405020304" pitchFamily="18" charset="0"/>
              </a:rPr>
              <a:t>       </a:t>
            </a:r>
            <a:r>
              <a:rPr lang="el-GR" altLang="en-US" sz="2900" b="1" dirty="0">
                <a:cs typeface="Times New Roman" panose="02020603050405020304" pitchFamily="18" charset="0"/>
              </a:rPr>
              <a:t>2) τη </a:t>
            </a:r>
            <a:r>
              <a:rPr lang="el-GR" altLang="en-US" sz="2900" b="1" dirty="0" err="1">
                <a:cs typeface="Times New Roman" panose="02020603050405020304" pitchFamily="18" charset="0"/>
              </a:rPr>
              <a:t>μηχανοαίσθηση</a:t>
            </a:r>
            <a:r>
              <a:rPr lang="el-GR" altLang="en-US" sz="2900" b="1" dirty="0">
                <a:cs typeface="Times New Roman" panose="02020603050405020304" pitchFamily="18" charset="0"/>
              </a:rPr>
              <a:t> και</a:t>
            </a:r>
          </a:p>
          <a:p>
            <a:pPr marL="0" indent="0" algn="ctr">
              <a:buNone/>
            </a:pPr>
            <a:r>
              <a:rPr lang="el-GR" altLang="en-US" sz="2900" dirty="0">
                <a:cs typeface="Times New Roman" panose="02020603050405020304" pitchFamily="18" charset="0"/>
              </a:rPr>
              <a:t>      </a:t>
            </a:r>
            <a:r>
              <a:rPr lang="el-GR" altLang="en-US" sz="2900" b="1" dirty="0">
                <a:cs typeface="Times New Roman" panose="02020603050405020304" pitchFamily="18" charset="0"/>
              </a:rPr>
              <a:t>3) την αίσθηση του φωτός</a:t>
            </a:r>
          </a:p>
          <a:p>
            <a:pPr marL="0" indent="0" algn="ctr">
              <a:buNone/>
            </a:pPr>
            <a:r>
              <a:rPr lang="el-GR" altLang="en-US" sz="2900" dirty="0" smtClean="0">
                <a:cs typeface="Times New Roman" panose="02020603050405020304" pitchFamily="18" charset="0"/>
              </a:rPr>
              <a:t>Η </a:t>
            </a:r>
            <a:r>
              <a:rPr lang="el-GR" altLang="en-US" sz="2900" dirty="0">
                <a:cs typeface="Times New Roman" panose="02020603050405020304" pitchFamily="18" charset="0"/>
              </a:rPr>
              <a:t>πλέον διαδεδομένη και βασική αίσθηση είναι η </a:t>
            </a:r>
            <a:r>
              <a:rPr lang="el-GR" altLang="en-US" sz="2900" dirty="0" err="1" smtClean="0">
                <a:cs typeface="Times New Roman" panose="02020603050405020304" pitchFamily="18" charset="0"/>
              </a:rPr>
              <a:t>χημειοαίσθηση</a:t>
            </a:r>
            <a:r>
              <a:rPr lang="el-GR" altLang="en-US" sz="2900" dirty="0" smtClean="0">
                <a:cs typeface="Times New Roman" panose="02020603050405020304" pitchFamily="18" charset="0"/>
              </a:rPr>
              <a:t>.</a:t>
            </a:r>
          </a:p>
          <a:p>
            <a:pPr marL="0" indent="0" algn="ctr">
              <a:buNone/>
            </a:pPr>
            <a:endParaRPr lang="el-GR" altLang="en-US" sz="2900" dirty="0">
              <a:cs typeface="Times New Roman" panose="02020603050405020304" pitchFamily="18" charset="0"/>
            </a:endParaRPr>
          </a:p>
          <a:p>
            <a:pPr marL="0" indent="0">
              <a:buNone/>
            </a:pPr>
            <a:r>
              <a:rPr lang="el-GR" altLang="en-US" sz="2900" dirty="0">
                <a:cs typeface="Times New Roman" panose="02020603050405020304" pitchFamily="18" charset="0"/>
              </a:rPr>
              <a:t>Εδώ διακρίνουμε 2 διαφορετικές μορφές αντίληψης:</a:t>
            </a:r>
          </a:p>
          <a:p>
            <a:pPr marL="0" indent="0">
              <a:buNone/>
            </a:pPr>
            <a:r>
              <a:rPr lang="el-GR" altLang="en-US" sz="2900" dirty="0" smtClean="0">
                <a:cs typeface="Times New Roman" panose="02020603050405020304" pitchFamily="18" charset="0"/>
              </a:rPr>
              <a:t>1) Αυτή </a:t>
            </a:r>
            <a:r>
              <a:rPr lang="el-GR" altLang="en-US" sz="2900" dirty="0">
                <a:cs typeface="Times New Roman" panose="02020603050405020304" pitchFamily="18" charset="0"/>
              </a:rPr>
              <a:t>που </a:t>
            </a:r>
            <a:r>
              <a:rPr lang="el-GR" altLang="en-US" sz="2900" dirty="0" err="1">
                <a:cs typeface="Times New Roman" panose="02020603050405020304" pitchFamily="18" charset="0"/>
              </a:rPr>
              <a:t>διαμεσολαβείται</a:t>
            </a:r>
            <a:r>
              <a:rPr lang="el-GR" altLang="en-US" sz="2900" dirty="0">
                <a:cs typeface="Times New Roman" panose="02020603050405020304" pitchFamily="18" charset="0"/>
              </a:rPr>
              <a:t> από </a:t>
            </a:r>
            <a:r>
              <a:rPr lang="el-GR" altLang="en-US" sz="2900" dirty="0" err="1">
                <a:cs typeface="Times New Roman" panose="02020603050405020304" pitchFamily="18" charset="0"/>
              </a:rPr>
              <a:t>χημειοϋποδοχείς</a:t>
            </a:r>
            <a:r>
              <a:rPr lang="el-GR" altLang="en-US" sz="2900" dirty="0">
                <a:cs typeface="Times New Roman" panose="02020603050405020304" pitchFamily="18" charset="0"/>
              </a:rPr>
              <a:t> επαφής</a:t>
            </a:r>
          </a:p>
          <a:p>
            <a:pPr marL="0" indent="0">
              <a:buNone/>
            </a:pPr>
            <a:r>
              <a:rPr lang="el-GR" altLang="en-US" sz="2900" dirty="0">
                <a:cs typeface="Times New Roman" panose="02020603050405020304" pitchFamily="18" charset="0"/>
              </a:rPr>
              <a:t>(</a:t>
            </a:r>
            <a:r>
              <a:rPr lang="el-GR" altLang="en-US" sz="2900" b="1" dirty="0">
                <a:cs typeface="Times New Roman" panose="02020603050405020304" pitchFamily="18" charset="0"/>
              </a:rPr>
              <a:t>χημειοτακτισμός στους μονοκύτταρους οργανισμούς</a:t>
            </a:r>
            <a:r>
              <a:rPr lang="el-GR" altLang="en-US" sz="2900" dirty="0" smtClean="0">
                <a:cs typeface="Times New Roman" panose="02020603050405020304" pitchFamily="18" charset="0"/>
              </a:rPr>
              <a:t>).</a:t>
            </a:r>
          </a:p>
          <a:p>
            <a:pPr marL="0" indent="0">
              <a:buNone/>
            </a:pPr>
            <a:endParaRPr lang="el-GR" altLang="en-US" sz="2900" dirty="0">
              <a:cs typeface="Times New Roman" panose="02020603050405020304" pitchFamily="18" charset="0"/>
            </a:endParaRPr>
          </a:p>
          <a:p>
            <a:pPr marL="0" indent="0">
              <a:buNone/>
            </a:pPr>
            <a:r>
              <a:rPr lang="el-GR" altLang="en-US" sz="2900" dirty="0">
                <a:cs typeface="Times New Roman" panose="02020603050405020304" pitchFamily="18" charset="0"/>
              </a:rPr>
              <a:t>2) Αυτή που </a:t>
            </a:r>
            <a:r>
              <a:rPr lang="el-GR" altLang="en-US" sz="2900" dirty="0" err="1">
                <a:cs typeface="Times New Roman" panose="02020603050405020304" pitchFamily="18" charset="0"/>
              </a:rPr>
              <a:t>διαμεσολαβείται</a:t>
            </a:r>
            <a:r>
              <a:rPr lang="el-GR" altLang="en-US" sz="2900" dirty="0">
                <a:cs typeface="Times New Roman" panose="02020603050405020304" pitchFamily="18" charset="0"/>
              </a:rPr>
              <a:t> από </a:t>
            </a:r>
            <a:r>
              <a:rPr lang="el-GR" altLang="en-US" sz="2900" dirty="0" err="1">
                <a:cs typeface="Times New Roman" panose="02020603050405020304" pitchFamily="18" charset="0"/>
              </a:rPr>
              <a:t>χημειοϋποδοχείς</a:t>
            </a:r>
            <a:r>
              <a:rPr lang="el-GR" altLang="en-US" sz="2900" dirty="0">
                <a:cs typeface="Times New Roman" panose="02020603050405020304" pitchFamily="18" charset="0"/>
              </a:rPr>
              <a:t> απόστασης</a:t>
            </a:r>
            <a:endParaRPr lang="en-GB" altLang="en-US" sz="2900" dirty="0">
              <a:cs typeface="Times New Roman" panose="02020603050405020304" pitchFamily="18" charset="0"/>
            </a:endParaRPr>
          </a:p>
          <a:p>
            <a:pPr marL="0" indent="0">
              <a:buNone/>
            </a:pPr>
            <a:r>
              <a:rPr lang="en-GB" altLang="en-US" sz="2900" dirty="0">
                <a:cs typeface="Times New Roman" panose="02020603050405020304" pitchFamily="18" charset="0"/>
              </a:rPr>
              <a:t>(</a:t>
            </a:r>
            <a:r>
              <a:rPr lang="el-GR" altLang="en-US" sz="2900" b="1" dirty="0">
                <a:cs typeface="Times New Roman" panose="02020603050405020304" pitchFamily="18" charset="0"/>
              </a:rPr>
              <a:t>όσφρηση-</a:t>
            </a:r>
            <a:r>
              <a:rPr lang="el-GR" altLang="en-US" sz="2900" b="1" dirty="0" err="1">
                <a:cs typeface="Times New Roman" panose="02020603050405020304" pitchFamily="18" charset="0"/>
              </a:rPr>
              <a:t>φερορμόνες</a:t>
            </a:r>
            <a:r>
              <a:rPr lang="el-GR" altLang="en-US" sz="2900" b="1" dirty="0" smtClean="0">
                <a:cs typeface="Times New Roman" panose="02020603050405020304" pitchFamily="18" charset="0"/>
              </a:rPr>
              <a:t>).</a:t>
            </a:r>
            <a:endParaRPr lang="el-GR" altLang="en-US" sz="2900" b="1" dirty="0">
              <a:cs typeface="Times New Roman" panose="02020603050405020304" pitchFamily="18" charset="0"/>
            </a:endParaRPr>
          </a:p>
          <a:p>
            <a:endParaRPr lang="en-US" dirty="0"/>
          </a:p>
        </p:txBody>
      </p:sp>
    </p:spTree>
    <p:extLst>
      <p:ext uri="{BB962C8B-B14F-4D97-AF65-F5344CB8AC3E}">
        <p14:creationId xmlns:p14="http://schemas.microsoft.com/office/powerpoint/2010/main" val="28299860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15) Η αίσθηση της Θερμότητας</a:t>
            </a:r>
            <a:endParaRPr lang="en-US" sz="4000" dirty="0"/>
          </a:p>
        </p:txBody>
      </p:sp>
      <p:sp>
        <p:nvSpPr>
          <p:cNvPr id="7" name="Content Placeholder 6"/>
          <p:cNvSpPr>
            <a:spLocks noGrp="1"/>
          </p:cNvSpPr>
          <p:nvPr>
            <p:ph sz="half" idx="1"/>
          </p:nvPr>
        </p:nvSpPr>
        <p:spPr>
          <a:xfrm>
            <a:off x="663023" y="1690871"/>
            <a:ext cx="3886200" cy="4351338"/>
          </a:xfrm>
        </p:spPr>
        <p:txBody>
          <a:bodyPr>
            <a:normAutofit fontScale="70000" lnSpcReduction="20000"/>
          </a:bodyPr>
          <a:lstStyle/>
          <a:p>
            <a:pPr>
              <a:lnSpc>
                <a:spcPct val="110000"/>
              </a:lnSpc>
            </a:pPr>
            <a:r>
              <a:rPr lang="el-GR" altLang="en-US" sz="2900" dirty="0">
                <a:cs typeface="Times New Roman" panose="02020603050405020304" pitchFamily="18" charset="0"/>
              </a:rPr>
              <a:t>Είναι η αίσθηση που μας επιτρέπει να αναγνωρίζουμε τη μεταφορά θερμότητας μέσα και έξω από το σώμα </a:t>
            </a:r>
            <a:r>
              <a:rPr lang="el-GR" altLang="en-US" sz="2900" dirty="0" smtClean="0">
                <a:cs typeface="Times New Roman" panose="02020603050405020304" pitchFamily="18" charset="0"/>
              </a:rPr>
              <a:t>μας.</a:t>
            </a:r>
          </a:p>
          <a:p>
            <a:pPr>
              <a:lnSpc>
                <a:spcPct val="110000"/>
              </a:lnSpc>
            </a:pPr>
            <a:r>
              <a:rPr lang="el-GR" altLang="en-US" sz="2900" dirty="0">
                <a:cs typeface="Times New Roman" panose="02020603050405020304" pitchFamily="18" charset="0"/>
              </a:rPr>
              <a:t>Μας επιτρέπει να αναγνωρίζουμε τι είναι κρύο και τι </a:t>
            </a:r>
            <a:r>
              <a:rPr lang="el-GR" altLang="en-US" sz="2900" dirty="0" smtClean="0">
                <a:cs typeface="Times New Roman" panose="02020603050405020304" pitchFamily="18" charset="0"/>
              </a:rPr>
              <a:t>ζεστό. </a:t>
            </a:r>
            <a:endParaRPr lang="el-GR" altLang="en-US" sz="2900" dirty="0">
              <a:cs typeface="Times New Roman" panose="02020603050405020304" pitchFamily="18" charset="0"/>
            </a:endParaRPr>
          </a:p>
          <a:p>
            <a:pPr>
              <a:lnSpc>
                <a:spcPct val="110000"/>
              </a:lnSpc>
            </a:pPr>
            <a:r>
              <a:rPr lang="el-GR" altLang="en-US" sz="2900" dirty="0" smtClean="0">
                <a:cs typeface="Times New Roman" panose="02020603050405020304" pitchFamily="18" charset="0"/>
              </a:rPr>
              <a:t>Παίζει </a:t>
            </a:r>
            <a:r>
              <a:rPr lang="el-GR" altLang="en-US" sz="2900" dirty="0">
                <a:cs typeface="Times New Roman" panose="02020603050405020304" pitchFamily="18" charset="0"/>
              </a:rPr>
              <a:t>ρόλο στη ρύθμιση της ομοιόστασης και καθορίζει τα αισθήματα </a:t>
            </a:r>
            <a:r>
              <a:rPr lang="el-GR" altLang="en-US" sz="2900" dirty="0" smtClean="0">
                <a:cs typeface="Times New Roman" panose="02020603050405020304" pitchFamily="18" charset="0"/>
              </a:rPr>
              <a:t>άνεσης.</a:t>
            </a:r>
            <a:endParaRPr lang="el-GR" altLang="en-US" sz="2900" dirty="0">
              <a:cs typeface="Times New Roman" panose="02020603050405020304" pitchFamily="18" charset="0"/>
            </a:endParaRPr>
          </a:p>
          <a:p>
            <a:pPr>
              <a:lnSpc>
                <a:spcPct val="110000"/>
              </a:lnSpc>
            </a:pPr>
            <a:r>
              <a:rPr lang="el-GR" altLang="en-US" sz="2900" dirty="0" smtClean="0">
                <a:cs typeface="Times New Roman" panose="02020603050405020304" pitchFamily="18" charset="0"/>
              </a:rPr>
              <a:t>Νιώθουμε </a:t>
            </a:r>
            <a:r>
              <a:rPr lang="el-GR" altLang="en-US" sz="2900" dirty="0">
                <a:cs typeface="Times New Roman" panose="02020603050405020304" pitchFamily="18" charset="0"/>
              </a:rPr>
              <a:t>καλύτερα όταν δεν είναι σε λειτουργία η αίσθηση </a:t>
            </a:r>
            <a:r>
              <a:rPr lang="el-GR" altLang="en-US" sz="2900" dirty="0" smtClean="0">
                <a:cs typeface="Times New Roman" panose="02020603050405020304" pitchFamily="18" charset="0"/>
              </a:rPr>
              <a:t>αυτή.  </a:t>
            </a:r>
            <a:endParaRPr lang="el-GR" altLang="en-US" sz="2900" dirty="0">
              <a:cs typeface="Times New Roman" panose="02020603050405020304" pitchFamily="18" charset="0"/>
            </a:endParaRPr>
          </a:p>
          <a:p>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00307" y="1500505"/>
            <a:ext cx="3063959" cy="4351338"/>
          </a:xfrm>
        </p:spPr>
      </p:pic>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60</a:t>
            </a:fld>
            <a:endParaRPr lang="en-US"/>
          </a:p>
        </p:txBody>
      </p:sp>
      <p:sp>
        <p:nvSpPr>
          <p:cNvPr id="11" name="TextBox 10"/>
          <p:cNvSpPr txBox="1"/>
          <p:nvPr/>
        </p:nvSpPr>
        <p:spPr>
          <a:xfrm>
            <a:off x="6004560" y="1690689"/>
            <a:ext cx="1247457" cy="369332"/>
          </a:xfrm>
          <a:prstGeom prst="rect">
            <a:avLst/>
          </a:prstGeom>
          <a:noFill/>
        </p:spPr>
        <p:txBody>
          <a:bodyPr wrap="none" rtlCol="0">
            <a:spAutoFit/>
          </a:bodyPr>
          <a:lstStyle/>
          <a:p>
            <a:r>
              <a:rPr lang="el-GR" dirty="0" smtClean="0"/>
              <a:t>Απαντάται:</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2) Η αίσθηση του Φωτός</a:t>
            </a:r>
            <a:endParaRPr lang="en-US" sz="4000" dirty="0"/>
          </a:p>
        </p:txBody>
      </p:sp>
      <p:sp>
        <p:nvSpPr>
          <p:cNvPr id="7" name="Content Placeholder 6"/>
          <p:cNvSpPr>
            <a:spLocks noGrp="1"/>
          </p:cNvSpPr>
          <p:nvPr>
            <p:ph sz="half" idx="1"/>
          </p:nvPr>
        </p:nvSpPr>
        <p:spPr>
          <a:xfrm>
            <a:off x="663022" y="1690871"/>
            <a:ext cx="7993297" cy="1082809"/>
          </a:xfrm>
        </p:spPr>
        <p:txBody>
          <a:bodyPr>
            <a:normAutofit/>
          </a:bodyPr>
          <a:lstStyle/>
          <a:p>
            <a:r>
              <a:rPr lang="el-GR" altLang="en-US" sz="2000" dirty="0">
                <a:cs typeface="Times New Roman" panose="02020603050405020304" pitchFamily="18" charset="0"/>
              </a:rPr>
              <a:t>Η αίσθηση που επιτρέπει στα ζώα να αναγνωρίζουν τις αλλαγές στην παρουσία του φωτός μέσω υποδοχέων στο </a:t>
            </a:r>
            <a:r>
              <a:rPr lang="el-GR" altLang="en-US" sz="2000" dirty="0" err="1">
                <a:cs typeface="Times New Roman" panose="02020603050405020304" pitchFamily="18" charset="0"/>
              </a:rPr>
              <a:t>παρακωναριοειδές</a:t>
            </a:r>
            <a:r>
              <a:rPr lang="el-GR" altLang="en-US" sz="2000" dirty="0">
                <a:cs typeface="Times New Roman" panose="02020603050405020304" pitchFamily="18" charset="0"/>
              </a:rPr>
              <a:t> όργανο και να προσαρμόζουν τους αναπαραγωγικούς τους </a:t>
            </a:r>
            <a:r>
              <a:rPr lang="el-GR" altLang="en-US" sz="2000" dirty="0" smtClean="0">
                <a:cs typeface="Times New Roman" panose="02020603050405020304" pitchFamily="18" charset="0"/>
              </a:rPr>
              <a:t>κύκλους.</a:t>
            </a:r>
            <a:endParaRPr lang="el-GR" altLang="en-US" sz="2000" dirty="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61</a:t>
            </a:fld>
            <a:endParaRPr lang="en-US"/>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42273"/>
          <a:stretch/>
        </p:blipFill>
        <p:spPr>
          <a:xfrm>
            <a:off x="858556" y="2773680"/>
            <a:ext cx="7426888" cy="3233828"/>
          </a:xfrm>
        </p:spPr>
      </p:pic>
      <p:sp>
        <p:nvSpPr>
          <p:cNvPr id="8" name="TextBox 7"/>
          <p:cNvSpPr txBox="1"/>
          <p:nvPr/>
        </p:nvSpPr>
        <p:spPr>
          <a:xfrm>
            <a:off x="1005840" y="2866392"/>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sp>
        <p:nvSpPr>
          <p:cNvPr id="9" name="TextBox 8"/>
          <p:cNvSpPr txBox="1"/>
          <p:nvPr/>
        </p:nvSpPr>
        <p:spPr>
          <a:xfrm flipH="1">
            <a:off x="7849700" y="5629744"/>
            <a:ext cx="390253" cy="276999"/>
          </a:xfrm>
          <a:prstGeom prst="rect">
            <a:avLst/>
          </a:prstGeom>
          <a:noFill/>
        </p:spPr>
        <p:txBody>
          <a:bodyPr wrap="square" rtlCol="0">
            <a:spAutoFit/>
          </a:bodyPr>
          <a:lstStyle/>
          <a:p>
            <a:r>
              <a:rPr lang="en-US" sz="1200" dirty="0" smtClean="0">
                <a:solidFill>
                  <a:schemeClr val="bg1"/>
                </a:solidFill>
              </a:rPr>
              <a:t>46</a:t>
            </a:r>
            <a:endParaRPr lang="el-GR" sz="1200" dirty="0">
              <a:solidFill>
                <a:schemeClr val="bg1"/>
              </a:solidFill>
            </a:endParaRPr>
          </a:p>
        </p:txBody>
      </p:sp>
    </p:spTree>
    <p:extLst>
      <p:ext uri="{BB962C8B-B14F-4D97-AF65-F5344CB8AC3E}">
        <p14:creationId xmlns:p14="http://schemas.microsoft.com/office/powerpoint/2010/main" val="6433485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3) Η αίσθηση του Χρόνου</a:t>
            </a:r>
            <a:endParaRPr lang="en-US" sz="4000" dirty="0"/>
          </a:p>
        </p:txBody>
      </p:sp>
      <p:sp>
        <p:nvSpPr>
          <p:cNvPr id="7" name="Content Placeholder 6"/>
          <p:cNvSpPr>
            <a:spLocks noGrp="1"/>
          </p:cNvSpPr>
          <p:nvPr>
            <p:ph sz="half" idx="1"/>
          </p:nvPr>
        </p:nvSpPr>
        <p:spPr>
          <a:xfrm>
            <a:off x="663022" y="1690871"/>
            <a:ext cx="7993297" cy="1082809"/>
          </a:xfrm>
        </p:spPr>
        <p:txBody>
          <a:bodyPr>
            <a:normAutofit/>
          </a:bodyPr>
          <a:lstStyle/>
          <a:p>
            <a:r>
              <a:rPr lang="el-GR" altLang="en-US" sz="2000" dirty="0">
                <a:cs typeface="Times New Roman" panose="02020603050405020304" pitchFamily="18" charset="0"/>
              </a:rPr>
              <a:t>Η αίσθηση που επιτρέπει στα ζώα να αναγνωρίζουν τις αλλαγές στο χρόνο μέσω υποδοχέων που βρίσκονται στην επίφυση και ρυθμίζουν τα βιολογικά </a:t>
            </a:r>
            <a:r>
              <a:rPr lang="el-GR" altLang="en-US" sz="2000" dirty="0" smtClean="0">
                <a:cs typeface="Times New Roman" panose="02020603050405020304" pitchFamily="18" charset="0"/>
              </a:rPr>
              <a:t>ρολόγια.</a:t>
            </a:r>
            <a:endParaRPr lang="el-GR" altLang="en-US" sz="2000" dirty="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62</a:t>
            </a:fld>
            <a:endParaRPr lang="en-US"/>
          </a:p>
        </p:txBody>
      </p:sp>
      <p:sp>
        <p:nvSpPr>
          <p:cNvPr id="8" name="TextBox 7"/>
          <p:cNvSpPr txBox="1"/>
          <p:nvPr/>
        </p:nvSpPr>
        <p:spPr>
          <a:xfrm>
            <a:off x="1422400" y="2638753"/>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9" name="Content Placeholder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35502" r="58763"/>
          <a:stretch/>
        </p:blipFill>
        <p:spPr>
          <a:xfrm>
            <a:off x="3435166" y="2773680"/>
            <a:ext cx="2756629" cy="3252069"/>
          </a:xfrm>
        </p:spPr>
      </p:pic>
    </p:spTree>
    <p:extLst>
      <p:ext uri="{BB962C8B-B14F-4D97-AF65-F5344CB8AC3E}">
        <p14:creationId xmlns:p14="http://schemas.microsoft.com/office/powerpoint/2010/main" val="29642088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4) Η όσφρηση</a:t>
            </a:r>
            <a:endParaRPr lang="en-US" sz="4000" dirty="0"/>
          </a:p>
        </p:txBody>
      </p:sp>
      <p:sp>
        <p:nvSpPr>
          <p:cNvPr id="7" name="Content Placeholder 6"/>
          <p:cNvSpPr>
            <a:spLocks noGrp="1"/>
          </p:cNvSpPr>
          <p:nvPr>
            <p:ph sz="half" idx="1"/>
          </p:nvPr>
        </p:nvSpPr>
        <p:spPr>
          <a:xfrm>
            <a:off x="663022" y="1690871"/>
            <a:ext cx="7993297" cy="1082809"/>
          </a:xfrm>
        </p:spPr>
        <p:txBody>
          <a:bodyPr>
            <a:normAutofit/>
          </a:bodyPr>
          <a:lstStyle/>
          <a:p>
            <a:r>
              <a:rPr lang="el-GR" altLang="en-US" sz="2000" dirty="0">
                <a:cs typeface="Times New Roman" panose="02020603050405020304" pitchFamily="18" charset="0"/>
              </a:rPr>
              <a:t>Είναι μια αίσθηση ανίχνευσης και εντοπισμού που μας επιτρέπει </a:t>
            </a:r>
            <a:r>
              <a:rPr lang="el-GR" altLang="en-US" sz="2000" dirty="0" smtClean="0">
                <a:cs typeface="Times New Roman" panose="02020603050405020304" pitchFamily="18" charset="0"/>
              </a:rPr>
              <a:t>να αναγνωρίζουμε </a:t>
            </a:r>
            <a:r>
              <a:rPr lang="el-GR" altLang="en-US" sz="2000" dirty="0">
                <a:cs typeface="Times New Roman" panose="02020603050405020304" pitchFamily="18" charset="0"/>
              </a:rPr>
              <a:t>που είναι η </a:t>
            </a:r>
            <a:r>
              <a:rPr lang="el-GR" altLang="en-US" sz="2000" dirty="0" smtClean="0">
                <a:cs typeface="Times New Roman" panose="02020603050405020304" pitchFamily="18" charset="0"/>
              </a:rPr>
              <a:t>τροφή.</a:t>
            </a:r>
            <a:endParaRPr lang="el-GR" altLang="en-US" sz="2000" dirty="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63</a:t>
            </a:fld>
            <a:endParaRPr lang="en-US"/>
          </a:p>
        </p:txBody>
      </p:sp>
      <p:sp>
        <p:nvSpPr>
          <p:cNvPr id="8" name="TextBox 7"/>
          <p:cNvSpPr txBox="1"/>
          <p:nvPr/>
        </p:nvSpPr>
        <p:spPr>
          <a:xfrm>
            <a:off x="1422400" y="2638753"/>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05935" y="2337517"/>
            <a:ext cx="2732130" cy="3880085"/>
          </a:xfrm>
        </p:spPr>
      </p:pic>
    </p:spTree>
    <p:extLst>
      <p:ext uri="{BB962C8B-B14F-4D97-AF65-F5344CB8AC3E}">
        <p14:creationId xmlns:p14="http://schemas.microsoft.com/office/powerpoint/2010/main" val="5537601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5) Γεύση</a:t>
            </a:r>
            <a:endParaRPr lang="en-US" sz="4000" dirty="0"/>
          </a:p>
        </p:txBody>
      </p:sp>
      <p:sp>
        <p:nvSpPr>
          <p:cNvPr id="7" name="Content Placeholder 6"/>
          <p:cNvSpPr>
            <a:spLocks noGrp="1"/>
          </p:cNvSpPr>
          <p:nvPr>
            <p:ph sz="half" idx="1"/>
          </p:nvPr>
        </p:nvSpPr>
        <p:spPr>
          <a:xfrm>
            <a:off x="663022" y="1690871"/>
            <a:ext cx="7993297" cy="1082809"/>
          </a:xfrm>
        </p:spPr>
        <p:txBody>
          <a:bodyPr>
            <a:normAutofit/>
          </a:bodyPr>
          <a:lstStyle/>
          <a:p>
            <a:r>
              <a:rPr lang="el-GR" altLang="en-US" sz="2000" dirty="0">
                <a:cs typeface="Times New Roman" panose="02020603050405020304" pitchFamily="18" charset="0"/>
              </a:rPr>
              <a:t>Είναι μια αίσθηση αναγνώρισης της τροφής για προτίμηση ή </a:t>
            </a:r>
            <a:r>
              <a:rPr lang="el-GR" altLang="en-US" sz="2000" dirty="0" smtClean="0">
                <a:cs typeface="Times New Roman" panose="02020603050405020304" pitchFamily="18" charset="0"/>
              </a:rPr>
              <a:t>αποφυγή.</a:t>
            </a:r>
            <a:endParaRPr lang="el-GR" altLang="en-US" sz="2000" dirty="0">
              <a:cs typeface="Times New Roman" panose="02020603050405020304" pitchFamily="18" charset="0"/>
            </a:endParaRPr>
          </a:p>
          <a:p>
            <a:pPr algn="just"/>
            <a:endParaRPr lang="el-GR" altLang="en-US" sz="2000" b="1" dirty="0">
              <a:latin typeface="Times New Roman" panose="02020603050405020304" pitchFamily="18" charset="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64</a:t>
            </a:fld>
            <a:endParaRPr lang="en-US"/>
          </a:p>
        </p:txBody>
      </p:sp>
      <p:sp>
        <p:nvSpPr>
          <p:cNvPr id="8" name="TextBox 7"/>
          <p:cNvSpPr txBox="1"/>
          <p:nvPr/>
        </p:nvSpPr>
        <p:spPr>
          <a:xfrm>
            <a:off x="1422400" y="2638753"/>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05935" y="2337517"/>
            <a:ext cx="2732130" cy="3880085"/>
          </a:xfrm>
        </p:spPr>
      </p:pic>
    </p:spTree>
    <p:extLst>
      <p:ext uri="{BB962C8B-B14F-4D97-AF65-F5344CB8AC3E}">
        <p14:creationId xmlns:p14="http://schemas.microsoft.com/office/powerpoint/2010/main" val="34794553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6) Η αίσθηση της έλξης</a:t>
            </a:r>
            <a:endParaRPr lang="en-US" sz="4000" dirty="0"/>
          </a:p>
        </p:txBody>
      </p:sp>
      <p:sp>
        <p:nvSpPr>
          <p:cNvPr id="7" name="Content Placeholder 6"/>
          <p:cNvSpPr>
            <a:spLocks noGrp="1"/>
          </p:cNvSpPr>
          <p:nvPr>
            <p:ph sz="half" idx="1"/>
          </p:nvPr>
        </p:nvSpPr>
        <p:spPr>
          <a:xfrm>
            <a:off x="663022" y="1690871"/>
            <a:ext cx="7993297" cy="1082809"/>
          </a:xfrm>
        </p:spPr>
        <p:txBody>
          <a:bodyPr>
            <a:normAutofit/>
          </a:bodyPr>
          <a:lstStyle/>
          <a:p>
            <a:pPr marL="0" indent="0">
              <a:buNone/>
            </a:pPr>
            <a:r>
              <a:rPr lang="el-GR" altLang="en-US" sz="2000" dirty="0">
                <a:cs typeface="Times New Roman" panose="02020603050405020304" pitchFamily="18" charset="0"/>
              </a:rPr>
              <a:t>Είναι η αίσθηση που επιτρέπει στα ζώα αλλά και στους ανθρώπους </a:t>
            </a:r>
            <a:r>
              <a:rPr lang="el-GR" altLang="en-US" sz="2000" dirty="0" smtClean="0">
                <a:cs typeface="Times New Roman" panose="02020603050405020304" pitchFamily="18" charset="0"/>
              </a:rPr>
              <a:t>να αναγνωρίζουν </a:t>
            </a:r>
            <a:r>
              <a:rPr lang="el-GR" altLang="en-US" sz="2000" dirty="0">
                <a:cs typeface="Times New Roman" panose="02020603050405020304" pitchFamily="18" charset="0"/>
              </a:rPr>
              <a:t>τους γονείς, τους συγγενείς, τους </a:t>
            </a:r>
            <a:r>
              <a:rPr lang="el-GR" altLang="en-US" sz="2000" dirty="0" err="1">
                <a:cs typeface="Times New Roman" panose="02020603050405020304" pitchFamily="18" charset="0"/>
              </a:rPr>
              <a:t>ομοίους</a:t>
            </a:r>
            <a:r>
              <a:rPr lang="el-GR" altLang="en-US" sz="2000" dirty="0">
                <a:cs typeface="Times New Roman" panose="02020603050405020304" pitchFamily="18" charset="0"/>
              </a:rPr>
              <a:t> τους αλλά </a:t>
            </a:r>
            <a:r>
              <a:rPr lang="el-GR" altLang="en-US" sz="2000" dirty="0" smtClean="0">
                <a:cs typeface="Times New Roman" panose="02020603050405020304" pitchFamily="18" charset="0"/>
              </a:rPr>
              <a:t>και τους ξένους. </a:t>
            </a:r>
            <a:endParaRPr lang="el-GR" altLang="en-US" sz="2000" dirty="0">
              <a:cs typeface="Times New Roman" panose="02020603050405020304" pitchFamily="18" charset="0"/>
            </a:endParaRPr>
          </a:p>
          <a:p>
            <a:pPr algn="just"/>
            <a:endParaRPr lang="el-GR" altLang="en-US" sz="2000" b="1" dirty="0">
              <a:latin typeface="Times New Roman" panose="02020603050405020304" pitchFamily="18" charset="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65</a:t>
            </a:fld>
            <a:endParaRPr lang="en-US"/>
          </a:p>
        </p:txBody>
      </p:sp>
      <p:sp>
        <p:nvSpPr>
          <p:cNvPr id="8" name="TextBox 7"/>
          <p:cNvSpPr txBox="1"/>
          <p:nvPr/>
        </p:nvSpPr>
        <p:spPr>
          <a:xfrm>
            <a:off x="1422400" y="2638753"/>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9" name="Content Placeholder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44692" r="69052"/>
          <a:stretch/>
        </p:blipFill>
        <p:spPr>
          <a:xfrm>
            <a:off x="3062053" y="2638753"/>
            <a:ext cx="2871660" cy="2989887"/>
          </a:xfrm>
        </p:spPr>
      </p:pic>
    </p:spTree>
    <p:extLst>
      <p:ext uri="{BB962C8B-B14F-4D97-AF65-F5344CB8AC3E}">
        <p14:creationId xmlns:p14="http://schemas.microsoft.com/office/powerpoint/2010/main" val="23473948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7) Ακοή</a:t>
            </a:r>
            <a:endParaRPr lang="en-US" sz="4000" dirty="0"/>
          </a:p>
        </p:txBody>
      </p:sp>
      <p:sp>
        <p:nvSpPr>
          <p:cNvPr id="7" name="Content Placeholder 6"/>
          <p:cNvSpPr>
            <a:spLocks noGrp="1"/>
          </p:cNvSpPr>
          <p:nvPr>
            <p:ph sz="half" idx="1"/>
          </p:nvPr>
        </p:nvSpPr>
        <p:spPr>
          <a:xfrm>
            <a:off x="628650" y="1448797"/>
            <a:ext cx="7993297" cy="1082809"/>
          </a:xfrm>
        </p:spPr>
        <p:txBody>
          <a:bodyPr>
            <a:normAutofit lnSpcReduction="10000"/>
          </a:bodyPr>
          <a:lstStyle/>
          <a:p>
            <a:pPr marL="0" indent="0">
              <a:buNone/>
            </a:pPr>
            <a:r>
              <a:rPr lang="el-GR" altLang="en-US" sz="2000" dirty="0">
                <a:cs typeface="Times New Roman" panose="02020603050405020304" pitchFamily="18" charset="0"/>
              </a:rPr>
              <a:t>Η αίσθηση που μας επιτρέπει να αναγνωρίζουμε τα φυσικά χαρακτηριστικά των ηχητικών κυμάτων. Όλα τα σπονδυλωτά ζώα έχουν την αίσθηση της ακοής αλλά υπάρχουν έντονες διαφορές στην αντίληψη των ηχητικών </a:t>
            </a:r>
            <a:r>
              <a:rPr lang="el-GR" altLang="en-US" sz="2000" dirty="0" smtClean="0">
                <a:cs typeface="Times New Roman" panose="02020603050405020304" pitchFamily="18" charset="0"/>
              </a:rPr>
              <a:t>κυμάτων.</a:t>
            </a:r>
            <a:endParaRPr lang="el-GR" altLang="en-US" sz="2000" b="1" dirty="0">
              <a:cs typeface="Times New Roman" panose="02020603050405020304" pitchFamily="18" charset="0"/>
            </a:endParaRPr>
          </a:p>
          <a:p>
            <a:pPr algn="just"/>
            <a:endParaRPr lang="el-GR" altLang="en-US" sz="2000" b="1" dirty="0">
              <a:latin typeface="Times New Roman" panose="02020603050405020304" pitchFamily="18" charset="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66</a:t>
            </a:fld>
            <a:endParaRPr lang="en-US"/>
          </a:p>
        </p:txBody>
      </p:sp>
      <p:sp>
        <p:nvSpPr>
          <p:cNvPr id="8" name="TextBox 7"/>
          <p:cNvSpPr txBox="1"/>
          <p:nvPr/>
        </p:nvSpPr>
        <p:spPr>
          <a:xfrm>
            <a:off x="1422400" y="2638753"/>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24581" y="2333953"/>
            <a:ext cx="2694837" cy="3827122"/>
          </a:xfrm>
        </p:spPr>
      </p:pic>
    </p:spTree>
    <p:extLst>
      <p:ext uri="{BB962C8B-B14F-4D97-AF65-F5344CB8AC3E}">
        <p14:creationId xmlns:p14="http://schemas.microsoft.com/office/powerpoint/2010/main" val="42939362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8) Η αίσθηση της Ισορροπίας</a:t>
            </a:r>
            <a:endParaRPr lang="en-US" sz="4000" dirty="0"/>
          </a:p>
        </p:txBody>
      </p:sp>
      <p:sp>
        <p:nvSpPr>
          <p:cNvPr id="7" name="Content Placeholder 6"/>
          <p:cNvSpPr>
            <a:spLocks noGrp="1"/>
          </p:cNvSpPr>
          <p:nvPr>
            <p:ph sz="half" idx="1"/>
          </p:nvPr>
        </p:nvSpPr>
        <p:spPr>
          <a:xfrm>
            <a:off x="628650" y="1448797"/>
            <a:ext cx="7993297" cy="1082809"/>
          </a:xfrm>
        </p:spPr>
        <p:txBody>
          <a:bodyPr>
            <a:normAutofit/>
          </a:bodyPr>
          <a:lstStyle/>
          <a:p>
            <a:pPr marL="0" indent="0">
              <a:buNone/>
            </a:pPr>
            <a:r>
              <a:rPr lang="el-GR" altLang="en-US" sz="2000" dirty="0">
                <a:cs typeface="Times New Roman" panose="02020603050405020304" pitchFamily="18" charset="0"/>
              </a:rPr>
              <a:t>Η αίσθηση που επιτρέπει στα ζώα να αναγνωρίζουν τη διάταξη του σώματός τους στο χώρο, τι είναι πάνω και τι κάτω, </a:t>
            </a:r>
            <a:r>
              <a:rPr lang="el-GR" altLang="en-US" sz="2000" dirty="0" err="1">
                <a:cs typeface="Times New Roman" panose="02020603050405020304" pitchFamily="18" charset="0"/>
              </a:rPr>
              <a:t>ποιά</a:t>
            </a:r>
            <a:r>
              <a:rPr lang="el-GR" altLang="en-US" sz="2000" dirty="0">
                <a:cs typeface="Times New Roman" panose="02020603050405020304" pitchFamily="18" charset="0"/>
              </a:rPr>
              <a:t> θέση πρέπει να έχουν για να επιπλέουν και να </a:t>
            </a:r>
            <a:r>
              <a:rPr lang="el-GR" altLang="en-US" sz="2000" dirty="0" smtClean="0">
                <a:cs typeface="Times New Roman" panose="02020603050405020304" pitchFamily="18" charset="0"/>
              </a:rPr>
              <a:t>κολυμπούν.</a:t>
            </a:r>
            <a:endParaRPr lang="el-GR" altLang="en-US" sz="2000" dirty="0">
              <a:cs typeface="Times New Roman" panose="02020603050405020304" pitchFamily="18" charset="0"/>
            </a:endParaRPr>
          </a:p>
          <a:p>
            <a:pPr algn="just"/>
            <a:endParaRPr lang="el-GR" altLang="en-US" sz="2000" b="1" dirty="0">
              <a:latin typeface="Times New Roman" panose="02020603050405020304" pitchFamily="18" charset="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67</a:t>
            </a:fld>
            <a:endParaRPr lang="en-US"/>
          </a:p>
        </p:txBody>
      </p:sp>
      <p:sp>
        <p:nvSpPr>
          <p:cNvPr id="8" name="TextBox 7"/>
          <p:cNvSpPr txBox="1"/>
          <p:nvPr/>
        </p:nvSpPr>
        <p:spPr>
          <a:xfrm>
            <a:off x="1422400" y="2638753"/>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24581" y="2333953"/>
            <a:ext cx="2694837" cy="3827122"/>
          </a:xfrm>
        </p:spPr>
      </p:pic>
    </p:spTree>
    <p:extLst>
      <p:ext uri="{BB962C8B-B14F-4D97-AF65-F5344CB8AC3E}">
        <p14:creationId xmlns:p14="http://schemas.microsoft.com/office/powerpoint/2010/main" val="6386999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10) Η αίσθηση του Ηλεκτρισμού</a:t>
            </a:r>
            <a:endParaRPr lang="en-US" sz="4000" dirty="0"/>
          </a:p>
        </p:txBody>
      </p:sp>
      <p:sp>
        <p:nvSpPr>
          <p:cNvPr id="7" name="Content Placeholder 6"/>
          <p:cNvSpPr>
            <a:spLocks noGrp="1"/>
          </p:cNvSpPr>
          <p:nvPr>
            <p:ph sz="half" idx="1"/>
          </p:nvPr>
        </p:nvSpPr>
        <p:spPr>
          <a:xfrm>
            <a:off x="457200" y="1448797"/>
            <a:ext cx="8164747" cy="1385843"/>
          </a:xfrm>
        </p:spPr>
        <p:txBody>
          <a:bodyPr>
            <a:normAutofit/>
          </a:bodyPr>
          <a:lstStyle/>
          <a:p>
            <a:pPr marL="0" indent="0">
              <a:buNone/>
            </a:pPr>
            <a:r>
              <a:rPr lang="el-GR" altLang="en-US" sz="2000" dirty="0">
                <a:cs typeface="Times New Roman" panose="02020603050405020304" pitchFamily="18" charset="0"/>
              </a:rPr>
              <a:t>Η αίσθηση που επιτρέπει την αντίληψη ηλεκτρικών πεδίων και παλμών που προέρχονται από άλλους οργανισμούς. Είναι μια παραλλαγή της αίσθησης της </a:t>
            </a:r>
            <a:r>
              <a:rPr lang="el-GR" altLang="en-US" sz="2000" dirty="0" smtClean="0">
                <a:cs typeface="Times New Roman" panose="02020603050405020304" pitchFamily="18" charset="0"/>
              </a:rPr>
              <a:t>Ροής.</a:t>
            </a:r>
            <a:endParaRPr lang="el-GR" altLang="en-US" sz="2000" dirty="0">
              <a:cs typeface="Times New Roman" panose="02020603050405020304" pitchFamily="18" charset="0"/>
            </a:endParaRPr>
          </a:p>
          <a:p>
            <a:pPr algn="just"/>
            <a:endParaRPr lang="el-GR" altLang="en-US" sz="2000" b="1" dirty="0">
              <a:latin typeface="Times New Roman" panose="02020603050405020304" pitchFamily="18" charset="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68</a:t>
            </a:fld>
            <a:endParaRPr lang="en-US"/>
          </a:p>
        </p:txBody>
      </p:sp>
      <p:sp>
        <p:nvSpPr>
          <p:cNvPr id="8" name="TextBox 7"/>
          <p:cNvSpPr txBox="1"/>
          <p:nvPr/>
        </p:nvSpPr>
        <p:spPr>
          <a:xfrm>
            <a:off x="1422400" y="2638753"/>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45503"/>
          <a:stretch/>
        </p:blipFill>
        <p:spPr>
          <a:xfrm>
            <a:off x="3057504" y="2638753"/>
            <a:ext cx="2694837" cy="2085647"/>
          </a:xfrm>
        </p:spPr>
      </p:pic>
    </p:spTree>
    <p:extLst>
      <p:ext uri="{BB962C8B-B14F-4D97-AF65-F5344CB8AC3E}">
        <p14:creationId xmlns:p14="http://schemas.microsoft.com/office/powerpoint/2010/main" val="10164383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11) Αφή</a:t>
            </a:r>
            <a:endParaRPr lang="en-US" sz="4000" dirty="0"/>
          </a:p>
        </p:txBody>
      </p:sp>
      <p:sp>
        <p:nvSpPr>
          <p:cNvPr id="7" name="Content Placeholder 6"/>
          <p:cNvSpPr>
            <a:spLocks noGrp="1"/>
          </p:cNvSpPr>
          <p:nvPr>
            <p:ph sz="half" idx="1"/>
          </p:nvPr>
        </p:nvSpPr>
        <p:spPr>
          <a:xfrm>
            <a:off x="457200" y="1448797"/>
            <a:ext cx="8164747" cy="1385843"/>
          </a:xfrm>
        </p:spPr>
        <p:txBody>
          <a:bodyPr>
            <a:normAutofit/>
          </a:bodyPr>
          <a:lstStyle/>
          <a:p>
            <a:pPr marL="0" indent="0">
              <a:buNone/>
            </a:pPr>
            <a:r>
              <a:rPr lang="el-GR" altLang="en-US" sz="2000" dirty="0">
                <a:cs typeface="Times New Roman" panose="02020603050405020304" pitchFamily="18" charset="0"/>
              </a:rPr>
              <a:t>Η αίσθηση που μας επιτρέπει να αναγνωρίζουμε λεπτές διαφορές στην υφή των υλικών. Μας επιτρέπει να διακρίνουμε το δέρμα από το μέταλλο, το μαλακό από το σκληρό... </a:t>
            </a:r>
          </a:p>
          <a:p>
            <a:pPr algn="just"/>
            <a:endParaRPr lang="el-GR" altLang="en-US" sz="2000" b="1" dirty="0">
              <a:latin typeface="Times New Roman" panose="02020603050405020304" pitchFamily="18" charset="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69</a:t>
            </a:fld>
            <a:endParaRPr lang="en-US"/>
          </a:p>
        </p:txBody>
      </p:sp>
      <p:sp>
        <p:nvSpPr>
          <p:cNvPr id="8" name="TextBox 7"/>
          <p:cNvSpPr txBox="1"/>
          <p:nvPr/>
        </p:nvSpPr>
        <p:spPr>
          <a:xfrm>
            <a:off x="1422400" y="2638753"/>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11922" y="2458720"/>
            <a:ext cx="2578900" cy="3662473"/>
          </a:xfrm>
        </p:spPr>
      </p:pic>
    </p:spTree>
    <p:extLst>
      <p:ext uri="{BB962C8B-B14F-4D97-AF65-F5344CB8AC3E}">
        <p14:creationId xmlns:p14="http://schemas.microsoft.com/office/powerpoint/2010/main" val="1705514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Αισθητήρια όργανα</a:t>
            </a:r>
            <a:br>
              <a:rPr lang="el-GR" sz="4000" dirty="0" smtClean="0"/>
            </a:br>
            <a:r>
              <a:rPr lang="el-GR" sz="4000" dirty="0" smtClean="0"/>
              <a:t>Όραση</a:t>
            </a:r>
            <a:r>
              <a:rPr lang="en-US" sz="4000" dirty="0" smtClean="0"/>
              <a:t> 1/2</a:t>
            </a:r>
            <a:endParaRPr lang="en-US" sz="4000" dirty="0"/>
          </a:p>
        </p:txBody>
      </p:sp>
      <p:sp>
        <p:nvSpPr>
          <p:cNvPr id="7" name="Content Placeholder 6"/>
          <p:cNvSpPr>
            <a:spLocks noGrp="1"/>
          </p:cNvSpPr>
          <p:nvPr>
            <p:ph sz="half" idx="1"/>
          </p:nvPr>
        </p:nvSpPr>
        <p:spPr>
          <a:xfrm>
            <a:off x="1277471" y="1605146"/>
            <a:ext cx="6817659" cy="3103037"/>
          </a:xfrm>
        </p:spPr>
        <p:txBody>
          <a:bodyPr>
            <a:noAutofit/>
          </a:bodyPr>
          <a:lstStyle/>
          <a:p>
            <a:r>
              <a:rPr lang="el-GR" altLang="en-US" sz="2000" dirty="0" smtClean="0">
                <a:cs typeface="Times New Roman" panose="02020603050405020304" pitchFamily="18" charset="0"/>
              </a:rPr>
              <a:t>Η αίσθηση του φωτός γίνεται αντιληπτή από ειδικούς </a:t>
            </a:r>
            <a:r>
              <a:rPr lang="el-GR" altLang="en-US" sz="2000" dirty="0" err="1" smtClean="0">
                <a:cs typeface="Times New Roman" panose="02020603050405020304" pitchFamily="18" charset="0"/>
              </a:rPr>
              <a:t>φωτοϋποδοχείς</a:t>
            </a:r>
            <a:r>
              <a:rPr lang="el-GR" altLang="en-US" sz="2000" dirty="0" smtClean="0">
                <a:cs typeface="Times New Roman" panose="02020603050405020304" pitchFamily="18" charset="0"/>
              </a:rPr>
              <a:t> που βρίσκονται στους οφθαλμούς. </a:t>
            </a:r>
          </a:p>
          <a:p>
            <a:r>
              <a:rPr lang="el-GR" altLang="en-US" sz="2000" dirty="0" smtClean="0">
                <a:cs typeface="Times New Roman" panose="02020603050405020304" pitchFamily="18" charset="0"/>
              </a:rPr>
              <a:t>Ουσιαστικά έχουμε 2 είδη αίσθησης του φωτός: </a:t>
            </a:r>
          </a:p>
          <a:p>
            <a:pPr marL="0" indent="0">
              <a:buNone/>
            </a:pPr>
            <a:r>
              <a:rPr lang="el-GR" altLang="en-US" sz="2000" dirty="0" smtClean="0">
                <a:cs typeface="Times New Roman" panose="02020603050405020304" pitchFamily="18" charset="0"/>
              </a:rPr>
              <a:t>1) Την αίσθηση της παρουσίας/απουσίας του φωτός που γίνεται αντιληπτή από </a:t>
            </a:r>
            <a:r>
              <a:rPr lang="el-GR" altLang="en-US" sz="2000" dirty="0" err="1" smtClean="0">
                <a:cs typeface="Times New Roman" panose="02020603050405020304" pitchFamily="18" charset="0"/>
              </a:rPr>
              <a:t>φωτοϋποδοχείς</a:t>
            </a:r>
            <a:r>
              <a:rPr lang="el-GR" altLang="en-US" sz="2000" dirty="0" smtClean="0">
                <a:cs typeface="Times New Roman" panose="02020603050405020304" pitchFamily="18" charset="0"/>
              </a:rPr>
              <a:t> στα ραβδία.  </a:t>
            </a:r>
          </a:p>
          <a:p>
            <a:pPr marL="0" indent="0">
              <a:buNone/>
            </a:pPr>
            <a:r>
              <a:rPr lang="el-GR" altLang="en-US" sz="2000" dirty="0" smtClean="0">
                <a:cs typeface="Times New Roman" panose="02020603050405020304" pitchFamily="18" charset="0"/>
              </a:rPr>
              <a:t>2) Την αίσθηση του μήκους κύματος του φωτός που γίνεται αντιληπτή από </a:t>
            </a:r>
            <a:r>
              <a:rPr lang="el-GR" altLang="en-US" sz="2000" dirty="0" err="1" smtClean="0">
                <a:cs typeface="Times New Roman" panose="02020603050405020304" pitchFamily="18" charset="0"/>
              </a:rPr>
              <a:t>φωτοϋποδοχείς</a:t>
            </a:r>
            <a:r>
              <a:rPr lang="el-GR" altLang="en-US" sz="2000" dirty="0" smtClean="0">
                <a:cs typeface="Times New Roman" panose="02020603050405020304" pitchFamily="18" charset="0"/>
              </a:rPr>
              <a:t> στα </a:t>
            </a:r>
            <a:r>
              <a:rPr lang="el-GR" altLang="en-US" sz="2000" dirty="0" err="1" smtClean="0">
                <a:cs typeface="Times New Roman" panose="02020603050405020304" pitchFamily="18" charset="0"/>
              </a:rPr>
              <a:t>κωνία</a:t>
            </a:r>
            <a:r>
              <a:rPr lang="el-GR" altLang="en-US" sz="2000" dirty="0" smtClean="0">
                <a:cs typeface="Times New Roman" panose="02020603050405020304" pitchFamily="18" charset="0"/>
              </a:rPr>
              <a:t>.</a:t>
            </a:r>
          </a:p>
          <a:p>
            <a:pPr marL="0" indent="0">
              <a:buNone/>
            </a:pPr>
            <a:r>
              <a:rPr lang="el-GR" altLang="en-US" sz="1400" dirty="0" smtClean="0">
                <a:cs typeface="Times New Roman" panose="02020603050405020304" pitchFamily="18" charset="0"/>
              </a:rPr>
              <a:t>Τα σχέδια προέρχονται από την ιστοσελίδα: </a:t>
            </a:r>
            <a:r>
              <a:rPr lang="en-US" altLang="en-US" sz="1400" dirty="0" smtClean="0">
                <a:cs typeface="Times New Roman" panose="02020603050405020304" pitchFamily="18" charset="0"/>
              </a:rPr>
              <a:t>http://webvision.med.utah.edu/</a:t>
            </a:r>
            <a:r>
              <a:rPr lang="el-GR" altLang="en-US" sz="1400" dirty="0" smtClean="0">
                <a:cs typeface="Times New Roman" panose="02020603050405020304" pitchFamily="18" charset="0"/>
              </a:rPr>
              <a:t> </a:t>
            </a:r>
            <a:endParaRPr lang="en-US" sz="1400" dirty="0"/>
          </a:p>
        </p:txBody>
      </p:sp>
      <p:pic>
        <p:nvPicPr>
          <p:cNvPr id="9" name="Content Placeholder 8"/>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872040" y="4239809"/>
            <a:ext cx="5399920" cy="2085607"/>
          </a:xfrm>
        </p:spPr>
      </p:pic>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7</a:t>
            </a:fld>
            <a:endParaRPr lang="en-US"/>
          </a:p>
        </p:txBody>
      </p:sp>
      <p:sp>
        <p:nvSpPr>
          <p:cNvPr id="8" name="TextBox 7"/>
          <p:cNvSpPr txBox="1"/>
          <p:nvPr/>
        </p:nvSpPr>
        <p:spPr>
          <a:xfrm>
            <a:off x="7486651" y="5948203"/>
            <a:ext cx="263214" cy="276999"/>
          </a:xfrm>
          <a:prstGeom prst="rect">
            <a:avLst/>
          </a:prstGeom>
          <a:noFill/>
        </p:spPr>
        <p:txBody>
          <a:bodyPr wrap="none" rtlCol="0">
            <a:spAutoFit/>
          </a:bodyPr>
          <a:lstStyle/>
          <a:p>
            <a:r>
              <a:rPr lang="el-GR" sz="1200" dirty="0" smtClean="0"/>
              <a:t>2</a:t>
            </a:r>
            <a:endParaRPr lang="el-GR" sz="1200" dirty="0"/>
          </a:p>
        </p:txBody>
      </p:sp>
    </p:spTree>
    <p:extLst>
      <p:ext uri="{BB962C8B-B14F-4D97-AF65-F5344CB8AC3E}">
        <p14:creationId xmlns:p14="http://schemas.microsoft.com/office/powerpoint/2010/main" val="37701131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12) Η αίσθηση της Πίεσης</a:t>
            </a:r>
            <a:endParaRPr lang="en-US" sz="4000" dirty="0"/>
          </a:p>
        </p:txBody>
      </p:sp>
      <p:sp>
        <p:nvSpPr>
          <p:cNvPr id="7" name="Content Placeholder 6"/>
          <p:cNvSpPr>
            <a:spLocks noGrp="1"/>
          </p:cNvSpPr>
          <p:nvPr>
            <p:ph sz="half" idx="1"/>
          </p:nvPr>
        </p:nvSpPr>
        <p:spPr>
          <a:xfrm>
            <a:off x="457200" y="1448797"/>
            <a:ext cx="8164747" cy="1385843"/>
          </a:xfrm>
        </p:spPr>
        <p:txBody>
          <a:bodyPr>
            <a:normAutofit/>
          </a:bodyPr>
          <a:lstStyle/>
          <a:p>
            <a:pPr marL="0" indent="0">
              <a:buNone/>
            </a:pPr>
            <a:r>
              <a:rPr lang="el-GR" altLang="en-US" sz="2000" dirty="0">
                <a:cs typeface="Times New Roman" panose="02020603050405020304" pitchFamily="18" charset="0"/>
              </a:rPr>
              <a:t>Είναι η πρόσκαιρη αίσθηση που μας επιτρέπει να πιάνουμε κάτι και να το κρατάμε, να αγγίζουμε κάτι χωρίς να το σπάμε</a:t>
            </a:r>
            <a:r>
              <a:rPr lang="el-GR" altLang="en-US" sz="2000" dirty="0" smtClean="0">
                <a:cs typeface="Times New Roman" panose="02020603050405020304" pitchFamily="18" charset="0"/>
              </a:rPr>
              <a:t>...</a:t>
            </a:r>
          </a:p>
          <a:p>
            <a:pPr marL="0" indent="0">
              <a:buNone/>
            </a:pPr>
            <a:r>
              <a:rPr lang="el-GR" altLang="en-US" sz="2000" dirty="0" smtClean="0">
                <a:cs typeface="Times New Roman" panose="02020603050405020304" pitchFamily="18" charset="0"/>
              </a:rPr>
              <a:t>Είναι </a:t>
            </a:r>
            <a:r>
              <a:rPr lang="el-GR" altLang="en-US" sz="2000" dirty="0">
                <a:cs typeface="Times New Roman" panose="02020603050405020304" pitchFamily="18" charset="0"/>
              </a:rPr>
              <a:t>μια πολύ καλά αναπτυγμένη αίσθηση στα Πρωτεύοντα Θηλαστικά</a:t>
            </a:r>
          </a:p>
          <a:p>
            <a:pPr algn="just"/>
            <a:endParaRPr lang="el-GR" altLang="en-US" sz="2000" b="1" dirty="0">
              <a:latin typeface="Times New Roman" panose="02020603050405020304" pitchFamily="18" charset="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70</a:t>
            </a:fld>
            <a:endParaRPr lang="en-US"/>
          </a:p>
        </p:txBody>
      </p:sp>
      <p:sp>
        <p:nvSpPr>
          <p:cNvPr id="8" name="TextBox 7"/>
          <p:cNvSpPr txBox="1"/>
          <p:nvPr/>
        </p:nvSpPr>
        <p:spPr>
          <a:xfrm>
            <a:off x="1422400" y="2638753"/>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111922" y="2448560"/>
            <a:ext cx="2586054" cy="3672633"/>
          </a:xfrm>
        </p:spPr>
      </p:pic>
    </p:spTree>
    <p:extLst>
      <p:ext uri="{BB962C8B-B14F-4D97-AF65-F5344CB8AC3E}">
        <p14:creationId xmlns:p14="http://schemas.microsoft.com/office/powerpoint/2010/main" val="12176505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13) Η αίσθηση του Πόνου</a:t>
            </a:r>
            <a:endParaRPr lang="en-US" sz="4000" dirty="0"/>
          </a:p>
        </p:txBody>
      </p:sp>
      <p:sp>
        <p:nvSpPr>
          <p:cNvPr id="7" name="Content Placeholder 6"/>
          <p:cNvSpPr>
            <a:spLocks noGrp="1"/>
          </p:cNvSpPr>
          <p:nvPr>
            <p:ph sz="half" idx="1"/>
          </p:nvPr>
        </p:nvSpPr>
        <p:spPr>
          <a:xfrm>
            <a:off x="396240" y="1448797"/>
            <a:ext cx="8225707" cy="1812563"/>
          </a:xfrm>
        </p:spPr>
        <p:txBody>
          <a:bodyPr>
            <a:normAutofit fontScale="70000" lnSpcReduction="20000"/>
          </a:bodyPr>
          <a:lstStyle/>
          <a:p>
            <a:r>
              <a:rPr lang="el-GR" altLang="en-US" sz="2900" dirty="0">
                <a:cs typeface="Times New Roman" panose="02020603050405020304" pitchFamily="18" charset="0"/>
              </a:rPr>
              <a:t>Η αίσθηση που μας επιτρέπει να αναγνωρίζουμε την παρουσία βλαβερού ερεθίσματος ή </a:t>
            </a:r>
            <a:r>
              <a:rPr lang="el-GR" altLang="en-US" sz="2900" dirty="0" smtClean="0">
                <a:cs typeface="Times New Roman" panose="02020603050405020304" pitchFamily="18" charset="0"/>
              </a:rPr>
              <a:t>ασθένειας. </a:t>
            </a:r>
            <a:endParaRPr lang="el-GR" altLang="en-US" sz="2900" dirty="0">
              <a:cs typeface="Times New Roman" panose="02020603050405020304" pitchFamily="18" charset="0"/>
            </a:endParaRPr>
          </a:p>
          <a:p>
            <a:r>
              <a:rPr lang="el-GR" altLang="en-US" sz="2900" dirty="0">
                <a:cs typeface="Times New Roman" panose="02020603050405020304" pitchFamily="18" charset="0"/>
              </a:rPr>
              <a:t>Μια ιδιαίτερα πολύπλοκη αίσθηση που στο μέλλον μπορεί να διαχωριστεί σε πολλές άλλες αισθήσεις </a:t>
            </a:r>
            <a:r>
              <a:rPr lang="el-GR" altLang="en-US" sz="2900" dirty="0" smtClean="0">
                <a:cs typeface="Times New Roman" panose="02020603050405020304" pitchFamily="18" charset="0"/>
              </a:rPr>
              <a:t>.</a:t>
            </a:r>
            <a:endParaRPr lang="el-GR" altLang="en-US" sz="2900" dirty="0">
              <a:cs typeface="Times New Roman" panose="02020603050405020304" pitchFamily="18" charset="0"/>
            </a:endParaRPr>
          </a:p>
          <a:p>
            <a:r>
              <a:rPr lang="el-GR" altLang="en-US" sz="2900" dirty="0" smtClean="0">
                <a:cs typeface="Times New Roman" panose="02020603050405020304" pitchFamily="18" charset="0"/>
              </a:rPr>
              <a:t>Επιτρέπει </a:t>
            </a:r>
            <a:r>
              <a:rPr lang="el-GR" altLang="en-US" sz="2900" dirty="0">
                <a:cs typeface="Times New Roman" panose="02020603050405020304" pitchFamily="18" charset="0"/>
              </a:rPr>
              <a:t>την ενεργοποίηση του ανοσοποιητικού </a:t>
            </a:r>
            <a:r>
              <a:rPr lang="el-GR" altLang="en-US" sz="2900" dirty="0" smtClean="0">
                <a:cs typeface="Times New Roman" panose="02020603050405020304" pitchFamily="18" charset="0"/>
              </a:rPr>
              <a:t>συστήματος.</a:t>
            </a:r>
            <a:endParaRPr lang="el-GR" altLang="en-US" sz="2900" dirty="0">
              <a:cs typeface="Times New Roman" panose="02020603050405020304" pitchFamily="18" charset="0"/>
            </a:endParaRPr>
          </a:p>
          <a:p>
            <a:r>
              <a:rPr lang="el-GR" altLang="en-US" sz="2900" dirty="0" smtClean="0">
                <a:cs typeface="Times New Roman" panose="02020603050405020304" pitchFamily="18" charset="0"/>
              </a:rPr>
              <a:t>Επιτρέπει </a:t>
            </a:r>
            <a:r>
              <a:rPr lang="el-GR" altLang="en-US" sz="2900" dirty="0">
                <a:cs typeface="Times New Roman" panose="02020603050405020304" pitchFamily="18" charset="0"/>
              </a:rPr>
              <a:t>την ενεργοποίηση του μηχανισμού μάχης ή φυγής </a:t>
            </a:r>
            <a:r>
              <a:rPr lang="el-GR" altLang="en-US" sz="2900" dirty="0" smtClean="0">
                <a:cs typeface="Times New Roman" panose="02020603050405020304" pitchFamily="18" charset="0"/>
              </a:rPr>
              <a:t>.</a:t>
            </a:r>
            <a:endParaRPr lang="el-GR" altLang="en-US" sz="2900" dirty="0">
              <a:cs typeface="Times New Roman" panose="02020603050405020304" pitchFamily="18" charset="0"/>
            </a:endParaRPr>
          </a:p>
          <a:p>
            <a:pPr algn="just"/>
            <a:endParaRPr lang="el-GR" altLang="en-US" sz="2000" b="1" dirty="0">
              <a:latin typeface="Times New Roman" panose="02020603050405020304" pitchFamily="18" charset="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71</a:t>
            </a:fld>
            <a:endParaRPr lang="en-US"/>
          </a:p>
        </p:txBody>
      </p:sp>
      <p:sp>
        <p:nvSpPr>
          <p:cNvPr id="8" name="TextBox 7"/>
          <p:cNvSpPr txBox="1"/>
          <p:nvPr/>
        </p:nvSpPr>
        <p:spPr>
          <a:xfrm>
            <a:off x="1869440" y="3268100"/>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9" name="Content Placeholder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2149"/>
          <a:stretch/>
        </p:blipFill>
        <p:spPr>
          <a:xfrm>
            <a:off x="3222882" y="3167820"/>
            <a:ext cx="2365117" cy="2950801"/>
          </a:xfrm>
        </p:spPr>
      </p:pic>
    </p:spTree>
    <p:extLst>
      <p:ext uri="{BB962C8B-B14F-4D97-AF65-F5344CB8AC3E}">
        <p14:creationId xmlns:p14="http://schemas.microsoft.com/office/powerpoint/2010/main" val="11356940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14) Η αίσθηση της Δόνησης</a:t>
            </a:r>
            <a:endParaRPr lang="en-US" sz="4000" dirty="0"/>
          </a:p>
        </p:txBody>
      </p:sp>
      <p:sp>
        <p:nvSpPr>
          <p:cNvPr id="7" name="Content Placeholder 6"/>
          <p:cNvSpPr>
            <a:spLocks noGrp="1"/>
          </p:cNvSpPr>
          <p:nvPr>
            <p:ph sz="half" idx="1"/>
          </p:nvPr>
        </p:nvSpPr>
        <p:spPr>
          <a:xfrm>
            <a:off x="396240" y="1448797"/>
            <a:ext cx="8225707" cy="1812563"/>
          </a:xfrm>
        </p:spPr>
        <p:txBody>
          <a:bodyPr>
            <a:normAutofit/>
          </a:bodyPr>
          <a:lstStyle/>
          <a:p>
            <a:r>
              <a:rPr lang="el-GR" altLang="en-US" sz="2000" dirty="0">
                <a:cs typeface="Times New Roman" panose="02020603050405020304" pitchFamily="18" charset="0"/>
              </a:rPr>
              <a:t>Η αίσθηση που επιτρέπει στα ζώα να αναγνωρίζουν ότι κάτι </a:t>
            </a:r>
            <a:r>
              <a:rPr lang="el-GR" altLang="en-US" sz="2000" dirty="0" smtClean="0">
                <a:cs typeface="Times New Roman" panose="02020603050405020304" pitchFamily="18" charset="0"/>
              </a:rPr>
              <a:t>δονείται. </a:t>
            </a:r>
            <a:endParaRPr lang="en-GB" altLang="en-US" sz="2000" dirty="0">
              <a:cs typeface="Times New Roman" panose="02020603050405020304" pitchFamily="18" charset="0"/>
            </a:endParaRPr>
          </a:p>
          <a:p>
            <a:r>
              <a:rPr lang="el-GR" altLang="en-US" sz="2000" dirty="0">
                <a:cs typeface="Times New Roman" panose="02020603050405020304" pitchFamily="18" charset="0"/>
              </a:rPr>
              <a:t>Μας επιτρέπει να αναγνωρίζουμε τις μουσικές δονήσεις, τις βροντές, τα ωστικά κύματα, το </a:t>
            </a:r>
            <a:r>
              <a:rPr lang="el-GR" altLang="en-US" sz="2000" dirty="0" smtClean="0">
                <a:cs typeface="Times New Roman" panose="02020603050405020304" pitchFamily="18" charset="0"/>
              </a:rPr>
              <a:t>έδαφος.</a:t>
            </a:r>
            <a:endParaRPr lang="el-GR" altLang="en-US" sz="2000" dirty="0">
              <a:cs typeface="Times New Roman" panose="02020603050405020304" pitchFamily="18" charset="0"/>
            </a:endParaRPr>
          </a:p>
          <a:p>
            <a:r>
              <a:rPr lang="el-GR" altLang="en-US" sz="2000" dirty="0">
                <a:cs typeface="Times New Roman" panose="02020603050405020304" pitchFamily="18" charset="0"/>
              </a:rPr>
              <a:t> </a:t>
            </a:r>
            <a:r>
              <a:rPr lang="el-GR" altLang="en-US" sz="2000" dirty="0" smtClean="0">
                <a:cs typeface="Times New Roman" panose="02020603050405020304" pitchFamily="18" charset="0"/>
              </a:rPr>
              <a:t>Είναι </a:t>
            </a:r>
            <a:r>
              <a:rPr lang="el-GR" altLang="en-US" sz="2000" dirty="0">
                <a:cs typeface="Times New Roman" panose="02020603050405020304" pitchFamily="18" charset="0"/>
              </a:rPr>
              <a:t>η αίσθηση που μας επιτρέπει να </a:t>
            </a:r>
            <a:r>
              <a:rPr lang="el-GR" altLang="en-US" sz="2000" dirty="0" smtClean="0">
                <a:cs typeface="Times New Roman" panose="02020603050405020304" pitchFamily="18" charset="0"/>
              </a:rPr>
              <a:t>χορεύουμε.</a:t>
            </a:r>
            <a:endParaRPr lang="el-GR" altLang="en-US" sz="2000" dirty="0">
              <a:cs typeface="Times New Roman" panose="02020603050405020304" pitchFamily="18" charset="0"/>
            </a:endParaRPr>
          </a:p>
          <a:p>
            <a:pPr algn="just"/>
            <a:endParaRPr lang="el-GR" altLang="en-US" sz="2000" b="1" dirty="0">
              <a:latin typeface="Times New Roman" panose="02020603050405020304" pitchFamily="18" charset="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72</a:t>
            </a:fld>
            <a:endParaRPr lang="en-US"/>
          </a:p>
        </p:txBody>
      </p:sp>
      <p:sp>
        <p:nvSpPr>
          <p:cNvPr id="8" name="TextBox 7"/>
          <p:cNvSpPr txBox="1"/>
          <p:nvPr/>
        </p:nvSpPr>
        <p:spPr>
          <a:xfrm>
            <a:off x="1869440" y="3268100"/>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9" name="Content Placeholder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2149"/>
          <a:stretch/>
        </p:blipFill>
        <p:spPr>
          <a:xfrm>
            <a:off x="3222882" y="2905658"/>
            <a:ext cx="2575245" cy="3212964"/>
          </a:xfrm>
        </p:spPr>
      </p:pic>
    </p:spTree>
    <p:extLst>
      <p:ext uri="{BB962C8B-B14F-4D97-AF65-F5344CB8AC3E}">
        <p14:creationId xmlns:p14="http://schemas.microsoft.com/office/powerpoint/2010/main" val="36817521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15) Η αίσθηση της Θερμότητας</a:t>
            </a:r>
            <a:endParaRPr lang="en-US" sz="4000" dirty="0"/>
          </a:p>
        </p:txBody>
      </p:sp>
      <p:sp>
        <p:nvSpPr>
          <p:cNvPr id="7" name="Content Placeholder 6"/>
          <p:cNvSpPr>
            <a:spLocks noGrp="1"/>
          </p:cNvSpPr>
          <p:nvPr>
            <p:ph sz="half" idx="1"/>
          </p:nvPr>
        </p:nvSpPr>
        <p:spPr>
          <a:xfrm>
            <a:off x="397650" y="1352140"/>
            <a:ext cx="8351495" cy="2035296"/>
          </a:xfrm>
        </p:spPr>
        <p:txBody>
          <a:bodyPr>
            <a:normAutofit lnSpcReduction="10000"/>
          </a:bodyPr>
          <a:lstStyle/>
          <a:p>
            <a:r>
              <a:rPr lang="el-GR" altLang="en-US" sz="2000" dirty="0">
                <a:cs typeface="Times New Roman" panose="02020603050405020304" pitchFamily="18" charset="0"/>
              </a:rPr>
              <a:t>Είναι η αίσθηση που μας επιτρέπει να αναγνωρίζουμε τη μεταφορά θερμότητας μέσα και έξω από το σώμα </a:t>
            </a:r>
            <a:r>
              <a:rPr lang="el-GR" altLang="en-US" sz="2000" dirty="0" smtClean="0">
                <a:cs typeface="Times New Roman" panose="02020603050405020304" pitchFamily="18" charset="0"/>
              </a:rPr>
              <a:t>μας. </a:t>
            </a:r>
            <a:endParaRPr lang="el-GR" altLang="en-US" sz="2000" dirty="0">
              <a:cs typeface="Times New Roman" panose="02020603050405020304" pitchFamily="18" charset="0"/>
            </a:endParaRPr>
          </a:p>
          <a:p>
            <a:r>
              <a:rPr lang="el-GR" altLang="en-US" sz="2000" dirty="0">
                <a:cs typeface="Times New Roman" panose="02020603050405020304" pitchFamily="18" charset="0"/>
              </a:rPr>
              <a:t>Μας επιτρέπει να αναγνωρίζουμε τι είναι κρύο και τι </a:t>
            </a:r>
            <a:r>
              <a:rPr lang="el-GR" altLang="en-US" sz="2000" dirty="0" smtClean="0">
                <a:cs typeface="Times New Roman" panose="02020603050405020304" pitchFamily="18" charset="0"/>
              </a:rPr>
              <a:t>ζεστό. </a:t>
            </a:r>
            <a:endParaRPr lang="el-GR" altLang="en-US" sz="2000" dirty="0">
              <a:cs typeface="Times New Roman" panose="02020603050405020304" pitchFamily="18" charset="0"/>
            </a:endParaRPr>
          </a:p>
          <a:p>
            <a:r>
              <a:rPr lang="el-GR" altLang="en-US" sz="2000" dirty="0" smtClean="0">
                <a:cs typeface="Times New Roman" panose="02020603050405020304" pitchFamily="18" charset="0"/>
              </a:rPr>
              <a:t>Παίζει </a:t>
            </a:r>
            <a:r>
              <a:rPr lang="el-GR" altLang="en-US" sz="2000" dirty="0">
                <a:cs typeface="Times New Roman" panose="02020603050405020304" pitchFamily="18" charset="0"/>
              </a:rPr>
              <a:t>ρόλο στη ρύθμιση της ομοιόστασης και καθορίζει τα αισθήματα </a:t>
            </a:r>
            <a:r>
              <a:rPr lang="el-GR" altLang="en-US" sz="2000" dirty="0" smtClean="0">
                <a:cs typeface="Times New Roman" panose="02020603050405020304" pitchFamily="18" charset="0"/>
              </a:rPr>
              <a:t>άνεσης.</a:t>
            </a:r>
            <a:endParaRPr lang="el-GR" altLang="en-US" sz="2000" dirty="0">
              <a:cs typeface="Times New Roman" panose="02020603050405020304" pitchFamily="18" charset="0"/>
            </a:endParaRPr>
          </a:p>
          <a:p>
            <a:r>
              <a:rPr lang="el-GR" altLang="en-US" sz="2000" dirty="0" smtClean="0">
                <a:cs typeface="Times New Roman" panose="02020603050405020304" pitchFamily="18" charset="0"/>
              </a:rPr>
              <a:t>Νιώθουμε </a:t>
            </a:r>
            <a:r>
              <a:rPr lang="el-GR" altLang="en-US" sz="2000" dirty="0">
                <a:cs typeface="Times New Roman" panose="02020603050405020304" pitchFamily="18" charset="0"/>
              </a:rPr>
              <a:t>καλύτερα όταν δεν είναι σε λειτουργία η αίσθηση </a:t>
            </a:r>
            <a:r>
              <a:rPr lang="el-GR" altLang="en-US" sz="2000" dirty="0" smtClean="0">
                <a:cs typeface="Times New Roman" panose="02020603050405020304" pitchFamily="18" charset="0"/>
              </a:rPr>
              <a:t>αυτή. </a:t>
            </a:r>
            <a:endParaRPr lang="el-GR" altLang="en-US" sz="2000" dirty="0">
              <a:cs typeface="Times New Roman" panose="02020603050405020304" pitchFamily="18" charset="0"/>
            </a:endParaRPr>
          </a:p>
          <a:p>
            <a:pPr algn="just"/>
            <a:endParaRPr lang="el-GR" altLang="en-US" sz="2000" b="1" dirty="0">
              <a:latin typeface="Times New Roman" panose="02020603050405020304" pitchFamily="18" charset="0"/>
              <a:cs typeface="Times New Roman" panose="02020603050405020304" pitchFamily="18" charset="0"/>
            </a:endParaRPr>
          </a:p>
          <a:p>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73</a:t>
            </a:fld>
            <a:endParaRPr lang="en-US"/>
          </a:p>
        </p:txBody>
      </p:sp>
      <p:sp>
        <p:nvSpPr>
          <p:cNvPr id="8" name="TextBox 7"/>
          <p:cNvSpPr txBox="1"/>
          <p:nvPr/>
        </p:nvSpPr>
        <p:spPr>
          <a:xfrm>
            <a:off x="1762546" y="3517482"/>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9" name="Content Placeholder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2149"/>
          <a:stretch/>
        </p:blipFill>
        <p:spPr>
          <a:xfrm>
            <a:off x="3326792" y="3279041"/>
            <a:ext cx="2284300" cy="2849971"/>
          </a:xfrm>
        </p:spPr>
      </p:pic>
    </p:spTree>
    <p:extLst>
      <p:ext uri="{BB962C8B-B14F-4D97-AF65-F5344CB8AC3E}">
        <p14:creationId xmlns:p14="http://schemas.microsoft.com/office/powerpoint/2010/main" val="39729253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16) Υπέρυθρη όραση</a:t>
            </a:r>
            <a:endParaRPr lang="en-US" sz="4000" dirty="0"/>
          </a:p>
        </p:txBody>
      </p:sp>
      <p:sp>
        <p:nvSpPr>
          <p:cNvPr id="7" name="Content Placeholder 6"/>
          <p:cNvSpPr>
            <a:spLocks noGrp="1"/>
          </p:cNvSpPr>
          <p:nvPr>
            <p:ph sz="half" idx="1"/>
          </p:nvPr>
        </p:nvSpPr>
        <p:spPr>
          <a:xfrm>
            <a:off x="397650" y="1451335"/>
            <a:ext cx="8351495" cy="871515"/>
          </a:xfrm>
        </p:spPr>
        <p:txBody>
          <a:bodyPr>
            <a:normAutofit/>
          </a:bodyPr>
          <a:lstStyle/>
          <a:p>
            <a:pPr marL="0" indent="0">
              <a:buNone/>
            </a:pPr>
            <a:r>
              <a:rPr lang="el-GR" altLang="en-US" sz="2000" dirty="0">
                <a:cs typeface="Times New Roman" panose="02020603050405020304" pitchFamily="18" charset="0"/>
              </a:rPr>
              <a:t>Είναι η αίσθηση που επιτρέπει στα φίδια να αναγνωρίζουν τη λεία τους μέσω της θερμικής ακτινοβολίας που αυτή </a:t>
            </a:r>
            <a:r>
              <a:rPr lang="el-GR" altLang="en-US" sz="2000" dirty="0" smtClean="0">
                <a:cs typeface="Times New Roman" panose="02020603050405020304" pitchFamily="18" charset="0"/>
              </a:rPr>
              <a:t>εκπέμπει.</a:t>
            </a:r>
            <a:endParaRPr lang="en-US" dirty="0"/>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74</a:t>
            </a:fld>
            <a:endParaRPr lang="en-US"/>
          </a:p>
        </p:txBody>
      </p:sp>
      <p:sp>
        <p:nvSpPr>
          <p:cNvPr id="8" name="TextBox 7"/>
          <p:cNvSpPr txBox="1"/>
          <p:nvPr/>
        </p:nvSpPr>
        <p:spPr>
          <a:xfrm>
            <a:off x="2346787" y="2514862"/>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9" name="Content Placeholder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53286" r="47763" b="24614"/>
          <a:stretch/>
        </p:blipFill>
        <p:spPr>
          <a:xfrm>
            <a:off x="3807123" y="2517271"/>
            <a:ext cx="1484199" cy="891788"/>
          </a:xfrm>
        </p:spPr>
      </p:pic>
    </p:spTree>
    <p:extLst>
      <p:ext uri="{BB962C8B-B14F-4D97-AF65-F5344CB8AC3E}">
        <p14:creationId xmlns:p14="http://schemas.microsoft.com/office/powerpoint/2010/main" val="22876951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17) Η αίσθηση της Βαρύτητας</a:t>
            </a:r>
            <a:endParaRPr lang="en-US" sz="4000" dirty="0"/>
          </a:p>
        </p:txBody>
      </p:sp>
      <p:sp>
        <p:nvSpPr>
          <p:cNvPr id="7" name="Content Placeholder 6"/>
          <p:cNvSpPr>
            <a:spLocks noGrp="1"/>
          </p:cNvSpPr>
          <p:nvPr>
            <p:ph sz="half" idx="1"/>
          </p:nvPr>
        </p:nvSpPr>
        <p:spPr>
          <a:xfrm>
            <a:off x="628650" y="1431015"/>
            <a:ext cx="7712710" cy="2429785"/>
          </a:xfrm>
        </p:spPr>
        <p:txBody>
          <a:bodyPr>
            <a:normAutofit fontScale="25000" lnSpcReduction="20000"/>
          </a:bodyPr>
          <a:lstStyle/>
          <a:p>
            <a:pPr marL="0" indent="0" algn="just">
              <a:lnSpc>
                <a:spcPct val="110000"/>
              </a:lnSpc>
              <a:buNone/>
            </a:pPr>
            <a:r>
              <a:rPr lang="el-GR" altLang="en-US" sz="8000" dirty="0">
                <a:cs typeface="Times New Roman" panose="02020603050405020304" pitchFamily="18" charset="0"/>
              </a:rPr>
              <a:t>Είναι η αίσθηση </a:t>
            </a:r>
            <a:r>
              <a:rPr lang="el-GR" altLang="en-US" sz="8000" dirty="0" smtClean="0">
                <a:cs typeface="Times New Roman" panose="02020603050405020304" pitchFamily="18" charset="0"/>
              </a:rPr>
              <a:t>αναγνώρισης </a:t>
            </a:r>
            <a:r>
              <a:rPr lang="el-GR" altLang="en-US" sz="8000" dirty="0">
                <a:cs typeface="Times New Roman" panose="02020603050405020304" pitchFamily="18" charset="0"/>
              </a:rPr>
              <a:t>της ατμοσφαιρικής </a:t>
            </a:r>
            <a:r>
              <a:rPr lang="el-GR" altLang="en-US" sz="8000" dirty="0" smtClean="0">
                <a:cs typeface="Times New Roman" panose="02020603050405020304" pitchFamily="18" charset="0"/>
              </a:rPr>
              <a:t>πίεσης.</a:t>
            </a:r>
          </a:p>
          <a:p>
            <a:pPr marL="0" indent="0">
              <a:lnSpc>
                <a:spcPct val="110000"/>
              </a:lnSpc>
              <a:buNone/>
            </a:pPr>
            <a:r>
              <a:rPr lang="el-GR" altLang="en-US" sz="8000" dirty="0">
                <a:cs typeface="Times New Roman" panose="02020603050405020304" pitchFamily="18" charset="0"/>
              </a:rPr>
              <a:t>Εντοπίζεται αποκλειστικά στα </a:t>
            </a:r>
            <a:r>
              <a:rPr lang="el-GR" altLang="en-US" sz="8000" dirty="0" smtClean="0">
                <a:cs typeface="Times New Roman" panose="02020603050405020304" pitchFamily="18" charset="0"/>
              </a:rPr>
              <a:t>Πτηνά.</a:t>
            </a:r>
            <a:endParaRPr lang="el-GR" altLang="en-US" sz="8000" dirty="0">
              <a:cs typeface="Times New Roman" panose="02020603050405020304" pitchFamily="18" charset="0"/>
            </a:endParaRPr>
          </a:p>
          <a:p>
            <a:pPr marL="0" indent="0">
              <a:lnSpc>
                <a:spcPct val="110000"/>
              </a:lnSpc>
              <a:buNone/>
            </a:pPr>
            <a:r>
              <a:rPr lang="el-GR" altLang="en-US" sz="8000" dirty="0" smtClean="0">
                <a:cs typeface="Times New Roman" panose="02020603050405020304" pitchFamily="18" charset="0"/>
              </a:rPr>
              <a:t>Επιτρέπει </a:t>
            </a:r>
            <a:r>
              <a:rPr lang="el-GR" altLang="en-US" sz="8000" dirty="0">
                <a:cs typeface="Times New Roman" panose="02020603050405020304" pitchFamily="18" charset="0"/>
              </a:rPr>
              <a:t>στα Πτηνά να ρυθμίζουν με ακρίβεια το ύψος στο οποίο πετούν ακόμα και όταν σύννεφα καλύπτουν το έδαφος από κάτω ή τον οπτικό τους ορίζοντα </a:t>
            </a:r>
            <a:r>
              <a:rPr lang="el-GR" altLang="en-US" sz="8000" dirty="0" smtClean="0">
                <a:cs typeface="Times New Roman" panose="02020603050405020304" pitchFamily="18" charset="0"/>
              </a:rPr>
              <a:t>.</a:t>
            </a:r>
            <a:endParaRPr lang="el-GR" altLang="en-US" sz="8000" dirty="0">
              <a:cs typeface="Times New Roman" panose="02020603050405020304" pitchFamily="18" charset="0"/>
            </a:endParaRPr>
          </a:p>
          <a:p>
            <a:pPr marL="0" indent="0">
              <a:lnSpc>
                <a:spcPct val="110000"/>
              </a:lnSpc>
              <a:buNone/>
            </a:pPr>
            <a:r>
              <a:rPr lang="el-GR" altLang="en-US" sz="8000" dirty="0" smtClean="0">
                <a:cs typeface="Times New Roman" panose="02020603050405020304" pitchFamily="18" charset="0"/>
              </a:rPr>
              <a:t>Επιτρέπει </a:t>
            </a:r>
            <a:r>
              <a:rPr lang="el-GR" altLang="en-US" sz="8000" dirty="0">
                <a:cs typeface="Times New Roman" panose="02020603050405020304" pitchFamily="18" charset="0"/>
              </a:rPr>
              <a:t>τη συγχρονισμένη πτήση σε κοπάδια ακόμη και ανάμεσα στα </a:t>
            </a:r>
            <a:r>
              <a:rPr lang="el-GR" altLang="en-US" sz="8000" dirty="0" smtClean="0">
                <a:cs typeface="Times New Roman" panose="02020603050405020304" pitchFamily="18" charset="0"/>
              </a:rPr>
              <a:t>σύννεφα.</a:t>
            </a:r>
            <a:endParaRPr lang="el-GR" altLang="en-US" sz="8000" dirty="0">
              <a:cs typeface="Times New Roman" panose="02020603050405020304" pitchFamily="18" charset="0"/>
            </a:endParaRPr>
          </a:p>
          <a:p>
            <a:endParaRPr lang="el-GR" altLang="en-US" sz="2000" dirty="0">
              <a:latin typeface="Times New Roman" panose="02020603050405020304" pitchFamily="18" charset="0"/>
              <a:cs typeface="Times New Roman" panose="02020603050405020304" pitchFamily="18" charset="0"/>
            </a:endParaRPr>
          </a:p>
          <a:p>
            <a:pPr marL="0" indent="0" algn="just">
              <a:buNone/>
            </a:pPr>
            <a:endParaRPr lang="el-GR" altLang="en-US" sz="2000" dirty="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75</a:t>
            </a:fld>
            <a:endParaRPr lang="en-US"/>
          </a:p>
        </p:txBody>
      </p:sp>
      <p:sp>
        <p:nvSpPr>
          <p:cNvPr id="8" name="TextBox 7"/>
          <p:cNvSpPr txBox="1"/>
          <p:nvPr/>
        </p:nvSpPr>
        <p:spPr>
          <a:xfrm>
            <a:off x="2255347" y="4104349"/>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8715" t="52843" b="24042"/>
          <a:stretch/>
        </p:blipFill>
        <p:spPr>
          <a:xfrm>
            <a:off x="3891280" y="4155305"/>
            <a:ext cx="1571349" cy="1005841"/>
          </a:xfrm>
        </p:spPr>
      </p:pic>
    </p:spTree>
    <p:extLst>
      <p:ext uri="{BB962C8B-B14F-4D97-AF65-F5344CB8AC3E}">
        <p14:creationId xmlns:p14="http://schemas.microsoft.com/office/powerpoint/2010/main" val="22919773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000" dirty="0" smtClean="0"/>
              <a:t>18) Η αίσθηση μέσω του Ρύγχους</a:t>
            </a:r>
            <a:endParaRPr lang="en-US" sz="4000" dirty="0"/>
          </a:p>
        </p:txBody>
      </p:sp>
      <p:sp>
        <p:nvSpPr>
          <p:cNvPr id="7" name="Content Placeholder 6"/>
          <p:cNvSpPr>
            <a:spLocks noGrp="1"/>
          </p:cNvSpPr>
          <p:nvPr>
            <p:ph sz="half" idx="1"/>
          </p:nvPr>
        </p:nvSpPr>
        <p:spPr>
          <a:xfrm>
            <a:off x="628650" y="1431015"/>
            <a:ext cx="7712710" cy="2429785"/>
          </a:xfrm>
        </p:spPr>
        <p:txBody>
          <a:bodyPr>
            <a:normAutofit/>
          </a:bodyPr>
          <a:lstStyle/>
          <a:p>
            <a:pPr marL="0" indent="0">
              <a:buNone/>
            </a:pPr>
            <a:r>
              <a:rPr lang="el-GR" altLang="en-US" sz="2000" dirty="0">
                <a:cs typeface="Times New Roman" panose="02020603050405020304" pitchFamily="18" charset="0"/>
              </a:rPr>
              <a:t>Είναι η αίσθηση που επιτρέπει την αναγνώριση του χώρου και της οργάνωσης των αντικειμένων σε </a:t>
            </a:r>
            <a:r>
              <a:rPr lang="el-GR" altLang="en-US" sz="2000" dirty="0" smtClean="0">
                <a:cs typeface="Times New Roman" panose="02020603050405020304" pitchFamily="18" charset="0"/>
              </a:rPr>
              <a:t>αυτόν. </a:t>
            </a:r>
            <a:endParaRPr lang="el-GR" altLang="en-US" sz="2000" dirty="0">
              <a:cs typeface="Times New Roman" panose="02020603050405020304" pitchFamily="18" charset="0"/>
            </a:endParaRPr>
          </a:p>
          <a:p>
            <a:pPr marL="0" indent="0">
              <a:buNone/>
            </a:pPr>
            <a:r>
              <a:rPr lang="el-GR" altLang="en-US" sz="2000" dirty="0">
                <a:cs typeface="Times New Roman" panose="02020603050405020304" pitchFamily="18" charset="0"/>
              </a:rPr>
              <a:t>Είναι μια αίσθηση αποκλειστική στα </a:t>
            </a:r>
            <a:r>
              <a:rPr lang="el-GR" altLang="en-US" sz="2000" dirty="0" smtClean="0">
                <a:cs typeface="Times New Roman" panose="02020603050405020304" pitchFamily="18" charset="0"/>
              </a:rPr>
              <a:t>Θηλαστικά.</a:t>
            </a:r>
            <a:endParaRPr lang="el-GR" altLang="en-US" sz="2000" dirty="0">
              <a:cs typeface="Times New Roman" panose="02020603050405020304" pitchFamily="18" charset="0"/>
            </a:endParaRPr>
          </a:p>
          <a:p>
            <a:pPr marL="0" indent="0">
              <a:buNone/>
            </a:pPr>
            <a:r>
              <a:rPr lang="el-GR" altLang="en-US" sz="2000" dirty="0" smtClean="0">
                <a:cs typeface="Times New Roman" panose="02020603050405020304" pitchFamily="18" charset="0"/>
              </a:rPr>
              <a:t>Επιτρέπει </a:t>
            </a:r>
            <a:r>
              <a:rPr lang="el-GR" altLang="en-US" sz="2000" dirty="0">
                <a:cs typeface="Times New Roman" panose="02020603050405020304" pitchFamily="18" charset="0"/>
              </a:rPr>
              <a:t>τη δημιουργία ενός νοητικού χάρτη της περιοχής στην οποία κινείται το </a:t>
            </a:r>
            <a:r>
              <a:rPr lang="el-GR" altLang="en-US" sz="2000" dirty="0" smtClean="0">
                <a:cs typeface="Times New Roman" panose="02020603050405020304" pitchFamily="18" charset="0"/>
              </a:rPr>
              <a:t>ζώο. </a:t>
            </a:r>
            <a:endParaRPr lang="el-GR" altLang="en-US" sz="2000" dirty="0">
              <a:cs typeface="Times New Roman" panose="02020603050405020304" pitchFamily="18" charset="0"/>
            </a:endParaRPr>
          </a:p>
          <a:p>
            <a:pPr marL="0" indent="0">
              <a:buNone/>
            </a:pPr>
            <a:r>
              <a:rPr lang="el-GR" altLang="en-US" sz="2000" dirty="0" smtClean="0">
                <a:cs typeface="Times New Roman" panose="02020603050405020304" pitchFamily="18" charset="0"/>
              </a:rPr>
              <a:t>Στην </a:t>
            </a:r>
            <a:r>
              <a:rPr lang="el-GR" altLang="en-US" sz="2000" dirty="0">
                <a:cs typeface="Times New Roman" panose="02020603050405020304" pitchFamily="18" charset="0"/>
              </a:rPr>
              <a:t>αίσθηση αυτή χρησιμοποιούνται οι τρίχες του ρύγχους των ζώων οι οποίες μπορούν να κινούνται με συγχρονισμένο ή ακανόνιστο </a:t>
            </a:r>
            <a:r>
              <a:rPr lang="el-GR" altLang="en-US" sz="2000" dirty="0" smtClean="0">
                <a:cs typeface="Times New Roman" panose="02020603050405020304" pitchFamily="18" charset="0"/>
              </a:rPr>
              <a:t>τρόπο.</a:t>
            </a:r>
            <a:endParaRPr lang="el-GR" altLang="en-US" sz="2000" dirty="0">
              <a:cs typeface="Times New Roman" panose="02020603050405020304" pitchFamily="18" charset="0"/>
            </a:endParaRPr>
          </a:p>
          <a:p>
            <a:endParaRPr lang="el-GR" altLang="en-US" sz="2000" dirty="0">
              <a:latin typeface="Times New Roman" panose="02020603050405020304" pitchFamily="18" charset="0"/>
              <a:cs typeface="Times New Roman" panose="02020603050405020304" pitchFamily="18" charset="0"/>
            </a:endParaRPr>
          </a:p>
          <a:p>
            <a:pPr marL="0" indent="0" algn="just">
              <a:buNone/>
            </a:pPr>
            <a:endParaRPr lang="el-GR" altLang="en-US" sz="2000" dirty="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76</a:t>
            </a:fld>
            <a:endParaRPr lang="en-US"/>
          </a:p>
        </p:txBody>
      </p:sp>
      <p:sp>
        <p:nvSpPr>
          <p:cNvPr id="8" name="TextBox 7"/>
          <p:cNvSpPr txBox="1"/>
          <p:nvPr/>
        </p:nvSpPr>
        <p:spPr>
          <a:xfrm>
            <a:off x="2255347" y="4104349"/>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9" name="Content Placeholder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625" t="73857" r="49956" b="3495"/>
          <a:stretch/>
        </p:blipFill>
        <p:spPr>
          <a:xfrm>
            <a:off x="3845559" y="4304404"/>
            <a:ext cx="1452881" cy="985521"/>
          </a:xfrm>
        </p:spPr>
      </p:pic>
    </p:spTree>
    <p:extLst>
      <p:ext uri="{BB962C8B-B14F-4D97-AF65-F5344CB8AC3E}">
        <p14:creationId xmlns:p14="http://schemas.microsoft.com/office/powerpoint/2010/main" val="20699219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 y="365126"/>
            <a:ext cx="8727440" cy="1325563"/>
          </a:xfrm>
        </p:spPr>
        <p:txBody>
          <a:bodyPr>
            <a:normAutofit/>
          </a:bodyPr>
          <a:lstStyle/>
          <a:p>
            <a:r>
              <a:rPr lang="el-GR" sz="4000" dirty="0" smtClean="0"/>
              <a:t>19) Η αίσθηση του Μαγνητικού Πεδίου</a:t>
            </a:r>
            <a:endParaRPr lang="en-US" sz="4000" dirty="0"/>
          </a:p>
        </p:txBody>
      </p:sp>
      <p:sp>
        <p:nvSpPr>
          <p:cNvPr id="7" name="Content Placeholder 6"/>
          <p:cNvSpPr>
            <a:spLocks noGrp="1"/>
          </p:cNvSpPr>
          <p:nvPr>
            <p:ph sz="half" idx="1"/>
          </p:nvPr>
        </p:nvSpPr>
        <p:spPr>
          <a:xfrm>
            <a:off x="628650" y="1674564"/>
            <a:ext cx="7712710" cy="2429785"/>
          </a:xfrm>
        </p:spPr>
        <p:txBody>
          <a:bodyPr>
            <a:normAutofit/>
          </a:bodyPr>
          <a:lstStyle/>
          <a:p>
            <a:pPr marL="0" indent="0">
              <a:buNone/>
            </a:pPr>
            <a:r>
              <a:rPr lang="el-GR" altLang="en-US" sz="2000" dirty="0">
                <a:cs typeface="Times New Roman" panose="02020603050405020304" pitchFamily="18" charset="0"/>
              </a:rPr>
              <a:t>Είναι η αίσθηση που επιτρέπει στα ζώα να αναγνωρίζουν την κατεύθυνση του Μαγνητικού </a:t>
            </a:r>
            <a:r>
              <a:rPr lang="el-GR" altLang="en-US" sz="2000" dirty="0" smtClean="0">
                <a:cs typeface="Times New Roman" panose="02020603050405020304" pitchFamily="18" charset="0"/>
              </a:rPr>
              <a:t>Βορρά.  </a:t>
            </a:r>
            <a:endParaRPr lang="el-GR" altLang="en-US" sz="2000" dirty="0">
              <a:cs typeface="Times New Roman" panose="02020603050405020304" pitchFamily="18" charset="0"/>
            </a:endParaRPr>
          </a:p>
          <a:p>
            <a:pPr marL="0" indent="0">
              <a:buNone/>
            </a:pPr>
            <a:r>
              <a:rPr lang="el-GR" altLang="en-US" sz="2000" dirty="0">
                <a:cs typeface="Times New Roman" panose="02020603050405020304" pitchFamily="18" charset="0"/>
              </a:rPr>
              <a:t>Παρούσα σε μεταναστευτικά είδη </a:t>
            </a:r>
            <a:r>
              <a:rPr lang="el-GR" altLang="en-US" sz="2000" dirty="0" smtClean="0">
                <a:cs typeface="Times New Roman" panose="02020603050405020304" pitchFamily="18" charset="0"/>
              </a:rPr>
              <a:t>ζώων.</a:t>
            </a:r>
            <a:endParaRPr lang="el-GR" altLang="en-US" sz="2000" dirty="0">
              <a:cs typeface="Times New Roman" panose="02020603050405020304" pitchFamily="18" charset="0"/>
            </a:endParaRPr>
          </a:p>
          <a:p>
            <a:pPr marL="0" indent="0">
              <a:buNone/>
            </a:pPr>
            <a:r>
              <a:rPr lang="el-GR" altLang="en-US" sz="2000" dirty="0" smtClean="0">
                <a:cs typeface="Times New Roman" panose="02020603050405020304" pitchFamily="18" charset="0"/>
              </a:rPr>
              <a:t>Επιτρέπει </a:t>
            </a:r>
            <a:r>
              <a:rPr lang="el-GR" altLang="en-US" sz="2000" dirty="0">
                <a:cs typeface="Times New Roman" panose="02020603050405020304" pitchFamily="18" charset="0"/>
              </a:rPr>
              <a:t>τα ζώα να αναγνωρίζουν την κατεύθυνση μετανάστευσης ακόμα και αν το τοπίο ή η εποχή έχει </a:t>
            </a:r>
            <a:r>
              <a:rPr lang="el-GR" altLang="en-US" sz="2000" dirty="0" smtClean="0">
                <a:cs typeface="Times New Roman" panose="02020603050405020304" pitchFamily="18" charset="0"/>
              </a:rPr>
              <a:t>αλλάξει.</a:t>
            </a:r>
            <a:endParaRPr lang="el-GR" altLang="en-US" sz="2000" dirty="0">
              <a:cs typeface="Times New Roman" panose="02020603050405020304" pitchFamily="18" charset="0"/>
            </a:endParaRPr>
          </a:p>
          <a:p>
            <a:endParaRPr lang="el-GR" altLang="en-US" sz="2000" dirty="0">
              <a:latin typeface="Times New Roman" panose="02020603050405020304" pitchFamily="18" charset="0"/>
              <a:cs typeface="Times New Roman" panose="02020603050405020304" pitchFamily="18" charset="0"/>
            </a:endParaRPr>
          </a:p>
          <a:p>
            <a:pPr marL="0" indent="0" algn="just">
              <a:buNone/>
            </a:pPr>
            <a:endParaRPr lang="el-GR" altLang="en-US" sz="2000" dirty="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77</a:t>
            </a:fld>
            <a:endParaRPr lang="en-US"/>
          </a:p>
        </p:txBody>
      </p:sp>
      <p:sp>
        <p:nvSpPr>
          <p:cNvPr id="8" name="TextBox 7"/>
          <p:cNvSpPr txBox="1"/>
          <p:nvPr/>
        </p:nvSpPr>
        <p:spPr>
          <a:xfrm>
            <a:off x="2255347" y="3407887"/>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286" t="11748" r="2540" b="24743"/>
          <a:stretch/>
        </p:blipFill>
        <p:spPr>
          <a:xfrm>
            <a:off x="3715683" y="3373120"/>
            <a:ext cx="2885440" cy="2763520"/>
          </a:xfrm>
        </p:spPr>
      </p:pic>
      <p:sp>
        <p:nvSpPr>
          <p:cNvPr id="10" name="Rectangle 9"/>
          <p:cNvSpPr/>
          <p:nvPr/>
        </p:nvSpPr>
        <p:spPr>
          <a:xfrm>
            <a:off x="3616960" y="5171440"/>
            <a:ext cx="1541443" cy="965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5158403" y="4293125"/>
            <a:ext cx="1541443" cy="965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358395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8365" y="349001"/>
            <a:ext cx="7193280" cy="1325563"/>
          </a:xfrm>
        </p:spPr>
        <p:txBody>
          <a:bodyPr>
            <a:normAutofit/>
          </a:bodyPr>
          <a:lstStyle/>
          <a:p>
            <a:r>
              <a:rPr lang="el-GR" sz="4000" dirty="0" smtClean="0"/>
              <a:t>20) Ιδιοδεκτικότητα</a:t>
            </a:r>
            <a:endParaRPr lang="en-US" sz="4000" dirty="0"/>
          </a:p>
        </p:txBody>
      </p:sp>
      <p:sp>
        <p:nvSpPr>
          <p:cNvPr id="7" name="Content Placeholder 6"/>
          <p:cNvSpPr>
            <a:spLocks noGrp="1"/>
          </p:cNvSpPr>
          <p:nvPr>
            <p:ph sz="half" idx="1"/>
          </p:nvPr>
        </p:nvSpPr>
        <p:spPr>
          <a:xfrm>
            <a:off x="888365" y="1871664"/>
            <a:ext cx="3973830" cy="3811836"/>
          </a:xfrm>
        </p:spPr>
        <p:txBody>
          <a:bodyPr>
            <a:normAutofit lnSpcReduction="10000"/>
          </a:bodyPr>
          <a:lstStyle/>
          <a:p>
            <a:pPr marL="0" indent="0">
              <a:buNone/>
            </a:pPr>
            <a:r>
              <a:rPr lang="el-GR" altLang="en-US" sz="2000" dirty="0">
                <a:cs typeface="Times New Roman" panose="02020603050405020304" pitchFamily="18" charset="0"/>
              </a:rPr>
              <a:t>Είναι η αίσθηση αναγνώρισης του ιδίου, της «χαρτογράφησης» του σώματός μας και της μέτρησης των </a:t>
            </a:r>
            <a:r>
              <a:rPr lang="el-GR" altLang="en-US" sz="2000" dirty="0" smtClean="0">
                <a:cs typeface="Times New Roman" panose="02020603050405020304" pitchFamily="18" charset="0"/>
              </a:rPr>
              <a:t>κινήσεων.</a:t>
            </a:r>
          </a:p>
          <a:p>
            <a:pPr marL="0" indent="0">
              <a:buNone/>
            </a:pPr>
            <a:r>
              <a:rPr lang="el-GR" altLang="en-US" sz="2000" dirty="0">
                <a:cs typeface="Times New Roman" panose="02020603050405020304" pitchFamily="18" charset="0"/>
              </a:rPr>
              <a:t>Μας επιτρέπει να αναγνωρίζουμε που είναι π.χ. το πίσω μέρος του κεφαλιού μας χωρίς να το έχουμε </a:t>
            </a:r>
            <a:r>
              <a:rPr lang="el-GR" altLang="en-US" sz="2000" dirty="0" smtClean="0">
                <a:cs typeface="Times New Roman" panose="02020603050405020304" pitchFamily="18" charset="0"/>
              </a:rPr>
              <a:t>δει ποτέ.</a:t>
            </a:r>
            <a:endParaRPr lang="el-GR" altLang="en-US" sz="2000" dirty="0">
              <a:cs typeface="Times New Roman" panose="02020603050405020304" pitchFamily="18" charset="0"/>
            </a:endParaRPr>
          </a:p>
          <a:p>
            <a:pPr marL="0" indent="0">
              <a:buNone/>
            </a:pPr>
            <a:r>
              <a:rPr lang="el-GR" altLang="en-US" sz="2000" dirty="0" smtClean="0">
                <a:cs typeface="Times New Roman" panose="02020603050405020304" pitchFamily="18" charset="0"/>
              </a:rPr>
              <a:t>Είναι </a:t>
            </a:r>
            <a:r>
              <a:rPr lang="el-GR" altLang="en-US" sz="2000" dirty="0">
                <a:cs typeface="Times New Roman" panose="02020603050405020304" pitchFamily="18" charset="0"/>
              </a:rPr>
              <a:t>η αίσθηση που μας κάνει να κουνιόμαστε ρυθμικά σε καταστάσεις </a:t>
            </a:r>
            <a:r>
              <a:rPr lang="el-GR" altLang="en-US" sz="2000" dirty="0" smtClean="0">
                <a:cs typeface="Times New Roman" panose="02020603050405020304" pitchFamily="18" charset="0"/>
              </a:rPr>
              <a:t>οδύνης.</a:t>
            </a:r>
            <a:endParaRPr lang="el-GR" altLang="en-US" sz="2000" dirty="0">
              <a:cs typeface="Times New Roman" panose="02020603050405020304" pitchFamily="18" charset="0"/>
            </a:endParaRPr>
          </a:p>
          <a:p>
            <a:pPr marL="0" indent="0">
              <a:buNone/>
            </a:pPr>
            <a:r>
              <a:rPr lang="el-GR" altLang="en-US" sz="2000" dirty="0" smtClean="0">
                <a:cs typeface="Times New Roman" panose="02020603050405020304" pitchFamily="18" charset="0"/>
              </a:rPr>
              <a:t>Είναι </a:t>
            </a:r>
            <a:r>
              <a:rPr lang="el-GR" altLang="en-US" sz="2000" dirty="0">
                <a:cs typeface="Times New Roman" panose="02020603050405020304" pitchFamily="18" charset="0"/>
              </a:rPr>
              <a:t>άλλη μια αίσθηση που ενεργοποιείται όταν </a:t>
            </a:r>
            <a:r>
              <a:rPr lang="el-GR" altLang="en-US" sz="2000" dirty="0" smtClean="0">
                <a:cs typeface="Times New Roman" panose="02020603050405020304" pitchFamily="18" charset="0"/>
              </a:rPr>
              <a:t>χορεύουμε.</a:t>
            </a:r>
            <a:endParaRPr lang="el-GR" altLang="en-US" sz="2000" dirty="0">
              <a:cs typeface="Times New Roman" panose="02020603050405020304" pitchFamily="18" charset="0"/>
            </a:endParaRPr>
          </a:p>
          <a:p>
            <a:endParaRPr lang="el-GR" altLang="en-US" sz="2000" dirty="0">
              <a:latin typeface="Times New Roman" panose="02020603050405020304" pitchFamily="18" charset="0"/>
              <a:cs typeface="Times New Roman" panose="02020603050405020304" pitchFamily="18" charset="0"/>
            </a:endParaRPr>
          </a:p>
          <a:p>
            <a:pPr marL="0" indent="0" algn="just">
              <a:buNone/>
            </a:pPr>
            <a:endParaRPr lang="el-GR" altLang="en-US" sz="2000" dirty="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78</a:t>
            </a:fld>
            <a:endParaRPr lang="en-US"/>
          </a:p>
        </p:txBody>
      </p:sp>
      <p:sp>
        <p:nvSpPr>
          <p:cNvPr id="8" name="TextBox 7"/>
          <p:cNvSpPr txBox="1"/>
          <p:nvPr/>
        </p:nvSpPr>
        <p:spPr>
          <a:xfrm>
            <a:off x="5746158" y="1663285"/>
            <a:ext cx="1460336" cy="400110"/>
          </a:xfrm>
          <a:prstGeom prst="rect">
            <a:avLst/>
          </a:prstGeom>
          <a:noFill/>
        </p:spPr>
        <p:txBody>
          <a:bodyPr wrap="none" rtlCol="0">
            <a:spAutoFit/>
          </a:bodyPr>
          <a:lstStyle/>
          <a:p>
            <a:r>
              <a:rPr lang="el-GR" sz="2000" b="1" dirty="0" smtClean="0"/>
              <a:t>Απαντάται:</a:t>
            </a:r>
            <a:r>
              <a:rPr lang="el-GR" b="1" dirty="0" smtClean="0"/>
              <a:t> </a:t>
            </a:r>
            <a:endParaRPr lang="en-US" b="1" dirty="0"/>
          </a:p>
        </p:txBody>
      </p:sp>
      <p:sp>
        <p:nvSpPr>
          <p:cNvPr id="10" name="Rectangle 9"/>
          <p:cNvSpPr/>
          <p:nvPr/>
        </p:nvSpPr>
        <p:spPr>
          <a:xfrm>
            <a:off x="3616960" y="5171440"/>
            <a:ext cx="1541443" cy="965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5158403" y="4293125"/>
            <a:ext cx="1541443" cy="965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2195" y="1601913"/>
            <a:ext cx="3063959" cy="4351338"/>
          </a:xfrm>
        </p:spPr>
      </p:pic>
    </p:spTree>
    <p:extLst>
      <p:ext uri="{BB962C8B-B14F-4D97-AF65-F5344CB8AC3E}">
        <p14:creationId xmlns:p14="http://schemas.microsoft.com/office/powerpoint/2010/main" val="11814218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8365" y="349001"/>
            <a:ext cx="7193280" cy="1325563"/>
          </a:xfrm>
        </p:spPr>
        <p:txBody>
          <a:bodyPr>
            <a:normAutofit/>
          </a:bodyPr>
          <a:lstStyle/>
          <a:p>
            <a:r>
              <a:rPr lang="el-GR" sz="4000" dirty="0" smtClean="0"/>
              <a:t>Οι 20 αισθήσεις : </a:t>
            </a:r>
            <a:br>
              <a:rPr lang="el-GR" sz="4000" dirty="0" smtClean="0"/>
            </a:br>
            <a:r>
              <a:rPr lang="el-GR" sz="4000" dirty="0" smtClean="0"/>
              <a:t>ας συνοψίσουμε …</a:t>
            </a:r>
            <a:endParaRPr lang="en-US" sz="4000" dirty="0"/>
          </a:p>
        </p:txBody>
      </p:sp>
      <p:sp>
        <p:nvSpPr>
          <p:cNvPr id="7" name="Content Placeholder 6"/>
          <p:cNvSpPr>
            <a:spLocks noGrp="1"/>
          </p:cNvSpPr>
          <p:nvPr>
            <p:ph sz="half" idx="1"/>
          </p:nvPr>
        </p:nvSpPr>
        <p:spPr>
          <a:xfrm>
            <a:off x="1026152" y="1944315"/>
            <a:ext cx="3458853" cy="3811836"/>
          </a:xfrm>
        </p:spPr>
        <p:txBody>
          <a:bodyPr>
            <a:normAutofit/>
          </a:bodyPr>
          <a:lstStyle/>
          <a:p>
            <a:pPr marL="0" indent="0">
              <a:buNone/>
            </a:pPr>
            <a:r>
              <a:rPr lang="el-GR" altLang="en-US" sz="2000" dirty="0">
                <a:cs typeface="Times New Roman" panose="02020603050405020304" pitchFamily="18" charset="0"/>
              </a:rPr>
              <a:t>11 αισθήσεις είναι </a:t>
            </a:r>
            <a:r>
              <a:rPr lang="el-GR" altLang="en-US" sz="2000" dirty="0" smtClean="0">
                <a:cs typeface="Times New Roman" panose="02020603050405020304" pitchFamily="18" charset="0"/>
              </a:rPr>
              <a:t>κοινές σε </a:t>
            </a:r>
            <a:r>
              <a:rPr lang="el-GR" altLang="en-US" sz="2000" dirty="0">
                <a:cs typeface="Times New Roman" panose="02020603050405020304" pitchFamily="18" charset="0"/>
              </a:rPr>
              <a:t>όλα τα </a:t>
            </a:r>
            <a:r>
              <a:rPr lang="el-GR" altLang="en-US" sz="2000" dirty="0" err="1" smtClean="0">
                <a:cs typeface="Times New Roman" panose="02020603050405020304" pitchFamily="18" charset="0"/>
              </a:rPr>
              <a:t>Σπονδυλόζωα</a:t>
            </a:r>
            <a:r>
              <a:rPr lang="el-GR" altLang="en-US" sz="2000" dirty="0" smtClean="0">
                <a:cs typeface="Times New Roman" panose="02020603050405020304" pitchFamily="18" charset="0"/>
              </a:rPr>
              <a:t>.</a:t>
            </a:r>
            <a:endParaRPr lang="el-GR" altLang="en-US" sz="2000" dirty="0">
              <a:cs typeface="Times New Roman" panose="02020603050405020304" pitchFamily="18" charset="0"/>
            </a:endParaRPr>
          </a:p>
          <a:p>
            <a:pPr marL="0" indent="0">
              <a:buNone/>
            </a:pPr>
            <a:r>
              <a:rPr lang="el-GR" altLang="en-US" sz="2000" dirty="0" smtClean="0">
                <a:cs typeface="Times New Roman" panose="02020603050405020304" pitchFamily="18" charset="0"/>
              </a:rPr>
              <a:t>6 </a:t>
            </a:r>
            <a:r>
              <a:rPr lang="el-GR" altLang="en-US" sz="2000" dirty="0">
                <a:cs typeface="Times New Roman" panose="02020603050405020304" pitchFamily="18" charset="0"/>
              </a:rPr>
              <a:t>αισθήσεις είναι ιδιαίτερες για κάποιες </a:t>
            </a:r>
            <a:r>
              <a:rPr lang="el-GR" altLang="en-US" sz="2000" dirty="0" smtClean="0">
                <a:cs typeface="Times New Roman" panose="02020603050405020304" pitchFamily="18" charset="0"/>
              </a:rPr>
              <a:t>Ομοταξίες.</a:t>
            </a:r>
            <a:endParaRPr lang="el-GR" altLang="en-US" sz="2000" dirty="0">
              <a:cs typeface="Times New Roman" panose="02020603050405020304" pitchFamily="18" charset="0"/>
            </a:endParaRPr>
          </a:p>
          <a:p>
            <a:pPr marL="0" indent="0">
              <a:buNone/>
            </a:pPr>
            <a:r>
              <a:rPr lang="el-GR" altLang="en-US" sz="2000" dirty="0" smtClean="0">
                <a:cs typeface="Times New Roman" panose="02020603050405020304" pitchFamily="18" charset="0"/>
              </a:rPr>
              <a:t>3 </a:t>
            </a:r>
            <a:r>
              <a:rPr lang="el-GR" altLang="en-US" sz="2000" dirty="0">
                <a:cs typeface="Times New Roman" panose="02020603050405020304" pitchFamily="18" charset="0"/>
              </a:rPr>
              <a:t>αισθήσεις είναι περιορισμένες σε κάποιες </a:t>
            </a:r>
            <a:r>
              <a:rPr lang="el-GR" altLang="en-US" sz="2000" dirty="0" smtClean="0">
                <a:cs typeface="Times New Roman" panose="02020603050405020304" pitchFamily="18" charset="0"/>
              </a:rPr>
              <a:t>Ομοταξίες.</a:t>
            </a:r>
            <a:endParaRPr lang="el-GR" altLang="en-US" sz="2000" dirty="0">
              <a:cs typeface="Times New Roman" panose="02020603050405020304" pitchFamily="18" charset="0"/>
            </a:endParaRPr>
          </a:p>
          <a:p>
            <a:endParaRPr lang="el-GR" altLang="en-US" sz="2000" dirty="0">
              <a:latin typeface="Times New Roman" panose="02020603050405020304" pitchFamily="18" charset="0"/>
              <a:cs typeface="Times New Roman" panose="02020603050405020304" pitchFamily="18" charset="0"/>
            </a:endParaRPr>
          </a:p>
          <a:p>
            <a:pPr marL="0" indent="0" algn="just">
              <a:buNone/>
            </a:pPr>
            <a:endParaRPr lang="el-GR" altLang="en-US" sz="2000" dirty="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3η. Αισθήσεις (Διάλεξη 2η)</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pPr/>
              <a:t>79</a:t>
            </a:fld>
            <a:endParaRPr lang="en-US"/>
          </a:p>
        </p:txBody>
      </p:sp>
      <p:sp>
        <p:nvSpPr>
          <p:cNvPr id="11" name="Rectangle 10"/>
          <p:cNvSpPr/>
          <p:nvPr/>
        </p:nvSpPr>
        <p:spPr>
          <a:xfrm>
            <a:off x="5158403" y="4293125"/>
            <a:ext cx="1541443" cy="965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3652" y="1674564"/>
            <a:ext cx="2922476" cy="4351338"/>
          </a:xfrm>
        </p:spPr>
      </p:pic>
    </p:spTree>
    <p:extLst>
      <p:ext uri="{BB962C8B-B14F-4D97-AF65-F5344CB8AC3E}">
        <p14:creationId xmlns:p14="http://schemas.microsoft.com/office/powerpoint/2010/main" val="1419621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Πως βλέπουμε</a:t>
            </a:r>
            <a:r>
              <a:rPr lang="en-US" sz="4000" dirty="0" smtClean="0"/>
              <a:t>;</a:t>
            </a:r>
            <a:endParaRPr lang="en-US" sz="4000" dirty="0"/>
          </a:p>
        </p:txBody>
      </p:sp>
      <p:pic>
        <p:nvPicPr>
          <p:cNvPr id="10" name="Content Placeholder 9"/>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0890" b="7585"/>
          <a:stretch/>
        </p:blipFill>
        <p:spPr>
          <a:xfrm>
            <a:off x="1133889" y="1354497"/>
            <a:ext cx="7019246" cy="4387397"/>
          </a:xfrm>
        </p:spPr>
      </p:pic>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8</a:t>
            </a:fld>
            <a:endParaRPr lang="en-US"/>
          </a:p>
        </p:txBody>
      </p:sp>
      <p:sp>
        <p:nvSpPr>
          <p:cNvPr id="11" name="TextBox 10"/>
          <p:cNvSpPr txBox="1"/>
          <p:nvPr/>
        </p:nvSpPr>
        <p:spPr>
          <a:xfrm>
            <a:off x="2673292" y="5741894"/>
            <a:ext cx="3751861" cy="338554"/>
          </a:xfrm>
          <a:prstGeom prst="rect">
            <a:avLst/>
          </a:prstGeom>
          <a:noFill/>
        </p:spPr>
        <p:txBody>
          <a:bodyPr wrap="none" rtlCol="0">
            <a:spAutoFit/>
          </a:bodyPr>
          <a:lstStyle/>
          <a:p>
            <a:r>
              <a:rPr lang="el-GR" sz="1600" b="1" dirty="0" smtClean="0"/>
              <a:t>Δομή οφθαλμού πιθήκου σε κάθετη τομή</a:t>
            </a:r>
            <a:endParaRPr lang="en-US" sz="1600" b="1" dirty="0"/>
          </a:p>
        </p:txBody>
      </p:sp>
      <p:sp>
        <p:nvSpPr>
          <p:cNvPr id="7" name="TextBox 6"/>
          <p:cNvSpPr txBox="1"/>
          <p:nvPr/>
        </p:nvSpPr>
        <p:spPr>
          <a:xfrm>
            <a:off x="7832949" y="5464895"/>
            <a:ext cx="263214" cy="276999"/>
          </a:xfrm>
          <a:prstGeom prst="rect">
            <a:avLst/>
          </a:prstGeom>
          <a:noFill/>
        </p:spPr>
        <p:txBody>
          <a:bodyPr wrap="none" rtlCol="0">
            <a:spAutoFit/>
          </a:bodyPr>
          <a:lstStyle/>
          <a:p>
            <a:r>
              <a:rPr lang="el-GR" sz="1200" dirty="0" smtClean="0">
                <a:solidFill>
                  <a:schemeClr val="bg1"/>
                </a:solidFill>
              </a:rPr>
              <a:t>3</a:t>
            </a:r>
            <a:endParaRPr lang="el-GR" sz="1200" dirty="0">
              <a:solidFill>
                <a:schemeClr val="bg1"/>
              </a:solidFill>
            </a:endParaRPr>
          </a:p>
        </p:txBody>
      </p:sp>
    </p:spTree>
    <p:extLst>
      <p:ext uri="{BB962C8B-B14F-4D97-AF65-F5344CB8AC3E}">
        <p14:creationId xmlns:p14="http://schemas.microsoft.com/office/powerpoint/2010/main" val="39959609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6">
                    <a:lumMod val="75000"/>
                  </a:schemeClr>
                </a:solidFill>
              </a:rPr>
              <a:t>Τέλος Παρουσίασης</a:t>
            </a:r>
            <a:endParaRPr lang="en-US" dirty="0">
              <a:solidFill>
                <a:schemeClr val="accent6">
                  <a:lumMod val="75000"/>
                </a:schemeClr>
              </a:solidFill>
            </a:endParaRPr>
          </a:p>
        </p:txBody>
      </p:sp>
      <p:sp>
        <p:nvSpPr>
          <p:cNvPr id="4" name="Θέση υποσέλιδου 3"/>
          <p:cNvSpPr>
            <a:spLocks noGrp="1"/>
          </p:cNvSpPr>
          <p:nvPr>
            <p:ph type="ftr" sz="quarter" idx="10"/>
          </p:nvPr>
        </p:nvSpPr>
        <p:spPr/>
        <p:txBody>
          <a:bodyPr/>
          <a:lstStyle/>
          <a:p>
            <a:r>
              <a:rPr lang="el-GR" smtClean="0"/>
              <a:t>Ενότητα 3η. Αισθήσεις (Διάλεξη 2η)</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pPr/>
              <a:t>80</a:t>
            </a:fld>
            <a:endParaRPr lang="en-US"/>
          </a:p>
        </p:txBody>
      </p:sp>
    </p:spTree>
    <p:extLst>
      <p:ext uri="{BB962C8B-B14F-4D97-AF65-F5344CB8AC3E}">
        <p14:creationId xmlns:p14="http://schemas.microsoft.com/office/powerpoint/2010/main" val="11081648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1"/>
          </p:nvPr>
        </p:nvSpPr>
        <p:spPr/>
        <p:txBody>
          <a:bodyPr/>
          <a:lstStyle/>
          <a:p>
            <a:r>
              <a:rPr lang="el-GR" smtClean="0"/>
              <a:t>Ενότητα 3η. Αισθήσεις (Διάλεξη 2η)</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pPr/>
              <a:t>81</a:t>
            </a:fld>
            <a:endParaRPr lang="en-US"/>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solidFill>
                  <a:schemeClr val="accent6">
                    <a:lumMod val="75000"/>
                  </a:schemeClr>
                </a:solidFill>
              </a:rPr>
              <a:t>Σημειώματα</a:t>
            </a:r>
            <a:endParaRPr lang="el-GR" sz="4400" dirty="0">
              <a:solidFill>
                <a:schemeClr val="accent6">
                  <a:lumMod val="75000"/>
                </a:schemeClr>
              </a:solidFill>
            </a:endParaRPr>
          </a:p>
        </p:txBody>
      </p:sp>
      <p:sp>
        <p:nvSpPr>
          <p:cNvPr id="2" name="Θέση υποσέλιδου 1"/>
          <p:cNvSpPr>
            <a:spLocks noGrp="1"/>
          </p:cNvSpPr>
          <p:nvPr>
            <p:ph type="ftr" sz="quarter" idx="10"/>
          </p:nvPr>
        </p:nvSpPr>
        <p:spPr/>
        <p:txBody>
          <a:bodyPr/>
          <a:lstStyle/>
          <a:p>
            <a:r>
              <a:rPr lang="el-GR" smtClean="0"/>
              <a:t>Ενότητα 3η. Αισθήσεις (Διάλεξη 2η)</a:t>
            </a:r>
            <a:endParaRPr lang="en-US"/>
          </a:p>
        </p:txBody>
      </p:sp>
      <p:sp>
        <p:nvSpPr>
          <p:cNvPr id="3" name="Θέση αριθμού διαφάνειας 2"/>
          <p:cNvSpPr>
            <a:spLocks noGrp="1"/>
          </p:cNvSpPr>
          <p:nvPr>
            <p:ph type="sldNum" sz="quarter" idx="11"/>
          </p:nvPr>
        </p:nvSpPr>
        <p:spPr/>
        <p:txBody>
          <a:bodyPr/>
          <a:lstStyle/>
          <a:p>
            <a:fld id="{58A56277-EA16-4AF5-BFB5-E5ECBBB39490}" type="slidenum">
              <a:rPr lang="en-US" smtClean="0"/>
              <a:pPr/>
              <a:t>82</a:t>
            </a:fld>
            <a:endParaRPr lang="en-US"/>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4294967295"/>
          </p:nvPr>
        </p:nvSpPr>
        <p:spPr>
          <a:xfrm>
            <a:off x="1133475" y="6326188"/>
            <a:ext cx="6831013" cy="279400"/>
          </a:xfrm>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3η. Αισθήσεις (Διάλεξη 2η)</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5911F546-0C8F-4432-ACA8-6C0ADB8BBB42}" type="slidenum">
              <a:rPr lang="el-GR" smtClean="0"/>
              <a:pPr>
                <a:defRPr/>
              </a:pPr>
              <a:t>83</a:t>
            </a:fld>
            <a:endParaRPr lang="el-G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a:xfrm>
            <a:off x="428625" y="1690688"/>
            <a:ext cx="8286750" cy="4351337"/>
          </a:xfrm>
        </p:spPr>
        <p:txBody>
          <a:bodyPr/>
          <a:lstStyle/>
          <a:p>
            <a:pPr marL="0" inden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smtClean="0"/>
              <a:t>Σκαρλάτος Ντέντος, </a:t>
            </a:r>
            <a:r>
              <a:rPr lang="el-GR" altLang="en-US" sz="2000" dirty="0" smtClean="0"/>
              <a:t>Επίκουρος Καθηγητής. «Ζωολογία </a:t>
            </a:r>
            <a:r>
              <a:rPr lang="en-US" altLang="en-US" sz="2000" dirty="0" smtClean="0"/>
              <a:t>II</a:t>
            </a:r>
            <a:r>
              <a:rPr lang="el-GR" altLang="en-US" sz="2000" dirty="0" smtClean="0"/>
              <a:t>.</a:t>
            </a:r>
            <a:r>
              <a:rPr lang="el-GR" altLang="en-US" sz="2000" dirty="0" smtClean="0">
                <a:solidFill>
                  <a:srgbClr val="FF0000"/>
                </a:solidFill>
              </a:rPr>
              <a:t> </a:t>
            </a:r>
            <a:r>
              <a:rPr lang="el-GR" altLang="en-US" sz="2000" dirty="0" smtClean="0"/>
              <a:t>Ενότητα </a:t>
            </a:r>
            <a:r>
              <a:rPr lang="en-US" altLang="en-US" sz="2000" dirty="0" smtClean="0"/>
              <a:t>3</a:t>
            </a:r>
            <a:r>
              <a:rPr lang="el-GR" altLang="en-US" sz="2000" dirty="0"/>
              <a:t>. </a:t>
            </a:r>
            <a:r>
              <a:rPr lang="el-GR" altLang="en-US" sz="2000" dirty="0" smtClean="0"/>
              <a:t>Αισθήσεις </a:t>
            </a:r>
            <a:r>
              <a:rPr lang="el-GR" altLang="en-US" sz="2000" dirty="0"/>
              <a:t>(Διάλεξη </a:t>
            </a:r>
            <a:r>
              <a:rPr lang="en-US" altLang="en-US" sz="2000" dirty="0" smtClean="0"/>
              <a:t>2</a:t>
            </a:r>
            <a:r>
              <a:rPr lang="el-GR" altLang="en-US" sz="2000" dirty="0" smtClean="0"/>
              <a:t>η)». Έκδοση: 1.0. Αθήνα 201</a:t>
            </a:r>
            <a:r>
              <a:rPr lang="en-US" altLang="en-US" sz="2000" dirty="0" smtClean="0"/>
              <a:t>5</a:t>
            </a:r>
            <a:r>
              <a:rPr lang="el-GR" altLang="en-US" sz="2000" dirty="0" smtClean="0"/>
              <a:t>. Διαθέσιμο από τη δικτυακή διεύθυνση: </a:t>
            </a:r>
            <a:r>
              <a:rPr lang="en-GB" altLang="en-US" sz="2000" dirty="0"/>
              <a:t>http://opencourses.uoa.gr/courses/BIOL1/</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4294967295"/>
          </p:nvPr>
        </p:nvSpPr>
        <p:spPr>
          <a:xfrm>
            <a:off x="1133475" y="6326188"/>
            <a:ext cx="6831013" cy="279400"/>
          </a:xfrm>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3η. Αισθήσεις (Διάλεξη 2η)</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1"/>
          </p:nvPr>
        </p:nvSpPr>
        <p:spPr/>
        <p:txBody>
          <a:bodyPr/>
          <a:lstStyle/>
          <a:p>
            <a:pPr>
              <a:defRPr/>
            </a:pPr>
            <a:fld id="{681EBA9A-717F-4E81-A601-969B4396BD57}" type="slidenum">
              <a:rPr lang="el-GR" smtClean="0"/>
              <a:pPr>
                <a:defRPr/>
              </a:pPr>
              <a:t>84</a:t>
            </a:fld>
            <a:endParaRPr lang="el-G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98502"/>
            <a:ext cx="8229600" cy="1143000"/>
          </a:xfrm>
        </p:spPr>
        <p:txBody>
          <a:bodyPr>
            <a:normAutofit/>
          </a:bodyPr>
          <a:lstStyle/>
          <a:p>
            <a:pPr algn="ctr"/>
            <a:r>
              <a:rPr lang="el-GR" b="1" dirty="0"/>
              <a:t>Σημείωμα </a:t>
            </a:r>
            <a:r>
              <a:rPr lang="el-GR" b="1" dirty="0" smtClean="0"/>
              <a:t>Αδειοδότησης</a:t>
            </a:r>
            <a:endParaRPr lang="el-GR" b="1" dirty="0"/>
          </a:p>
        </p:txBody>
      </p:sp>
      <p:sp>
        <p:nvSpPr>
          <p:cNvPr id="3" name="Content Placeholder 2"/>
          <p:cNvSpPr>
            <a:spLocks noGrp="1"/>
          </p:cNvSpPr>
          <p:nvPr>
            <p:ph idx="1"/>
          </p:nvPr>
        </p:nvSpPr>
        <p:spPr>
          <a:xfrm>
            <a:off x="276224" y="1066800"/>
            <a:ext cx="8305801" cy="2110807"/>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sp>
        <p:nvSpPr>
          <p:cNvPr id="4" name="Θέση υποσέλιδου 3"/>
          <p:cNvSpPr>
            <a:spLocks noGrp="1"/>
          </p:cNvSpPr>
          <p:nvPr>
            <p:ph type="ftr" sz="quarter" idx="11"/>
          </p:nvPr>
        </p:nvSpPr>
        <p:spPr/>
        <p:txBody>
          <a:bodyPr/>
          <a:lstStyle/>
          <a:p>
            <a:r>
              <a:rPr lang="el-GR" smtClean="0"/>
              <a:t>Ενότητα 3η. Αισθήσεις (Διάλεξη 2η)</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85</a:t>
            </a:fld>
            <a:endParaRPr lang="en-US"/>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320" y="2776024"/>
            <a:ext cx="1405355" cy="491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0025" y="3267074"/>
            <a:ext cx="8543926" cy="2933701"/>
          </a:xfrm>
          <a:prstGeom prst="rect">
            <a:avLst/>
          </a:prstGeom>
        </p:spPr>
        <p:txBody>
          <a:bodyPr vert="horz" wrap="square" lIns="91440" tIns="45720" rIns="91440" bIns="45720" rtlCol="0" anchor="ctr">
            <a:normAutofit fontScale="92500" lnSpcReduction="10000"/>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101001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t>Διατήρηση </a:t>
            </a:r>
            <a:r>
              <a:rPr lang="el-GR" b="1" dirty="0" smtClean="0"/>
              <a:t>Σημειωμάτων</a:t>
            </a:r>
            <a:endParaRPr lang="el-GR" b="1"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1"/>
          </p:nvPr>
        </p:nvSpPr>
        <p:spPr/>
        <p:txBody>
          <a:bodyPr/>
          <a:lstStyle/>
          <a:p>
            <a:r>
              <a:rPr lang="el-GR" smtClean="0"/>
              <a:t>Ενότητα 3η. Αισθήσεις (Διάλεξη 2η)</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86</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1/6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a:t>
            </a:r>
          </a:p>
          <a:p>
            <a:pPr>
              <a:spcBef>
                <a:spcPts val="600"/>
              </a:spcBef>
            </a:pPr>
            <a:r>
              <a:rPr lang="el-GR" sz="1600" b="1" dirty="0"/>
              <a:t>Εικόνα </a:t>
            </a:r>
            <a:r>
              <a:rPr lang="el-GR" sz="1600" b="1" dirty="0" smtClean="0"/>
              <a:t>1. </a:t>
            </a:r>
            <a:r>
              <a:rPr lang="el-GR" sz="1600" dirty="0"/>
              <a:t>© </a:t>
            </a:r>
            <a:r>
              <a:rPr lang="en-US" sz="1600" dirty="0"/>
              <a:t>copyright 2003- 2015 Study.com. All other trademarks and copyrights are the property of their respective owners. All rights reserved. </a:t>
            </a:r>
            <a:r>
              <a:rPr lang="el-GR" sz="1600" dirty="0"/>
              <a:t>Σύνδεσμος: </a:t>
            </a:r>
            <a:r>
              <a:rPr lang="en-US" sz="1600" dirty="0"/>
              <a:t>http://study.com/academy/lesson/parasympathetic-nervous-system-definition-function-effects.html. </a:t>
            </a:r>
            <a:r>
              <a:rPr lang="el-GR" sz="1600" dirty="0"/>
              <a:t>Πηγή: </a:t>
            </a:r>
            <a:r>
              <a:rPr lang="en-US" sz="1600" dirty="0"/>
              <a:t>http://www.sympatheticnervoussystem.net.</a:t>
            </a:r>
          </a:p>
          <a:p>
            <a:pPr>
              <a:spcBef>
                <a:spcPts val="600"/>
              </a:spcBef>
            </a:pPr>
            <a:r>
              <a:rPr lang="el-GR" sz="1600" b="1" dirty="0" smtClean="0"/>
              <a:t>Εικόνα </a:t>
            </a:r>
            <a:r>
              <a:rPr lang="el-GR" sz="1600" b="1" dirty="0"/>
              <a:t>2</a:t>
            </a:r>
            <a:r>
              <a:rPr lang="el-GR" sz="1600" dirty="0"/>
              <a:t>. </a:t>
            </a:r>
            <a:r>
              <a:rPr lang="en-US" sz="1600" dirty="0"/>
              <a:t>Copyright © 2015 </a:t>
            </a:r>
            <a:r>
              <a:rPr lang="en-US" sz="1600" dirty="0" err="1"/>
              <a:t>Webvision</a:t>
            </a:r>
            <a:r>
              <a:rPr lang="en-US" sz="1600" dirty="0"/>
              <a:t>: Attribution, Noncommercial, No Derivative Works Creative Commons license. </a:t>
            </a:r>
            <a:r>
              <a:rPr lang="el-GR" sz="1600" dirty="0"/>
              <a:t>Σύνδεσμος: </a:t>
            </a:r>
            <a:r>
              <a:rPr lang="en-US" sz="1600" dirty="0"/>
              <a:t>http://webvision.med.utah.edu/.</a:t>
            </a:r>
          </a:p>
          <a:p>
            <a:pPr>
              <a:spcBef>
                <a:spcPts val="600"/>
              </a:spcBef>
            </a:pPr>
            <a:r>
              <a:rPr lang="el-GR" sz="1600" b="1" dirty="0" smtClean="0"/>
              <a:t>Εικόνα </a:t>
            </a:r>
            <a:r>
              <a:rPr lang="el-GR" sz="1600" b="1" dirty="0"/>
              <a:t>3. </a:t>
            </a:r>
            <a:r>
              <a:rPr lang="en-US" sz="1600" dirty="0"/>
              <a:t>Copyright © 1995 by J. Stein Carter. All rights reserved. </a:t>
            </a:r>
            <a:r>
              <a:rPr lang="el-GR" sz="1600" dirty="0"/>
              <a:t>Σύνδεσμος: </a:t>
            </a:r>
            <a:r>
              <a:rPr lang="en-US" sz="1600" dirty="0"/>
              <a:t>biology.clc.uc.edu. </a:t>
            </a:r>
            <a:r>
              <a:rPr lang="el-GR" sz="1600" dirty="0"/>
              <a:t>Πηγή: </a:t>
            </a:r>
            <a:r>
              <a:rPr lang="en-US" sz="1600" dirty="0"/>
              <a:t>University of Cincinnati, Science and health.</a:t>
            </a:r>
          </a:p>
          <a:p>
            <a:pPr>
              <a:spcBef>
                <a:spcPts val="600"/>
              </a:spcBef>
            </a:pPr>
            <a:r>
              <a:rPr lang="el-GR" sz="1600" b="1" dirty="0" smtClean="0"/>
              <a:t>Εικόνα </a:t>
            </a:r>
            <a:r>
              <a:rPr lang="el-GR" sz="1600" b="1" dirty="0"/>
              <a:t>4. </a:t>
            </a:r>
            <a:r>
              <a:rPr lang="en-US" sz="1600" dirty="0"/>
              <a:t>Copyrighted. </a:t>
            </a:r>
          </a:p>
          <a:p>
            <a:pPr>
              <a:spcBef>
                <a:spcPts val="600"/>
              </a:spcBef>
            </a:pPr>
            <a:r>
              <a:rPr lang="el-GR" sz="1600" b="1" dirty="0" smtClean="0"/>
              <a:t>Εικόνα </a:t>
            </a:r>
            <a:r>
              <a:rPr lang="el-GR" sz="1600" b="1" dirty="0"/>
              <a:t>5. </a:t>
            </a:r>
            <a:r>
              <a:rPr lang="en-US" sz="1600" dirty="0"/>
              <a:t>All content copyright 2015, The Above Network, LLC. </a:t>
            </a:r>
            <a:r>
              <a:rPr lang="el-GR" sz="1600" dirty="0"/>
              <a:t>Σύνδεσμος: </a:t>
            </a:r>
            <a:r>
              <a:rPr lang="en-US" sz="1600" dirty="0"/>
              <a:t>http://www.abovetopsecret.com/forum/thread631600/pg6. </a:t>
            </a:r>
            <a:r>
              <a:rPr lang="el-GR" sz="1600" dirty="0"/>
              <a:t>Πηγή: </a:t>
            </a:r>
            <a:r>
              <a:rPr lang="en-US" sz="1600" dirty="0"/>
              <a:t>http://www.abovetopsecret.com/.</a:t>
            </a:r>
          </a:p>
          <a:p>
            <a:pPr>
              <a:spcBef>
                <a:spcPts val="600"/>
              </a:spcBef>
            </a:pPr>
            <a:r>
              <a:rPr lang="el-GR" sz="1600" b="1" dirty="0" smtClean="0"/>
              <a:t>Εικόνα </a:t>
            </a:r>
            <a:r>
              <a:rPr lang="el-GR" sz="1600" b="1" dirty="0"/>
              <a:t>6</a:t>
            </a:r>
            <a:r>
              <a:rPr lang="el-GR" sz="1600" dirty="0"/>
              <a:t>. </a:t>
            </a:r>
            <a:r>
              <a:rPr lang="en-US" sz="1600" dirty="0"/>
              <a:t>Copyright 2011 E</a:t>
            </a:r>
            <a:r>
              <a:rPr lang="el-GR" sz="1600" dirty="0"/>
              <a:t>κδόσεις </a:t>
            </a:r>
            <a:r>
              <a:rPr lang="en-US" sz="1600" dirty="0"/>
              <a:t>Utopia. </a:t>
            </a:r>
            <a:r>
              <a:rPr lang="el-GR" sz="1600" dirty="0"/>
              <a:t>Πηγή: Ζωολογία ΙΙ Ολοκληρωμένες Αρχές, Τόμος ΙΙ. </a:t>
            </a:r>
            <a:r>
              <a:rPr lang="en-US" sz="1600" dirty="0"/>
              <a:t>Hickman, Roberts, Keen, Larson, </a:t>
            </a:r>
            <a:r>
              <a:rPr lang="en-US" sz="1600" dirty="0" err="1"/>
              <a:t>l’Anson</a:t>
            </a:r>
            <a:r>
              <a:rPr lang="en-US" sz="1600" dirty="0"/>
              <a:t>, </a:t>
            </a:r>
            <a:r>
              <a:rPr lang="en-US" sz="1600" dirty="0" err="1"/>
              <a:t>Eisenhour</a:t>
            </a:r>
            <a:r>
              <a:rPr lang="en-US" sz="1600" dirty="0"/>
              <a:t>. 14</a:t>
            </a:r>
            <a:r>
              <a:rPr lang="el-GR" sz="1600" dirty="0"/>
              <a:t>η Αμερικάνικη – 2η Ελληνική Έκδοση. Εκδόσεις </a:t>
            </a:r>
            <a:r>
              <a:rPr lang="en-US" sz="1600" dirty="0"/>
              <a:t>Utopia, ISBN: 978-960-99280-3-8.</a:t>
            </a:r>
          </a:p>
          <a:p>
            <a:pPr>
              <a:spcBef>
                <a:spcPts val="600"/>
              </a:spcBef>
            </a:pPr>
            <a:endParaRPr lang="en-US" sz="1600" b="1" dirty="0"/>
          </a:p>
        </p:txBody>
      </p:sp>
      <p:sp>
        <p:nvSpPr>
          <p:cNvPr id="6" name="Θέση υποσέλιδου 5"/>
          <p:cNvSpPr>
            <a:spLocks noGrp="1"/>
          </p:cNvSpPr>
          <p:nvPr>
            <p:ph type="ftr" sz="quarter" idx="11"/>
          </p:nvPr>
        </p:nvSpPr>
        <p:spPr/>
        <p:txBody>
          <a:bodyPr/>
          <a:lstStyle/>
          <a:p>
            <a:r>
              <a:rPr lang="el-GR" smtClean="0"/>
              <a:t>Ενότητα 3η. Αισθήσεις (Διάλεξη 2η)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87</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2/6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7. </a:t>
            </a:r>
            <a:r>
              <a:rPr lang="el-GR" sz="1600" dirty="0"/>
              <a:t>© </a:t>
            </a:r>
            <a:r>
              <a:rPr lang="en-US" sz="1600" dirty="0" err="1"/>
              <a:t>Nital</a:t>
            </a:r>
            <a:r>
              <a:rPr lang="en-US" sz="1600" dirty="0"/>
              <a:t> S.p.A. P.IVA 06047610016. </a:t>
            </a:r>
            <a:r>
              <a:rPr lang="el-GR" sz="1600" dirty="0"/>
              <a:t>Σύνδεσμος: </a:t>
            </a:r>
            <a:r>
              <a:rPr lang="en-US" sz="1600" dirty="0"/>
              <a:t>https://www.nikonschool.it/experience/sulla-via-del-colore.php. </a:t>
            </a:r>
            <a:r>
              <a:rPr lang="el-GR" sz="1600" dirty="0"/>
              <a:t>Πηγή: </a:t>
            </a:r>
            <a:r>
              <a:rPr lang="en-US" sz="1600" dirty="0"/>
              <a:t>https://www.nikonschool.it/.</a:t>
            </a:r>
          </a:p>
          <a:p>
            <a:pPr>
              <a:spcBef>
                <a:spcPts val="600"/>
              </a:spcBef>
            </a:pPr>
            <a:r>
              <a:rPr lang="el-GR" sz="1600" b="1" dirty="0" smtClean="0"/>
              <a:t>Εικόνα </a:t>
            </a:r>
            <a:r>
              <a:rPr lang="el-GR" sz="1600" b="1" dirty="0"/>
              <a:t>8. </a:t>
            </a:r>
            <a:r>
              <a:rPr lang="en-US" sz="1600" dirty="0"/>
              <a:t>Copyright © 2015 Tum </a:t>
            </a:r>
            <a:r>
              <a:rPr lang="en-US" sz="1600" dirty="0" err="1"/>
              <a:t>haklari</a:t>
            </a:r>
            <a:r>
              <a:rPr lang="en-US" sz="1600" dirty="0"/>
              <a:t> </a:t>
            </a:r>
            <a:r>
              <a:rPr lang="en-US" sz="1600" dirty="0" err="1"/>
              <a:t>saklidir</a:t>
            </a:r>
            <a:r>
              <a:rPr lang="en-US" sz="1600" dirty="0"/>
              <a:t>. </a:t>
            </a:r>
            <a:r>
              <a:rPr lang="el-GR" sz="1600" dirty="0"/>
              <a:t>Σύνδεσμος: </a:t>
            </a:r>
            <a:r>
              <a:rPr lang="en-US" sz="1600" dirty="0"/>
              <a:t>http://www.retina.tc/ </a:t>
            </a:r>
            <a:r>
              <a:rPr lang="el-GR" sz="1600" dirty="0"/>
              <a:t>Πηγή:</a:t>
            </a:r>
          </a:p>
          <a:p>
            <a:pPr>
              <a:spcBef>
                <a:spcPts val="600"/>
              </a:spcBef>
            </a:pPr>
            <a:r>
              <a:rPr lang="el-GR" sz="1600" b="1" dirty="0" smtClean="0"/>
              <a:t>Εικόνα </a:t>
            </a:r>
            <a:r>
              <a:rPr lang="el-GR" sz="1600" b="1" dirty="0"/>
              <a:t>9. </a:t>
            </a:r>
            <a:r>
              <a:rPr lang="en-US" sz="1600" dirty="0"/>
              <a:t>Copyright © 2015 </a:t>
            </a:r>
            <a:r>
              <a:rPr lang="en-US" sz="1600" dirty="0" err="1"/>
              <a:t>Webvision</a:t>
            </a:r>
            <a:r>
              <a:rPr lang="en-US" sz="1600" dirty="0"/>
              <a:t>: Attribution, Noncommercial, No Derivative Works Creative Commons license. </a:t>
            </a:r>
            <a:r>
              <a:rPr lang="el-GR" sz="1600" dirty="0"/>
              <a:t>Σύνδεσμος:</a:t>
            </a:r>
            <a:r>
              <a:rPr lang="en-US" sz="1600" dirty="0"/>
              <a:t>http://webvision.med.utah.edu/book/part-ii-anatomy-and-physiology-of-the-retina/photoreceptors/ </a:t>
            </a:r>
            <a:r>
              <a:rPr lang="el-GR" sz="1600" dirty="0"/>
              <a:t>Πηγή: </a:t>
            </a:r>
            <a:r>
              <a:rPr lang="en-US" sz="1600" dirty="0"/>
              <a:t>http://webvision.med.utah.edu/.</a:t>
            </a:r>
          </a:p>
          <a:p>
            <a:pPr>
              <a:spcBef>
                <a:spcPts val="600"/>
              </a:spcBef>
            </a:pPr>
            <a:r>
              <a:rPr lang="el-GR" sz="1600" b="1" dirty="0" smtClean="0"/>
              <a:t>Εικόνα </a:t>
            </a:r>
            <a:r>
              <a:rPr lang="el-GR" sz="1600" b="1" dirty="0"/>
              <a:t>10. </a:t>
            </a:r>
            <a:r>
              <a:rPr lang="en-US" sz="1600" dirty="0"/>
              <a:t>Copyrighted.</a:t>
            </a:r>
          </a:p>
          <a:p>
            <a:pPr>
              <a:spcBef>
                <a:spcPts val="600"/>
              </a:spcBef>
            </a:pPr>
            <a:r>
              <a:rPr lang="el-GR" sz="1600" b="1" dirty="0" smtClean="0"/>
              <a:t>Εικόνα </a:t>
            </a:r>
            <a:r>
              <a:rPr lang="el-GR" sz="1600" b="1" dirty="0"/>
              <a:t>11. </a:t>
            </a:r>
            <a:r>
              <a:rPr lang="el-GR" sz="1600" dirty="0"/>
              <a:t>Σύνδεσμος: </a:t>
            </a:r>
            <a:r>
              <a:rPr lang="en-US" sz="1600" dirty="0"/>
              <a:t>http://picshype.com/first-vertebrates/download-figure/19065. </a:t>
            </a:r>
            <a:r>
              <a:rPr lang="el-GR" sz="1600" dirty="0"/>
              <a:t>Πηγή:</a:t>
            </a:r>
            <a:r>
              <a:rPr lang="en-US" sz="1600" dirty="0"/>
              <a:t>http://picshype.com/.</a:t>
            </a:r>
          </a:p>
          <a:p>
            <a:pPr>
              <a:spcBef>
                <a:spcPts val="600"/>
              </a:spcBef>
            </a:pPr>
            <a:r>
              <a:rPr lang="el-GR" sz="1600" b="1" dirty="0" smtClean="0"/>
              <a:t>Εικόνα </a:t>
            </a:r>
            <a:r>
              <a:rPr lang="el-GR" sz="1600" b="1" dirty="0"/>
              <a:t>12. </a:t>
            </a:r>
            <a:r>
              <a:rPr lang="en-US" sz="1600" dirty="0"/>
              <a:t>Copyright © 2015 The Royal Society. </a:t>
            </a:r>
            <a:r>
              <a:rPr lang="el-GR" sz="1600" dirty="0"/>
              <a:t>Σύνδεσμος: </a:t>
            </a:r>
            <a:r>
              <a:rPr lang="en-US" sz="1600" dirty="0"/>
              <a:t>http://rspb.royalsocietypublishing.org/content/272/1574/1745 </a:t>
            </a:r>
            <a:r>
              <a:rPr lang="el-GR" sz="1600" dirty="0"/>
              <a:t>Πηγή: </a:t>
            </a:r>
            <a:r>
              <a:rPr lang="en-US" sz="1600" dirty="0"/>
              <a:t>Photoreceptor </a:t>
            </a:r>
            <a:r>
              <a:rPr lang="en-US" sz="1600" dirty="0" err="1"/>
              <a:t>sectral</a:t>
            </a:r>
            <a:r>
              <a:rPr lang="en-US" sz="1600" dirty="0"/>
              <a:t> sensitivities in terrestrial animals: adaptations for luminance and </a:t>
            </a:r>
            <a:r>
              <a:rPr lang="en-US" sz="1600" dirty="0" err="1"/>
              <a:t>colour</a:t>
            </a:r>
            <a:r>
              <a:rPr lang="en-US" sz="1600" dirty="0"/>
              <a:t> vision. D Osorio, M </a:t>
            </a:r>
            <a:r>
              <a:rPr lang="en-US" sz="1600" dirty="0" err="1"/>
              <a:t>Vorobyev</a:t>
            </a:r>
            <a:r>
              <a:rPr lang="en-US" sz="1600" dirty="0"/>
              <a:t>. Published 7 September 2005.DOI: 10.1098/rspb.2005.3156 .</a:t>
            </a:r>
          </a:p>
          <a:p>
            <a:pPr>
              <a:spcBef>
                <a:spcPts val="600"/>
              </a:spcBef>
            </a:pPr>
            <a:r>
              <a:rPr lang="el-GR" sz="1600" b="1" dirty="0" smtClean="0"/>
              <a:t>Εικόνα </a:t>
            </a:r>
            <a:r>
              <a:rPr lang="el-GR" sz="1600" b="1" dirty="0"/>
              <a:t>13. </a:t>
            </a:r>
            <a:r>
              <a:rPr lang="en-US" sz="1600" dirty="0"/>
              <a:t>Copyrighted.</a:t>
            </a:r>
          </a:p>
          <a:p>
            <a:pPr>
              <a:spcBef>
                <a:spcPts val="600"/>
              </a:spcBef>
            </a:pPr>
            <a:r>
              <a:rPr lang="el-GR" sz="1600" b="1" dirty="0" smtClean="0"/>
              <a:t>Εικόνα </a:t>
            </a:r>
            <a:r>
              <a:rPr lang="el-GR" sz="1600" b="1" dirty="0"/>
              <a:t>14. </a:t>
            </a:r>
            <a:r>
              <a:rPr lang="el-GR" sz="1600" dirty="0"/>
              <a:t>Σύνδεσμος: </a:t>
            </a:r>
            <a:r>
              <a:rPr lang="en-US" sz="1600" dirty="0"/>
              <a:t>http://www.hanbio.net/xueshu/item/126. </a:t>
            </a:r>
            <a:r>
              <a:rPr lang="el-GR" sz="1600" dirty="0"/>
              <a:t>Πηγή:</a:t>
            </a:r>
          </a:p>
          <a:p>
            <a:pPr>
              <a:spcBef>
                <a:spcPts val="600"/>
              </a:spcBef>
            </a:pPr>
            <a:r>
              <a:rPr lang="el-GR" sz="1600" b="1" dirty="0" smtClean="0"/>
              <a:t>Εικόνα </a:t>
            </a:r>
            <a:r>
              <a:rPr lang="el-GR" sz="1600" b="1" dirty="0"/>
              <a:t>15. </a:t>
            </a:r>
            <a:r>
              <a:rPr lang="en-US" sz="1600" dirty="0"/>
              <a:t>Copyright </a:t>
            </a:r>
            <a:r>
              <a:rPr lang="en-US" sz="1600" dirty="0" err="1"/>
              <a:t>Nickolay</a:t>
            </a:r>
            <a:r>
              <a:rPr lang="en-US" sz="1600" dirty="0"/>
              <a:t> </a:t>
            </a:r>
            <a:r>
              <a:rPr lang="en-US" sz="1600" dirty="0" err="1"/>
              <a:t>Lamm</a:t>
            </a:r>
            <a:r>
              <a:rPr lang="en-US" sz="1600" dirty="0"/>
              <a:t>. </a:t>
            </a:r>
            <a:r>
              <a:rPr lang="el-GR" sz="1600" dirty="0"/>
              <a:t>Σύνδεσμος: </a:t>
            </a:r>
            <a:r>
              <a:rPr lang="en-US" sz="1600" dirty="0"/>
              <a:t>http://www.popsci.com/article/science/see-world-through-eyes-cat. </a:t>
            </a:r>
            <a:r>
              <a:rPr lang="el-GR" sz="1600" dirty="0"/>
              <a:t>Πηγή: </a:t>
            </a:r>
            <a:r>
              <a:rPr lang="en-US" sz="1600" dirty="0"/>
              <a:t>http://www.popsci.com</a:t>
            </a:r>
          </a:p>
          <a:p>
            <a:pPr>
              <a:spcBef>
                <a:spcPts val="600"/>
              </a:spcBef>
            </a:pPr>
            <a:endParaRPr lang="en-US" sz="1600" b="1" dirty="0"/>
          </a:p>
        </p:txBody>
      </p:sp>
      <p:sp>
        <p:nvSpPr>
          <p:cNvPr id="6" name="Θέση υποσέλιδου 5"/>
          <p:cNvSpPr>
            <a:spLocks noGrp="1"/>
          </p:cNvSpPr>
          <p:nvPr>
            <p:ph type="ftr" sz="quarter" idx="11"/>
          </p:nvPr>
        </p:nvSpPr>
        <p:spPr/>
        <p:txBody>
          <a:bodyPr/>
          <a:lstStyle/>
          <a:p>
            <a:r>
              <a:rPr lang="el-GR" smtClean="0"/>
              <a:t>Ενότητα 3η. Αισθήσεις (Διάλεξη 2η)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88</a:t>
            </a:fld>
            <a:endParaRPr lang="en-US"/>
          </a:p>
        </p:txBody>
      </p:sp>
    </p:spTree>
    <p:extLst>
      <p:ext uri="{BB962C8B-B14F-4D97-AF65-F5344CB8AC3E}">
        <p14:creationId xmlns:p14="http://schemas.microsoft.com/office/powerpoint/2010/main" val="35212326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3/6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16. </a:t>
            </a:r>
            <a:r>
              <a:rPr lang="en-US" sz="1600" dirty="0"/>
              <a:t>Image is copyright © </a:t>
            </a:r>
            <a:r>
              <a:rPr lang="en-US" sz="1600" dirty="0" err="1"/>
              <a:t>Dr</a:t>
            </a:r>
            <a:r>
              <a:rPr lang="en-US" sz="1600" dirty="0"/>
              <a:t> Schmitt, </a:t>
            </a:r>
            <a:r>
              <a:rPr lang="en-US" sz="1600" dirty="0" err="1"/>
              <a:t>Weinheim</a:t>
            </a:r>
            <a:r>
              <a:rPr lang="en-US" sz="1600" dirty="0"/>
              <a:t>, Germany uvir.eu, © 2014 Nature Education.  </a:t>
            </a:r>
            <a:r>
              <a:rPr lang="el-GR" sz="1600" dirty="0"/>
              <a:t>Σύνδεσμος: </a:t>
            </a:r>
            <a:r>
              <a:rPr lang="en-US" sz="1600" dirty="0"/>
              <a:t>http://www.nature.com/scitable/blog/the-artful-brain/alternate_realities. </a:t>
            </a:r>
            <a:r>
              <a:rPr lang="el-GR" sz="1600" dirty="0"/>
              <a:t>Πηγή:</a:t>
            </a:r>
            <a:r>
              <a:rPr lang="en-US" sz="1600" dirty="0"/>
              <a:t>http://www.nature.com.</a:t>
            </a:r>
          </a:p>
          <a:p>
            <a:pPr>
              <a:spcBef>
                <a:spcPts val="600"/>
              </a:spcBef>
            </a:pPr>
            <a:r>
              <a:rPr lang="el-GR" sz="1600" b="1" dirty="0" smtClean="0"/>
              <a:t>Εικόνα </a:t>
            </a:r>
            <a:r>
              <a:rPr lang="el-GR" sz="1600" b="1" dirty="0"/>
              <a:t>17. </a:t>
            </a:r>
            <a:r>
              <a:rPr lang="en-US" sz="1600" dirty="0"/>
              <a:t>Copyrighted.</a:t>
            </a:r>
          </a:p>
          <a:p>
            <a:pPr>
              <a:spcBef>
                <a:spcPts val="600"/>
              </a:spcBef>
            </a:pPr>
            <a:r>
              <a:rPr lang="el-GR" sz="1600" b="1" dirty="0" smtClean="0"/>
              <a:t>Εικόνα </a:t>
            </a:r>
            <a:r>
              <a:rPr lang="el-GR" sz="1600" b="1" dirty="0"/>
              <a:t>18. </a:t>
            </a:r>
            <a:r>
              <a:rPr lang="en-US" sz="1600" dirty="0"/>
              <a:t>Copyrighted.</a:t>
            </a:r>
          </a:p>
          <a:p>
            <a:pPr>
              <a:spcBef>
                <a:spcPts val="600"/>
              </a:spcBef>
            </a:pPr>
            <a:r>
              <a:rPr lang="el-GR" sz="1600" b="1" dirty="0" smtClean="0"/>
              <a:t>Εικόνα </a:t>
            </a:r>
            <a:r>
              <a:rPr lang="el-GR" sz="1600" b="1" dirty="0"/>
              <a:t>19. </a:t>
            </a:r>
            <a:r>
              <a:rPr lang="en-US" sz="1600" dirty="0"/>
              <a:t>Schematic diagram of Rhodopsin in the outer segment discs. Copyright © 2015 </a:t>
            </a:r>
            <a:r>
              <a:rPr lang="en-US" sz="1600" dirty="0" err="1"/>
              <a:t>Webvision</a:t>
            </a:r>
            <a:r>
              <a:rPr lang="en-US" sz="1600" dirty="0"/>
              <a:t>: Attribution, Noncommercial, No Derivative Works Creative Commons license. </a:t>
            </a:r>
            <a:r>
              <a:rPr lang="el-GR" sz="1600" dirty="0"/>
              <a:t>Σύνδεσμος: </a:t>
            </a:r>
            <a:r>
              <a:rPr lang="en-US" sz="1600" dirty="0"/>
              <a:t>http://webvision.med.utah.edu/book/part-ii-anatomy-and-physiology-of-the-retina/photoreceptors/. </a:t>
            </a:r>
            <a:r>
              <a:rPr lang="el-GR" sz="1600" dirty="0"/>
              <a:t>Πηγή: </a:t>
            </a:r>
            <a:r>
              <a:rPr lang="en-US" sz="1600" dirty="0"/>
              <a:t>http://webvision.med.utah.edu</a:t>
            </a:r>
          </a:p>
          <a:p>
            <a:pPr>
              <a:spcBef>
                <a:spcPts val="600"/>
              </a:spcBef>
            </a:pPr>
            <a:r>
              <a:rPr lang="el-GR" sz="1600" b="1" dirty="0" smtClean="0"/>
              <a:t>Εικόνα </a:t>
            </a:r>
            <a:r>
              <a:rPr lang="el-GR" sz="1600" b="1" dirty="0"/>
              <a:t>20. </a:t>
            </a:r>
            <a:r>
              <a:rPr lang="en-US" sz="1600" dirty="0"/>
              <a:t>Wikimedia Commons. Creative Commons </a:t>
            </a:r>
            <a:r>
              <a:rPr lang="en-US" sz="1600" dirty="0" err="1"/>
              <a:t>Licence</a:t>
            </a:r>
            <a:r>
              <a:rPr lang="en-US" sz="1600" dirty="0"/>
              <a:t>. </a:t>
            </a:r>
            <a:r>
              <a:rPr lang="el-GR" sz="1600" dirty="0"/>
              <a:t>Σύνδεσμος: </a:t>
            </a:r>
            <a:r>
              <a:rPr lang="en-US" sz="1600" dirty="0"/>
              <a:t>https://commons.wikimedia.org/wiki/Category:Rhodopsins </a:t>
            </a:r>
            <a:r>
              <a:rPr lang="el-GR" sz="1600" dirty="0"/>
              <a:t>Πηγή: </a:t>
            </a:r>
            <a:r>
              <a:rPr lang="en-US" sz="1600" dirty="0"/>
              <a:t>https://commons.wikimedia.org.</a:t>
            </a:r>
          </a:p>
          <a:p>
            <a:pPr>
              <a:spcBef>
                <a:spcPts val="600"/>
              </a:spcBef>
            </a:pPr>
            <a:r>
              <a:rPr lang="el-GR" sz="1600" b="1" dirty="0" smtClean="0"/>
              <a:t>Εικόνα </a:t>
            </a:r>
            <a:r>
              <a:rPr lang="el-GR" sz="1600" b="1" dirty="0"/>
              <a:t>21. </a:t>
            </a:r>
            <a:r>
              <a:rPr lang="el-GR" sz="1600" dirty="0"/>
              <a:t>© 2015 </a:t>
            </a:r>
            <a:r>
              <a:rPr lang="en-US" sz="1600" dirty="0"/>
              <a:t>Macmillan Publishers Limited. All Rights Reserved. </a:t>
            </a:r>
            <a:r>
              <a:rPr lang="el-GR" sz="1600" dirty="0"/>
              <a:t>Σύνδεσμος: </a:t>
            </a:r>
            <a:r>
              <a:rPr lang="en-US" sz="1600" dirty="0"/>
              <a:t>http://phenomena.nationalgeographic.com/2010/03/14/wasabi-protein-responsible-for-the-heat-seeking-sixth-sense-of-rattlesnakes/. </a:t>
            </a:r>
            <a:r>
              <a:rPr lang="el-GR" sz="1600" dirty="0"/>
              <a:t>Πηγή: </a:t>
            </a:r>
            <a:r>
              <a:rPr lang="en-US" sz="1600" dirty="0" err="1"/>
              <a:t>Gracheva</a:t>
            </a:r>
            <a:r>
              <a:rPr lang="en-US" sz="1600" dirty="0"/>
              <a:t>, E.</a:t>
            </a:r>
            <a:r>
              <a:rPr lang="el-GR" sz="1600" dirty="0"/>
              <a:t>Ο. </a:t>
            </a:r>
            <a:r>
              <a:rPr lang="en-US" sz="1600" dirty="0"/>
              <a:t>et. al., (2010). Molecular basis of infrared detection by snakes. Nature, 464, 1006-1011.</a:t>
            </a:r>
          </a:p>
          <a:p>
            <a:pPr>
              <a:spcBef>
                <a:spcPts val="600"/>
              </a:spcBef>
            </a:pPr>
            <a:r>
              <a:rPr lang="el-GR" sz="1600" b="1" dirty="0" smtClean="0"/>
              <a:t>Εικόνα </a:t>
            </a:r>
            <a:r>
              <a:rPr lang="el-GR" sz="1600" b="1" dirty="0"/>
              <a:t>22</a:t>
            </a:r>
            <a:r>
              <a:rPr lang="el-GR" sz="1600" dirty="0"/>
              <a:t>. © 2000 </a:t>
            </a:r>
            <a:r>
              <a:rPr lang="en-US" sz="1600" dirty="0"/>
              <a:t>UTHSCH. </a:t>
            </a:r>
          </a:p>
          <a:p>
            <a:pPr>
              <a:spcBef>
                <a:spcPts val="600"/>
              </a:spcBef>
            </a:pPr>
            <a:r>
              <a:rPr lang="el-GR" sz="1600" b="1" dirty="0" smtClean="0"/>
              <a:t>Εικόνα </a:t>
            </a:r>
            <a:r>
              <a:rPr lang="el-GR" sz="1600" b="1" dirty="0"/>
              <a:t>23. </a:t>
            </a:r>
            <a:r>
              <a:rPr lang="en-US" sz="1600" dirty="0"/>
              <a:t>Study Everywhere! © 2015 Quizlet Inc. </a:t>
            </a:r>
            <a:r>
              <a:rPr lang="el-GR" sz="1600" dirty="0"/>
              <a:t>Σύνδεσμος: </a:t>
            </a:r>
            <a:r>
              <a:rPr lang="en-US" sz="1600" dirty="0"/>
              <a:t>https://quizlet.com/5940830/olfaction-gustation-flash-cards/ </a:t>
            </a:r>
            <a:r>
              <a:rPr lang="el-GR" sz="1600" dirty="0"/>
              <a:t>Πηγή: </a:t>
            </a:r>
            <a:r>
              <a:rPr lang="en-US" sz="1600" dirty="0"/>
              <a:t>https://quizlet.com.</a:t>
            </a:r>
          </a:p>
          <a:p>
            <a:pPr>
              <a:spcBef>
                <a:spcPts val="600"/>
              </a:spcBef>
            </a:pPr>
            <a:endParaRPr lang="en-US" sz="1600" b="1" dirty="0"/>
          </a:p>
        </p:txBody>
      </p:sp>
      <p:sp>
        <p:nvSpPr>
          <p:cNvPr id="6" name="Θέση υποσέλιδου 5"/>
          <p:cNvSpPr>
            <a:spLocks noGrp="1"/>
          </p:cNvSpPr>
          <p:nvPr>
            <p:ph type="ftr" sz="quarter" idx="11"/>
          </p:nvPr>
        </p:nvSpPr>
        <p:spPr/>
        <p:txBody>
          <a:bodyPr/>
          <a:lstStyle/>
          <a:p>
            <a:r>
              <a:rPr lang="el-GR" smtClean="0"/>
              <a:t>Ενότητα 3η. Αισθήσεις (Διάλεξη 2η)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89</a:t>
            </a:fld>
            <a:endParaRPr lang="en-US"/>
          </a:p>
        </p:txBody>
      </p:sp>
    </p:spTree>
    <p:extLst>
      <p:ext uri="{BB962C8B-B14F-4D97-AF65-F5344CB8AC3E}">
        <p14:creationId xmlns:p14="http://schemas.microsoft.com/office/powerpoint/2010/main" val="903473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Δομή οφθαλμών στα </a:t>
            </a:r>
            <a:r>
              <a:rPr lang="el-GR" sz="4000" dirty="0" err="1" smtClean="0"/>
              <a:t>Σπονδυλόζωα</a:t>
            </a:r>
            <a:endParaRPr lang="en-US" sz="4000" dirty="0"/>
          </a:p>
        </p:txBody>
      </p:sp>
      <p:sp>
        <p:nvSpPr>
          <p:cNvPr id="4" name="Footer Placeholder 3"/>
          <p:cNvSpPr>
            <a:spLocks noGrp="1"/>
          </p:cNvSpPr>
          <p:nvPr>
            <p:ph type="ftr" sz="quarter" idx="11"/>
          </p:nvPr>
        </p:nvSpPr>
        <p:spPr/>
        <p:txBody>
          <a:bodyPr/>
          <a:lstStyle/>
          <a:p>
            <a:r>
              <a:rPr lang="el-GR" smtClean="0"/>
              <a:t>Ενότητα 3η. Αισθήσεις (Διάλεξη 2η)</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pPr/>
              <a:t>9</a:t>
            </a:fld>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9607" y="1250577"/>
            <a:ext cx="6684785" cy="4881281"/>
          </a:xfrm>
        </p:spPr>
      </p:pic>
      <p:sp>
        <p:nvSpPr>
          <p:cNvPr id="7" name="TextBox 6"/>
          <p:cNvSpPr txBox="1"/>
          <p:nvPr/>
        </p:nvSpPr>
        <p:spPr>
          <a:xfrm>
            <a:off x="7832949" y="5464895"/>
            <a:ext cx="263214" cy="276999"/>
          </a:xfrm>
          <a:prstGeom prst="rect">
            <a:avLst/>
          </a:prstGeom>
          <a:noFill/>
        </p:spPr>
        <p:txBody>
          <a:bodyPr wrap="none" rtlCol="0">
            <a:spAutoFit/>
          </a:bodyPr>
          <a:lstStyle/>
          <a:p>
            <a:r>
              <a:rPr lang="el-GR" sz="1200" dirty="0" smtClean="0">
                <a:solidFill>
                  <a:schemeClr val="bg1"/>
                </a:solidFill>
              </a:rPr>
              <a:t>3</a:t>
            </a:r>
            <a:endParaRPr lang="el-GR" sz="1200" dirty="0">
              <a:solidFill>
                <a:schemeClr val="bg1"/>
              </a:solidFill>
            </a:endParaRPr>
          </a:p>
        </p:txBody>
      </p:sp>
      <p:sp>
        <p:nvSpPr>
          <p:cNvPr id="8" name="TextBox 7"/>
          <p:cNvSpPr txBox="1"/>
          <p:nvPr/>
        </p:nvSpPr>
        <p:spPr>
          <a:xfrm>
            <a:off x="7995702" y="5798376"/>
            <a:ext cx="263214" cy="276999"/>
          </a:xfrm>
          <a:prstGeom prst="rect">
            <a:avLst/>
          </a:prstGeom>
          <a:noFill/>
        </p:spPr>
        <p:txBody>
          <a:bodyPr wrap="none" rtlCol="0">
            <a:spAutoFit/>
          </a:bodyPr>
          <a:lstStyle/>
          <a:p>
            <a:r>
              <a:rPr lang="en-US" sz="1200" dirty="0" smtClean="0"/>
              <a:t>4</a:t>
            </a:r>
            <a:endParaRPr lang="el-GR" sz="1200" dirty="0"/>
          </a:p>
        </p:txBody>
      </p:sp>
    </p:spTree>
    <p:extLst>
      <p:ext uri="{BB962C8B-B14F-4D97-AF65-F5344CB8AC3E}">
        <p14:creationId xmlns:p14="http://schemas.microsoft.com/office/powerpoint/2010/main" val="15802296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4/6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24. </a:t>
            </a:r>
            <a:r>
              <a:rPr lang="el-GR" sz="1600" dirty="0"/>
              <a:t>Πηγή: </a:t>
            </a:r>
            <a:r>
              <a:rPr lang="en-US" sz="1600" dirty="0"/>
              <a:t>Imai T., </a:t>
            </a:r>
            <a:r>
              <a:rPr lang="en-US" sz="1600" dirty="0" err="1"/>
              <a:t>Sakano</a:t>
            </a:r>
            <a:r>
              <a:rPr lang="en-US" sz="1600" dirty="0"/>
              <a:t> H. (2008) Odorant receptor-mediated signaling in the mouse. Current Opinion in Neurobiology, 18, 251-260.</a:t>
            </a:r>
          </a:p>
          <a:p>
            <a:pPr>
              <a:spcBef>
                <a:spcPts val="600"/>
              </a:spcBef>
            </a:pPr>
            <a:r>
              <a:rPr lang="el-GR" sz="1600" b="1" dirty="0" smtClean="0"/>
              <a:t>Εικόνα </a:t>
            </a:r>
            <a:r>
              <a:rPr lang="el-GR" sz="1600" b="1" dirty="0"/>
              <a:t>25. </a:t>
            </a:r>
            <a:r>
              <a:rPr lang="el-GR" sz="1600" dirty="0"/>
              <a:t>© 2015 </a:t>
            </a:r>
            <a:r>
              <a:rPr lang="en-US" sz="1600" dirty="0"/>
              <a:t>Macmillan Publishers Limited. All Rights Reserved. </a:t>
            </a:r>
            <a:r>
              <a:rPr lang="el-GR" sz="1600" dirty="0"/>
              <a:t>Σύνδεσμος: </a:t>
            </a:r>
            <a:r>
              <a:rPr lang="en-US" sz="1600" dirty="0"/>
              <a:t>http://www.nature.com/nrn/journal/v5/n4/fig_tab/nrn1365_F4.html. </a:t>
            </a:r>
            <a:r>
              <a:rPr lang="el-GR" sz="1600" dirty="0"/>
              <a:t>Πηγή: </a:t>
            </a:r>
            <a:r>
              <a:rPr lang="en-US" sz="1600" dirty="0"/>
              <a:t>Genes and ligands for odorant, </a:t>
            </a:r>
            <a:r>
              <a:rPr lang="en-US" sz="1600" dirty="0" err="1"/>
              <a:t>vomeronasal</a:t>
            </a:r>
            <a:r>
              <a:rPr lang="en-US" sz="1600" dirty="0"/>
              <a:t> and taste receptors. Peter </a:t>
            </a:r>
            <a:r>
              <a:rPr lang="en-US" sz="1600" dirty="0" err="1"/>
              <a:t>Mombaerts</a:t>
            </a:r>
            <a:r>
              <a:rPr lang="en-US" sz="1600" dirty="0"/>
              <a:t> Nature Reviews Neuroscience 5, 263-278 (April 2004).</a:t>
            </a:r>
          </a:p>
          <a:p>
            <a:pPr>
              <a:spcBef>
                <a:spcPts val="600"/>
              </a:spcBef>
            </a:pPr>
            <a:r>
              <a:rPr lang="el-GR" sz="1600" b="1" dirty="0" smtClean="0"/>
              <a:t>Εικόνα </a:t>
            </a:r>
            <a:r>
              <a:rPr lang="el-GR" sz="1600" b="1" dirty="0"/>
              <a:t>26. </a:t>
            </a:r>
            <a:r>
              <a:rPr lang="el-GR" sz="1600" dirty="0"/>
              <a:t>© 2013 </a:t>
            </a:r>
            <a:r>
              <a:rPr lang="en-US" sz="1600" dirty="0" err="1"/>
              <a:t>Morphonix</a:t>
            </a:r>
            <a:r>
              <a:rPr lang="en-US" sz="1600" dirty="0"/>
              <a:t> LLC. All rights reserved. </a:t>
            </a:r>
            <a:r>
              <a:rPr lang="el-GR" sz="1600" dirty="0"/>
              <a:t>Σύνδεσμος: </a:t>
            </a:r>
            <a:r>
              <a:rPr lang="en-US" sz="1600" dirty="0"/>
              <a:t>http://morphonix.com/software/education/science/brain/game/specimens/taste_bud.html. </a:t>
            </a:r>
            <a:r>
              <a:rPr lang="el-GR" sz="1600" dirty="0"/>
              <a:t>Πηγή:  </a:t>
            </a:r>
            <a:r>
              <a:rPr lang="en-US" sz="1600" dirty="0"/>
              <a:t>http://morphonix.com.</a:t>
            </a:r>
          </a:p>
          <a:p>
            <a:pPr>
              <a:spcBef>
                <a:spcPts val="600"/>
              </a:spcBef>
            </a:pPr>
            <a:r>
              <a:rPr lang="el-GR" sz="1600" b="1" dirty="0" smtClean="0"/>
              <a:t>Εικόνα </a:t>
            </a:r>
            <a:r>
              <a:rPr lang="el-GR" sz="1600" b="1" dirty="0"/>
              <a:t>27. </a:t>
            </a:r>
            <a:r>
              <a:rPr lang="en-US" sz="1600" dirty="0"/>
              <a:t>Copyrighted. </a:t>
            </a:r>
          </a:p>
          <a:p>
            <a:pPr>
              <a:spcBef>
                <a:spcPts val="600"/>
              </a:spcBef>
            </a:pPr>
            <a:r>
              <a:rPr lang="el-GR" sz="1600" b="1" dirty="0" smtClean="0"/>
              <a:t>Εικόνα </a:t>
            </a:r>
            <a:r>
              <a:rPr lang="el-GR" sz="1600" b="1" dirty="0"/>
              <a:t>28.</a:t>
            </a:r>
            <a:r>
              <a:rPr lang="en-US" sz="1600" dirty="0"/>
              <a:t>Copyrighted.</a:t>
            </a:r>
          </a:p>
          <a:p>
            <a:pPr>
              <a:spcBef>
                <a:spcPts val="600"/>
              </a:spcBef>
            </a:pPr>
            <a:r>
              <a:rPr lang="el-GR" sz="1600" b="1" dirty="0" smtClean="0"/>
              <a:t>Εικόνα </a:t>
            </a:r>
            <a:r>
              <a:rPr lang="el-GR" sz="1600" b="1" dirty="0"/>
              <a:t>29.</a:t>
            </a:r>
            <a:r>
              <a:rPr lang="en-US" sz="1600" dirty="0"/>
              <a:t>Copyrighted.</a:t>
            </a:r>
          </a:p>
          <a:p>
            <a:pPr>
              <a:spcBef>
                <a:spcPts val="600"/>
              </a:spcBef>
            </a:pPr>
            <a:r>
              <a:rPr lang="el-GR" sz="1600" b="1" dirty="0" smtClean="0"/>
              <a:t>Εικόνα </a:t>
            </a:r>
            <a:r>
              <a:rPr lang="el-GR" sz="1600" b="1" dirty="0"/>
              <a:t>30. </a:t>
            </a:r>
            <a:r>
              <a:rPr lang="en-US" sz="1600" dirty="0"/>
              <a:t>Copyright © 2014 Higher Education Press, All Rights Reserved. Powered by Beijing </a:t>
            </a:r>
            <a:r>
              <a:rPr lang="en-US" sz="1600" dirty="0" err="1"/>
              <a:t>Magtech</a:t>
            </a:r>
            <a:r>
              <a:rPr lang="en-US" sz="1600" dirty="0"/>
              <a:t> Co. Ltd.  </a:t>
            </a:r>
            <a:r>
              <a:rPr lang="el-GR" sz="1600" dirty="0"/>
              <a:t>Σύνδεσμος:</a:t>
            </a:r>
            <a:r>
              <a:rPr lang="en-US" sz="1600" dirty="0"/>
              <a:t>http://journal.hep.com.cn/fib/EN/10.1007/s11515-013-1271-1 </a:t>
            </a:r>
            <a:r>
              <a:rPr lang="el-GR" sz="1600" dirty="0"/>
              <a:t>Πηγή: </a:t>
            </a:r>
            <a:r>
              <a:rPr lang="en-US" sz="1600" dirty="0"/>
              <a:t>The anatomy, function, and development of mammalian A</a:t>
            </a:r>
            <a:r>
              <a:rPr lang="el-GR" sz="1600" dirty="0"/>
              <a:t>β </a:t>
            </a:r>
            <a:r>
              <a:rPr lang="en-US" sz="1600" dirty="0"/>
              <a:t>low-threshold mechanoreceptors. Michael S. FLEMING, </a:t>
            </a:r>
            <a:r>
              <a:rPr lang="en-US" sz="1600" dirty="0" err="1"/>
              <a:t>Wenqin</a:t>
            </a:r>
            <a:r>
              <a:rPr lang="en-US" sz="1600" dirty="0"/>
              <a:t> LUO(). Department of Neuroscience, University of Pennsylvania Perelman School of Medicine, Philadelphia, PA 19014, USA.</a:t>
            </a:r>
          </a:p>
          <a:p>
            <a:pPr>
              <a:spcBef>
                <a:spcPts val="600"/>
              </a:spcBef>
            </a:pPr>
            <a:endParaRPr lang="en-US" sz="1600" b="1" dirty="0"/>
          </a:p>
        </p:txBody>
      </p:sp>
      <p:sp>
        <p:nvSpPr>
          <p:cNvPr id="6" name="Θέση υποσέλιδου 5"/>
          <p:cNvSpPr>
            <a:spLocks noGrp="1"/>
          </p:cNvSpPr>
          <p:nvPr>
            <p:ph type="ftr" sz="quarter" idx="11"/>
          </p:nvPr>
        </p:nvSpPr>
        <p:spPr/>
        <p:txBody>
          <a:bodyPr/>
          <a:lstStyle/>
          <a:p>
            <a:r>
              <a:rPr lang="el-GR" smtClean="0"/>
              <a:t>Ενότητα 3η. Αισθήσεις (Διάλεξη 2η)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90</a:t>
            </a:fld>
            <a:endParaRPr lang="en-US"/>
          </a:p>
        </p:txBody>
      </p:sp>
    </p:spTree>
    <p:extLst>
      <p:ext uri="{BB962C8B-B14F-4D97-AF65-F5344CB8AC3E}">
        <p14:creationId xmlns:p14="http://schemas.microsoft.com/office/powerpoint/2010/main" val="29363307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5/6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31. </a:t>
            </a:r>
            <a:r>
              <a:rPr lang="el-GR" sz="1600" dirty="0"/>
              <a:t>Σύνδεσμος: </a:t>
            </a:r>
            <a:r>
              <a:rPr lang="en-US" sz="1600" dirty="0"/>
              <a:t>http://lecannabiculteur.free.fr/SITES/UNIV%20W.AUSTRALIA/mb140/CorePages/Integumentary/Integum.htm. </a:t>
            </a:r>
            <a:r>
              <a:rPr lang="el-GR" sz="1600" dirty="0"/>
              <a:t>Πηγή: </a:t>
            </a:r>
            <a:r>
              <a:rPr lang="en-US" sz="1600" dirty="0"/>
              <a:t>http://lecannabiculteur.free.fr/. </a:t>
            </a:r>
          </a:p>
          <a:p>
            <a:pPr>
              <a:spcBef>
                <a:spcPts val="600"/>
              </a:spcBef>
            </a:pPr>
            <a:r>
              <a:rPr lang="el-GR" sz="1600" b="1" dirty="0" smtClean="0"/>
              <a:t>Εικόνα </a:t>
            </a:r>
            <a:r>
              <a:rPr lang="el-GR" sz="1600" b="1" dirty="0"/>
              <a:t>32. </a:t>
            </a:r>
            <a:r>
              <a:rPr lang="el-GR" sz="1600" dirty="0"/>
              <a:t>© </a:t>
            </a:r>
            <a:r>
              <a:rPr lang="en-US" sz="1600" dirty="0" err="1"/>
              <a:t>Dr</a:t>
            </a:r>
            <a:r>
              <a:rPr lang="en-US" sz="1600" dirty="0"/>
              <a:t> Mark Hill 2015, UNSW Embryology ISBN: 978 0 7334 2609 4 - UNSW CRICOS Provider Code No. 00098G. </a:t>
            </a:r>
            <a:r>
              <a:rPr lang="el-GR" sz="1600" dirty="0"/>
              <a:t>Σύνδεσμος: </a:t>
            </a:r>
            <a:r>
              <a:rPr lang="en-US" sz="1600" dirty="0"/>
              <a:t>https://embryology.med.unsw.edu.au/embryology/index.php/Sensory_-_Touch_Development. </a:t>
            </a:r>
            <a:r>
              <a:rPr lang="el-GR" sz="1600" dirty="0"/>
              <a:t>Πηγή: </a:t>
            </a:r>
            <a:r>
              <a:rPr lang="en-US" sz="1600" dirty="0"/>
              <a:t>https://embryology.med.unsw.edu.au.</a:t>
            </a:r>
          </a:p>
          <a:p>
            <a:pPr>
              <a:spcBef>
                <a:spcPts val="600"/>
              </a:spcBef>
            </a:pPr>
            <a:r>
              <a:rPr lang="el-GR" sz="1600" b="1" dirty="0" smtClean="0"/>
              <a:t>Εικόνα </a:t>
            </a:r>
            <a:r>
              <a:rPr lang="el-GR" sz="1600" b="1" dirty="0"/>
              <a:t>33. </a:t>
            </a:r>
            <a:r>
              <a:rPr lang="en-US" sz="1600" dirty="0"/>
              <a:t>Copyright 2008 by Society for Neuroscience. </a:t>
            </a:r>
            <a:r>
              <a:rPr lang="el-GR" sz="1600" dirty="0"/>
              <a:t>Πηγή: </a:t>
            </a:r>
            <a:r>
              <a:rPr lang="en-US" sz="1600" dirty="0"/>
              <a:t>The Journal of Neuroscience. Tai C et al. J. </a:t>
            </a:r>
            <a:r>
              <a:rPr lang="en-US" sz="1600" dirty="0" err="1"/>
              <a:t>Neurosci</a:t>
            </a:r>
            <a:r>
              <a:rPr lang="en-US" sz="1600" dirty="0"/>
              <a:t>. 2008;28:1019-1021.</a:t>
            </a:r>
          </a:p>
          <a:p>
            <a:pPr>
              <a:spcBef>
                <a:spcPts val="600"/>
              </a:spcBef>
            </a:pPr>
            <a:r>
              <a:rPr lang="el-GR" sz="1600" b="1" dirty="0" smtClean="0"/>
              <a:t>Εικόνα </a:t>
            </a:r>
            <a:r>
              <a:rPr lang="el-GR" sz="1600" b="1" dirty="0"/>
              <a:t>34. </a:t>
            </a:r>
            <a:r>
              <a:rPr lang="el-GR" sz="1600" dirty="0"/>
              <a:t>2015 © </a:t>
            </a:r>
            <a:r>
              <a:rPr lang="az-Cyrl-AZ" sz="1600" dirty="0"/>
              <a:t>Секреты рыбалки. </a:t>
            </a:r>
            <a:r>
              <a:rPr lang="el-GR" sz="1600" dirty="0"/>
              <a:t>Σύνδεσμος: </a:t>
            </a:r>
            <a:r>
              <a:rPr lang="en-US" sz="1600" dirty="0"/>
              <a:t>http://www.ulovanet.ru/shestoe-chuvstvo-bokovaya-liniya/. </a:t>
            </a:r>
            <a:r>
              <a:rPr lang="el-GR" sz="1600" dirty="0"/>
              <a:t>Πηγή: </a:t>
            </a:r>
            <a:r>
              <a:rPr lang="en-US" sz="1600" dirty="0"/>
              <a:t>www.ulovanet.ru.</a:t>
            </a:r>
          </a:p>
          <a:p>
            <a:pPr>
              <a:spcBef>
                <a:spcPts val="600"/>
              </a:spcBef>
            </a:pPr>
            <a:r>
              <a:rPr lang="el-GR" sz="1600" b="1" dirty="0" smtClean="0"/>
              <a:t>Εικόνα </a:t>
            </a:r>
            <a:r>
              <a:rPr lang="el-GR" sz="1600" b="1" dirty="0"/>
              <a:t>35. </a:t>
            </a:r>
            <a:r>
              <a:rPr lang="en-US" sz="1600" dirty="0"/>
              <a:t>Copyrighted.</a:t>
            </a:r>
          </a:p>
          <a:p>
            <a:pPr>
              <a:spcBef>
                <a:spcPts val="600"/>
              </a:spcBef>
            </a:pPr>
            <a:r>
              <a:rPr lang="el-GR" sz="1600" b="1" dirty="0" smtClean="0"/>
              <a:t>Εικόνα </a:t>
            </a:r>
            <a:r>
              <a:rPr lang="el-GR" sz="1600" b="1" dirty="0"/>
              <a:t>36. </a:t>
            </a:r>
            <a:r>
              <a:rPr lang="en-US" sz="1600" dirty="0"/>
              <a:t>Copyrighted.</a:t>
            </a:r>
          </a:p>
          <a:p>
            <a:pPr>
              <a:spcBef>
                <a:spcPts val="600"/>
              </a:spcBef>
            </a:pPr>
            <a:r>
              <a:rPr lang="el-GR" sz="1600" b="1" dirty="0" smtClean="0"/>
              <a:t>Εικόνα </a:t>
            </a:r>
            <a:r>
              <a:rPr lang="el-GR" sz="1600" b="1" dirty="0"/>
              <a:t>37. </a:t>
            </a:r>
            <a:r>
              <a:rPr lang="en-US" sz="1600" dirty="0"/>
              <a:t>Copyrighted. </a:t>
            </a:r>
          </a:p>
          <a:p>
            <a:pPr>
              <a:spcBef>
                <a:spcPts val="600"/>
              </a:spcBef>
            </a:pPr>
            <a:r>
              <a:rPr lang="el-GR" sz="1600" b="1" dirty="0" smtClean="0"/>
              <a:t>Εικόνα </a:t>
            </a:r>
            <a:r>
              <a:rPr lang="el-GR" sz="1600" b="1" dirty="0"/>
              <a:t>38. </a:t>
            </a:r>
            <a:r>
              <a:rPr lang="en-US" sz="1600" dirty="0"/>
              <a:t>Copyrighted.</a:t>
            </a:r>
          </a:p>
          <a:p>
            <a:pPr>
              <a:spcBef>
                <a:spcPts val="600"/>
              </a:spcBef>
            </a:pPr>
            <a:r>
              <a:rPr lang="el-GR" sz="1600" b="1" dirty="0" smtClean="0"/>
              <a:t>Εικόνα </a:t>
            </a:r>
            <a:r>
              <a:rPr lang="el-GR" sz="1600" b="1" dirty="0"/>
              <a:t>39. </a:t>
            </a:r>
            <a:r>
              <a:rPr lang="en-US" sz="1600" dirty="0"/>
              <a:t>Copyrighted.</a:t>
            </a:r>
          </a:p>
          <a:p>
            <a:pPr>
              <a:spcBef>
                <a:spcPts val="600"/>
              </a:spcBef>
            </a:pPr>
            <a:endParaRPr lang="en-US" sz="1600" b="1" dirty="0"/>
          </a:p>
        </p:txBody>
      </p:sp>
      <p:sp>
        <p:nvSpPr>
          <p:cNvPr id="6" name="Θέση υποσέλιδου 5"/>
          <p:cNvSpPr>
            <a:spLocks noGrp="1"/>
          </p:cNvSpPr>
          <p:nvPr>
            <p:ph type="ftr" sz="quarter" idx="11"/>
          </p:nvPr>
        </p:nvSpPr>
        <p:spPr/>
        <p:txBody>
          <a:bodyPr/>
          <a:lstStyle/>
          <a:p>
            <a:r>
              <a:rPr lang="el-GR" smtClean="0"/>
              <a:t>Ενότητα 3η. Αισθήσεις (Διάλεξη 2η)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91</a:t>
            </a:fld>
            <a:endParaRPr lang="en-US"/>
          </a:p>
        </p:txBody>
      </p:sp>
    </p:spTree>
    <p:extLst>
      <p:ext uri="{BB962C8B-B14F-4D97-AF65-F5344CB8AC3E}">
        <p14:creationId xmlns:p14="http://schemas.microsoft.com/office/powerpoint/2010/main" val="5805009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6/6</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a:spcBef>
                <a:spcPts val="600"/>
              </a:spcBef>
            </a:pPr>
            <a:r>
              <a:rPr lang="el-GR" sz="1600" b="1" dirty="0"/>
              <a:t>Εικόνα 40. </a:t>
            </a:r>
            <a:r>
              <a:rPr lang="el-GR" sz="1600" dirty="0"/>
              <a:t>© 1997 </a:t>
            </a:r>
            <a:r>
              <a:rPr lang="en-US" sz="1600" dirty="0"/>
              <a:t>Encyclopedia Britannica Inc. </a:t>
            </a:r>
            <a:r>
              <a:rPr lang="el-GR" sz="1600" dirty="0"/>
              <a:t>Σύνδεσμος: </a:t>
            </a:r>
            <a:r>
              <a:rPr lang="en-US" sz="1600" dirty="0"/>
              <a:t>http://www.britannica.com/science/utricle/images-videos/The-membranous-labyrinth-of-the-vestibular-system-which-contains-the/68878. </a:t>
            </a:r>
            <a:r>
              <a:rPr lang="el-GR" sz="1600" dirty="0"/>
              <a:t>Πηγή: </a:t>
            </a:r>
            <a:r>
              <a:rPr lang="en-US" sz="1600" dirty="0" err="1"/>
              <a:t>Encyclopædia</a:t>
            </a:r>
            <a:r>
              <a:rPr lang="en-US" sz="1600" dirty="0"/>
              <a:t> Britannica, Inc.</a:t>
            </a:r>
          </a:p>
          <a:p>
            <a:pPr>
              <a:spcBef>
                <a:spcPts val="600"/>
              </a:spcBef>
            </a:pPr>
            <a:r>
              <a:rPr lang="el-GR" sz="1600" b="1" dirty="0" smtClean="0"/>
              <a:t>Εικόνα </a:t>
            </a:r>
            <a:r>
              <a:rPr lang="el-GR" sz="1600" b="1" dirty="0"/>
              <a:t>41. </a:t>
            </a:r>
            <a:r>
              <a:rPr lang="el-GR" sz="1600" dirty="0"/>
              <a:t>© 2000 </a:t>
            </a:r>
            <a:r>
              <a:rPr lang="en-US" sz="1600" dirty="0"/>
              <a:t>UTHSCH.</a:t>
            </a:r>
          </a:p>
          <a:p>
            <a:pPr>
              <a:spcBef>
                <a:spcPts val="600"/>
              </a:spcBef>
            </a:pPr>
            <a:r>
              <a:rPr lang="el-GR" sz="1600" b="1" dirty="0" smtClean="0"/>
              <a:t>Εικόνα </a:t>
            </a:r>
            <a:r>
              <a:rPr lang="el-GR" sz="1600" b="1" dirty="0"/>
              <a:t>42. </a:t>
            </a:r>
            <a:r>
              <a:rPr lang="en-US" sz="1600" dirty="0"/>
              <a:t>Copyrighted. </a:t>
            </a:r>
          </a:p>
          <a:p>
            <a:pPr>
              <a:spcBef>
                <a:spcPts val="600"/>
              </a:spcBef>
            </a:pPr>
            <a:r>
              <a:rPr lang="el-GR" sz="1600" b="1" dirty="0" smtClean="0"/>
              <a:t>Εικόνα </a:t>
            </a:r>
            <a:r>
              <a:rPr lang="el-GR" sz="1600" b="1" dirty="0"/>
              <a:t>43. </a:t>
            </a:r>
            <a:r>
              <a:rPr lang="en-US" sz="1600" dirty="0"/>
              <a:t>Jamming avoidance response. Text is available under the Creative Commons Attribution-</a:t>
            </a:r>
            <a:r>
              <a:rPr lang="en-US" sz="1600" dirty="0" err="1"/>
              <a:t>ShareAlike</a:t>
            </a:r>
            <a:r>
              <a:rPr lang="en-US" sz="1600" dirty="0"/>
              <a:t> 4.0 International License; additional terms may </a:t>
            </a:r>
            <a:r>
              <a:rPr lang="en-US" sz="1600" dirty="0" smtClean="0"/>
              <a:t>apply. Images</a:t>
            </a:r>
            <a:r>
              <a:rPr lang="en-US" sz="1600" dirty="0"/>
              <a:t>, videos and audio are available under their respective licenses. </a:t>
            </a:r>
            <a:r>
              <a:rPr lang="el-GR" sz="1600" dirty="0"/>
              <a:t>Σύνδεσμος: </a:t>
            </a:r>
            <a:r>
              <a:rPr lang="en-US" sz="1600" dirty="0"/>
              <a:t>http://www.wikiwand.com/en/Jamming_avoidance_response. </a:t>
            </a:r>
            <a:r>
              <a:rPr lang="el-GR" sz="1600" dirty="0"/>
              <a:t>Πηγή: </a:t>
            </a:r>
            <a:r>
              <a:rPr lang="en-US" sz="1600" dirty="0"/>
              <a:t>http://www.wikiwand.com.</a:t>
            </a:r>
          </a:p>
          <a:p>
            <a:pPr>
              <a:spcBef>
                <a:spcPts val="600"/>
              </a:spcBef>
            </a:pPr>
            <a:r>
              <a:rPr lang="el-GR" sz="1600" b="1" dirty="0" smtClean="0"/>
              <a:t>Εικόνα </a:t>
            </a:r>
            <a:r>
              <a:rPr lang="el-GR" sz="1600" b="1" dirty="0"/>
              <a:t>44. </a:t>
            </a:r>
            <a:r>
              <a:rPr lang="en-US" sz="1600" dirty="0"/>
              <a:t>Beckman Institute Neuroscience Program, University of Illinois, Urbana-Champaign.  </a:t>
            </a:r>
            <a:r>
              <a:rPr lang="el-GR" sz="1600" dirty="0"/>
              <a:t>Σύνδεσμος: </a:t>
            </a:r>
            <a:r>
              <a:rPr lang="en-US" sz="1600" dirty="0"/>
              <a:t>http://nelson.beckman.illinois.edu/electrolocation.html. </a:t>
            </a:r>
            <a:r>
              <a:rPr lang="el-GR" sz="1600" dirty="0"/>
              <a:t>Πηγή: </a:t>
            </a:r>
            <a:r>
              <a:rPr lang="en-US" sz="1600" dirty="0" err="1"/>
              <a:t>Electrosensory</a:t>
            </a:r>
            <a:r>
              <a:rPr lang="en-US" sz="1600" dirty="0"/>
              <a:t> Signal Processing Lab. Mark E. Nelson (m-nelson at uiuc.edu).</a:t>
            </a:r>
          </a:p>
          <a:p>
            <a:pPr>
              <a:spcBef>
                <a:spcPts val="600"/>
              </a:spcBef>
            </a:pPr>
            <a:r>
              <a:rPr lang="el-GR" sz="1600" b="1" dirty="0" smtClean="0"/>
              <a:t>Εικόνα </a:t>
            </a:r>
            <a:r>
              <a:rPr lang="el-GR" sz="1600" b="1" dirty="0"/>
              <a:t>45. </a:t>
            </a:r>
            <a:r>
              <a:rPr lang="el-GR" sz="1600" dirty="0"/>
              <a:t>Πηγή: </a:t>
            </a:r>
            <a:r>
              <a:rPr lang="en-US" sz="1600" dirty="0"/>
              <a:t>Michael R. Markham, M. Lynne </a:t>
            </a:r>
            <a:r>
              <a:rPr lang="en-US" sz="1600" dirty="0" err="1"/>
              <a:t>McAnelly</a:t>
            </a:r>
            <a:r>
              <a:rPr lang="en-US" sz="1600" dirty="0"/>
              <a:t>, Philip K. Stoddard, Harold H. </a:t>
            </a:r>
            <a:r>
              <a:rPr lang="en-US" sz="1600" dirty="0" err="1"/>
              <a:t>Zakon</a:t>
            </a:r>
            <a:r>
              <a:rPr lang="en-US" sz="1600" dirty="0"/>
              <a:t>. Circadian and Social Cues Regulate Ion Channel Trafficking. </a:t>
            </a:r>
            <a:r>
              <a:rPr lang="en-US" sz="1600" dirty="0" err="1"/>
              <a:t>PLoS</a:t>
            </a:r>
            <a:r>
              <a:rPr lang="en-US" sz="1600" dirty="0"/>
              <a:t> Biology, 2009;7(9): e1000203 DOI: 10.1371/journal.pbio.1000203).</a:t>
            </a:r>
          </a:p>
          <a:p>
            <a:pPr>
              <a:spcBef>
                <a:spcPts val="600"/>
              </a:spcBef>
            </a:pPr>
            <a:r>
              <a:rPr lang="el-GR" sz="1600" b="1" dirty="0" smtClean="0"/>
              <a:t>Εικόνα </a:t>
            </a:r>
            <a:r>
              <a:rPr lang="el-GR" sz="1600" b="1" dirty="0"/>
              <a:t>46. </a:t>
            </a:r>
            <a:r>
              <a:rPr lang="en-US" sz="1600" dirty="0"/>
              <a:t>Copyright 2000 Melissa Kaplan. </a:t>
            </a:r>
            <a:r>
              <a:rPr lang="el-GR" sz="1600" dirty="0"/>
              <a:t>Σύνδεσμος: </a:t>
            </a:r>
            <a:r>
              <a:rPr lang="en-US" sz="1600" dirty="0"/>
              <a:t>http://sauntering-down.tumblr.com/page/2. </a:t>
            </a:r>
            <a:r>
              <a:rPr lang="el-GR" sz="1600" dirty="0"/>
              <a:t>Πηγή: </a:t>
            </a:r>
            <a:r>
              <a:rPr lang="en-US" sz="1600" dirty="0"/>
              <a:t>http://sauntering-down.tumblr.com.</a:t>
            </a:r>
          </a:p>
          <a:p>
            <a:pPr>
              <a:spcBef>
                <a:spcPts val="600"/>
              </a:spcBef>
            </a:pPr>
            <a:endParaRPr lang="en-US" sz="1600" b="1" dirty="0"/>
          </a:p>
          <a:p>
            <a:pPr>
              <a:spcBef>
                <a:spcPts val="600"/>
              </a:spcBef>
            </a:pPr>
            <a:endParaRPr lang="en-US" sz="1600" b="1" dirty="0"/>
          </a:p>
          <a:p>
            <a:pPr>
              <a:spcBef>
                <a:spcPts val="600"/>
              </a:spcBef>
            </a:pPr>
            <a:endParaRPr lang="en-US" sz="1600" b="1" dirty="0"/>
          </a:p>
          <a:p>
            <a:pPr>
              <a:spcBef>
                <a:spcPts val="600"/>
              </a:spcBef>
            </a:pPr>
            <a:endParaRPr lang="en-US" sz="1600" b="1" dirty="0"/>
          </a:p>
          <a:p>
            <a:pPr>
              <a:spcBef>
                <a:spcPts val="600"/>
              </a:spcBef>
            </a:pPr>
            <a:endParaRPr lang="en-US" sz="1600" b="1" dirty="0"/>
          </a:p>
          <a:p>
            <a:pPr>
              <a:spcBef>
                <a:spcPts val="600"/>
              </a:spcBef>
            </a:pPr>
            <a:endParaRPr lang="en-US" sz="1600" b="1" dirty="0"/>
          </a:p>
        </p:txBody>
      </p:sp>
      <p:sp>
        <p:nvSpPr>
          <p:cNvPr id="6" name="Θέση υποσέλιδου 5"/>
          <p:cNvSpPr>
            <a:spLocks noGrp="1"/>
          </p:cNvSpPr>
          <p:nvPr>
            <p:ph type="ftr" sz="quarter" idx="11"/>
          </p:nvPr>
        </p:nvSpPr>
        <p:spPr/>
        <p:txBody>
          <a:bodyPr/>
          <a:lstStyle/>
          <a:p>
            <a:r>
              <a:rPr lang="el-GR" smtClean="0"/>
              <a:t>Ενότητα 3η. Αισθήσεις (Διάλεξη 2η)</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92</a:t>
            </a:fld>
            <a:endParaRPr lang="en-US"/>
          </a:p>
        </p:txBody>
      </p:sp>
    </p:spTree>
    <p:extLst>
      <p:ext uri="{BB962C8B-B14F-4D97-AF65-F5344CB8AC3E}">
        <p14:creationId xmlns:p14="http://schemas.microsoft.com/office/powerpoint/2010/main" val="3564447555"/>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1.pptx" id="{384095AA-3FED-4702-B384-88A1E9625162}" vid="{8E3B2130-187F-4ED6-B635-B15099330E8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TEMPLATE1a</Template>
  <TotalTime>1844</TotalTime>
  <Words>6388</Words>
  <Application>Microsoft Office PowerPoint</Application>
  <PresentationFormat>On-screen Show (4:3)</PresentationFormat>
  <Paragraphs>706</Paragraphs>
  <Slides>92</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Arial</vt:lpstr>
      <vt:lpstr>Calibri</vt:lpstr>
      <vt:lpstr>ＭＳ Ｐゴシック</vt:lpstr>
      <vt:lpstr>ＭＳ Ｐゴシック</vt:lpstr>
      <vt:lpstr>Tahoma</vt:lpstr>
      <vt:lpstr>Times New Roman</vt:lpstr>
      <vt:lpstr>Wingdings</vt:lpstr>
      <vt:lpstr>Θέμα του Office</vt:lpstr>
      <vt:lpstr>Zωολογία ΙΙ</vt:lpstr>
      <vt:lpstr>Αισθήσεις – Αισθητήρια Όργανα II</vt:lpstr>
      <vt:lpstr>Περιφερειακό Νευρικό Σύστημα </vt:lpstr>
      <vt:lpstr>Συμπαθητικό και Παρασυμπαθητικό Σύστημα I</vt:lpstr>
      <vt:lpstr>Συμπαθητικό και Παρασυμπαθητικό Σύστημα II</vt:lpstr>
      <vt:lpstr>Αισθητήρια όργανα</vt:lpstr>
      <vt:lpstr>Αισθητήρια όργανα Όραση 1/2</vt:lpstr>
      <vt:lpstr>Πως βλέπουμε;</vt:lpstr>
      <vt:lpstr>Δομή οφθαλμών στα Σπονδυλόζωα</vt:lpstr>
      <vt:lpstr>Τι βλέπουμε;</vt:lpstr>
      <vt:lpstr>Αισθητήρια όργανα Όραση 2/2</vt:lpstr>
      <vt:lpstr>Αισθητήρια όργανα Αντίληψη χρωμάτων 1/8</vt:lpstr>
      <vt:lpstr>Αισθητήρια όργανα Αντίληψη χρωμάτων 2/8</vt:lpstr>
      <vt:lpstr>Αισθητήρια όργανα Αντίληψη χρωμάτων 3/8</vt:lpstr>
      <vt:lpstr>Αισθητήρια όργανα Αντίληψη χρωμάτων 4/8</vt:lpstr>
      <vt:lpstr>Αισθητήρια όργανα Αντίληψη χρωμάτων 5/8</vt:lpstr>
      <vt:lpstr>Αισθητήρια όργανα Αντίληψη χρωμάτων 6/8</vt:lpstr>
      <vt:lpstr>Αισθητήρια όργανα Αντίληψη χρωμάτων 7/8</vt:lpstr>
      <vt:lpstr>Αισθητήρια όργανα Αντίληψη χρωμάτων 8/8</vt:lpstr>
      <vt:lpstr>Τι βλέπουν μερικά άλλα ζώα;</vt:lpstr>
      <vt:lpstr>Αισθητήρια όργανα Όραση: Μηχανισμός 1/2</vt:lpstr>
      <vt:lpstr>Αισθητήρια όργανα Όραση: Μηχανισμός 2/2</vt:lpstr>
      <vt:lpstr>Αισθητήρια όργανα «Όραση» Yπέρυθρης Ακτινοβολίας 1/2</vt:lpstr>
      <vt:lpstr>Αισθητήρια όργανα «Όραση» Yπέρυθρης Ακτινοβολίας 2/2</vt:lpstr>
      <vt:lpstr>Αισθητήρια όργανα Όσφρηση 1/4</vt:lpstr>
      <vt:lpstr>Αισθητήρια όργανα Όσφρηση 2/4</vt:lpstr>
      <vt:lpstr>Αισθητήρια όργανα Όσφρηση 3/4</vt:lpstr>
      <vt:lpstr>Ποικιλομορφία στη δυνατότητα  των ζώων να διακρίνουν οσμές</vt:lpstr>
      <vt:lpstr>Αισθητήρια όργανα Όσφρηση 4/4</vt:lpstr>
      <vt:lpstr>Αισθητήρια όργανα Όσφρηση : Όργανο του Jakobson</vt:lpstr>
      <vt:lpstr>Αισθητήρια όργανα Γεύση 1/6</vt:lpstr>
      <vt:lpstr>Αισθητήρια όργανα Γεύση 2/6</vt:lpstr>
      <vt:lpstr>Αισθητήρια όργανα Γεύση 3/6</vt:lpstr>
      <vt:lpstr>Αισθητήρια όργανα Γεύση 4/6</vt:lpstr>
      <vt:lpstr>Αισθητήρια όργανα Γεύση 5/6</vt:lpstr>
      <vt:lpstr>Αισθητήρια όργανα Γεύση 6/6</vt:lpstr>
      <vt:lpstr>Ποιες γεύσεις αναγνωρίζουν οι άνθρωποι και μερικά άλλα ζώα;</vt:lpstr>
      <vt:lpstr>Δομές – Χημικά χαρακτηριστικά γεύσεων </vt:lpstr>
      <vt:lpstr>Αισθητήρια Όργανα  Αφή (μία σύνθετη αίσθηση) 1/2 </vt:lpstr>
      <vt:lpstr>Αισθητήρια Όργανα  Αφή (μία σύνθετη αίσθηση) 2/2 </vt:lpstr>
      <vt:lpstr>Πως αισθανόμαστε  ότι αγγίζουμε κάτι; </vt:lpstr>
      <vt:lpstr>Τι αισθανόμαστε  όταν αγγίζουμε κάτι; </vt:lpstr>
      <vt:lpstr>Αισθητήρια Όργανα  Αφή – Αίσθηση του πόνου</vt:lpstr>
      <vt:lpstr>Αισθητήρια Όργανα  Αφή 1/2</vt:lpstr>
      <vt:lpstr>Αισθητήρια Όργανα  Αφή 2/2</vt:lpstr>
      <vt:lpstr>Αισθητήρια Όργανα  Ακοή 1/5</vt:lpstr>
      <vt:lpstr>Αισθητήρια Όργανα  Ακοή 2/5</vt:lpstr>
      <vt:lpstr>Αισθητήρια Όργανα  Ακοή 3/5</vt:lpstr>
      <vt:lpstr>Αισθητήρια Όργανα  Ακοή 4/5</vt:lpstr>
      <vt:lpstr>Τι ακούμε ;</vt:lpstr>
      <vt:lpstr>Αισθητήρια Όργανα  Ακοή 5/5</vt:lpstr>
      <vt:lpstr>Αισθητήρια Όργανα  Όργανο Ισορροπίας 1/2</vt:lpstr>
      <vt:lpstr>Αισθητήρια Όργανα  Όργανο Ισορροπίας 2/2</vt:lpstr>
      <vt:lpstr>Αισθητήρια Όργανα  Ηλεκτροϋποδοχείς – Ηλεκτρικά όργανα 1/4</vt:lpstr>
      <vt:lpstr>Αισθητήρια Όργανα  Ηλεκτροϋποδοχείς – Ηλεκτρικά όργανα 2/4</vt:lpstr>
      <vt:lpstr>Αισθητήρια Όργανα  Ηλεκτροϋποδοχείς – Ηλεκτρικά όργανα 3/4</vt:lpstr>
      <vt:lpstr>Αισθητήρια Όργανα  Ηλεκτροϋποδοχείς – Ηλεκτρικά όργανα 4/4</vt:lpstr>
      <vt:lpstr>Οι 20 αισθήσεις: ας τις αναλύσουμε …</vt:lpstr>
      <vt:lpstr>1) Όραση</vt:lpstr>
      <vt:lpstr>15) Η αίσθηση της Θερμότητας</vt:lpstr>
      <vt:lpstr>2) Η αίσθηση του Φωτός</vt:lpstr>
      <vt:lpstr>3) Η αίσθηση του Χρόνου</vt:lpstr>
      <vt:lpstr>4) Η όσφρηση</vt:lpstr>
      <vt:lpstr>5) Γεύση</vt:lpstr>
      <vt:lpstr>6) Η αίσθηση της έλξης</vt:lpstr>
      <vt:lpstr>7) Ακοή</vt:lpstr>
      <vt:lpstr>8) Η αίσθηση της Ισορροπίας</vt:lpstr>
      <vt:lpstr>10) Η αίσθηση του Ηλεκτρισμού</vt:lpstr>
      <vt:lpstr>11) Αφή</vt:lpstr>
      <vt:lpstr>12) Η αίσθηση της Πίεσης</vt:lpstr>
      <vt:lpstr>13) Η αίσθηση του Πόνου</vt:lpstr>
      <vt:lpstr>14) Η αίσθηση της Δόνησης</vt:lpstr>
      <vt:lpstr>15) Η αίσθηση της Θερμότητας</vt:lpstr>
      <vt:lpstr>16) Υπέρυθρη όραση</vt:lpstr>
      <vt:lpstr>17) Η αίσθηση της Βαρύτητας</vt:lpstr>
      <vt:lpstr>18) Η αίσθηση μέσω του Ρύγχους</vt:lpstr>
      <vt:lpstr>19) Η αίσθηση του Μαγνητικού Πεδίου</vt:lpstr>
      <vt:lpstr>20) Ιδιοδεκτικότητα</vt:lpstr>
      <vt:lpstr>Οι 20 αισθήσεις :  ας συνοψίσουμε …</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1/6</vt:lpstr>
      <vt:lpstr>Σημείωμα  Χρήσης Έργων Τρίτων 2/6</vt:lpstr>
      <vt:lpstr>Σημείωμα  Χρήσης Έργων Τρίτων 3/6</vt:lpstr>
      <vt:lpstr>Σημείωμα  Χρήσης Έργων Τρίτων 4/6</vt:lpstr>
      <vt:lpstr>Σημείωμα  Χρήσης Έργων Τρίτων 5/6</vt:lpstr>
      <vt:lpstr>Σημείωμα  Χρήσης Έργων Τρίτων 6/6</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Vassiliki Siafaka</dc:creator>
  <cp:lastModifiedBy>Vassiliki Siafaka</cp:lastModifiedBy>
  <cp:revision>258</cp:revision>
  <dcterms:created xsi:type="dcterms:W3CDTF">2015-03-24T06:43:16Z</dcterms:created>
  <dcterms:modified xsi:type="dcterms:W3CDTF">2015-11-12T21:16:25Z</dcterms:modified>
</cp:coreProperties>
</file>