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2"/>
  </p:notesMasterIdLst>
  <p:sldIdLst>
    <p:sldId id="456" r:id="rId2"/>
    <p:sldId id="457" r:id="rId3"/>
    <p:sldId id="546" r:id="rId4"/>
    <p:sldId id="547" r:id="rId5"/>
    <p:sldId id="548" r:id="rId6"/>
    <p:sldId id="549" r:id="rId7"/>
    <p:sldId id="550" r:id="rId8"/>
    <p:sldId id="551" r:id="rId9"/>
    <p:sldId id="552" r:id="rId10"/>
    <p:sldId id="553" r:id="rId11"/>
    <p:sldId id="619" r:id="rId12"/>
    <p:sldId id="467" r:id="rId13"/>
    <p:sldId id="468" r:id="rId14"/>
    <p:sldId id="620" r:id="rId15"/>
    <p:sldId id="556" r:id="rId16"/>
    <p:sldId id="621" r:id="rId17"/>
    <p:sldId id="472" r:id="rId18"/>
    <p:sldId id="473" r:id="rId19"/>
    <p:sldId id="557" r:id="rId20"/>
    <p:sldId id="622" r:id="rId21"/>
    <p:sldId id="476" r:id="rId22"/>
    <p:sldId id="623" r:id="rId23"/>
    <p:sldId id="478" r:id="rId24"/>
    <p:sldId id="624" r:id="rId25"/>
    <p:sldId id="625" r:id="rId26"/>
    <p:sldId id="481" r:id="rId27"/>
    <p:sldId id="626" r:id="rId28"/>
    <p:sldId id="563" r:id="rId29"/>
    <p:sldId id="627" r:id="rId30"/>
    <p:sldId id="485" r:id="rId31"/>
    <p:sldId id="628" r:id="rId32"/>
    <p:sldId id="487" r:id="rId33"/>
    <p:sldId id="566" r:id="rId34"/>
    <p:sldId id="489" r:id="rId35"/>
    <p:sldId id="629" r:id="rId36"/>
    <p:sldId id="491" r:id="rId37"/>
    <p:sldId id="630" r:id="rId38"/>
    <p:sldId id="493" r:id="rId39"/>
    <p:sldId id="631" r:id="rId40"/>
    <p:sldId id="495" r:id="rId41"/>
    <p:sldId id="570" r:id="rId42"/>
    <p:sldId id="497" r:id="rId43"/>
    <p:sldId id="571" r:id="rId44"/>
    <p:sldId id="499" r:id="rId45"/>
    <p:sldId id="632" r:id="rId46"/>
    <p:sldId id="501" r:id="rId47"/>
    <p:sldId id="633" r:id="rId48"/>
    <p:sldId id="503" r:id="rId49"/>
    <p:sldId id="574" r:id="rId50"/>
    <p:sldId id="505" r:id="rId51"/>
    <p:sldId id="634" r:id="rId52"/>
    <p:sldId id="576" r:id="rId53"/>
    <p:sldId id="635" r:id="rId54"/>
    <p:sldId id="508" r:id="rId55"/>
    <p:sldId id="636" r:id="rId56"/>
    <p:sldId id="510" r:id="rId57"/>
    <p:sldId id="637" r:id="rId58"/>
    <p:sldId id="638" r:id="rId59"/>
    <p:sldId id="513" r:id="rId60"/>
    <p:sldId id="580" r:id="rId61"/>
    <p:sldId id="639" r:id="rId62"/>
    <p:sldId id="516" r:id="rId63"/>
    <p:sldId id="640" r:id="rId64"/>
    <p:sldId id="583" r:id="rId65"/>
    <p:sldId id="641" r:id="rId66"/>
    <p:sldId id="642" r:id="rId67"/>
    <p:sldId id="599" r:id="rId68"/>
    <p:sldId id="600" r:id="rId69"/>
    <p:sldId id="601" r:id="rId70"/>
    <p:sldId id="643" r:id="rId71"/>
    <p:sldId id="603" r:id="rId72"/>
    <p:sldId id="644" r:id="rId73"/>
    <p:sldId id="645" r:id="rId74"/>
    <p:sldId id="646" r:id="rId75"/>
    <p:sldId id="647" r:id="rId76"/>
    <p:sldId id="608" r:id="rId77"/>
    <p:sldId id="609" r:id="rId78"/>
    <p:sldId id="410" r:id="rId79"/>
    <p:sldId id="411" r:id="rId80"/>
    <p:sldId id="412" r:id="rId81"/>
    <p:sldId id="610" r:id="rId82"/>
    <p:sldId id="611" r:id="rId83"/>
    <p:sldId id="414" r:id="rId84"/>
    <p:sldId id="415" r:id="rId85"/>
    <p:sldId id="416" r:id="rId86"/>
    <p:sldId id="613" r:id="rId87"/>
    <p:sldId id="614" r:id="rId88"/>
    <p:sldId id="615" r:id="rId89"/>
    <p:sldId id="616" r:id="rId90"/>
    <p:sldId id="617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2226" autoAdjust="0"/>
  </p:normalViewPr>
  <p:slideViewPr>
    <p:cSldViewPr snapToGrid="0">
      <p:cViewPr varScale="1">
        <p:scale>
          <a:sx n="61" d="100"/>
          <a:sy n="61" d="100"/>
        </p:scale>
        <p:origin x="16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35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49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45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6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11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1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1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43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24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2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75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67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95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9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60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4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9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43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90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https://www.pinterest.com/pin/13159023881042710/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http://abyss.uoregon.edu/~js/glossary/plate_tectonics.html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84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367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933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111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13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51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99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970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30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13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580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1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53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99975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62279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09690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5102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28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7554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9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8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0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2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2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85" r:id="rId11"/>
    <p:sldLayoutId id="2147483681" r:id="rId12"/>
    <p:sldLayoutId id="2147483682" r:id="rId13"/>
    <p:sldLayoutId id="2147483680" r:id="rId14"/>
    <p:sldLayoutId id="2147483669" r:id="rId15"/>
    <p:sldLayoutId id="2147483675" r:id="rId16"/>
    <p:sldLayoutId id="2147483676" r:id="rId17"/>
    <p:sldLayoutId id="2147483678" r:id="rId18"/>
    <p:sldLayoutId id="2147483677" r:id="rId19"/>
    <p:sldLayoutId id="2147483683" r:id="rId20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Ζωική Ποικιλότητα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786" y="3578590"/>
            <a:ext cx="7342428" cy="2710273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2. B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ιογεωγραφία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Μέρος Β’) </a:t>
            </a:r>
          </a:p>
          <a:p>
            <a:endParaRPr lang="el-GR" sz="2800" dirty="0"/>
          </a:p>
          <a:p>
            <a:r>
              <a:rPr lang="el-GR" sz="2800" dirty="0" smtClean="0"/>
              <a:t>Αναστάσιος </a:t>
            </a:r>
            <a:r>
              <a:rPr lang="el-GR" sz="2800" dirty="0" err="1" smtClean="0"/>
              <a:t>Λεγάκις</a:t>
            </a:r>
            <a:r>
              <a:rPr lang="el-GR" sz="2800" dirty="0" smtClean="0"/>
              <a:t>, Αναπληρωτής Καθηγητής</a:t>
            </a:r>
            <a:endParaRPr lang="el-GR" sz="2800" dirty="0"/>
          </a:p>
          <a:p>
            <a:r>
              <a:rPr lang="el-GR" sz="2800" dirty="0"/>
              <a:t>Σχολή Θετικών Επιστημών</a:t>
            </a:r>
          </a:p>
          <a:p>
            <a:r>
              <a:rPr lang="el-GR" sz="28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Αλλαγές στα όρια εξάπλωσης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altLang="en-US" b="1" dirty="0" smtClean="0"/>
              <a:t>Παράγοντες </a:t>
            </a:r>
            <a:r>
              <a:rPr lang="el-GR" altLang="en-US" b="1" dirty="0"/>
              <a:t>που τις </a:t>
            </a:r>
            <a:r>
              <a:rPr lang="el-GR" altLang="en-US" b="1" dirty="0" smtClean="0"/>
              <a:t>επηρεάζουν:</a:t>
            </a:r>
            <a:endParaRPr lang="el-GR" altLang="en-US" b="1" dirty="0"/>
          </a:p>
          <a:p>
            <a:endParaRPr lang="el-GR" altLang="en-US" dirty="0"/>
          </a:p>
          <a:p>
            <a:r>
              <a:rPr lang="el-GR" altLang="en-US" b="1" dirty="0"/>
              <a:t>Φυσικοί περιοριστικοί παράγοντες</a:t>
            </a:r>
          </a:p>
          <a:p>
            <a:endParaRPr lang="el-GR" altLang="en-US" dirty="0"/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el-GR" altLang="en-US" dirty="0"/>
              <a:t>Θερμοκρασία</a:t>
            </a:r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el-GR" altLang="en-US" dirty="0"/>
              <a:t>Φως</a:t>
            </a:r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el-GR" altLang="en-US" dirty="0"/>
              <a:t>Οξυγόνο</a:t>
            </a:r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en-GB" altLang="en-US" dirty="0"/>
              <a:t>pH</a:t>
            </a:r>
            <a:endParaRPr lang="el-GR" altLang="en-US" dirty="0"/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el-GR" altLang="en-US" dirty="0" err="1"/>
              <a:t>Αλατότητα</a:t>
            </a:r>
            <a:endParaRPr lang="el-GR" altLang="en-US" dirty="0"/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el-GR" altLang="en-US" dirty="0"/>
              <a:t>Συστατικά εδάφους</a:t>
            </a:r>
          </a:p>
          <a:p>
            <a:pPr lvl="1">
              <a:lnSpc>
                <a:spcPct val="115000"/>
              </a:lnSpc>
              <a:buFontTx/>
              <a:buChar char="•"/>
            </a:pPr>
            <a:r>
              <a:rPr lang="el-GR" altLang="en-US" dirty="0"/>
              <a:t>Συστατικά νερού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7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Αλλαγές στα όρια εξάπλωσης 2/2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71" y="1372875"/>
            <a:ext cx="3456538" cy="4804088"/>
          </a:xfrm>
        </p:spPr>
      </p:pic>
      <p:sp>
        <p:nvSpPr>
          <p:cNvPr id="6" name="TextBox 5"/>
          <p:cNvSpPr txBox="1"/>
          <p:nvPr/>
        </p:nvSpPr>
        <p:spPr>
          <a:xfrm>
            <a:off x="5873262" y="573258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781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Οχλήσεις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25000"/>
              </a:lnSpc>
              <a:buFontTx/>
              <a:buChar char="•"/>
            </a:pPr>
            <a:r>
              <a:rPr lang="el-GR" altLang="en-US" sz="2400" dirty="0"/>
              <a:t>Φωτιές</a:t>
            </a:r>
          </a:p>
          <a:p>
            <a:pPr lvl="1">
              <a:lnSpc>
                <a:spcPct val="125000"/>
              </a:lnSpc>
              <a:buFontTx/>
              <a:buChar char="•"/>
            </a:pPr>
            <a:r>
              <a:rPr lang="el-GR" altLang="en-US" sz="2400" dirty="0"/>
              <a:t>Καταιγίδες</a:t>
            </a:r>
          </a:p>
          <a:p>
            <a:pPr lvl="1">
              <a:lnSpc>
                <a:spcPct val="125000"/>
              </a:lnSpc>
              <a:buFontTx/>
              <a:buChar char="•"/>
            </a:pPr>
            <a:r>
              <a:rPr lang="el-GR" altLang="en-US" sz="2400" dirty="0"/>
              <a:t>Πλημμύρες</a:t>
            </a:r>
          </a:p>
          <a:p>
            <a:pPr lvl="1">
              <a:lnSpc>
                <a:spcPct val="125000"/>
              </a:lnSpc>
              <a:buFontTx/>
              <a:buChar char="•"/>
            </a:pPr>
            <a:r>
              <a:rPr lang="el-GR" altLang="en-US" sz="2400" dirty="0"/>
              <a:t>Ηφαιστειακή δραστηριότητα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Αλληλεπιδράσεις </a:t>
            </a:r>
            <a:br>
              <a:rPr lang="el-GR" sz="4000" dirty="0" smtClean="0"/>
            </a:br>
            <a:r>
              <a:rPr lang="el-GR" sz="4000" dirty="0" smtClean="0"/>
              <a:t>με άλλους οργανισμούς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  <a:buFontTx/>
              <a:buChar char="•"/>
            </a:pPr>
            <a:r>
              <a:rPr lang="el-GR" altLang="en-US" sz="2400" dirty="0"/>
              <a:t>Ανταγωνισμός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l-GR" altLang="en-US" sz="2400" dirty="0"/>
              <a:t>Θήρευση</a:t>
            </a:r>
          </a:p>
          <a:p>
            <a:pPr lvl="1">
              <a:lnSpc>
                <a:spcPct val="120000"/>
              </a:lnSpc>
              <a:buFontTx/>
              <a:buChar char="•"/>
            </a:pPr>
            <a:r>
              <a:rPr lang="el-GR" altLang="en-US" sz="2400" dirty="0"/>
              <a:t>Αμοιβαιότητα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Αλληλεπιδράσεις </a:t>
            </a:r>
            <a:br>
              <a:rPr lang="el-GR" sz="4000" dirty="0" smtClean="0"/>
            </a:br>
            <a:r>
              <a:rPr lang="el-GR" sz="4000" dirty="0" smtClean="0"/>
              <a:t>με άλλους οργανισμούς 2/2</a:t>
            </a:r>
            <a:endParaRPr lang="el-GR" sz="40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14" y="1690689"/>
            <a:ext cx="4269622" cy="4563465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47712" y="59068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893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Προσαρμογή και γονιδιακή ροή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Οι περιφερειακοί πληθυσμοί διαφοροποιούνται από τους </a:t>
            </a:r>
            <a:r>
              <a:rPr lang="el-GR" altLang="en-US" sz="2400" dirty="0" smtClean="0"/>
              <a:t>κεντρικούς.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Η παρουσία γονιδιακής ροής αποτρέπει τη διαφοροποίηση και δυσκολεύει την προσαρμογή σε νέες περιοχές με πιο ακραίες περιβαλλοντικές </a:t>
            </a:r>
            <a:r>
              <a:rPr lang="el-GR" altLang="en-US" sz="2400" dirty="0" smtClean="0"/>
              <a:t>συνθήκες.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7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Προσαρμογή και γονιδιακή ροή 2/2</a:t>
            </a:r>
            <a:endParaRPr lang="el-GR" sz="40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02" y="1429690"/>
            <a:ext cx="3081795" cy="4830401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62247" y="587725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κατανομή των βιοκοινοτήτων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600" dirty="0"/>
              <a:t>Τα είδη εξαπλώνονται ως μονάδες ή ως </a:t>
            </a:r>
            <a:r>
              <a:rPr lang="el-GR" altLang="en-US" sz="2600" dirty="0" smtClean="0"/>
              <a:t>βιοκοινότητες</a:t>
            </a:r>
            <a:r>
              <a:rPr lang="el-GR" altLang="en-US" sz="2600" dirty="0"/>
              <a:t>;</a:t>
            </a:r>
            <a:endParaRPr lang="en-GB" altLang="en-US" sz="26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Χωρικά πρότυπα κατανομής βιοκοινοτήτων 1/3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825625"/>
            <a:ext cx="7652905" cy="3962111"/>
          </a:xfrm>
        </p:spPr>
        <p:txBody>
          <a:bodyPr>
            <a:normAutofit fontScale="92500"/>
          </a:bodyPr>
          <a:lstStyle/>
          <a:p>
            <a:r>
              <a:rPr lang="el-GR" altLang="en-US" sz="2600" dirty="0"/>
              <a:t>Οι ομάδες των οργανισμών παρουσιάζουν παρόμοιες εξαπλώσεις και κατανέμονται ως διακριτές </a:t>
            </a:r>
            <a:r>
              <a:rPr lang="el-GR" altLang="en-US" sz="2600" dirty="0" smtClean="0"/>
              <a:t>βιοκοινότητες.</a:t>
            </a:r>
            <a:endParaRPr lang="el-GR" altLang="en-US" sz="2600" dirty="0"/>
          </a:p>
          <a:p>
            <a:endParaRPr lang="el-GR" altLang="en-US" sz="2600" dirty="0"/>
          </a:p>
          <a:p>
            <a:r>
              <a:rPr lang="el-GR" altLang="en-US" sz="2600" dirty="0"/>
              <a:t>Ορισμένα είδη αποκλείουν το ένα το άλλο κατά μήκος στενών </a:t>
            </a:r>
            <a:r>
              <a:rPr lang="el-GR" altLang="en-US" sz="2600" dirty="0" smtClean="0"/>
              <a:t>ορίων, </a:t>
            </a:r>
            <a:r>
              <a:rPr lang="el-GR" altLang="en-US" sz="2600" dirty="0"/>
              <a:t>αλλά τα περισσότερα είδη δεν σχετίζονται με τα άλλα για να σχηματίσουν διακριτές </a:t>
            </a:r>
            <a:r>
              <a:rPr lang="el-GR" altLang="en-US" sz="2600" dirty="0" smtClean="0"/>
              <a:t>βιοκοινότητες.</a:t>
            </a:r>
            <a:endParaRPr lang="el-GR" altLang="en-US" sz="2600" dirty="0"/>
          </a:p>
          <a:p>
            <a:endParaRPr lang="el-GR" altLang="en-US" sz="2600" dirty="0"/>
          </a:p>
          <a:p>
            <a:r>
              <a:rPr lang="el-GR" altLang="en-US" sz="2600" dirty="0"/>
              <a:t>Τα είδη σχηματίζουν διακριτές </a:t>
            </a:r>
            <a:r>
              <a:rPr lang="el-GR" altLang="en-US" sz="2600" dirty="0" smtClean="0"/>
              <a:t>βιοκοινότητες, </a:t>
            </a:r>
            <a:r>
              <a:rPr lang="el-GR" altLang="en-US" sz="2600" dirty="0"/>
              <a:t>αλλά η αντικατάσταση των βιοκοινοτήτων είναι </a:t>
            </a:r>
            <a:r>
              <a:rPr lang="el-GR" altLang="en-US" sz="2600" dirty="0" smtClean="0"/>
              <a:t>σταδιακή.</a:t>
            </a:r>
            <a:endParaRPr lang="en-GB" altLang="en-US" sz="26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Χωρικά πρότυπα κατανομής βιοκοινοτήτων 2/3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825625"/>
            <a:ext cx="7652905" cy="3962111"/>
          </a:xfrm>
        </p:spPr>
        <p:txBody>
          <a:bodyPr>
            <a:normAutofit/>
          </a:bodyPr>
          <a:lstStyle/>
          <a:p>
            <a:r>
              <a:rPr lang="el-GR" altLang="en-US" sz="2400" dirty="0"/>
              <a:t>Τα είδη εμφανίζονται και εξαφανίζονται σταδιακά και ανεξάρτητα από την παρουσία ή απουσία άλλων </a:t>
            </a:r>
            <a:r>
              <a:rPr lang="el-GR" altLang="en-US" sz="2400" dirty="0" smtClean="0"/>
              <a:t>ειδών.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Οι εξαπλώσεις των περισσότερων ειδών εγκλείονται στις εξαπλώσεις λίγων κυρίαρχων </a:t>
            </a:r>
            <a:r>
              <a:rPr lang="el-GR" altLang="en-US" sz="2400" dirty="0" smtClean="0"/>
              <a:t>ειδών.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6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κατανομή των πληθυσμών 1/6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400" dirty="0"/>
              <a:t>Οι περιβαλλοντικές συνθήκες επηρεάζουν:</a:t>
            </a:r>
          </a:p>
          <a:p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Το μέγεθος της γεωγραφικής κατανομής</a:t>
            </a:r>
          </a:p>
          <a:p>
            <a:pPr>
              <a:buFontTx/>
              <a:buChar char="•"/>
            </a:pPr>
            <a:r>
              <a:rPr lang="el-GR" altLang="en-US" sz="2400" dirty="0" smtClean="0"/>
              <a:t>Τη </a:t>
            </a:r>
            <a:r>
              <a:rPr lang="el-GR" altLang="en-US" sz="2400" dirty="0"/>
              <a:t>θέση των ορίων της κατανομής</a:t>
            </a:r>
          </a:p>
          <a:p>
            <a:pPr>
              <a:buFontTx/>
              <a:buChar char="•"/>
            </a:pPr>
            <a:r>
              <a:rPr lang="el-GR" altLang="en-US" sz="2400" dirty="0"/>
              <a:t>Τα γεωγραφικά πρότυπα της αφθονίας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Χωρικά πρότυπα κατανομής βιοκοινοτήτων 3/3</a:t>
            </a:r>
            <a:endParaRPr lang="el-GR" sz="40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05" y="1825625"/>
            <a:ext cx="4851590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94231" y="58356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9996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Χρονικά πρότυπα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Τα είδη αντικαθίστανται από άλλα σύμφωνα με τις αρχές τις </a:t>
            </a:r>
            <a:r>
              <a:rPr lang="el-GR" altLang="en-US" sz="2400" dirty="0" smtClean="0"/>
              <a:t>διαδοχής.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Σε μεγάλα χρονικά διαστήματα παρατηρούνται μεγάλες αλλαγές λόγω μακροχρόνιων κλιματικών </a:t>
            </a:r>
            <a:r>
              <a:rPr lang="el-GR" altLang="en-US" sz="2400" dirty="0" smtClean="0"/>
              <a:t>αλλαγών.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Χρονικά πρότυπα 2/2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35"/>
          <a:stretch/>
        </p:blipFill>
        <p:spPr>
          <a:xfrm>
            <a:off x="275359" y="1430769"/>
            <a:ext cx="4049811" cy="2819111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1"/>
          <a:stretch/>
        </p:blipFill>
        <p:spPr>
          <a:xfrm>
            <a:off x="4447309" y="3016104"/>
            <a:ext cx="4160850" cy="2926631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51032" y="42024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239953" y="585707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410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Χερσαίες </a:t>
            </a:r>
            <a:r>
              <a:rPr lang="el-GR" dirty="0" err="1" smtClean="0"/>
              <a:t>μεγακοινότητες</a:t>
            </a:r>
            <a:r>
              <a:rPr lang="el-GR" dirty="0" smtClean="0"/>
              <a:t> 1/3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Tx/>
              <a:buChar char="•"/>
            </a:pPr>
            <a:r>
              <a:rPr lang="el-GR" altLang="en-US" sz="2600" dirty="0"/>
              <a:t>Τροπικό βροχερό δάσος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Τροπικό φυλλοβόλο δάσος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Δάσος </a:t>
            </a:r>
            <a:r>
              <a:rPr lang="el-GR" altLang="en-US" sz="2600" dirty="0" err="1"/>
              <a:t>αγκαθοειδών</a:t>
            </a:r>
            <a:endParaRPr lang="el-GR" altLang="en-US" sz="2600" dirty="0"/>
          </a:p>
          <a:p>
            <a:pPr lvl="1">
              <a:buFontTx/>
              <a:buChar char="•"/>
            </a:pPr>
            <a:r>
              <a:rPr lang="el-GR" altLang="en-US" sz="2600" dirty="0"/>
              <a:t>Τροπική σαβάνα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Έρημος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Σκληρόφυλλο μεσογειακό δάσος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Υποτροπικό αειθαλές δάσος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Εύκρατο φυλλοβόλο δάσος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Βόρειο δάσος </a:t>
            </a:r>
            <a:r>
              <a:rPr lang="el-GR" altLang="en-US" sz="2600" dirty="0" err="1"/>
              <a:t>τάιγκα</a:t>
            </a:r>
            <a:endParaRPr lang="el-GR" altLang="en-US" sz="2600" dirty="0"/>
          </a:p>
          <a:p>
            <a:pPr lvl="1">
              <a:buFontTx/>
              <a:buChar char="•"/>
            </a:pPr>
            <a:r>
              <a:rPr lang="el-GR" altLang="en-US" sz="2600" dirty="0"/>
              <a:t>Εύκρατο βροχερό δάσος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Εύκρατα λιβάδια</a:t>
            </a:r>
          </a:p>
          <a:p>
            <a:pPr lvl="1">
              <a:buFontTx/>
              <a:buChar char="•"/>
            </a:pPr>
            <a:r>
              <a:rPr lang="el-GR" altLang="en-US" sz="2600" dirty="0"/>
              <a:t>Τούνδρα</a:t>
            </a:r>
            <a:endParaRPr lang="en-GB" altLang="en-US" sz="26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Χερσαίες </a:t>
            </a:r>
            <a:r>
              <a:rPr lang="el-GR" dirty="0" err="1" smtClean="0"/>
              <a:t>μεγακοινότητες</a:t>
            </a:r>
            <a:r>
              <a:rPr lang="el-GR" dirty="0" smtClean="0"/>
              <a:t> 2/3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94" y="1496291"/>
            <a:ext cx="6664212" cy="4680672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49096" y="471027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5817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Χερσαίες </a:t>
            </a:r>
            <a:r>
              <a:rPr lang="el-GR" dirty="0" err="1" smtClean="0"/>
              <a:t>μεγακοινότητες</a:t>
            </a:r>
            <a:r>
              <a:rPr lang="el-GR" dirty="0" smtClean="0"/>
              <a:t> 3/3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4" y="1477107"/>
            <a:ext cx="5653755" cy="4584681"/>
          </a:xfrm>
        </p:spPr>
      </p:pic>
      <p:sp>
        <p:nvSpPr>
          <p:cNvPr id="6" name="TextBox 5"/>
          <p:cNvSpPr txBox="1"/>
          <p:nvPr/>
        </p:nvSpPr>
        <p:spPr>
          <a:xfrm>
            <a:off x="7114565" y="55919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332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Τροπικό βροχερό δάσος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Πυκνό, ψηλό αειθαλές </a:t>
            </a:r>
            <a:r>
              <a:rPr lang="el-GR" altLang="en-US" sz="2400" dirty="0" smtClean="0"/>
              <a:t>δάσος.</a:t>
            </a:r>
            <a:endParaRPr lang="el-GR" altLang="en-US" sz="2400" dirty="0"/>
          </a:p>
          <a:p>
            <a:r>
              <a:rPr lang="el-GR" altLang="en-US" sz="2400" dirty="0"/>
              <a:t>Ήπιοι χειμώνες και καλοκαίρια με βροχή όλο το </a:t>
            </a:r>
            <a:r>
              <a:rPr lang="el-GR" altLang="en-US" sz="2400" dirty="0" smtClean="0"/>
              <a:t>χρόνο.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Τροπικό βροχερό δάσος 2/2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1" y="1436682"/>
            <a:ext cx="3886200" cy="2905570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9467"/>
            <a:ext cx="3886200" cy="258770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96650" y="40448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8346" y="51952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1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Τροπικό φυλλοβόλο δάσος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Λιγότερα πυκνό δάσος με πιο αναπτυγμένο </a:t>
            </a:r>
            <a:r>
              <a:rPr lang="el-GR" altLang="en-US" sz="2400" dirty="0" err="1" smtClean="0"/>
              <a:t>υπο</a:t>
            </a:r>
            <a:r>
              <a:rPr lang="el-GR" altLang="en-US" sz="2400" dirty="0" smtClean="0"/>
              <a:t>-όροφο.</a:t>
            </a:r>
            <a:endParaRPr lang="el-GR" altLang="en-US" sz="2400" dirty="0"/>
          </a:p>
          <a:p>
            <a:r>
              <a:rPr lang="el-GR" altLang="en-US" sz="2400" dirty="0"/>
              <a:t>Εποχική βροχόπτωση και ξηρή </a:t>
            </a:r>
            <a:r>
              <a:rPr lang="el-GR" altLang="en-US" sz="2400" dirty="0" smtClean="0"/>
              <a:t>περίοδος.</a:t>
            </a:r>
            <a:endParaRPr lang="el-GR" altLang="en-US" sz="2400" dirty="0"/>
          </a:p>
          <a:p>
            <a:r>
              <a:rPr lang="el-GR" altLang="en-US" sz="2400" dirty="0"/>
              <a:t>Τα φύλλα πέφτουν κατά τη διάρκεια της ξηρής </a:t>
            </a:r>
            <a:r>
              <a:rPr lang="el-GR" altLang="en-US" sz="2400" dirty="0" smtClean="0"/>
              <a:t>περιόδου.</a:t>
            </a:r>
            <a:endParaRPr lang="el-GR" altLang="en-US" sz="2400" dirty="0"/>
          </a:p>
          <a:p>
            <a:r>
              <a:rPr lang="el-GR" altLang="en-US" sz="2400" dirty="0"/>
              <a:t>Τυπικά φυτά: </a:t>
            </a:r>
            <a:r>
              <a:rPr lang="el-GR" altLang="en-US" sz="2400" dirty="0" err="1"/>
              <a:t>μπαομπάμπ</a:t>
            </a:r>
            <a:r>
              <a:rPr lang="el-GR" altLang="en-US" sz="2400" dirty="0"/>
              <a:t>, </a:t>
            </a:r>
            <a:r>
              <a:rPr lang="el-GR" altLang="en-US" sz="2400" dirty="0" smtClean="0"/>
              <a:t>τικ.</a:t>
            </a:r>
            <a:endParaRPr lang="en-GB" altLang="en-US" sz="24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57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Τροπικό φυλλοβόλο δάσος 2/2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90692" y="39935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9073" y="50148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12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7522" name="Picture 2" descr="https://www.desertmuseum.org/programs/images/TDF_Yecora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042" y="1526650"/>
            <a:ext cx="3732614" cy="2773333"/>
          </a:xfrm>
          <a:prstGeom prst="rect">
            <a:avLst/>
          </a:prstGeom>
          <a:noFill/>
        </p:spPr>
      </p:pic>
      <p:pic>
        <p:nvPicPr>
          <p:cNvPr id="107524" name="Picture 4" descr="TDF_Alamos95.jpg (1000×666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561" y="3316464"/>
            <a:ext cx="3831226" cy="255159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19812" y="39641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</a:t>
            </a:r>
            <a:r>
              <a:rPr lang="el-GR" sz="1200" dirty="0" smtClean="0">
                <a:solidFill>
                  <a:schemeClr val="bg1"/>
                </a:solidFill>
              </a:rPr>
              <a:t>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8060" y="554180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</a:t>
            </a:r>
            <a:r>
              <a:rPr lang="el-GR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8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κατανομή των πληθυσμών 2/6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182" y="1921934"/>
            <a:ext cx="5029636" cy="3572566"/>
          </a:xfrm>
          <a:prstGeom prst="rect">
            <a:avLst/>
          </a:prstGeo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2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Δάσος </a:t>
            </a:r>
            <a:r>
              <a:rPr lang="el-GR" dirty="0" err="1" smtClean="0"/>
              <a:t>αγκαθοειδών</a:t>
            </a:r>
            <a:r>
              <a:rPr lang="el-GR" dirty="0" smtClean="0"/>
              <a:t>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Χαμηλή βλάστηση σε ζεστές, ξηρές έως ημίξηρες </a:t>
            </a:r>
            <a:r>
              <a:rPr lang="el-GR" altLang="en-US" sz="2400" dirty="0" smtClean="0"/>
              <a:t>πεδιάδες.</a:t>
            </a:r>
            <a:endParaRPr lang="el-GR" altLang="en-US" sz="2400" dirty="0"/>
          </a:p>
          <a:p>
            <a:r>
              <a:rPr lang="el-GR" altLang="en-US" sz="2400" dirty="0"/>
              <a:t>Απουσία φύλλων κατά την ξηρή περίοδο, πυκνός ποώδης </a:t>
            </a:r>
            <a:r>
              <a:rPr lang="el-GR" altLang="en-US" sz="2400" dirty="0" err="1" smtClean="0"/>
              <a:t>υπο</a:t>
            </a:r>
            <a:r>
              <a:rPr lang="el-GR" altLang="en-US" sz="2400" dirty="0" smtClean="0"/>
              <a:t>-όροφος </a:t>
            </a:r>
            <a:r>
              <a:rPr lang="el-GR" altLang="en-US" sz="2400" dirty="0"/>
              <a:t>κατά την υγρή </a:t>
            </a:r>
            <a:r>
              <a:rPr lang="el-GR" altLang="en-US" sz="2400" dirty="0" smtClean="0"/>
              <a:t>περίοδο.</a:t>
            </a:r>
            <a:endParaRPr lang="el-GR" altLang="en-US" sz="2400" dirty="0"/>
          </a:p>
          <a:p>
            <a:r>
              <a:rPr lang="el-GR" altLang="en-US" sz="2400" dirty="0"/>
              <a:t>Μικροί αγκαθωτοί θάμνοι ή </a:t>
            </a:r>
            <a:r>
              <a:rPr lang="el-GR" altLang="en-US" sz="2400" dirty="0" smtClean="0"/>
              <a:t>δέντρα.</a:t>
            </a:r>
            <a:endParaRPr lang="el-GR" altLang="en-US" sz="2400" dirty="0"/>
          </a:p>
          <a:p>
            <a:r>
              <a:rPr lang="el-GR" altLang="en-US" sz="2400" dirty="0"/>
              <a:t>Τυπικά είδη: </a:t>
            </a:r>
            <a:r>
              <a:rPr lang="el-GR" altLang="en-US" sz="2400" dirty="0" smtClean="0"/>
              <a:t>Ακακίες.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Δάσος </a:t>
            </a:r>
            <a:r>
              <a:rPr lang="el-GR" dirty="0" err="1" smtClean="0"/>
              <a:t>αγκαθοειδών</a:t>
            </a:r>
            <a:r>
              <a:rPr lang="el-GR" dirty="0" smtClean="0"/>
              <a:t> 2/2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2859" y="53385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13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4450" name="Picture 2" descr="http://oakridge.in/blog/image.axd?picture=%2F2015%2F03%2F9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0034" y="1747333"/>
            <a:ext cx="5187701" cy="38907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85975" y="5338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</a:t>
            </a:r>
            <a:r>
              <a:rPr lang="el-GR" sz="1200" dirty="0" smtClean="0">
                <a:solidFill>
                  <a:schemeClr val="bg1"/>
                </a:solidFill>
              </a:rPr>
              <a:t>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1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Τροπική σαβάνα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Αραιή δενδρώδης βλάστηση, πυκνή και ψηλή </a:t>
            </a:r>
            <a:r>
              <a:rPr lang="el-GR" altLang="en-US" sz="2400" dirty="0" smtClean="0"/>
              <a:t>ποώδης.</a:t>
            </a:r>
            <a:endParaRPr lang="el-GR" altLang="en-US" sz="2400" dirty="0"/>
          </a:p>
          <a:p>
            <a:r>
              <a:rPr lang="el-GR" altLang="en-US" sz="2400" dirty="0"/>
              <a:t>Τυπικά φυτά: ακακίες και </a:t>
            </a:r>
            <a:r>
              <a:rPr lang="el-GR" altLang="en-US" sz="2400" dirty="0" smtClean="0"/>
              <a:t>αγρωστώδη.</a:t>
            </a:r>
            <a:endParaRPr lang="el-GR" altLang="en-US" sz="2400" dirty="0"/>
          </a:p>
          <a:p>
            <a:r>
              <a:rPr lang="el-GR" altLang="en-US" sz="2400" dirty="0"/>
              <a:t>Τυπικά ζώα: μεγάλα </a:t>
            </a:r>
            <a:r>
              <a:rPr lang="el-GR" altLang="en-US" sz="2400" dirty="0" smtClean="0"/>
              <a:t>φυτοφάγα.</a:t>
            </a:r>
            <a:endParaRPr lang="el-GR" altLang="en-US" sz="2400" dirty="0"/>
          </a:p>
          <a:p>
            <a:r>
              <a:rPr lang="el-GR" altLang="en-US" sz="2400" dirty="0"/>
              <a:t>Θερμοί χειμώνες και ζεστά και υγρά </a:t>
            </a:r>
            <a:r>
              <a:rPr lang="el-GR" altLang="en-US" sz="2400" dirty="0" smtClean="0"/>
              <a:t>καλοκαίρια.</a:t>
            </a:r>
            <a:endParaRPr lang="el-GR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Τροπική σαβάνα 2/2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94029"/>
            <a:ext cx="3886200" cy="2585729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618586"/>
            <a:ext cx="3886200" cy="2765415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73090" y="41027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62383" y="51070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0207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Έρημος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Πολύ αραιή βλάστηση, ανθεκτική στην ξηρασία, τυπικά αγκαθωτή και με μικρά </a:t>
            </a:r>
            <a:r>
              <a:rPr lang="el-GR" altLang="en-US" sz="2400" dirty="0" smtClean="0"/>
              <a:t>φύλλα.</a:t>
            </a:r>
            <a:endParaRPr lang="el-GR" altLang="en-US" sz="2400" dirty="0"/>
          </a:p>
          <a:p>
            <a:r>
              <a:rPr lang="el-GR" altLang="en-US" sz="2400" dirty="0"/>
              <a:t>Τυπικά φυτά: κάκτοι, ακακίες, </a:t>
            </a:r>
            <a:r>
              <a:rPr lang="el-GR" altLang="en-US" sz="2400" dirty="0" smtClean="0"/>
              <a:t>ετήσια.</a:t>
            </a:r>
            <a:endParaRPr lang="el-GR" altLang="en-US" sz="2400" dirty="0"/>
          </a:p>
          <a:p>
            <a:r>
              <a:rPr lang="el-GR" altLang="en-US" sz="2400" dirty="0"/>
              <a:t>Τυπικά ζώα: ερπετά, </a:t>
            </a:r>
            <a:r>
              <a:rPr lang="el-GR" altLang="en-US" sz="2400" dirty="0" smtClean="0"/>
              <a:t>τρωκτικά.</a:t>
            </a:r>
            <a:endParaRPr lang="el-GR" altLang="en-US" sz="2400" dirty="0"/>
          </a:p>
          <a:p>
            <a:r>
              <a:rPr lang="el-GR" altLang="en-US" sz="2400" dirty="0"/>
              <a:t>Μικρή βροχόπτωση, υψηλή </a:t>
            </a:r>
            <a:r>
              <a:rPr lang="el-GR" altLang="en-US" sz="2400" dirty="0" smtClean="0"/>
              <a:t>θερμοκρασία.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Έρημος 2/2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30240" y="43298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8346" y="51952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17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8310" name="Picture 6" descr="http://k41.pbase.com/v3/65/76265/1/51106846.IMG_5360jt60landsca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017" y="1590221"/>
            <a:ext cx="4042713" cy="2665896"/>
          </a:xfrm>
          <a:prstGeom prst="rect">
            <a:avLst/>
          </a:prstGeom>
          <a:noFill/>
        </p:spPr>
      </p:pic>
      <p:pic>
        <p:nvPicPr>
          <p:cNvPr id="98312" name="Picture 8" descr="http://www.redorbit.com/media/uploads/2014/01/sonorandese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3012551"/>
            <a:ext cx="3958858" cy="267222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06657" y="39791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32903" y="54399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17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68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Σκληρόφυλλο μεσογειακό δάσος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/>
              <a:t>Αραιή ως πυκνή ξυλώδης βλάστηση με χαμηλά δέντρα και </a:t>
            </a:r>
            <a:r>
              <a:rPr lang="el-GR" altLang="en-US" sz="2400" dirty="0" smtClean="0"/>
              <a:t>θάμνους.</a:t>
            </a:r>
            <a:endParaRPr lang="el-GR" altLang="en-US" sz="2400" dirty="0"/>
          </a:p>
          <a:p>
            <a:r>
              <a:rPr lang="el-GR" altLang="en-US" sz="2400" dirty="0"/>
              <a:t>Φυτά με παχιά και σκληρά αειθαλή </a:t>
            </a:r>
            <a:r>
              <a:rPr lang="el-GR" altLang="en-US" sz="2400" dirty="0" smtClean="0"/>
              <a:t>φύλλα.</a:t>
            </a:r>
            <a:endParaRPr lang="el-GR" altLang="en-US" sz="2400" dirty="0"/>
          </a:p>
          <a:p>
            <a:r>
              <a:rPr lang="el-GR" altLang="en-US" sz="2400" dirty="0"/>
              <a:t>Τυπικά φυτά: πουρνάρια, αγριελιές, κουμαριές, πεύκα, διάφορα φρύγανα κ.ά.</a:t>
            </a:r>
          </a:p>
          <a:p>
            <a:r>
              <a:rPr lang="el-GR" altLang="en-US" sz="2400" dirty="0"/>
              <a:t>Τυπικά ζώα: τρωκτικά, ερπετά κ.ά.</a:t>
            </a:r>
          </a:p>
          <a:p>
            <a:r>
              <a:rPr lang="el-GR" altLang="en-US" sz="2400" dirty="0"/>
              <a:t>Κλίμα μεσογειακού τύπου με ζεστά καλοκαίρια χωρίς βροχόπτωση και ήπιους </a:t>
            </a:r>
            <a:r>
              <a:rPr lang="el-GR" altLang="en-US" sz="2400" dirty="0" smtClean="0"/>
              <a:t>χειμώνες.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Σκληρόφυλλο μεσογειακό δάσος 2/2</a:t>
            </a:r>
            <a:endParaRPr lang="el-GR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04810" y="579939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18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5234" name="Picture 2" descr="http://www.geo.arizona.edu/Antevs/biomes/chapoakwd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287" y="1803527"/>
            <a:ext cx="5590044" cy="39016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82879" y="51950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09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Υποτροπικό αειθαλές δάσος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Υγρό υποτροπικό κλίμα, υγροί ήπιοι </a:t>
            </a:r>
            <a:r>
              <a:rPr lang="el-GR" altLang="en-US" sz="2400" dirty="0" smtClean="0"/>
              <a:t>χειμώνες.</a:t>
            </a:r>
            <a:endParaRPr lang="el-GR" altLang="en-US" sz="2400" dirty="0"/>
          </a:p>
          <a:p>
            <a:r>
              <a:rPr lang="el-GR" altLang="en-US" sz="2400" dirty="0"/>
              <a:t>Τυπικά φυτά: </a:t>
            </a:r>
            <a:r>
              <a:rPr lang="el-GR" altLang="en-US" sz="2400" dirty="0" err="1"/>
              <a:t>μαγκρόβια</a:t>
            </a:r>
            <a:r>
              <a:rPr lang="el-GR" altLang="en-US" sz="2400" dirty="0"/>
              <a:t>, </a:t>
            </a:r>
            <a:r>
              <a:rPr lang="el-GR" altLang="en-US" sz="2400" dirty="0" err="1" smtClean="0"/>
              <a:t>μαγκνόλιες</a:t>
            </a:r>
            <a:r>
              <a:rPr lang="el-GR" altLang="en-US" sz="2400" dirty="0" smtClean="0"/>
              <a:t>. 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Υποτροπικό αειθαλές δάσος 2/2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25063" y="5765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2166" name="Picture 6" descr="https://retrorpg.files.wordpress.com/2011/04/subtropic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054" y="1826135"/>
            <a:ext cx="5688634" cy="37687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71864" y="530306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8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κατανομή των πληθυσμών 3/6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315" y="1690689"/>
            <a:ext cx="6263801" cy="4351338"/>
          </a:xfrm>
          <a:prstGeom prst="rect">
            <a:avLst/>
          </a:prstGeo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60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Εύκρατο φυλλοβόλο δάσος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Πυκνό δάσος με ψηλά φυλλοβόλα </a:t>
            </a:r>
            <a:r>
              <a:rPr lang="el-GR" altLang="en-US" sz="2400" dirty="0" smtClean="0"/>
              <a:t>δέντρα.</a:t>
            </a:r>
            <a:endParaRPr lang="el-GR" altLang="en-US" sz="2400" dirty="0"/>
          </a:p>
          <a:p>
            <a:r>
              <a:rPr lang="el-GR" altLang="en-US" sz="2400" dirty="0"/>
              <a:t>Τυπικά φυτά: σφεντάμια, δρυς, φτελιές,  κ.ά.</a:t>
            </a:r>
          </a:p>
          <a:p>
            <a:r>
              <a:rPr lang="el-GR" altLang="en-US" sz="2400" dirty="0"/>
              <a:t>Τυπικά ζώα: ελάφια, σκίουροι κ.ά.</a:t>
            </a:r>
          </a:p>
          <a:p>
            <a:r>
              <a:rPr lang="el-GR" altLang="en-US" sz="2400" dirty="0"/>
              <a:t>Κλίμα: Παγωμένοι χειμώνες, θερμά </a:t>
            </a:r>
            <a:r>
              <a:rPr lang="el-GR" altLang="en-US" sz="2400" dirty="0" smtClean="0"/>
              <a:t>καλοκαίρια.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Εύκρατο φυλλοβόλο δάσος 2/2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31093"/>
            <a:ext cx="3886200" cy="2493492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88" y="1990796"/>
            <a:ext cx="3635524" cy="4020995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73090" y="43474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88267" y="55820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79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Βόρειο δάσος – </a:t>
            </a:r>
            <a:r>
              <a:rPr lang="el-GR" dirty="0" err="1" smtClean="0"/>
              <a:t>τάιγκα</a:t>
            </a:r>
            <a:r>
              <a:rPr lang="el-GR" dirty="0" smtClean="0"/>
              <a:t>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Πυκνή αείφυλλη βλάστηση κωνοφόρων</a:t>
            </a:r>
          </a:p>
          <a:p>
            <a:r>
              <a:rPr lang="el-GR" altLang="en-US" sz="2400" dirty="0"/>
              <a:t>Τυπικά φυτά: πεύκα, </a:t>
            </a:r>
            <a:r>
              <a:rPr lang="el-GR" altLang="en-US" sz="2400" dirty="0" err="1"/>
              <a:t>ερυθρελάτη</a:t>
            </a:r>
            <a:endParaRPr lang="el-GR" altLang="en-US" sz="2400" dirty="0"/>
          </a:p>
          <a:p>
            <a:r>
              <a:rPr lang="el-GR" altLang="en-US" sz="2400" dirty="0"/>
              <a:t>Τυπικά ζώα: </a:t>
            </a:r>
            <a:r>
              <a:rPr lang="el-GR" altLang="en-US" sz="2400" dirty="0" err="1"/>
              <a:t>άλκες</a:t>
            </a:r>
            <a:r>
              <a:rPr lang="el-GR" altLang="en-US" sz="2400" dirty="0"/>
              <a:t>, αρκούδες, λύκοι</a:t>
            </a:r>
          </a:p>
          <a:p>
            <a:r>
              <a:rPr lang="el-GR" altLang="en-US" sz="2400" dirty="0"/>
              <a:t>Κλίμα: Κρύοι χειμώνες με πολύ χιόνι. Το καλοκαίρι η θερμοκρασία ξεπερνά τους 10 </a:t>
            </a:r>
            <a:r>
              <a:rPr lang="el-GR" altLang="en-US" sz="2400" dirty="0" err="1"/>
              <a:t>βαθ</a:t>
            </a:r>
            <a:r>
              <a:rPr lang="el-GR" altLang="en-US" sz="2400" dirty="0"/>
              <a:t>. </a:t>
            </a:r>
            <a:r>
              <a:rPr lang="en-GB" altLang="en-US" sz="2400" dirty="0"/>
              <a:t>C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Βόρειο δάσος – </a:t>
            </a:r>
            <a:r>
              <a:rPr lang="el-GR" dirty="0" err="1" smtClean="0"/>
              <a:t>τάιγκα</a:t>
            </a:r>
            <a:r>
              <a:rPr lang="el-GR" dirty="0" smtClean="0"/>
              <a:t> 2/2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10208"/>
            <a:ext cx="3886200" cy="2548228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667316"/>
            <a:ext cx="3886200" cy="2667955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73090" y="41139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1190" y="49703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8036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Εύκρατο βροχερό δάσος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Ψηλά δέντρα και πλούσιος </a:t>
            </a:r>
            <a:r>
              <a:rPr lang="el-GR" altLang="en-US" sz="2400" dirty="0" err="1" smtClean="0"/>
              <a:t>υποόροφος</a:t>
            </a:r>
            <a:r>
              <a:rPr lang="el-GR" altLang="en-US" sz="2400" dirty="0" smtClean="0"/>
              <a:t>.</a:t>
            </a:r>
            <a:endParaRPr lang="el-GR" altLang="en-US" sz="2400" dirty="0"/>
          </a:p>
          <a:p>
            <a:r>
              <a:rPr lang="el-GR" altLang="en-US" sz="2400" dirty="0"/>
              <a:t>Κρύοι χειμώνες και </a:t>
            </a:r>
            <a:r>
              <a:rPr lang="el-GR" altLang="en-US" sz="2400" dirty="0" smtClean="0"/>
              <a:t>υγρασία.</a:t>
            </a:r>
            <a:endParaRPr lang="el-GR" altLang="en-US" sz="2400" dirty="0"/>
          </a:p>
          <a:p>
            <a:r>
              <a:rPr lang="el-GR" altLang="en-US" sz="2400" dirty="0"/>
              <a:t>Τυπικά φυτά: φτέρες, </a:t>
            </a:r>
            <a:r>
              <a:rPr lang="el-GR" altLang="en-US" sz="2400" dirty="0" err="1" smtClean="0"/>
              <a:t>σεκουόϊες</a:t>
            </a:r>
            <a:r>
              <a:rPr lang="el-GR" altLang="en-US" sz="2400" dirty="0" smtClean="0"/>
              <a:t>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Εύκρατο βροχερό δάσος 2/2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25840" y="57418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2946" name="Picture 2" descr="Chilliwack River Provincial Park, B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023" y="1533883"/>
            <a:ext cx="5979954" cy="44849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89875" y="57418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6357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Εύκρατα λιβάδια – στέπες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Βλάστηση χωρίς δέντρα ύψος όχι μεγαλύτερο του 1 </a:t>
            </a:r>
            <a:r>
              <a:rPr lang="el-GR" altLang="en-US" sz="2400" dirty="0" smtClean="0"/>
              <a:t>μ.</a:t>
            </a:r>
            <a:endParaRPr lang="el-GR" altLang="en-US" sz="2400" dirty="0"/>
          </a:p>
          <a:p>
            <a:r>
              <a:rPr lang="el-GR" altLang="en-US" sz="2400" dirty="0"/>
              <a:t>Τυπικά φυτά: </a:t>
            </a:r>
            <a:r>
              <a:rPr lang="el-GR" altLang="en-US" sz="2400" dirty="0" smtClean="0"/>
              <a:t>αγρωστώδη.</a:t>
            </a:r>
            <a:endParaRPr lang="el-GR" altLang="en-US" sz="2400" dirty="0"/>
          </a:p>
          <a:p>
            <a:r>
              <a:rPr lang="el-GR" altLang="en-US" sz="2400" dirty="0"/>
              <a:t>Τυπικά ζώα: μεγάλα </a:t>
            </a:r>
            <a:r>
              <a:rPr lang="el-GR" altLang="en-US" sz="2400" dirty="0" smtClean="0"/>
              <a:t>φυτοφάγα.</a:t>
            </a:r>
            <a:endParaRPr lang="el-GR" altLang="en-US" sz="2400" dirty="0"/>
          </a:p>
          <a:p>
            <a:r>
              <a:rPr lang="el-GR" altLang="en-US" sz="2400" dirty="0"/>
              <a:t>Κρύοι χειμώνες και λίγη </a:t>
            </a:r>
            <a:r>
              <a:rPr lang="el-GR" altLang="en-US" sz="2400" dirty="0" smtClean="0"/>
              <a:t>υγρασία.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Εύκρατα λιβάδια – στέπες 2/2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73090" y="43571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9968" y="50811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874" name="AutoShape 2" descr="http://whyfiles.org/wp-content/uploads/2014/05/purple_loosestrife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9876" name="Picture 4" descr="http://www.landscape.dept.shef.ac.uk/james-hitchmough/Images/chin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50" y="1848678"/>
            <a:ext cx="3760283" cy="2429123"/>
          </a:xfrm>
          <a:prstGeom prst="rect">
            <a:avLst/>
          </a:prstGeom>
          <a:noFill/>
        </p:spPr>
      </p:pic>
      <p:pic>
        <p:nvPicPr>
          <p:cNvPr id="79878" name="Picture 6" descr="http://www.kazakhstanbirdtours.com/images/steppe%20grasslan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6928" y="2981345"/>
            <a:ext cx="3844649" cy="288348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002210" y="39019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9953" y="55272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33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Τούνδρα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22168" y="1815234"/>
            <a:ext cx="7382741" cy="3795857"/>
          </a:xfrm>
        </p:spPr>
        <p:txBody>
          <a:bodyPr>
            <a:normAutofit fontScale="92500" lnSpcReduction="10000"/>
          </a:bodyPr>
          <a:lstStyle/>
          <a:p>
            <a:r>
              <a:rPr lang="el-GR" altLang="en-US" sz="2600" dirty="0"/>
              <a:t>Χαμηλή βλάστηση χωρίς δέντρα και με χαμηλά </a:t>
            </a:r>
            <a:r>
              <a:rPr lang="el-GR" altLang="en-US" sz="2600" dirty="0" smtClean="0"/>
              <a:t>πολυετή.</a:t>
            </a:r>
            <a:endParaRPr lang="el-GR" altLang="en-US" sz="2600" dirty="0"/>
          </a:p>
          <a:p>
            <a:r>
              <a:rPr lang="el-GR" altLang="en-US" sz="2600" dirty="0"/>
              <a:t>Τυπικά φυτά: λειχήνες, βρύα, </a:t>
            </a:r>
            <a:r>
              <a:rPr lang="el-GR" altLang="en-US" sz="2600" dirty="0" err="1"/>
              <a:t>νάνα</a:t>
            </a:r>
            <a:r>
              <a:rPr lang="el-GR" altLang="en-US" sz="2600" dirty="0"/>
              <a:t> ξυλώδη </a:t>
            </a:r>
            <a:r>
              <a:rPr lang="el-GR" altLang="en-US" sz="2600" dirty="0" smtClean="0"/>
              <a:t>φυτά.</a:t>
            </a:r>
            <a:endParaRPr lang="el-GR" altLang="en-US" sz="2600" dirty="0"/>
          </a:p>
          <a:p>
            <a:r>
              <a:rPr lang="el-GR" altLang="en-US" sz="2600" dirty="0"/>
              <a:t>Τυπικά ζώα: τάρανδοι, πολικές αρκούδες, </a:t>
            </a:r>
            <a:r>
              <a:rPr lang="el-GR" altLang="en-US" sz="2600" dirty="0" err="1" smtClean="0"/>
              <a:t>μοσχοβόδια</a:t>
            </a:r>
            <a:r>
              <a:rPr lang="el-GR" altLang="en-US" sz="2600" dirty="0" smtClean="0"/>
              <a:t>.</a:t>
            </a:r>
            <a:endParaRPr lang="el-GR" altLang="en-US" sz="2600" dirty="0"/>
          </a:p>
          <a:p>
            <a:r>
              <a:rPr lang="el-GR" altLang="en-US" sz="2600" dirty="0"/>
              <a:t>Πολύ κρύο και ξηρό </a:t>
            </a:r>
            <a:r>
              <a:rPr lang="el-GR" altLang="en-US" sz="2600" dirty="0" smtClean="0"/>
              <a:t>κλίμα.</a:t>
            </a:r>
            <a:endParaRPr lang="el-GR" altLang="en-US" sz="2600" dirty="0"/>
          </a:p>
          <a:p>
            <a:r>
              <a:rPr lang="el-GR" altLang="en-US" sz="2600" dirty="0"/>
              <a:t>Έδαφος μόνιμα παγωμένο, γεμίζει νερό το </a:t>
            </a:r>
            <a:r>
              <a:rPr lang="el-GR" altLang="en-US" sz="2600" dirty="0" smtClean="0"/>
              <a:t>καλοκαίρι.</a:t>
            </a:r>
            <a:endParaRPr lang="el-GR" altLang="en-US" sz="2600" dirty="0"/>
          </a:p>
          <a:p>
            <a:endParaRPr lang="el-GR" altLang="en-US" sz="2600" dirty="0"/>
          </a:p>
          <a:p>
            <a:r>
              <a:rPr lang="el-GR" altLang="en-US" sz="2600" dirty="0"/>
              <a:t>Αρκτική τούνδρα: γύρω από τους </a:t>
            </a:r>
            <a:r>
              <a:rPr lang="el-GR" altLang="en-US" sz="2600" dirty="0" smtClean="0"/>
              <a:t>πόλους.</a:t>
            </a:r>
            <a:endParaRPr lang="el-GR" altLang="en-US" sz="2600" dirty="0"/>
          </a:p>
          <a:p>
            <a:r>
              <a:rPr lang="el-GR" altLang="en-US" sz="2600" dirty="0"/>
              <a:t>Αλπική τούνδρα: στα μεγάλα </a:t>
            </a:r>
            <a:r>
              <a:rPr lang="el-GR" altLang="en-US" sz="2600" dirty="0" smtClean="0"/>
              <a:t>υψόμετρα.</a:t>
            </a:r>
            <a:endParaRPr lang="en-GB" altLang="en-US" sz="26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Τούνδρα 2/2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3886200" cy="2521765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6242"/>
            <a:ext cx="3886200" cy="2910103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73090" y="38036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3605" y="51793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0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κατανομή των </a:t>
            </a:r>
            <a:r>
              <a:rPr lang="el-GR" dirty="0" smtClean="0"/>
              <a:t>πληθυσμών 4/6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400" dirty="0"/>
              <a:t>Τα όρια της κατανομής των ειδών αλλάζουν γιατί:</a:t>
            </a:r>
          </a:p>
          <a:p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Αυξάνονται ή μειώνονται οι </a:t>
            </a:r>
            <a:r>
              <a:rPr lang="el-GR" altLang="en-US" sz="2400" dirty="0" smtClean="0"/>
              <a:t>πληθυσμοί.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 smtClean="0"/>
              <a:t>Εποικισμός.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 smtClean="0"/>
              <a:t>Εξαφάνιση.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61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Υδάτινες </a:t>
            </a:r>
            <a:r>
              <a:rPr lang="el-GR" dirty="0" err="1" smtClean="0"/>
              <a:t>μεγακοινότητες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l-GR" altLang="en-US" b="1" dirty="0"/>
              <a:t>Θαλάσσιες βιοκοινότητες</a:t>
            </a:r>
          </a:p>
          <a:p>
            <a:endParaRPr lang="el-GR" altLang="en-US" dirty="0"/>
          </a:p>
          <a:p>
            <a:pPr lvl="2">
              <a:buFontTx/>
              <a:buChar char="•"/>
            </a:pPr>
            <a:r>
              <a:rPr lang="el-GR" altLang="en-US" dirty="0" err="1"/>
              <a:t>Ευφωτική</a:t>
            </a:r>
            <a:r>
              <a:rPr lang="el-GR" altLang="en-US" dirty="0"/>
              <a:t> ζώνη</a:t>
            </a:r>
          </a:p>
          <a:p>
            <a:pPr lvl="2">
              <a:buFontTx/>
              <a:buChar char="•"/>
            </a:pPr>
            <a:r>
              <a:rPr lang="el-GR" altLang="en-US" dirty="0" err="1"/>
              <a:t>Αφωτική</a:t>
            </a:r>
            <a:r>
              <a:rPr lang="el-GR" altLang="en-US" dirty="0"/>
              <a:t> ζώνη</a:t>
            </a:r>
          </a:p>
          <a:p>
            <a:pPr lvl="2">
              <a:buFontTx/>
              <a:buChar char="•"/>
            </a:pPr>
            <a:r>
              <a:rPr lang="el-GR" altLang="en-US" dirty="0" err="1"/>
              <a:t>Νηρητική</a:t>
            </a:r>
            <a:r>
              <a:rPr lang="el-GR" altLang="en-US" dirty="0"/>
              <a:t> ζώνη</a:t>
            </a:r>
          </a:p>
          <a:p>
            <a:pPr lvl="2">
              <a:buFontTx/>
              <a:buChar char="•"/>
            </a:pPr>
            <a:r>
              <a:rPr lang="el-GR" altLang="en-US" dirty="0" err="1"/>
              <a:t>Υποπαραλιακή</a:t>
            </a:r>
            <a:r>
              <a:rPr lang="el-GR" altLang="en-US" dirty="0"/>
              <a:t> ζώνη</a:t>
            </a:r>
          </a:p>
          <a:p>
            <a:pPr lvl="2">
              <a:buFontTx/>
              <a:buChar char="•"/>
            </a:pPr>
            <a:r>
              <a:rPr lang="el-GR" altLang="en-US" dirty="0" err="1"/>
              <a:t>Βαθειά</a:t>
            </a:r>
            <a:r>
              <a:rPr lang="el-GR" altLang="en-US" dirty="0"/>
              <a:t> ζώνη</a:t>
            </a:r>
          </a:p>
          <a:p>
            <a:pPr lvl="2">
              <a:buFontTx/>
              <a:buChar char="•"/>
            </a:pPr>
            <a:r>
              <a:rPr lang="el-GR" altLang="en-US" dirty="0" err="1"/>
              <a:t>Αβυσσαία</a:t>
            </a:r>
            <a:r>
              <a:rPr lang="el-GR" altLang="en-US" dirty="0"/>
              <a:t> ζώνη</a:t>
            </a:r>
          </a:p>
          <a:p>
            <a:pPr lvl="2">
              <a:buFontTx/>
              <a:buChar char="•"/>
            </a:pPr>
            <a:r>
              <a:rPr lang="el-GR" altLang="en-US" dirty="0"/>
              <a:t>Πελαγική ζώνη</a:t>
            </a:r>
            <a:endParaRPr lang="en-GB" altLang="en-US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Κύριες θαλάσσιες ζώνες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70" y="1690689"/>
            <a:ext cx="4648200" cy="4334447"/>
          </a:xfrm>
        </p:spPr>
      </p:pic>
      <p:sp>
        <p:nvSpPr>
          <p:cNvPr id="6" name="TextBox 5"/>
          <p:cNvSpPr txBox="1"/>
          <p:nvPr/>
        </p:nvSpPr>
        <p:spPr>
          <a:xfrm>
            <a:off x="6722290" y="56172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pic>
        <p:nvPicPr>
          <p:cNvPr id="8" name="Θέση περιεχομένου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95379"/>
            <a:ext cx="7886700" cy="4011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2718" y="55870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0225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Βιο</a:t>
            </a:r>
            <a:r>
              <a:rPr lang="el-GR" sz="4000" dirty="0" smtClean="0"/>
              <a:t>-γεωγραφικές περιοχές </a:t>
            </a:r>
            <a:br>
              <a:rPr lang="el-GR" sz="4000" dirty="0" smtClean="0"/>
            </a:br>
            <a:r>
              <a:rPr lang="el-GR" sz="4000" dirty="0" smtClean="0"/>
              <a:t>των ωκεανών</a:t>
            </a:r>
            <a:endParaRPr lang="en-US" sz="4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98" y="1612054"/>
            <a:ext cx="6083003" cy="3934845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50735" y="52177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628650" y="5475488"/>
            <a:ext cx="794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err="1" smtClean="0"/>
              <a:t>Βιο</a:t>
            </a:r>
            <a:r>
              <a:rPr lang="el-GR" sz="1600" dirty="0" smtClean="0"/>
              <a:t>-γεωγραφικές </a:t>
            </a:r>
            <a:r>
              <a:rPr lang="el-GR" sz="1600" dirty="0"/>
              <a:t>περιοχές των ωκεανών. Πρώτα αρκτικές, </a:t>
            </a:r>
            <a:r>
              <a:rPr lang="el-GR" sz="1600" dirty="0" err="1"/>
              <a:t>υποαρκτικές</a:t>
            </a:r>
            <a:r>
              <a:rPr lang="el-GR" sz="1600" dirty="0"/>
              <a:t> 2ο, 3ο </a:t>
            </a:r>
            <a:r>
              <a:rPr lang="el-GR" sz="1600" dirty="0" smtClean="0"/>
              <a:t>βόρεια εύκρατες, </a:t>
            </a:r>
            <a:r>
              <a:rPr lang="el-GR" sz="1600" dirty="0"/>
              <a:t>υποτροπικές </a:t>
            </a:r>
            <a:r>
              <a:rPr lang="el-GR" sz="1600" dirty="0" smtClean="0"/>
              <a:t>βόρεια </a:t>
            </a:r>
            <a:r>
              <a:rPr lang="el-GR" sz="1600" dirty="0"/>
              <a:t>4ο, 5ο τροπικές, υποτροπικές νότια 6ο, 7ο νότια </a:t>
            </a:r>
            <a:r>
              <a:rPr lang="el-GR" sz="1600" dirty="0" smtClean="0"/>
              <a:t>εύκρατες, </a:t>
            </a:r>
            <a:r>
              <a:rPr lang="el-GR" sz="1600" dirty="0"/>
              <a:t>8ο και 9ο Ανταρκτική </a:t>
            </a:r>
            <a:r>
              <a:rPr lang="el-GR" sz="1600" dirty="0" err="1"/>
              <a:t>υπο</a:t>
            </a:r>
            <a:r>
              <a:rPr lang="el-GR" sz="1600" dirty="0"/>
              <a:t>-περιοχή της Ανταρκτικής. (</a:t>
            </a:r>
            <a:r>
              <a:rPr lang="el-GR" sz="1600" dirty="0" err="1"/>
              <a:t>Rass</a:t>
            </a:r>
            <a:r>
              <a:rPr lang="el-GR" sz="1600" dirty="0"/>
              <a:t> </a:t>
            </a:r>
            <a:r>
              <a:rPr lang="el-GR" sz="1600" dirty="0" smtClean="0"/>
              <a:t>1986, </a:t>
            </a:r>
            <a:r>
              <a:rPr lang="el-GR" sz="1600" dirty="0" err="1"/>
              <a:t>Lomolino</a:t>
            </a:r>
            <a:r>
              <a:rPr lang="el-GR" sz="1600" dirty="0"/>
              <a:t>, κ.ά. 2006</a:t>
            </a:r>
            <a:r>
              <a:rPr lang="el-GR" sz="1600" dirty="0" smtClean="0"/>
              <a:t>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6361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Κλιματικές περιοχές </a:t>
            </a:r>
            <a:br>
              <a:rPr lang="el-GR" sz="4000" dirty="0" smtClean="0"/>
            </a:br>
            <a:r>
              <a:rPr lang="el-GR" sz="4000" dirty="0" smtClean="0"/>
              <a:t>των ωκεανών</a:t>
            </a:r>
            <a:endParaRPr lang="en-US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50735" y="52177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1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88170" y="5468424"/>
            <a:ext cx="8567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/>
              <a:t>Κλιματικές </a:t>
            </a:r>
            <a:r>
              <a:rPr lang="el-GR" sz="1600" dirty="0"/>
              <a:t>περιοχές των ωκεανών με βάση τις μηνιαίες μέσες θερμοκρασίες του νερού. </a:t>
            </a:r>
            <a:r>
              <a:rPr lang="en-US" sz="1600" dirty="0" smtClean="0"/>
              <a:t>A</a:t>
            </a:r>
            <a:r>
              <a:rPr lang="el-GR" sz="1600" dirty="0" smtClean="0"/>
              <a:t> αρκτική</a:t>
            </a:r>
            <a:r>
              <a:rPr lang="en-US" sz="1600" dirty="0" smtClean="0"/>
              <a:t> </a:t>
            </a:r>
            <a:r>
              <a:rPr lang="el-GR" sz="1600" dirty="0" smtClean="0"/>
              <a:t>περιοχή, </a:t>
            </a:r>
            <a:r>
              <a:rPr lang="en-US" sz="1600" dirty="0" smtClean="0"/>
              <a:t>northern </a:t>
            </a:r>
            <a:r>
              <a:rPr lang="en-US" sz="1600" dirty="0" err="1" smtClean="0"/>
              <a:t>borial</a:t>
            </a:r>
            <a:r>
              <a:rPr lang="el-GR" sz="1600" dirty="0" smtClean="0"/>
              <a:t> </a:t>
            </a:r>
            <a:r>
              <a:rPr lang="el-GR" sz="1600" dirty="0"/>
              <a:t>NB, SB </a:t>
            </a:r>
            <a:r>
              <a:rPr lang="en-US" sz="1600" dirty="0" smtClean="0"/>
              <a:t>southern </a:t>
            </a:r>
            <a:r>
              <a:rPr lang="en-US" sz="1600" dirty="0" err="1" smtClean="0"/>
              <a:t>borial</a:t>
            </a:r>
            <a:r>
              <a:rPr lang="el-GR" sz="1600" dirty="0" smtClean="0"/>
              <a:t>, </a:t>
            </a:r>
            <a:r>
              <a:rPr lang="en-US" sz="1600" dirty="0" smtClean="0"/>
              <a:t>tropical waters</a:t>
            </a:r>
            <a:r>
              <a:rPr lang="el-GR" sz="1600" dirty="0" smtClean="0"/>
              <a:t> </a:t>
            </a:r>
            <a:r>
              <a:rPr lang="el-GR" sz="1600" dirty="0"/>
              <a:t>Τ, Ε </a:t>
            </a:r>
            <a:r>
              <a:rPr lang="en-US" sz="1600" dirty="0" smtClean="0"/>
              <a:t>equatorial</a:t>
            </a:r>
            <a:r>
              <a:rPr lang="el-GR" sz="1600" dirty="0" smtClean="0"/>
              <a:t>, </a:t>
            </a:r>
            <a:r>
              <a:rPr lang="en-US" sz="1600" dirty="0" smtClean="0"/>
              <a:t>northern </a:t>
            </a:r>
            <a:r>
              <a:rPr lang="en-US" sz="1600" dirty="0" err="1" smtClean="0"/>
              <a:t>notal</a:t>
            </a:r>
            <a:r>
              <a:rPr lang="el-GR" sz="1600" dirty="0" smtClean="0"/>
              <a:t> </a:t>
            </a:r>
            <a:r>
              <a:rPr lang="el-GR" sz="1600" dirty="0"/>
              <a:t>ΝΝ, SN </a:t>
            </a:r>
            <a:r>
              <a:rPr lang="en-US" sz="1600" dirty="0" smtClean="0"/>
              <a:t>southern </a:t>
            </a:r>
            <a:r>
              <a:rPr lang="en-US" sz="1600" dirty="0" err="1" smtClean="0"/>
              <a:t>notal</a:t>
            </a:r>
            <a:r>
              <a:rPr lang="el-GR" sz="1600" dirty="0" smtClean="0"/>
              <a:t> </a:t>
            </a:r>
            <a:r>
              <a:rPr lang="el-GR" sz="1600" dirty="0"/>
              <a:t>και ΑΝΤ </a:t>
            </a:r>
            <a:r>
              <a:rPr lang="el-GR" sz="1600" dirty="0" smtClean="0"/>
              <a:t>Ανταρκτική. </a:t>
            </a:r>
            <a:r>
              <a:rPr lang="el-GR" sz="1600" dirty="0"/>
              <a:t>(</a:t>
            </a:r>
            <a:r>
              <a:rPr lang="el-GR" sz="1600" dirty="0" err="1"/>
              <a:t>Rass</a:t>
            </a:r>
            <a:r>
              <a:rPr lang="el-GR" sz="1600" dirty="0"/>
              <a:t> </a:t>
            </a:r>
            <a:r>
              <a:rPr lang="el-GR" sz="1600" dirty="0" smtClean="0"/>
              <a:t>1986, </a:t>
            </a:r>
            <a:r>
              <a:rPr lang="el-GR" sz="1600" dirty="0" err="1"/>
              <a:t>Lomolino</a:t>
            </a:r>
            <a:r>
              <a:rPr lang="el-GR" sz="1600" dirty="0"/>
              <a:t>, κ.ά. 2006</a:t>
            </a:r>
            <a:r>
              <a:rPr lang="el-GR" sz="1600" dirty="0" smtClean="0"/>
              <a:t>).</a:t>
            </a:r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15" y="1610055"/>
            <a:ext cx="5991420" cy="3865433"/>
          </a:xfrm>
        </p:spPr>
      </p:pic>
    </p:spTree>
    <p:extLst>
      <p:ext uri="{BB962C8B-B14F-4D97-AF65-F5344CB8AC3E}">
        <p14:creationId xmlns:p14="http://schemas.microsoft.com/office/powerpoint/2010/main" val="3204417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Βιοκοινότητες γλυκών υδάτων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altLang="en-US" sz="2600" b="1" dirty="0"/>
              <a:t>Στάσιμα νερά</a:t>
            </a:r>
          </a:p>
          <a:p>
            <a:endParaRPr lang="el-GR" altLang="en-US" sz="2600" dirty="0"/>
          </a:p>
          <a:p>
            <a:pPr lvl="1"/>
            <a:r>
              <a:rPr lang="el-GR" altLang="en-US" sz="2600" dirty="0"/>
              <a:t>Παραλιακή ζώνη</a:t>
            </a:r>
          </a:p>
          <a:p>
            <a:pPr lvl="1"/>
            <a:r>
              <a:rPr lang="el-GR" altLang="en-US" sz="2600" dirty="0" err="1"/>
              <a:t>Λιμνητική</a:t>
            </a:r>
            <a:r>
              <a:rPr lang="el-GR" altLang="en-US" sz="2600" dirty="0"/>
              <a:t> ζώνη</a:t>
            </a:r>
          </a:p>
          <a:p>
            <a:pPr lvl="1"/>
            <a:r>
              <a:rPr lang="el-GR" altLang="en-US" sz="2600" dirty="0"/>
              <a:t>Βαθιά ζώνη</a:t>
            </a:r>
          </a:p>
          <a:p>
            <a:endParaRPr lang="el-GR" altLang="en-US" sz="2600" dirty="0"/>
          </a:p>
          <a:p>
            <a:pPr marL="0" indent="0">
              <a:buNone/>
            </a:pPr>
            <a:r>
              <a:rPr lang="el-GR" altLang="en-US" sz="2600" b="1" dirty="0"/>
              <a:t>Τρεχούμενα νερά</a:t>
            </a:r>
          </a:p>
          <a:p>
            <a:endParaRPr lang="el-GR" altLang="en-US" sz="2600" dirty="0"/>
          </a:p>
          <a:p>
            <a:pPr lvl="1"/>
            <a:r>
              <a:rPr lang="el-GR" altLang="en-US" sz="2600" dirty="0"/>
              <a:t>Ζώνες ανάλογα με την απόσταση από τις πηγές, την κλίση του εδάφους, την ταχύτητα του νερού κλπ.</a:t>
            </a:r>
            <a:endParaRPr lang="en-GB" altLang="en-US" sz="26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</a:t>
            </a:r>
            <a:r>
              <a:rPr lang="el-GR" dirty="0" err="1" smtClean="0"/>
              <a:t>βιοκοινωνίες</a:t>
            </a:r>
            <a:r>
              <a:rPr lang="el-GR" dirty="0" smtClean="0"/>
              <a:t> των λιμνών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90" y="1586634"/>
            <a:ext cx="5252419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8268" y="55166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9925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584325" y="1112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n-US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ιστορικό σκηνικό 1/3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/>
              <a:t>Η ηλικία της Γης υπολογίζεται στα </a:t>
            </a:r>
            <a:r>
              <a:rPr lang="el-GR" altLang="en-US" sz="2400" b="1" dirty="0"/>
              <a:t>4,8 δισεκατομμύρια </a:t>
            </a:r>
            <a:r>
              <a:rPr lang="el-GR" altLang="en-US" sz="2400" dirty="0" smtClean="0"/>
              <a:t>χρόνια.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Τα παλαιότερα απολιθώματα που έχουν βρεθεί έχουν ηλικία </a:t>
            </a:r>
            <a:r>
              <a:rPr lang="el-GR" altLang="en-US" sz="2400" b="1" dirty="0"/>
              <a:t>3,5 δισεκατομμυρίων </a:t>
            </a:r>
            <a:r>
              <a:rPr lang="el-GR" altLang="en-US" sz="2400" dirty="0" smtClean="0"/>
              <a:t>ετών.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Τα πρώτα ζώα εμφανίζονται πριν από </a:t>
            </a:r>
            <a:r>
              <a:rPr lang="el-GR" altLang="en-US" sz="2400" b="1" dirty="0"/>
              <a:t>590 εκατομμύρια </a:t>
            </a:r>
            <a:r>
              <a:rPr lang="el-GR" altLang="en-US" sz="2400" dirty="0" smtClean="0"/>
              <a:t>χρόνια.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584325" y="1112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n-US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ιστορικό σκηνικό 2/3</a:t>
            </a:r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0504" y="936929"/>
            <a:ext cx="43307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19444" y="58826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54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584325" y="1112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n-US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5277"/>
          </a:xfrm>
        </p:spPr>
        <p:txBody>
          <a:bodyPr/>
          <a:lstStyle/>
          <a:p>
            <a:r>
              <a:rPr lang="el-GR" dirty="0" smtClean="0"/>
              <a:t>Το ιστορικό σκηνικό 3/3</a:t>
            </a:r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0" y="1152940"/>
            <a:ext cx="4424514" cy="497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46504" y="58110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7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Ιστορία της Γης 1/3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Η ιστορία της Γης χωρίζεται σε </a:t>
            </a:r>
            <a:r>
              <a:rPr lang="el-GR" altLang="en-US" sz="2400" b="1" dirty="0" err="1"/>
              <a:t>μεγααιώνες</a:t>
            </a:r>
            <a:r>
              <a:rPr lang="el-GR" altLang="en-US" sz="2400" b="1" dirty="0"/>
              <a:t>, αιώνες,</a:t>
            </a:r>
            <a:r>
              <a:rPr lang="el-GR" altLang="en-US" sz="2400" dirty="0"/>
              <a:t> </a:t>
            </a:r>
            <a:r>
              <a:rPr lang="el-GR" altLang="en-US" sz="2400" b="1" dirty="0"/>
              <a:t>περιόδους </a:t>
            </a:r>
            <a:r>
              <a:rPr lang="el-GR" altLang="en-US" sz="2400" dirty="0"/>
              <a:t>και </a:t>
            </a:r>
            <a:r>
              <a:rPr lang="el-GR" altLang="en-US" sz="2400" b="1" dirty="0" smtClean="0"/>
              <a:t>εποχές</a:t>
            </a:r>
            <a:r>
              <a:rPr lang="el-GR" altLang="en-US" sz="2400" dirty="0" smtClean="0">
                <a:solidFill>
                  <a:schemeClr val="tx2"/>
                </a:solidFill>
              </a:rPr>
              <a:t>.</a:t>
            </a:r>
            <a:endParaRPr lang="en-GB" altLang="en-US" sz="2400" dirty="0">
              <a:solidFill>
                <a:schemeClr val="tx2"/>
              </a:solidFill>
            </a:endParaRP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κατανομή των </a:t>
            </a:r>
            <a:r>
              <a:rPr lang="el-GR" dirty="0" smtClean="0"/>
              <a:t>πληθυσμών 5/6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400" dirty="0"/>
              <a:t>Η μελέτη των μεταβλητών του θώκου δεν οδηγεί στην ερμηνεία όλων των προτύπων κατανομής γιατί:</a:t>
            </a:r>
          </a:p>
          <a:p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Οι περιβαλλοντικές συνθήκες δεν είναι εξίσου ευνοϊκές για ένα είδος σε όλα τα </a:t>
            </a:r>
            <a:r>
              <a:rPr lang="el-GR" altLang="en-US" sz="2400" dirty="0" smtClean="0"/>
              <a:t>ενδιαιτήματα.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Υπάρχουν ακατοίκητα ευνοϊκά </a:t>
            </a:r>
            <a:r>
              <a:rPr lang="el-GR" altLang="en-US" sz="2400" dirty="0" smtClean="0"/>
              <a:t>ενδιαιτήματα.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Κάποιες τοποθεσίες κατοικούνται περιοδικά λόγω </a:t>
            </a:r>
            <a:r>
              <a:rPr lang="el-GR" altLang="en-US" sz="2400" dirty="0" err="1" smtClean="0"/>
              <a:t>στοχαστικότητας</a:t>
            </a:r>
            <a:r>
              <a:rPr lang="el-GR" altLang="en-US" sz="2400" dirty="0" smtClean="0"/>
              <a:t>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533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Ιστορία της Γης 2/3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83" y="1690689"/>
            <a:ext cx="5750880" cy="4443862"/>
          </a:xfrm>
        </p:spPr>
      </p:pic>
      <p:sp>
        <p:nvSpPr>
          <p:cNvPr id="6" name="TextBox 5"/>
          <p:cNvSpPr txBox="1"/>
          <p:nvPr/>
        </p:nvSpPr>
        <p:spPr>
          <a:xfrm>
            <a:off x="6824258" y="58144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42340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Ιστορία της Γης 3/3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6322" name="Picture 2" descr="https://s-media-cache-ak0.pinimg.com/originals/3e/b2/b5/3eb2b55ba1023d60f645f476908f5b5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6910" y="1577961"/>
            <a:ext cx="5143500" cy="43243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0347" y="578836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4276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Η θεωρία της κίνησης των ηπειρωτικών πλακών 1/3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altLang="en-US" b="1" dirty="0" smtClean="0"/>
          </a:p>
          <a:p>
            <a:pPr marL="0" indent="0">
              <a:buNone/>
            </a:pPr>
            <a:endParaRPr lang="el-GR" altLang="en-US" b="1" dirty="0"/>
          </a:p>
          <a:p>
            <a:pPr marL="0" indent="0">
              <a:buNone/>
            </a:pPr>
            <a:r>
              <a:rPr lang="el-GR" altLang="en-US" b="1" dirty="0" smtClean="0"/>
              <a:t>                     </a:t>
            </a:r>
            <a:r>
              <a:rPr lang="en-GB" altLang="en-US" b="1" dirty="0" smtClean="0"/>
              <a:t>Alfred Wegener 1912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Η θεωρία της κίνησης των ηπειρωτικών πλακών 2/3</a:t>
            </a:r>
            <a:endParaRPr lang="el-GR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86399" y="2466693"/>
            <a:ext cx="3467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Αποδεικτικά στοιχεία:</a:t>
            </a:r>
          </a:p>
          <a:p>
            <a:pPr marL="342900" indent="-342900">
              <a:buAutoNum type="arabicPeriod"/>
            </a:pPr>
            <a:r>
              <a:rPr lang="el-GR" dirty="0" smtClean="0"/>
              <a:t>Το «ταίριασμα» των ηπείρων.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l-GR" dirty="0" smtClean="0"/>
              <a:t>Τα φυτά και τα ζώα ταιριάζουν.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l-GR" dirty="0" smtClean="0"/>
              <a:t>Οι βράχοι ταιριάζουν</a:t>
            </a:r>
            <a:r>
              <a:rPr lang="en-US" dirty="0" smtClean="0"/>
              <a:t>.</a:t>
            </a:r>
          </a:p>
          <a:p>
            <a:pPr marL="342900" indent="-342900">
              <a:buAutoNum type="arabicPeriod"/>
            </a:pPr>
            <a:r>
              <a:rPr lang="el-GR" dirty="0" smtClean="0"/>
              <a:t>Η μετακίνηση των πάγων ταιριάζει</a:t>
            </a:r>
            <a:r>
              <a:rPr lang="en-US" dirty="0" smtClean="0"/>
              <a:t>.</a:t>
            </a:r>
          </a:p>
          <a:p>
            <a:pPr marL="342900" indent="-342900">
              <a:buAutoNum type="arabicPeriod"/>
            </a:pPr>
            <a:r>
              <a:rPr lang="el-GR" dirty="0" smtClean="0"/>
              <a:t>Το κλίμα ήταν διαφορετικό, θέσεις που δεν ταιριάζουν.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77718" y="52959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5</a:t>
            </a:r>
            <a:endParaRPr lang="en-US" sz="1200" dirty="0"/>
          </a:p>
        </p:txBody>
      </p:sp>
      <p:pic>
        <p:nvPicPr>
          <p:cNvPr id="53250" name="Picture 2" descr="http://abyss.uoregon.edu/~js/images/fossil_brea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86" y="1971923"/>
            <a:ext cx="4864614" cy="373487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30694" y="52959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35187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Η θεωρία της κίνησης των ηπειρωτικών πλακών 3/3</a:t>
            </a:r>
            <a:endParaRPr lang="el-GR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4349342"/>
          </a:xfrm>
        </p:spPr>
      </p:pic>
      <p:sp>
        <p:nvSpPr>
          <p:cNvPr id="8" name="TextBox 7"/>
          <p:cNvSpPr txBox="1"/>
          <p:nvPr/>
        </p:nvSpPr>
        <p:spPr>
          <a:xfrm>
            <a:off x="8069073" y="55908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6430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Συγκέντρωση της </a:t>
            </a:r>
            <a:r>
              <a:rPr lang="el-GR" dirty="0" err="1" smtClean="0"/>
              <a:t>Παγγαίας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/>
          <a:stretch/>
        </p:blipFill>
        <p:spPr>
          <a:xfrm>
            <a:off x="1465543" y="1696511"/>
            <a:ext cx="6212913" cy="428581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17781" y="53622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40</a:t>
            </a:r>
            <a:endParaRPr lang="en-US" sz="12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>
          <a:xfrm>
            <a:off x="871430" y="266369"/>
            <a:ext cx="6849286" cy="1600200"/>
          </a:xfrm>
        </p:spPr>
        <p:txBody>
          <a:bodyPr>
            <a:noAutofit/>
          </a:bodyPr>
          <a:lstStyle/>
          <a:p>
            <a:r>
              <a:rPr lang="el-GR" sz="4000" dirty="0" smtClean="0"/>
              <a:t>Η διακύμανση της </a:t>
            </a:r>
            <a:br>
              <a:rPr lang="el-GR" sz="4000" dirty="0" smtClean="0"/>
            </a:br>
            <a:r>
              <a:rPr lang="el-GR" sz="4000" dirty="0" smtClean="0"/>
              <a:t>παγκόσμιας θερμοκρασίας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31374" y="58095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41</a:t>
            </a:r>
            <a:endParaRPr lang="en-US" sz="1200" dirty="0"/>
          </a:p>
        </p:txBody>
      </p:sp>
      <p:pic>
        <p:nvPicPr>
          <p:cNvPr id="47106" name="Picture 2" descr="http://farm1.static.flickr.com/50/112747981_6990ff2b33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1049" y="2019100"/>
            <a:ext cx="6410325" cy="4105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17353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Η δημιουργία των παγετώνων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και </a:t>
            </a:r>
            <a:r>
              <a:rPr lang="el-GR" sz="4000" dirty="0"/>
              <a:t>η δυναμική του </a:t>
            </a:r>
            <a:r>
              <a:rPr lang="el-GR" sz="4000" dirty="0" smtClean="0"/>
              <a:t>Πλειστοκαίνου 1/5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l-GR" altLang="en-US" dirty="0"/>
              <a:t>Οι κύριες κλιματικές αλλαγές του </a:t>
            </a:r>
            <a:r>
              <a:rPr lang="el-GR" altLang="en-US" dirty="0" smtClean="0"/>
              <a:t>Πλειστοκαίνου.</a:t>
            </a:r>
            <a:endParaRPr lang="el-GR" altLang="en-US" dirty="0"/>
          </a:p>
          <a:p>
            <a:pPr lvl="1"/>
            <a:r>
              <a:rPr lang="el-GR" altLang="en-US" dirty="0"/>
              <a:t>Οι βιογεωγραφικές συνέπειες των </a:t>
            </a:r>
            <a:r>
              <a:rPr lang="el-GR" altLang="en-US" dirty="0" smtClean="0"/>
              <a:t>αλλαγών.</a:t>
            </a:r>
            <a:endParaRPr lang="en-GB" alt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95876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Η δημιουργία των παγετώνων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και </a:t>
            </a:r>
            <a:r>
              <a:rPr lang="el-GR" sz="4000" dirty="0"/>
              <a:t>η δυναμική του </a:t>
            </a:r>
            <a:r>
              <a:rPr lang="el-GR" sz="4000" dirty="0" smtClean="0"/>
              <a:t>Πλειστοκαίνου 2/5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Το κλίμα κατά τον Μεσοζωικό και το πρώτο μέρος του Καινοζωικού αιώνα ήταν θερμό και </a:t>
            </a:r>
            <a:r>
              <a:rPr lang="el-GR" altLang="en-US" sz="2400" dirty="0" err="1" smtClean="0"/>
              <a:t>ισοκατανεμημένο</a:t>
            </a:r>
            <a:r>
              <a:rPr lang="el-GR" altLang="en-US" sz="2400" dirty="0" smtClean="0"/>
              <a:t>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Οι παγετώνες που εμφανίστηκαν στο Νεογενές είναι μια πολύ ιδιαίτερη περίπτωση χωρίς </a:t>
            </a:r>
            <a:r>
              <a:rPr lang="el-GR" altLang="en-US" sz="2400" dirty="0" smtClean="0"/>
              <a:t>προηγούμενο.</a:t>
            </a:r>
            <a:endParaRPr lang="en-GB" altLang="en-US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4559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Η δημιουργία των παγετώνων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και </a:t>
            </a:r>
            <a:r>
              <a:rPr lang="el-GR" sz="4000" dirty="0"/>
              <a:t>η δυναμική του </a:t>
            </a:r>
            <a:r>
              <a:rPr lang="el-GR" sz="4000" dirty="0" smtClean="0"/>
              <a:t>Πλειστοκαίνου 3/5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Στο Πλειστόκαινο η Γη πέρασε από μια σειρά παγετωδών και </a:t>
            </a:r>
            <a:r>
              <a:rPr lang="el-GR" altLang="en-US" sz="2400" dirty="0" err="1"/>
              <a:t>μεσο</a:t>
            </a:r>
            <a:r>
              <a:rPr lang="el-GR" altLang="en-US" sz="2400" dirty="0"/>
              <a:t>-παγετωδών περιόδων</a:t>
            </a:r>
          </a:p>
          <a:p>
            <a:endParaRPr lang="el-GR" altLang="en-US" sz="2400" dirty="0"/>
          </a:p>
          <a:p>
            <a:r>
              <a:rPr lang="el-GR" altLang="en-US" sz="2400" dirty="0"/>
              <a:t>Παγετώνες: Κινούμενες μάζες πάγου πάχους 2-3 χλμ.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1072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κατανομή των </a:t>
            </a:r>
            <a:r>
              <a:rPr lang="el-GR" dirty="0" smtClean="0"/>
              <a:t>πληθυσμών 6/6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Κάθε είδος τείνει να είναι πιο άφθονο εκεί όπου όλες οι παράμετροι είναι </a:t>
            </a:r>
            <a:r>
              <a:rPr lang="el-GR" altLang="en-US" sz="2400" dirty="0" smtClean="0"/>
              <a:t>ευνοϊκές.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Κάθε είδος τείνει να είναι πιο σπάνιο εκεί όπου υπάρχουν περιοριστικοί </a:t>
            </a:r>
            <a:r>
              <a:rPr lang="el-GR" altLang="en-US" sz="2400" dirty="0" smtClean="0"/>
              <a:t>παράγοντες.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Επομένως τα είδη βρίσκονται σε μικρό τμήμα της γεωγραφικής τους </a:t>
            </a:r>
            <a:r>
              <a:rPr lang="el-GR" altLang="en-US" sz="2400" dirty="0" smtClean="0"/>
              <a:t>κατανομής.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07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Η δημιουργία των παγετώνων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και </a:t>
            </a:r>
            <a:r>
              <a:rPr lang="el-GR" sz="4000" dirty="0"/>
              <a:t>η δυναμική του </a:t>
            </a:r>
            <a:r>
              <a:rPr lang="el-GR" sz="4000" dirty="0" smtClean="0"/>
              <a:t>Πλειστοκαίνου 4/5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41986" name="Picture 2" descr="http://i724.photobucket.com/albums/ww245/MohsinShah11/Geography%20Diagrams/Glaciers-Label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4792" y="1690689"/>
            <a:ext cx="5968861" cy="44797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308461" y="55474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30674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/>
              <a:t>Η δημιουργία των παγετώνων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και </a:t>
            </a:r>
            <a:r>
              <a:rPr lang="el-GR" sz="4000" dirty="0"/>
              <a:t>η δυναμική του </a:t>
            </a:r>
            <a:r>
              <a:rPr lang="el-GR" sz="4000" dirty="0" smtClean="0"/>
              <a:t>Πλειστοκαίνου 5/5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628650" y="1825625"/>
            <a:ext cx="7632123" cy="3847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2400" dirty="0"/>
              <a:t>Αιτία δημιουργίας: Αλλαγές στην πρόσληψη της ηλιακής ακτινοβολίας λόγω αλλαγών στην τροχιά της </a:t>
            </a:r>
            <a:r>
              <a:rPr lang="el-GR" altLang="en-US" sz="2400" dirty="0" smtClean="0"/>
              <a:t>Γης.</a:t>
            </a:r>
            <a:endParaRPr lang="el-GR" altLang="en-US" sz="2400" dirty="0"/>
          </a:p>
          <a:p>
            <a:endParaRPr lang="el-GR" altLang="en-US" sz="2400" dirty="0"/>
          </a:p>
          <a:p>
            <a:pPr marL="0" indent="0">
              <a:buNone/>
            </a:pPr>
            <a:r>
              <a:rPr lang="el-GR" altLang="en-US" sz="2400" dirty="0"/>
              <a:t>Κύκλοι </a:t>
            </a:r>
            <a:r>
              <a:rPr lang="en-GB" altLang="en-US" sz="2400" dirty="0" err="1"/>
              <a:t>Milankovitch</a:t>
            </a:r>
            <a:endParaRPr lang="el-GR" altLang="en-US" sz="2400" dirty="0"/>
          </a:p>
          <a:p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 smtClean="0"/>
              <a:t>Εκκεντρότητα.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Εκλειπτική γωνία: Κλίση </a:t>
            </a:r>
            <a:r>
              <a:rPr lang="el-GR" altLang="en-US" sz="2400" dirty="0" smtClean="0"/>
              <a:t>άξονα.</a:t>
            </a:r>
            <a:endParaRPr lang="el-GR" altLang="en-US" sz="2400" dirty="0"/>
          </a:p>
          <a:p>
            <a:pPr>
              <a:buFontTx/>
              <a:buChar char="•"/>
            </a:pPr>
            <a:r>
              <a:rPr lang="el-GR" altLang="en-US" sz="2400" dirty="0"/>
              <a:t>Μετάπτωση: Προσανατολισμός </a:t>
            </a:r>
            <a:r>
              <a:rPr lang="el-GR" altLang="en-US" sz="2400" dirty="0" smtClean="0"/>
              <a:t>άξονα.</a:t>
            </a:r>
            <a:endParaRPr lang="en-GB" altLang="en-US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77525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Τροχιά και πλαγιότητα της Γης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02460" y="33328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3340" y="56937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033" y="1574358"/>
            <a:ext cx="78320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Εκκεντρότητα:</a:t>
            </a:r>
          </a:p>
          <a:p>
            <a:r>
              <a:rPr lang="el-GR" sz="2000" dirty="0" smtClean="0"/>
              <a:t>Μεταβολές στην εκκεντρότητα της γήινης τροχιάς - τη μορφή της τροχιάς γύρω από τον ήλιο</a:t>
            </a:r>
          </a:p>
          <a:p>
            <a:endParaRPr lang="el-GR" sz="2400" dirty="0" smtClean="0"/>
          </a:p>
          <a:p>
            <a:r>
              <a:rPr lang="el-GR" sz="2400" dirty="0" smtClean="0"/>
              <a:t>Λοξότητα</a:t>
            </a:r>
          </a:p>
          <a:p>
            <a:r>
              <a:rPr lang="el-GR" sz="2000" dirty="0" smtClean="0"/>
              <a:t>Αλλαγές στην κλίση της εκλειπτικής - αλλαγές στη γωνία που σχηματίζει ο γήινος άξονας με το επίπεδο της γήινης τροχιάς</a:t>
            </a:r>
          </a:p>
          <a:p>
            <a:endParaRPr lang="el-GR" sz="2400" dirty="0" smtClean="0"/>
          </a:p>
          <a:p>
            <a:r>
              <a:rPr lang="el-GR" sz="2400" dirty="0" smtClean="0"/>
              <a:t>Μετάπτωση</a:t>
            </a:r>
          </a:p>
          <a:p>
            <a:r>
              <a:rPr lang="el-GR" sz="2000" dirty="0" smtClean="0"/>
              <a:t>Μεταβολή στην κατεύθυνση του γήινου άξονα της περιστροφής, δηλαδή ο άξονας της περιστροφής συμπεριφέρεται όπως ο άξονας περιστροφής μιας σβούρας, σχηματίζοντας έναν κύκλο στην ουράνια σφαίρα σε 26.000 χρόνια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511821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Μεταβολές στην κλίση </a:t>
            </a:r>
            <a:br>
              <a:rPr lang="el-GR" sz="4000" dirty="0" smtClean="0"/>
            </a:br>
            <a:r>
              <a:rPr lang="el-GR" sz="4000" dirty="0" smtClean="0"/>
              <a:t>του πολικού άξονα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3677" y="52068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43</a:t>
            </a:r>
            <a:endParaRPr lang="en-US" sz="1200" dirty="0"/>
          </a:p>
        </p:txBody>
      </p:sp>
      <p:pic>
        <p:nvPicPr>
          <p:cNvPr id="9" name="Picture 2" descr="http://1.bp.blogspot.com/-AXtAZgfRRaM/UoeieH18pMI/AAAAAAAABQ0/M5zL0WdKEts/s1600/milankovitch_cycles+origin+grahamhancock+orig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" y="1798163"/>
            <a:ext cx="6719525" cy="3439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397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>
          <a:xfrm>
            <a:off x="0" y="457200"/>
            <a:ext cx="8658970" cy="846814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Οι κύκλοι </a:t>
            </a:r>
            <a:r>
              <a:rPr lang="en-US" sz="4000" dirty="0" err="1" smtClean="0"/>
              <a:t>Milankovitch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87725" y="55222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44</a:t>
            </a:r>
            <a:endParaRPr lang="en-US" sz="1200" dirty="0"/>
          </a:p>
        </p:txBody>
      </p:sp>
      <p:pic>
        <p:nvPicPr>
          <p:cNvPr id="34818" name="Picture 2" descr="http://static.trunity.net/images/213289/479x363/scale/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29" y="1749287"/>
            <a:ext cx="5015333" cy="38007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95284" y="3228230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Εκκεντρότητα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5971430" y="4603806"/>
            <a:ext cx="19553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Θερμό</a:t>
            </a:r>
          </a:p>
          <a:p>
            <a:r>
              <a:rPr lang="el-GR" dirty="0" smtClean="0"/>
              <a:t>Στάδια παγετώνων</a:t>
            </a:r>
          </a:p>
          <a:p>
            <a:r>
              <a:rPr lang="el-GR" sz="1400" dirty="0" smtClean="0"/>
              <a:t>Κρύο</a:t>
            </a:r>
            <a:endParaRPr lang="el-GR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1186" y="2687541"/>
            <a:ext cx="10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Λοξότητα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6019137" y="2099145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Μετάπτωση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6019137" y="3864334"/>
            <a:ext cx="234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Ηλιακός εξαναγκασμός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8857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Τελευταία επέκταση πολικών πάγων 18.000 χρόνια πριν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83" y="1825625"/>
            <a:ext cx="6885633" cy="4351338"/>
          </a:xfrm>
        </p:spPr>
      </p:pic>
      <p:sp>
        <p:nvSpPr>
          <p:cNvPr id="7" name="TextBox 6"/>
          <p:cNvSpPr txBox="1"/>
          <p:nvPr/>
        </p:nvSpPr>
        <p:spPr>
          <a:xfrm>
            <a:off x="762279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88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>
          <a:xfrm>
            <a:off x="0" y="365126"/>
            <a:ext cx="8910206" cy="1325563"/>
          </a:xfrm>
        </p:spPr>
        <p:txBody>
          <a:bodyPr>
            <a:noAutofit/>
          </a:bodyPr>
          <a:lstStyle/>
          <a:p>
            <a:r>
              <a:rPr lang="el-GR" sz="4000" dirty="0" smtClean="0"/>
              <a:t>Σύγκριση των πάγων Γης στην Πλειστόκαινο και σήμερα.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31" y="1802393"/>
            <a:ext cx="6275983" cy="3494449"/>
          </a:xfrm>
        </p:spPr>
      </p:pic>
      <p:sp>
        <p:nvSpPr>
          <p:cNvPr id="7" name="TextBox 6"/>
          <p:cNvSpPr txBox="1"/>
          <p:nvPr/>
        </p:nvSpPr>
        <p:spPr>
          <a:xfrm>
            <a:off x="7345454" y="49721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46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88237" y="5494912"/>
            <a:ext cx="8721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i="1" dirty="0"/>
              <a:t>Συγκριτικός πίνακας το </a:t>
            </a:r>
            <a:r>
              <a:rPr lang="el-GR" sz="1600" i="1" dirty="0" err="1"/>
              <a:t>παγοκάλυμμα</a:t>
            </a:r>
            <a:r>
              <a:rPr lang="el-GR" sz="1600" i="1" dirty="0"/>
              <a:t> στην Πλειστόκαινο εποχή (18.000 χρόνια πριν από σήμερα, ή 16.000 π.Χ.) και το σημερινό. Με άσπρο ο πάγος των παγετώνων με γκρι ο θαλάσσιος </a:t>
            </a:r>
            <a:r>
              <a:rPr lang="el-GR" sz="1600" i="1" dirty="0" smtClean="0"/>
              <a:t>πάγος.</a:t>
            </a:r>
            <a:endParaRPr lang="el-GR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1554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Περίοδος παγετώνων στην </a:t>
            </a:r>
            <a:br>
              <a:rPr lang="el-GR" sz="4000" dirty="0" smtClean="0"/>
            </a:br>
            <a:r>
              <a:rPr lang="el-GR" sz="4000" dirty="0" smtClean="0"/>
              <a:t>Ανώτερη Παλαιολιθική εποχή</a:t>
            </a:r>
            <a:endParaRPr lang="el-GR" sz="4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7" y="1825625"/>
            <a:ext cx="6871986" cy="4351338"/>
          </a:xfrm>
        </p:spPr>
      </p:pic>
      <p:sp>
        <p:nvSpPr>
          <p:cNvPr id="7" name="TextBox 6"/>
          <p:cNvSpPr txBox="1"/>
          <p:nvPr/>
        </p:nvSpPr>
        <p:spPr>
          <a:xfrm>
            <a:off x="762279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96764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Αλλαγές στο χρόνο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Βραχυχρόνιες αλλαγές: Διακυμάνσεις της </a:t>
            </a:r>
            <a:r>
              <a:rPr lang="el-GR" altLang="en-US" sz="2400" dirty="0" smtClean="0"/>
              <a:t>αφθονίας.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Μακροχρόνιες αλλαγές: Αλλαγές στο κλίμα, τη γεωλογία ή λόγω ανθρωπίνων </a:t>
            </a:r>
            <a:r>
              <a:rPr lang="el-GR" altLang="en-US" sz="2400" dirty="0" smtClean="0"/>
              <a:t>δραστηριοτήτων.</a:t>
            </a:r>
            <a:endParaRPr lang="en-GB" altLang="en-US" sz="24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637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>
        <p:nvSpPr>
          <p:cNvPr id="9113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l-GR" altLang="en-US" sz="2000" dirty="0" smtClean="0"/>
              <a:t>Το παρόν έργο αποτελεί την έκδοση 1.0.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mtClean="0"/>
              <a:t>Ενότητα 2. Βιογεωγραφία (Μέρος Β')</a:t>
            </a:r>
            <a:endParaRPr lang="el-GR"/>
          </a:p>
        </p:txBody>
      </p:sp>
      <p:sp>
        <p:nvSpPr>
          <p:cNvPr id="911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C6C0F42-0785-43AA-ADCF-D3DEB04C0D7A}" type="slidenum">
              <a:rPr lang="el-GR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81</a:t>
            </a:fld>
            <a:endParaRPr lang="el-GR" altLang="en-US" sz="1200" smtClean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>
        <p:nvSpPr>
          <p:cNvPr id="9216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Εθνικόν και Καποδιστριακόν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err="1" smtClean="0"/>
              <a:t>Λεγάκις</a:t>
            </a:r>
            <a:r>
              <a:rPr lang="el-GR" altLang="en-US" sz="2000" dirty="0" smtClean="0"/>
              <a:t> Αναστάσιος, Αναπληρωτής Καθηγητής. «</a:t>
            </a:r>
            <a:r>
              <a:rPr lang="en-US" altLang="en-US" sz="2000" dirty="0" smtClean="0"/>
              <a:t>Z</a:t>
            </a:r>
            <a:r>
              <a:rPr lang="el-GR" altLang="en-US" sz="2000" dirty="0" err="1" smtClean="0"/>
              <a:t>ωική</a:t>
            </a:r>
            <a:r>
              <a:rPr lang="el-GR" altLang="en-US" sz="2000" dirty="0" smtClean="0"/>
              <a:t> Ποικιλότητα. Ενότητα </a:t>
            </a:r>
            <a:r>
              <a:rPr lang="en-US" altLang="en-US" sz="2000" dirty="0" smtClean="0"/>
              <a:t>2</a:t>
            </a:r>
            <a:r>
              <a:rPr lang="el-GR" altLang="en-US" sz="2000" dirty="0" smtClean="0"/>
              <a:t>. Βιογεωγραφία, Μέρος </a:t>
            </a:r>
            <a:r>
              <a:rPr lang="en-US" altLang="en-US" sz="2000" dirty="0" smtClean="0"/>
              <a:t>B</a:t>
            </a:r>
            <a:r>
              <a:rPr lang="el-GR" altLang="en-US" sz="2000" dirty="0" smtClean="0"/>
              <a:t>’». Έκδοση: 1.0. Αθήνα 2014. Διαθέσιμο από τη δικτυακή διεύθυνση: </a:t>
            </a:r>
            <a:r>
              <a:rPr lang="en-GB" altLang="en-US" sz="2000" dirty="0"/>
              <a:t>http://opencourses.uoa.gr/courses/BIOL100/</a:t>
            </a:r>
            <a:endParaRPr lang="el-GR" altLang="en-US" dirty="0" smtClean="0"/>
          </a:p>
          <a:p>
            <a:pPr marL="0" indent="0" eaLnBrk="1" hangingPunct="1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l-GR" smtClean="0"/>
              <a:t>Ενότητα 2. Βιογεωγραφία (Μέρος Β')</a:t>
            </a:r>
            <a:endParaRPr lang="el-GR"/>
          </a:p>
        </p:txBody>
      </p:sp>
      <p:sp>
        <p:nvSpPr>
          <p:cNvPr id="921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9099ABD-E14C-4539-A9BA-982BA8B299D0}" type="slidenum">
              <a:rPr lang="el-GR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82</a:t>
            </a:fld>
            <a:endParaRPr lang="el-GR" altLang="en-US" sz="1200" smtClean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 smtClean="0"/>
              <a:t>1 - 6</a:t>
            </a:r>
            <a:r>
              <a:rPr lang="el-GR" sz="1600" dirty="0" smtClean="0"/>
              <a:t>. </a:t>
            </a:r>
            <a:r>
              <a:rPr lang="el-GR" sz="1600" dirty="0" smtClean="0"/>
              <a:t>Πηγή: </a:t>
            </a:r>
            <a:r>
              <a:rPr lang="en-US" sz="1600" dirty="0" err="1" smtClean="0"/>
              <a:t>Sinauer</a:t>
            </a:r>
            <a:r>
              <a:rPr lang="en-US" sz="1600" dirty="0" smtClean="0"/>
              <a:t> Publications. Biogeography, Third Edition. Mark V. </a:t>
            </a:r>
            <a:r>
              <a:rPr lang="en-US" sz="1600" dirty="0" err="1" smtClean="0"/>
              <a:t>Lomolino</a:t>
            </a:r>
            <a:r>
              <a:rPr lang="en-US" sz="1600" dirty="0" smtClean="0"/>
              <a:t>. Brett R. Riddle. James H. Brown.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 smtClean="0"/>
              <a:t>ικόνα</a:t>
            </a:r>
            <a:r>
              <a:rPr lang="el-GR" sz="1600" b="1" dirty="0" smtClean="0"/>
              <a:t> 7. </a:t>
            </a:r>
            <a:r>
              <a:rPr lang="el-GR" sz="1600" dirty="0" smtClean="0"/>
              <a:t>Πηγή: </a:t>
            </a:r>
            <a:r>
              <a:rPr lang="en-US" sz="1600" dirty="0" smtClean="0"/>
              <a:t>Purves et al., Life: The Science of Biology, 4th Edition, by </a:t>
            </a:r>
            <a:r>
              <a:rPr lang="en-US" sz="1600" dirty="0" err="1" smtClean="0"/>
              <a:t>Sinauer</a:t>
            </a:r>
            <a:r>
              <a:rPr lang="en-US" sz="1600" dirty="0" smtClean="0"/>
              <a:t> Associates (www.sinauer.com) and WH Freeman</a:t>
            </a:r>
            <a:r>
              <a:rPr lang="el-GR" sz="1600" dirty="0" smtClean="0"/>
              <a:t>.</a:t>
            </a:r>
          </a:p>
          <a:p>
            <a:r>
              <a:rPr lang="el-GR" sz="1600" b="1" dirty="0" err="1" smtClean="0"/>
              <a:t>Eικόνα</a:t>
            </a:r>
            <a:r>
              <a:rPr lang="el-GR" sz="1600" b="1" dirty="0" smtClean="0"/>
              <a:t> </a:t>
            </a:r>
            <a:r>
              <a:rPr lang="el-GR" sz="1600" b="1" dirty="0"/>
              <a:t>8. </a:t>
            </a:r>
            <a:r>
              <a:rPr lang="el-GR" sz="1600" dirty="0"/>
              <a:t>Πηγή: </a:t>
            </a:r>
            <a:r>
              <a:rPr lang="en-US" sz="1600" dirty="0" err="1"/>
              <a:t>Sinauer</a:t>
            </a:r>
            <a:r>
              <a:rPr lang="en-US" sz="1600" dirty="0"/>
              <a:t> 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Brown</a:t>
            </a:r>
            <a:r>
              <a:rPr lang="en-US" sz="1600" dirty="0" smtClean="0"/>
              <a:t>.</a:t>
            </a:r>
            <a:endParaRPr lang="el-GR" sz="1600" dirty="0" smtClean="0"/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9. </a:t>
            </a:r>
            <a:r>
              <a:rPr lang="en-US" sz="1600" dirty="0"/>
              <a:t>All the information on this site produced by students at the West Tisbury Elementary School. Site provide at no charge to the school by Brynn </a:t>
            </a:r>
            <a:r>
              <a:rPr lang="en-US" sz="1600" dirty="0" err="1"/>
              <a:t>Schaffner</a:t>
            </a:r>
            <a:r>
              <a:rPr lang="en-US" sz="1600" dirty="0"/>
              <a:t>. All commercial rights reserved. © Brynn </a:t>
            </a:r>
            <a:r>
              <a:rPr lang="en-US" sz="1600" dirty="0" err="1"/>
              <a:t>Schaffner</a:t>
            </a:r>
            <a:r>
              <a:rPr lang="en-US" sz="1600" dirty="0"/>
              <a:t> 2010. </a:t>
            </a:r>
            <a:r>
              <a:rPr lang="el-GR" sz="1600" dirty="0"/>
              <a:t>Σύνδεσμος: </a:t>
            </a:r>
            <a:r>
              <a:rPr lang="en-US" sz="1600" dirty="0"/>
              <a:t>http://www.blueplanetbiomes.org/rainforest.htm. </a:t>
            </a:r>
            <a:r>
              <a:rPr lang="el-GR" sz="1600" dirty="0"/>
              <a:t>Πηγή: </a:t>
            </a:r>
            <a:r>
              <a:rPr lang="en-US" sz="1600" dirty="0"/>
              <a:t>T. </a:t>
            </a:r>
            <a:r>
              <a:rPr lang="en-US" sz="1600" dirty="0" err="1"/>
              <a:t>Sibona</a:t>
            </a:r>
            <a:r>
              <a:rPr lang="en-US" sz="1600" dirty="0"/>
              <a:t>. F.A.O.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10. </a:t>
            </a:r>
            <a:r>
              <a:rPr lang="el-GR" sz="1600" dirty="0"/>
              <a:t>© 2016 </a:t>
            </a:r>
            <a:r>
              <a:rPr lang="en-US" sz="1600" dirty="0"/>
              <a:t>Prezi Inc. </a:t>
            </a:r>
            <a:r>
              <a:rPr lang="el-GR" sz="1600" dirty="0"/>
              <a:t>Σύνδεσμος: </a:t>
            </a:r>
            <a:r>
              <a:rPr lang="en-US" sz="1600" dirty="0"/>
              <a:t>https://prezi.com/-piady2hbf9-/rainforests-biology-project/. </a:t>
            </a:r>
            <a:r>
              <a:rPr lang="el-GR" sz="1600" dirty="0"/>
              <a:t>Πηγή:</a:t>
            </a:r>
            <a:r>
              <a:rPr lang="en-US" sz="1600" dirty="0"/>
              <a:t>https://prezi.com.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11. </a:t>
            </a:r>
            <a:r>
              <a:rPr lang="el-GR" sz="1600" dirty="0"/>
              <a:t>© 2016 </a:t>
            </a:r>
            <a:r>
              <a:rPr lang="en-US" sz="1600" dirty="0"/>
              <a:t>Arizona-Sonora Desert Museum. </a:t>
            </a:r>
            <a:r>
              <a:rPr lang="el-GR" sz="1600" dirty="0"/>
              <a:t>Σύνδεσμος: </a:t>
            </a:r>
            <a:r>
              <a:rPr lang="en-US" sz="1600" dirty="0"/>
              <a:t>https://www.desertmuseum.org/programs/images. </a:t>
            </a:r>
            <a:r>
              <a:rPr lang="el-GR" sz="1600" dirty="0"/>
              <a:t>Πηγή: </a:t>
            </a:r>
            <a:r>
              <a:rPr lang="en-US" sz="1600" dirty="0"/>
              <a:t>https://www.desertmuseum.org/programs/. 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12. </a:t>
            </a:r>
            <a:r>
              <a:rPr lang="en-US" sz="1600" dirty="0"/>
              <a:t>© 2016 Arizona-Sonora Desert Museum. </a:t>
            </a:r>
            <a:r>
              <a:rPr lang="el-GR" sz="1600" dirty="0"/>
              <a:t>Σύνδεσμος: </a:t>
            </a:r>
            <a:r>
              <a:rPr lang="en-US" sz="1600" dirty="0"/>
              <a:t>https://www.desertmuseum.org/programs/images. </a:t>
            </a:r>
            <a:r>
              <a:rPr lang="el-GR" sz="1600" dirty="0"/>
              <a:t>Πηγή: </a:t>
            </a:r>
            <a:r>
              <a:rPr lang="en-US" sz="1600" dirty="0"/>
              <a:t>https://www.desertmuseum.org/programs/. 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13</a:t>
            </a:r>
            <a:r>
              <a:rPr lang="el-GR" sz="1600" dirty="0"/>
              <a:t>. </a:t>
            </a:r>
            <a:r>
              <a:rPr lang="en-US" sz="1600" dirty="0"/>
              <a:t>COPYRIGHT © 2016 OAKRIDGE INTERNATIONAL SCHOOL,NEWTON </a:t>
            </a:r>
            <a:r>
              <a:rPr lang="en-US" sz="1600" dirty="0" smtClean="0"/>
              <a:t>CAMPUS</a:t>
            </a:r>
            <a:r>
              <a:rPr lang="el-GR" sz="1600" dirty="0" smtClean="0"/>
              <a:t>. </a:t>
            </a:r>
            <a:r>
              <a:rPr lang="en-US" sz="1600" dirty="0" smtClean="0"/>
              <a:t>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http://oakridge.in/blog/post/thorn-and-scrub-forests. </a:t>
            </a:r>
            <a:r>
              <a:rPr lang="el-GR" sz="1600" dirty="0"/>
              <a:t>Πηγή: </a:t>
            </a:r>
            <a:r>
              <a:rPr lang="en-US" sz="1600" dirty="0"/>
              <a:t>http://oakridge.in/blog/.</a:t>
            </a:r>
            <a:endParaRPr lang="en-US" sz="1600" dirty="0"/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14.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</a:t>
            </a:r>
            <a:r>
              <a:rPr lang="el-GR" sz="1600" dirty="0"/>
              <a:t>Πηγή:</a:t>
            </a:r>
            <a:r>
              <a:rPr lang="en-US" sz="1600" dirty="0"/>
              <a:t>http://www.geo.arizona.edu/.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15.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</a:t>
            </a:r>
            <a:r>
              <a:rPr lang="el-GR" sz="1600" dirty="0"/>
              <a:t>Πηγή:</a:t>
            </a:r>
            <a:r>
              <a:rPr lang="en-US" sz="1600" dirty="0"/>
              <a:t>http://www.geo.arizona.edu/.</a:t>
            </a:r>
          </a:p>
          <a:p>
            <a:r>
              <a:rPr lang="en-US" sz="1600" b="1" dirty="0" err="1"/>
              <a:t>Eικόν</a:t>
            </a:r>
            <a:r>
              <a:rPr lang="en-US" sz="1600" b="1" dirty="0"/>
              <a:t>α 16. </a:t>
            </a:r>
            <a:r>
              <a:rPr lang="en-US" sz="1600" dirty="0"/>
              <a:t>Licensed under a Creative Commons Attribution Share-Alike 3.0 License. </a:t>
            </a:r>
            <a:r>
              <a:rPr lang="en-US" sz="1600" dirty="0" err="1"/>
              <a:t>Σύνδεσμος</a:t>
            </a:r>
            <a:r>
              <a:rPr lang="en-US" sz="1600" dirty="0"/>
              <a:t>: https://mthsecology.wikispaces.com/Cold+Deserts. </a:t>
            </a:r>
            <a:r>
              <a:rPr lang="en-US" sz="1600" dirty="0" err="1"/>
              <a:t>Πηγή:https</a:t>
            </a:r>
            <a:r>
              <a:rPr lang="en-US" sz="1600" dirty="0"/>
              <a:t>://mthsecology.wikispaces.com/.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17. </a:t>
            </a:r>
            <a:r>
              <a:rPr lang="el-GR" sz="1600" dirty="0"/>
              <a:t>© 2002-2016 </a:t>
            </a:r>
            <a:r>
              <a:rPr lang="en-US" sz="1600" dirty="0"/>
              <a:t>redOrbit.com.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http://www.redorbit.com/news/science/1113037613/plants-compete-scarce-desert-resources-010114/. </a:t>
            </a:r>
            <a:r>
              <a:rPr lang="el-GR" sz="1600" dirty="0"/>
              <a:t>Πηγή:</a:t>
            </a:r>
            <a:r>
              <a:rPr lang="en-US" sz="1600" dirty="0"/>
              <a:t>http://www.redorbit.com/.</a:t>
            </a:r>
          </a:p>
          <a:p>
            <a:r>
              <a:rPr lang="el-GR" sz="1600" b="1" dirty="0" err="1"/>
              <a:t>Eικόνα</a:t>
            </a:r>
            <a:r>
              <a:rPr lang="el-GR" sz="1600" b="1" dirty="0"/>
              <a:t> 18. </a:t>
            </a:r>
            <a:r>
              <a:rPr lang="el-GR" sz="1600" dirty="0"/>
              <a:t>Σύνδεσμος: http://www.geo.arizona.edu/Antevs/biomes/. </a:t>
            </a:r>
            <a:r>
              <a:rPr lang="el-GR" sz="1600" dirty="0" err="1"/>
              <a:t>Πηγή:http</a:t>
            </a:r>
            <a:r>
              <a:rPr lang="el-GR" sz="1600" dirty="0"/>
              <a:t>://www.geo.arizona.edu/.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19. </a:t>
            </a:r>
            <a:r>
              <a:rPr lang="el-GR" sz="1600" dirty="0"/>
              <a:t>Σύνδεσμος: </a:t>
            </a:r>
            <a:r>
              <a:rPr lang="en-US" sz="1600" dirty="0"/>
              <a:t>https://retrorpg.wordpress.com/tag/forest/. </a:t>
            </a:r>
            <a:r>
              <a:rPr lang="el-GR" sz="1600" dirty="0" smtClean="0"/>
              <a:t>Πηγή:</a:t>
            </a:r>
            <a:r>
              <a:rPr lang="en-US" sz="1600" dirty="0"/>
              <a:t>https://retrorpg.wordpress.com</a:t>
            </a:r>
            <a:r>
              <a:rPr lang="en-US" sz="1600" dirty="0" smtClean="0"/>
              <a:t>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20.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</a:t>
            </a:r>
            <a:r>
              <a:rPr lang="el-GR" sz="1600" dirty="0"/>
              <a:t>Πηγή:</a:t>
            </a:r>
            <a:r>
              <a:rPr lang="en-US" sz="1600" dirty="0"/>
              <a:t>http://www.geo.arizona.edu/.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21.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</a:t>
            </a:r>
            <a:r>
              <a:rPr lang="el-GR" sz="1600" dirty="0"/>
              <a:t>Πηγή:</a:t>
            </a:r>
            <a:r>
              <a:rPr lang="en-US" sz="1600" dirty="0"/>
              <a:t>http://www.geo.arizona.edu/.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22.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</a:t>
            </a:r>
            <a:r>
              <a:rPr lang="el-GR" sz="1600" dirty="0"/>
              <a:t>Πηγή: </a:t>
            </a:r>
            <a:r>
              <a:rPr lang="en-US" sz="1600" dirty="0"/>
              <a:t>http://www.geo.arizona.edu/.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23.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</a:t>
            </a:r>
            <a:r>
              <a:rPr lang="el-GR" sz="1600" dirty="0"/>
              <a:t>Πηγή: </a:t>
            </a:r>
            <a:r>
              <a:rPr lang="en-US" sz="1600" dirty="0"/>
              <a:t>http://www.geo.arizona.edu/.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24. </a:t>
            </a:r>
            <a:r>
              <a:rPr lang="el-GR" sz="1600" dirty="0"/>
              <a:t>© </a:t>
            </a:r>
            <a:r>
              <a:rPr lang="en-US" sz="1600" dirty="0"/>
              <a:t>Copyright 2015 Marietta College.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http://w3.marietta.edu/~biol/biomes/temprain.htm.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25. </a:t>
            </a:r>
            <a:r>
              <a:rPr lang="en-US" sz="1600" dirty="0"/>
              <a:t>Copyright © 2011 Vanderbilt University. </a:t>
            </a:r>
            <a:r>
              <a:rPr lang="el-GR" sz="1600" dirty="0"/>
              <a:t>Σύνδεσμος: </a:t>
            </a:r>
            <a:r>
              <a:rPr lang="en-US" sz="1600" dirty="0"/>
              <a:t>http://www.landscape.dept.shef.ac.uk/james-hitchmough/wild.html. </a:t>
            </a:r>
            <a:r>
              <a:rPr lang="el-GR" sz="1600" dirty="0"/>
              <a:t>Πηγή: </a:t>
            </a:r>
            <a:r>
              <a:rPr lang="en-US" sz="1600" dirty="0"/>
              <a:t>http://www.landscape.dept.shef.ac.uk/.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26. </a:t>
            </a:r>
            <a:r>
              <a:rPr lang="en-US" sz="1600" dirty="0"/>
              <a:t>© 2011 Kazakhstan </a:t>
            </a:r>
            <a:r>
              <a:rPr lang="en-US" sz="1600" dirty="0" err="1" smtClean="0"/>
              <a:t>Birdtours</a:t>
            </a:r>
            <a:r>
              <a:rPr lang="el-GR" sz="1600" dirty="0" smtClean="0"/>
              <a:t>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http://www.kazakhstanbirdtours.com/habitats.html. </a:t>
            </a:r>
            <a:r>
              <a:rPr lang="el-GR" sz="1600" dirty="0" smtClean="0"/>
              <a:t>Πηγή:</a:t>
            </a:r>
            <a:r>
              <a:rPr lang="en-US" sz="1600" dirty="0"/>
              <a:t>http://www.kazakhstanbirdtours.com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27.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 </a:t>
            </a:r>
            <a:r>
              <a:rPr lang="el-GR" sz="1600" dirty="0"/>
              <a:t>Πηγή:</a:t>
            </a:r>
            <a:r>
              <a:rPr lang="en-US" sz="1600" dirty="0"/>
              <a:t>http://www.geo.arizona.edu.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28. </a:t>
            </a:r>
            <a:r>
              <a:rPr lang="el-GR" sz="1600" dirty="0"/>
              <a:t>Σύνδεσμος: </a:t>
            </a:r>
            <a:r>
              <a:rPr lang="en-US" sz="1600" dirty="0"/>
              <a:t>http://www.geo.arizona.edu/Antevs/biomes/.  </a:t>
            </a:r>
            <a:r>
              <a:rPr lang="el-GR" sz="1600" dirty="0"/>
              <a:t>Πηγή:</a:t>
            </a:r>
            <a:r>
              <a:rPr lang="en-US" sz="1600" dirty="0"/>
              <a:t>http://www.geo.arizona.edu. 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29. </a:t>
            </a:r>
            <a:r>
              <a:rPr lang="en-US" sz="1600" dirty="0"/>
              <a:t>Copyright @ </a:t>
            </a:r>
            <a:r>
              <a:rPr lang="el-GR" sz="1600" dirty="0"/>
              <a:t>Εκδόσεις </a:t>
            </a:r>
            <a:r>
              <a:rPr lang="en-US" sz="1600" dirty="0"/>
              <a:t>Utopia 2011. 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</a:t>
            </a:r>
            <a:r>
              <a:rPr lang="el-GR" sz="1600" dirty="0"/>
              <a:t>Ζωολογία, Ολοκληρωμένες Αρχές. </a:t>
            </a:r>
            <a:endParaRPr lang="el-GR" sz="1600" dirty="0" smtClean="0"/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30. </a:t>
            </a:r>
            <a:r>
              <a:rPr lang="el-GR" sz="1600" dirty="0"/>
              <a:t>Πηγή: </a:t>
            </a:r>
            <a:r>
              <a:rPr lang="en-US" sz="1600" dirty="0" err="1"/>
              <a:t>Sinauer</a:t>
            </a:r>
            <a:r>
              <a:rPr lang="en-US" sz="1600" dirty="0"/>
              <a:t> 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</a:t>
            </a:r>
            <a:r>
              <a:rPr lang="en-US" sz="1600" dirty="0" smtClean="0"/>
              <a:t>Brown</a:t>
            </a:r>
            <a:r>
              <a:rPr lang="el-GR" sz="1600" dirty="0" smtClean="0"/>
              <a:t>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31. </a:t>
            </a:r>
            <a:r>
              <a:rPr lang="el-GR" sz="1600" dirty="0"/>
              <a:t>Πηγή: </a:t>
            </a:r>
            <a:r>
              <a:rPr lang="en-US" sz="1600" dirty="0" err="1"/>
              <a:t>Sinauer</a:t>
            </a:r>
            <a:r>
              <a:rPr lang="en-US" sz="1600" dirty="0"/>
              <a:t> 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Brown</a:t>
            </a:r>
            <a:r>
              <a:rPr lang="en-US" sz="1600" dirty="0" smtClean="0"/>
              <a:t>.</a:t>
            </a:r>
            <a:endParaRPr lang="el-GR" sz="1600" dirty="0" smtClean="0"/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32. </a:t>
            </a:r>
            <a:r>
              <a:rPr lang="en-US" sz="1600" dirty="0"/>
              <a:t>E</a:t>
            </a:r>
            <a:r>
              <a:rPr lang="el-GR" sz="1600" dirty="0" err="1"/>
              <a:t>ικόνα</a:t>
            </a:r>
            <a:r>
              <a:rPr lang="el-GR" sz="1600" dirty="0"/>
              <a:t> 31. Πηγή: </a:t>
            </a:r>
            <a:r>
              <a:rPr lang="en-US" sz="1600" dirty="0" err="1"/>
              <a:t>Sinauer</a:t>
            </a:r>
            <a:r>
              <a:rPr lang="en-US" sz="1600" dirty="0"/>
              <a:t> Publications. Biogeography, Third Edition. Mark V. </a:t>
            </a:r>
            <a:r>
              <a:rPr lang="en-US" sz="1600" dirty="0" err="1"/>
              <a:t>Lomolino</a:t>
            </a:r>
            <a:r>
              <a:rPr lang="en-US" sz="1600" dirty="0"/>
              <a:t>. Brett R. Riddle. James H. Brown.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33. </a:t>
            </a:r>
            <a:r>
              <a:rPr lang="en-US" sz="1600" dirty="0" smtClean="0"/>
              <a:t>© </a:t>
            </a:r>
            <a:r>
              <a:rPr lang="en-US" sz="1600" dirty="0"/>
              <a:t>Stanford University </a:t>
            </a:r>
            <a:r>
              <a:rPr lang="en-US" sz="1600" dirty="0" smtClean="0"/>
              <a:t>Press. G</a:t>
            </a:r>
            <a:r>
              <a:rPr lang="en-US" sz="1600" dirty="0"/>
              <a:t>. Brent Dalrymple, Ancient earth, ancient skies, 2004. </a:t>
            </a:r>
            <a:endParaRPr lang="en-US" sz="1600" dirty="0" smtClean="0"/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34. </a:t>
            </a:r>
            <a:r>
              <a:rPr lang="en-US" sz="1600" dirty="0"/>
              <a:t>© Stanford University Press. G. Brent Dalrymple, Ancient earth, ancient skies, 2004. 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35. </a:t>
            </a:r>
            <a:r>
              <a:rPr lang="el-GR" sz="1600" dirty="0"/>
              <a:t>Σύνδεσμος: </a:t>
            </a:r>
            <a:r>
              <a:rPr lang="en-US" sz="1600" dirty="0"/>
              <a:t>http://es.slideshare.net/geologia/2-la-tectnica-de-placas-una-teora-unificadora-presentation. </a:t>
            </a:r>
            <a:r>
              <a:rPr lang="el-GR" sz="1600" dirty="0"/>
              <a:t>Πηγή: </a:t>
            </a:r>
            <a:r>
              <a:rPr lang="en-US" sz="1600" dirty="0"/>
              <a:t>Universidad de </a:t>
            </a:r>
            <a:r>
              <a:rPr lang="en-US" sz="1600" dirty="0" err="1"/>
              <a:t>Oriente</a:t>
            </a:r>
            <a:r>
              <a:rPr lang="en-US" sz="1600" dirty="0"/>
              <a:t>. </a:t>
            </a:r>
            <a:r>
              <a:rPr lang="en-US" sz="1600" dirty="0" err="1"/>
              <a:t>Nucleo</a:t>
            </a:r>
            <a:r>
              <a:rPr lang="en-US" sz="1600" dirty="0"/>
              <a:t> de Bolivar. </a:t>
            </a:r>
            <a:r>
              <a:rPr lang="en-US" sz="1600" dirty="0" err="1"/>
              <a:t>Escuela</a:t>
            </a:r>
            <a:r>
              <a:rPr lang="en-US" sz="1600" dirty="0"/>
              <a:t> de </a:t>
            </a:r>
            <a:r>
              <a:rPr lang="en-US" sz="1600" dirty="0" err="1"/>
              <a:t>Ciencias</a:t>
            </a:r>
            <a:r>
              <a:rPr lang="en-US" sz="1600" dirty="0"/>
              <a:t> de la Tierra. Dept. de </a:t>
            </a:r>
            <a:r>
              <a:rPr lang="en-US" sz="1600" dirty="0" err="1"/>
              <a:t>Ingenierra</a:t>
            </a:r>
            <a:r>
              <a:rPr lang="en-US" sz="1600" dirty="0"/>
              <a:t> Civil. 2. La </a:t>
            </a:r>
            <a:r>
              <a:rPr lang="en-US" sz="1600" dirty="0" err="1"/>
              <a:t>Tectonica</a:t>
            </a:r>
            <a:r>
              <a:rPr lang="en-US" sz="1600" dirty="0"/>
              <a:t> de </a:t>
            </a:r>
            <a:r>
              <a:rPr lang="en-US" sz="1600" dirty="0" err="1"/>
              <a:t>placas</a:t>
            </a:r>
            <a:r>
              <a:rPr lang="en-US" sz="1600" dirty="0"/>
              <a:t>: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teoria</a:t>
            </a:r>
            <a:r>
              <a:rPr lang="en-US" sz="1600" dirty="0"/>
              <a:t> </a:t>
            </a:r>
            <a:r>
              <a:rPr lang="en-US" sz="1600" dirty="0" err="1"/>
              <a:t>unificadora</a:t>
            </a:r>
            <a:r>
              <a:rPr lang="en-US" sz="1600" dirty="0"/>
              <a:t>. Instructor: </a:t>
            </a:r>
            <a:r>
              <a:rPr lang="en-US" sz="1600" dirty="0" err="1"/>
              <a:t>Ing</a:t>
            </a:r>
            <a:r>
              <a:rPr lang="en-US" sz="1600" dirty="0"/>
              <a:t>. Geol. Jose G. Herrera Garcia.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36. </a:t>
            </a:r>
            <a:r>
              <a:rPr lang="el-GR" sz="1600" dirty="0" smtClean="0"/>
              <a:t>Σύνδεσμος:</a:t>
            </a:r>
            <a:r>
              <a:rPr lang="en-US" sz="1600" dirty="0"/>
              <a:t>https://www.pinterest.com/pin/13159023881042710</a:t>
            </a:r>
            <a:r>
              <a:rPr lang="en-US" sz="1600" dirty="0" smtClean="0"/>
              <a:t>/. </a:t>
            </a:r>
            <a:r>
              <a:rPr lang="el-GR" sz="1600" dirty="0" smtClean="0"/>
              <a:t>Πηγή: </a:t>
            </a:r>
            <a:r>
              <a:rPr lang="en-US" sz="1600" dirty="0" smtClean="0"/>
              <a:t>http</a:t>
            </a:r>
            <a:r>
              <a:rPr lang="en-US" sz="1600" dirty="0"/>
              <a:t>://all-that-is-interesting.com/craziest-dinosaur-facts/craziest-facts-about-dinosaurs-timeline2. </a:t>
            </a:r>
            <a:endParaRPr lang="en-US" sz="1600" dirty="0"/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37. </a:t>
            </a:r>
            <a:r>
              <a:rPr lang="en-US" sz="1600" dirty="0"/>
              <a:t>Excerpt from the Encyclopedia Britannica. </a:t>
            </a:r>
            <a:r>
              <a:rPr lang="el-GR" sz="1600" dirty="0"/>
              <a:t>Σύνδεσμος: </a:t>
            </a:r>
            <a:r>
              <a:rPr lang="en-US" sz="1600" dirty="0"/>
              <a:t>http://abyss.uoregon.edu/~js/glossary/plate_tectonics.html. </a:t>
            </a:r>
            <a:r>
              <a:rPr lang="el-GR" sz="1600" dirty="0"/>
              <a:t>Πηγή:</a:t>
            </a:r>
            <a:r>
              <a:rPr lang="en-US" sz="1600" dirty="0"/>
              <a:t>James </a:t>
            </a:r>
            <a:r>
              <a:rPr lang="en-US" sz="1600" dirty="0" err="1"/>
              <a:t>Schombert</a:t>
            </a:r>
            <a:r>
              <a:rPr lang="en-US" sz="1600" dirty="0"/>
              <a:t>, Department of Physics, University of Oregon.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38.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Francisco </a:t>
            </a:r>
            <a:r>
              <a:rPr lang="en-US" sz="1600" dirty="0" err="1"/>
              <a:t>Vasconcelos</a:t>
            </a:r>
            <a:r>
              <a:rPr lang="en-US" sz="1600" dirty="0"/>
              <a:t>. Working at Escola B+S </a:t>
            </a:r>
            <a:r>
              <a:rPr lang="en-US" sz="1600" dirty="0" err="1"/>
              <a:t>Bispo</a:t>
            </a:r>
            <a:r>
              <a:rPr lang="en-US" sz="1600" dirty="0"/>
              <a:t> D. Manuel Ferreira Cabral.  http://pt.slideshare.net/francisco79/wegener-geo-12. </a:t>
            </a:r>
            <a:r>
              <a:rPr lang="el-GR" sz="1600" dirty="0"/>
              <a:t>Πηγή: </a:t>
            </a:r>
            <a:r>
              <a:rPr lang="en-US" sz="1600" dirty="0"/>
              <a:t>http://pt.slideshare.net.</a:t>
            </a:r>
          </a:p>
          <a:p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39. </a:t>
            </a:r>
            <a:r>
              <a:rPr lang="el-GR" sz="1600" dirty="0"/>
              <a:t>Σύνδεσμος: </a:t>
            </a:r>
            <a:r>
              <a:rPr lang="en-US" sz="1600" dirty="0"/>
              <a:t>http://platetectonics2010.blogspot.gr/2010/11/how-theory-of-plate-developed.html. </a:t>
            </a:r>
            <a:r>
              <a:rPr lang="el-GR" sz="1600" dirty="0"/>
              <a:t>Πηγή: </a:t>
            </a:r>
            <a:r>
              <a:rPr lang="en-US" sz="1600" dirty="0"/>
              <a:t>http://platetectonics2010.blogspot.gr.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Χωρικά πρότυπα αφθονίας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400" dirty="0"/>
              <a:t>Αφθονία </a:t>
            </a:r>
            <a:r>
              <a:rPr lang="el-GR" altLang="en-US" sz="2400" dirty="0" err="1"/>
              <a:t>αυτοσυσχετιζόμενη</a:t>
            </a:r>
            <a:r>
              <a:rPr lang="el-GR" altLang="en-US" sz="2400" dirty="0"/>
              <a:t> στο χώρο: Αφθονίες όμοιες σε κοντινές </a:t>
            </a:r>
            <a:r>
              <a:rPr lang="el-GR" altLang="en-US" sz="2400" dirty="0" smtClean="0"/>
              <a:t>περιοχές.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Κυμαινόμενη αφθονία, μικρότερη στα όρια της </a:t>
            </a:r>
            <a:r>
              <a:rPr lang="el-GR" altLang="en-US" sz="2400" dirty="0" smtClean="0"/>
              <a:t>εξάπλωσης.</a:t>
            </a:r>
            <a:endParaRPr lang="el-GR" altLang="en-US" sz="2400" dirty="0"/>
          </a:p>
          <a:p>
            <a:endParaRPr lang="el-GR" altLang="en-US" sz="2400" dirty="0"/>
          </a:p>
          <a:p>
            <a:r>
              <a:rPr lang="el-GR" altLang="en-US" sz="2400" dirty="0"/>
              <a:t>Κυμαινόμενη αφθονία, μεγαλύτερη στα όρια της </a:t>
            </a:r>
            <a:r>
              <a:rPr lang="el-GR" altLang="en-US" sz="2400" dirty="0" smtClean="0"/>
              <a:t>εξάπλωσης.</a:t>
            </a:r>
            <a:endParaRPr lang="en-GB" altLang="en-US" sz="24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389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7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40. </a:t>
            </a:r>
            <a:r>
              <a:rPr lang="en-US" sz="1600" dirty="0"/>
              <a:t>I.W.D. Dalziel, 1995. Earth before Pangea. Scientific American, January, pp. </a:t>
            </a:r>
            <a:r>
              <a:rPr lang="en-US" sz="1600" dirty="0" smtClean="0"/>
              <a:t>58-63</a:t>
            </a:r>
            <a:endParaRPr lang="en-US" sz="1600" dirty="0"/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41. </a:t>
            </a:r>
            <a:r>
              <a:rPr lang="en-US" sz="1600" dirty="0"/>
              <a:t>© 2016 </a:t>
            </a:r>
            <a:r>
              <a:rPr lang="en-US" sz="1600" dirty="0" err="1" smtClean="0"/>
              <a:t>KlimaLounge</a:t>
            </a:r>
            <a:r>
              <a:rPr lang="el-GR" sz="1600" b="1" dirty="0" smtClean="0"/>
              <a:t>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http://www.scilogs.de/klimalounge/der-hansen-faktor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r>
              <a:rPr lang="en-US" sz="1600" dirty="0" smtClean="0"/>
              <a:t> </a:t>
            </a:r>
            <a:r>
              <a:rPr lang="el-GR" sz="1600" dirty="0"/>
              <a:t>Πηγή: </a:t>
            </a:r>
            <a:r>
              <a:rPr lang="en-US" sz="1600" dirty="0"/>
              <a:t>http://www.scilogs.de/.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42. </a:t>
            </a:r>
            <a:r>
              <a:rPr lang="el-GR" sz="1600" dirty="0"/>
              <a:t>Σύνδεσμος: </a:t>
            </a:r>
            <a:r>
              <a:rPr lang="en-US" sz="1600" dirty="0"/>
              <a:t>http://www.cssforum.com.pk/359773-post54.html. </a:t>
            </a:r>
            <a:r>
              <a:rPr lang="el-GR" sz="1600" dirty="0"/>
              <a:t>Πηγή: </a:t>
            </a:r>
            <a:r>
              <a:rPr lang="en-US" sz="1600" dirty="0"/>
              <a:t>http://www.cssforum.com.pk/.</a:t>
            </a:r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43. </a:t>
            </a:r>
            <a:r>
              <a:rPr lang="el-GR" sz="1600" dirty="0"/>
              <a:t>Σύνδεσμος: </a:t>
            </a:r>
            <a:r>
              <a:rPr lang="en-US" sz="1600" dirty="0"/>
              <a:t>http://</a:t>
            </a:r>
            <a:r>
              <a:rPr lang="en-US" sz="1600" dirty="0" smtClean="0"/>
              <a:t>gulfcoastcommentary.blogspot.gr/2013/11/what-causes-ice-ages.html</a:t>
            </a:r>
            <a:r>
              <a:rPr lang="el-GR" sz="1600" dirty="0" smtClean="0"/>
              <a:t>.</a:t>
            </a:r>
            <a:r>
              <a:rPr lang="en-US" sz="1600" dirty="0" smtClean="0"/>
              <a:t>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gulfcoastcommentary.blogspot.gr</a:t>
            </a:r>
            <a:r>
              <a:rPr lang="el-GR" sz="1600" dirty="0" smtClean="0"/>
              <a:t>.</a:t>
            </a:r>
            <a:endParaRPr lang="en-US" sz="1600" dirty="0"/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44. </a:t>
            </a:r>
            <a:r>
              <a:rPr lang="en-US" sz="1600" dirty="0"/>
              <a:t>Lee, J. (2012). Milankovitch cycles. </a:t>
            </a:r>
            <a:r>
              <a:rPr lang="el-GR" sz="1600" dirty="0" smtClean="0"/>
              <a:t>Σύνδεσμος:</a:t>
            </a:r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smtClean="0"/>
              <a:t>www.eoearth.org/view/article/154612</a:t>
            </a:r>
            <a:r>
              <a:rPr lang="el-GR" sz="1600" dirty="0" smtClean="0"/>
              <a:t>.</a:t>
            </a:r>
            <a:endParaRPr lang="en-US" sz="1600" dirty="0"/>
          </a:p>
          <a:p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</a:t>
            </a:r>
            <a:r>
              <a:rPr lang="el-GR" sz="1600" b="1" dirty="0" smtClean="0"/>
              <a:t>45. </a:t>
            </a:r>
            <a:r>
              <a:rPr lang="el-GR" sz="1600" dirty="0" smtClean="0"/>
              <a:t>Σύνδεσμος:</a:t>
            </a:r>
            <a:r>
              <a:rPr lang="en-US" sz="1600" dirty="0"/>
              <a:t>http://www.iceagenow.com/Ice-Age_Maps.h</a:t>
            </a:r>
            <a:r>
              <a:rPr lang="en-US" sz="1600" b="1" dirty="0"/>
              <a:t>tm</a:t>
            </a:r>
            <a:r>
              <a:rPr lang="el-GR" sz="1600" dirty="0" smtClean="0"/>
              <a:t>. Πηγή: </a:t>
            </a:r>
            <a:r>
              <a:rPr lang="en-US" sz="1600" dirty="0"/>
              <a:t> http://life.bio.sunysb.edu/ee/geeta/Plat_du_Jour/02EvolDomes_Space.html.</a:t>
            </a:r>
          </a:p>
          <a:p>
            <a:r>
              <a:rPr lang="el-GR" sz="1600" b="1" dirty="0" err="1" smtClean="0"/>
              <a:t>Eικόνα</a:t>
            </a:r>
            <a:r>
              <a:rPr lang="el-GR" sz="1600" b="1" dirty="0" smtClean="0"/>
              <a:t> </a:t>
            </a:r>
            <a:r>
              <a:rPr lang="el-GR" sz="1600" b="1" dirty="0"/>
              <a:t>46. </a:t>
            </a:r>
            <a:r>
              <a:rPr lang="el-GR" sz="1600" dirty="0"/>
              <a:t>Σύνδεσμος:  http://earthobservatory.nasa.gov/Features/BorealMigration/boreal_migration2.php. Πηγή: NASA. </a:t>
            </a:r>
          </a:p>
          <a:p>
            <a:r>
              <a:rPr lang="el-GR" sz="1600" b="1" dirty="0" err="1"/>
              <a:t>Eικόνα</a:t>
            </a:r>
            <a:r>
              <a:rPr lang="el-GR" sz="1600" b="1" dirty="0"/>
              <a:t> 47. </a:t>
            </a:r>
            <a:r>
              <a:rPr lang="el-GR" sz="1600" dirty="0" err="1"/>
              <a:t>Σύνδεσμος:http</a:t>
            </a:r>
            <a:r>
              <a:rPr lang="el-GR" sz="1600" dirty="0"/>
              <a:t>://agedeglace.superforum.fr/t150-un-peu-d-histoire. </a:t>
            </a:r>
            <a:r>
              <a:rPr lang="el-GR" sz="1600" dirty="0" err="1"/>
              <a:t>Πηγή:http</a:t>
            </a:r>
            <a:r>
              <a:rPr lang="el-GR" sz="1600" dirty="0"/>
              <a:t>://agedeglace.superforum.fr.</a:t>
            </a:r>
          </a:p>
          <a:p>
            <a:endParaRPr lang="el-GR" sz="1600" dirty="0"/>
          </a:p>
          <a:p>
            <a:endParaRPr lang="el-GR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2. Βιογεωγραφία (Μέρος Β')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1716</TotalTime>
  <Words>3686</Words>
  <Application>Microsoft Office PowerPoint</Application>
  <PresentationFormat>On-screen Show (4:3)</PresentationFormat>
  <Paragraphs>636</Paragraphs>
  <Slides>90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Comic Sans MS</vt:lpstr>
      <vt:lpstr>Tahoma</vt:lpstr>
      <vt:lpstr>Wingdings</vt:lpstr>
      <vt:lpstr>Θέμα του Office</vt:lpstr>
      <vt:lpstr>Ζωική Ποικιλότητα</vt:lpstr>
      <vt:lpstr>Η κατανομή των πληθυσμών 1/6</vt:lpstr>
      <vt:lpstr>Η κατανομή των πληθυσμών 2/6</vt:lpstr>
      <vt:lpstr>Η κατανομή των πληθυσμών 3/6</vt:lpstr>
      <vt:lpstr>Η κατανομή των πληθυσμών 4/6</vt:lpstr>
      <vt:lpstr>Η κατανομή των πληθυσμών 5/6</vt:lpstr>
      <vt:lpstr>Η κατανομή των πληθυσμών 6/6</vt:lpstr>
      <vt:lpstr>Αλλαγές στο χρόνο</vt:lpstr>
      <vt:lpstr>Χωρικά πρότυπα αφθονίας</vt:lpstr>
      <vt:lpstr>Αλλαγές στα όρια εξάπλωσης 1/2</vt:lpstr>
      <vt:lpstr>Αλλαγές στα όρια εξάπλωσης 2/2</vt:lpstr>
      <vt:lpstr>Οχλήσεις</vt:lpstr>
      <vt:lpstr>Αλληλεπιδράσεις  με άλλους οργανισμούς 1/2</vt:lpstr>
      <vt:lpstr>Αλληλεπιδράσεις  με άλλους οργανισμούς 2/2</vt:lpstr>
      <vt:lpstr>Προσαρμογή και γονιδιακή ροή 1/2</vt:lpstr>
      <vt:lpstr>Προσαρμογή και γονιδιακή ροή 2/2</vt:lpstr>
      <vt:lpstr>Η κατανομή των βιοκοινοτήτων</vt:lpstr>
      <vt:lpstr>Χωρικά πρότυπα κατανομής βιοκοινοτήτων 1/3</vt:lpstr>
      <vt:lpstr>Χωρικά πρότυπα κατανομής βιοκοινοτήτων 2/3</vt:lpstr>
      <vt:lpstr>Χωρικά πρότυπα κατανομής βιοκοινοτήτων 3/3</vt:lpstr>
      <vt:lpstr>Χρονικά πρότυπα 1/2</vt:lpstr>
      <vt:lpstr>Χρονικά πρότυπα 2/2</vt:lpstr>
      <vt:lpstr>Χερσαίες μεγακοινότητες 1/3</vt:lpstr>
      <vt:lpstr>Χερσαίες μεγακοινότητες 2/3</vt:lpstr>
      <vt:lpstr>Χερσαίες μεγακοινότητες 3/3</vt:lpstr>
      <vt:lpstr>Τροπικό βροχερό δάσος 1/2</vt:lpstr>
      <vt:lpstr>Τροπικό βροχερό δάσος 2/2</vt:lpstr>
      <vt:lpstr>Τροπικό φυλλοβόλο δάσος 1/2</vt:lpstr>
      <vt:lpstr>Τροπικό φυλλοβόλο δάσος 2/2</vt:lpstr>
      <vt:lpstr>Δάσος αγκαθοειδών 1/2</vt:lpstr>
      <vt:lpstr>Δάσος αγκαθοειδών 2/2</vt:lpstr>
      <vt:lpstr>Τροπική σαβάνα 1/2</vt:lpstr>
      <vt:lpstr>Τροπική σαβάνα 2/2</vt:lpstr>
      <vt:lpstr>Έρημος 1/2</vt:lpstr>
      <vt:lpstr>Έρημος 2/2</vt:lpstr>
      <vt:lpstr>Σκληρόφυλλο μεσογειακό δάσος 1/2</vt:lpstr>
      <vt:lpstr>Σκληρόφυλλο μεσογειακό δάσος 2/2</vt:lpstr>
      <vt:lpstr>Υποτροπικό αειθαλές δάσος 1/2</vt:lpstr>
      <vt:lpstr>Υποτροπικό αειθαλές δάσος 2/2</vt:lpstr>
      <vt:lpstr>Εύκρατο φυλλοβόλο δάσος 1/2</vt:lpstr>
      <vt:lpstr>Εύκρατο φυλλοβόλο δάσος 2/2</vt:lpstr>
      <vt:lpstr>Βόρειο δάσος – τάιγκα 1/2</vt:lpstr>
      <vt:lpstr>Βόρειο δάσος – τάιγκα 2/2</vt:lpstr>
      <vt:lpstr>Εύκρατο βροχερό δάσος 1/2</vt:lpstr>
      <vt:lpstr>Εύκρατο βροχερό δάσος 2/2</vt:lpstr>
      <vt:lpstr>Εύκρατα λιβάδια – στέπες 1/2</vt:lpstr>
      <vt:lpstr>Εύκρατα λιβάδια – στέπες 2/2</vt:lpstr>
      <vt:lpstr>Τούνδρα 1/2</vt:lpstr>
      <vt:lpstr>Τούνδρα 2/2</vt:lpstr>
      <vt:lpstr>Υδάτινες μεγακοινότητες</vt:lpstr>
      <vt:lpstr>Κύριες θαλάσσιες ζώνες</vt:lpstr>
      <vt:lpstr>Βιο-γεωγραφικές περιοχές  των ωκεανών</vt:lpstr>
      <vt:lpstr>Κλιματικές περιοχές  των ωκεανών</vt:lpstr>
      <vt:lpstr>Βιοκοινότητες γλυκών υδάτων</vt:lpstr>
      <vt:lpstr>Οι βιοκοινωνίες των λιμνών</vt:lpstr>
      <vt:lpstr>Το ιστορικό σκηνικό 1/3</vt:lpstr>
      <vt:lpstr>Το ιστορικό σκηνικό 2/3</vt:lpstr>
      <vt:lpstr>Το ιστορικό σκηνικό 3/3</vt:lpstr>
      <vt:lpstr>Ιστορία της Γης 1/3</vt:lpstr>
      <vt:lpstr>Ιστορία της Γης 2/3</vt:lpstr>
      <vt:lpstr>Ιστορία της Γης 3/3</vt:lpstr>
      <vt:lpstr>Η θεωρία της κίνησης των ηπειρωτικών πλακών 1/3</vt:lpstr>
      <vt:lpstr>Η θεωρία της κίνησης των ηπειρωτικών πλακών 2/3</vt:lpstr>
      <vt:lpstr>Η θεωρία της κίνησης των ηπειρωτικών πλακών 3/3</vt:lpstr>
      <vt:lpstr>Συγκέντρωση της Παγγαίας</vt:lpstr>
      <vt:lpstr>Η διακύμανση της  παγκόσμιας θερμοκρασίας</vt:lpstr>
      <vt:lpstr>Η δημιουργία των παγετώνων  και η δυναμική του Πλειστοκαίνου 1/5</vt:lpstr>
      <vt:lpstr>Η δημιουργία των παγετώνων  και η δυναμική του Πλειστοκαίνου 2/5</vt:lpstr>
      <vt:lpstr>Η δημιουργία των παγετώνων  και η δυναμική του Πλειστοκαίνου 3/5</vt:lpstr>
      <vt:lpstr>Η δημιουργία των παγετώνων  και η δυναμική του Πλειστοκαίνου 4/5</vt:lpstr>
      <vt:lpstr>Η δημιουργία των παγετώνων  και η δυναμική του Πλειστοκαίνου 5/5</vt:lpstr>
      <vt:lpstr>Τροχιά και πλαγιότητα της Γης</vt:lpstr>
      <vt:lpstr>Μεταβολές στην κλίση  του πολικού άξονα</vt:lpstr>
      <vt:lpstr>Οι κύκλοι Milankovitch</vt:lpstr>
      <vt:lpstr>Τελευταία επέκταση πολικών πάγων 18.000 χρόνια πριν</vt:lpstr>
      <vt:lpstr>Σύγκριση των πάγων Γης στην Πλειστόκαινο και σήμερα.</vt:lpstr>
      <vt:lpstr>Περίοδος παγετώνων στην  Ανώτερη Παλαιολιθική εποχή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1/7</vt:lpstr>
      <vt:lpstr>Σημείωμα  Χρήσης Έργων Τρίτων 2/7</vt:lpstr>
      <vt:lpstr>Σημείωμα  Χρήσης Έργων Τρίτων 3/7</vt:lpstr>
      <vt:lpstr>Σημείωμα  Χρήσης Έργων Τρίτων 4/7</vt:lpstr>
      <vt:lpstr>Σημείωμα  Χρήσης Έργων Τρίτων 5/7</vt:lpstr>
      <vt:lpstr>Σημείωμα  Χρήσης Έργων Τρίτων 6/7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giorgos</cp:lastModifiedBy>
  <cp:revision>242</cp:revision>
  <dcterms:created xsi:type="dcterms:W3CDTF">2015-03-24T06:43:16Z</dcterms:created>
  <dcterms:modified xsi:type="dcterms:W3CDTF">2016-04-29T08:33:05Z</dcterms:modified>
</cp:coreProperties>
</file>