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26" r:id="rId3"/>
    <p:sldId id="301" r:id="rId4"/>
    <p:sldId id="327" r:id="rId5"/>
    <p:sldId id="302" r:id="rId6"/>
    <p:sldId id="303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28" r:id="rId20"/>
    <p:sldId id="304" r:id="rId21"/>
    <p:sldId id="305" r:id="rId22"/>
    <p:sldId id="341" r:id="rId23"/>
    <p:sldId id="342" r:id="rId24"/>
    <p:sldId id="306" r:id="rId25"/>
    <p:sldId id="280" r:id="rId26"/>
    <p:sldId id="290" r:id="rId27"/>
    <p:sldId id="295" r:id="rId28"/>
    <p:sldId id="299" r:id="rId29"/>
    <p:sldId id="292" r:id="rId30"/>
    <p:sldId id="291" r:id="rId31"/>
    <p:sldId id="294" r:id="rId3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326"/>
            <p14:sldId id="301"/>
            <p14:sldId id="327"/>
            <p14:sldId id="302"/>
            <p14:sldId id="303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338"/>
            <p14:sldId id="339"/>
            <p14:sldId id="340"/>
            <p14:sldId id="328"/>
            <p14:sldId id="304"/>
            <p14:sldId id="305"/>
            <p14:sldId id="341"/>
            <p14:sldId id="342"/>
            <p14:sldId id="306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953735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77" autoAdjust="0"/>
    <p:restoredTop sz="99309" autoAdjust="0"/>
  </p:normalViewPr>
  <p:slideViewPr>
    <p:cSldViewPr>
      <p:cViewPr varScale="1">
        <p:scale>
          <a:sx n="81" d="100"/>
          <a:sy n="81" d="100"/>
        </p:scale>
        <p:origin x="102" y="7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19/2/2016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8777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8157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13013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25923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44067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30395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39017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59771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966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7325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80859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52567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34167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39998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491602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32889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463488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9750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0201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6537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93180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17028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9055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αξιοποίηση της προϋπάρχουσας γνώσης κατά την εκπαιδευτική διαδικασία (αρχικές ιδέες)- Κλινική/κριτική συνέντευξη</a:t>
            </a:r>
            <a:endParaRPr lang="el-GR" alt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αξιοποίηση της προϋπάρχουσας γνώσης κατά την εκπαιδευτική διαδικασία (αρχικές ιδέες)- Κλινική/κριτική συνέντευξη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αξιοποίηση της προϋπάρχουσας γνώσης κατά την εκπαιδευτική διαδικασία (αρχικές ιδέες)- Κλινική/κριτική συνέντευξη</a:t>
            </a:r>
            <a:endParaRPr lang="el-GR" alt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αξιοποίηση της προϋπάρχουσας γνώσης κατά την εκπαιδευτική διαδικασία (αρχικές ιδέες)- Κλινική/κριτική συνέντευξη</a:t>
            </a:r>
            <a:endParaRPr lang="el-GR" alt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αξιοποίηση της προϋπάρχουσας γνώσης κατά την εκπαιδευτική διαδικασία (αρχικές ιδέες)- Κλινική/κριτική συνέντευξη</a:t>
            </a:r>
            <a:endParaRPr lang="el-GR" alt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αξιοποίηση της προϋπάρχουσας γνώσης κατά την εκπαιδευτική διαδικασία (αρχικές ιδέες)- Κλινική/κριτική συνέντευξη</a:t>
            </a:r>
            <a:endParaRPr lang="el-GR" alt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αξιοποίηση της προϋπάρχουσας γνώσης κατά την εκπαιδευτική διαδικασία (αρχικές ιδέες)- Κλινική/κριτική συνέντευξη</a:t>
            </a:r>
            <a:endParaRPr lang="el-GR" alt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rgbClr val="5075B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2amr7ii2TIslCYU8vAsLfTUROEEnM3d49wxLBLZ8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ocplayer.gr/841201-Sofia-pliasa-nikolas-fahantidis-petros-kariotogloy-panepistimio-dytikis-makedonias.html" TargetMode="External"/><Relationship Id="rId5" Type="http://schemas.openxmlformats.org/officeDocument/2006/relationships/hyperlink" Target="http://kpe-kastor.kas.sch.gr/peekpe4/proceedings/synedria10/tsamitrou.pdf" TargetMode="External"/><Relationship Id="rId4" Type="http://schemas.openxmlformats.org/officeDocument/2006/relationships/hyperlink" Target="http://www.researchgate.net/publication/27376709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ECD111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Σύγχρονες </a:t>
            </a:r>
            <a:r>
              <a:rPr lang="el-GR" sz="3600" dirty="0"/>
              <a:t>Διδακτικές Προσεγγίσεις Ι: Αξιοποίηση βασικών θεωρητικών εννοιών στην εκπαιδευτική </a:t>
            </a:r>
            <a:r>
              <a:rPr lang="el-GR" sz="3600" dirty="0" smtClean="0"/>
              <a:t>πράξη</a:t>
            </a:r>
            <a:endParaRPr lang="el-GR" sz="3600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79512" y="3958208"/>
            <a:ext cx="8784976" cy="2783160"/>
          </a:xfrm>
        </p:spPr>
        <p:txBody>
          <a:bodyPr>
            <a:noAutofit/>
          </a:bodyPr>
          <a:lstStyle/>
          <a:p>
            <a:r>
              <a:rPr lang="el-GR" sz="2600" dirty="0" smtClean="0">
                <a:solidFill>
                  <a:srgbClr val="5075BC"/>
                </a:solidFill>
                <a:ea typeface="+mj-ea"/>
                <a:cs typeface="+mj-cs"/>
              </a:rPr>
              <a:t>Ενότητα </a:t>
            </a:r>
            <a:r>
              <a:rPr lang="el-GR" sz="2600" dirty="0">
                <a:solidFill>
                  <a:srgbClr val="5075BC"/>
                </a:solidFill>
                <a:ea typeface="+mj-ea"/>
                <a:cs typeface="+mj-cs"/>
              </a:rPr>
              <a:t>5</a:t>
            </a:r>
            <a:r>
              <a:rPr lang="el-GR" sz="2600" dirty="0" smtClean="0">
                <a:solidFill>
                  <a:srgbClr val="5075BC"/>
                </a:solidFill>
                <a:ea typeface="+mj-ea"/>
                <a:cs typeface="+mj-cs"/>
              </a:rPr>
              <a:t>:</a:t>
            </a:r>
            <a:r>
              <a:rPr lang="en-US" sz="2600" dirty="0" smtClean="0">
                <a:solidFill>
                  <a:srgbClr val="5075BC"/>
                </a:solidFill>
                <a:ea typeface="+mj-ea"/>
                <a:cs typeface="+mj-cs"/>
              </a:rPr>
              <a:t> </a:t>
            </a:r>
            <a:r>
              <a:rPr lang="el-GR" altLang="en-US" sz="2600" dirty="0"/>
              <a:t>Η αξιοποίηση της προϋπάρχουσας γνώσης κατά την εκπαιδευτική διαδικασία (αρχικές ιδέες</a:t>
            </a:r>
            <a:r>
              <a:rPr lang="el-GR" altLang="en-US" sz="2600" dirty="0" smtClean="0"/>
              <a:t>)-Κλινική/κριτική συνέντευξη</a:t>
            </a:r>
            <a:endParaRPr lang="en-US" sz="2600" dirty="0" smtClean="0"/>
          </a:p>
          <a:p>
            <a:r>
              <a:rPr lang="el-GR" sz="2600" dirty="0" smtClean="0"/>
              <a:t>Μαρία </a:t>
            </a:r>
            <a:r>
              <a:rPr lang="el-GR" sz="2600" dirty="0"/>
              <a:t>Σφυρόερα</a:t>
            </a:r>
          </a:p>
          <a:p>
            <a:r>
              <a:rPr lang="el-GR" sz="2600" dirty="0"/>
              <a:t>Σχολή</a:t>
            </a:r>
            <a:r>
              <a:rPr lang="en-US" sz="2600" dirty="0"/>
              <a:t> </a:t>
            </a:r>
            <a:r>
              <a:rPr lang="el-GR" sz="2600" dirty="0"/>
              <a:t>Επιστημών της Αγωγής</a:t>
            </a:r>
          </a:p>
          <a:p>
            <a:r>
              <a:rPr lang="el-GR" sz="2600" dirty="0"/>
              <a:t>Τμήμα Εκπαίδευσης και Αγωγής </a:t>
            </a:r>
            <a:r>
              <a:rPr lang="el-GR" sz="2600" dirty="0" smtClean="0"/>
              <a:t>στην </a:t>
            </a:r>
            <a:r>
              <a:rPr lang="el-GR" sz="2600" dirty="0"/>
              <a:t>Προσχολική </a:t>
            </a:r>
            <a:r>
              <a:rPr lang="el-GR" sz="2600" dirty="0" smtClean="0"/>
              <a:t>Ηλικία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n-US" dirty="0"/>
              <a:t>Παραδείγματα αρχικών ιδεών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altLang="en-US" dirty="0">
                <a:solidFill>
                  <a:srgbClr val="A50021"/>
                </a:solidFill>
              </a:rPr>
              <a:t>Γιατί πλέει; Γιατί βυθίζεται;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l-GR" altLang="en-US" dirty="0"/>
              <a:t>Επιπλέει γιατί ξέρει κολύμπι (ανθρώπινες ιδιότητες)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l-GR" altLang="en-US" dirty="0"/>
              <a:t>Βουλιάζει γιατί είναι κακό (ηθικές ερμηνείες)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l-GR" altLang="en-US" dirty="0"/>
              <a:t>Βουλιάζει γιατί είναι βαρύ </a:t>
            </a:r>
            <a:r>
              <a:rPr lang="el-GR" altLang="en-US" dirty="0">
                <a:cs typeface="Arial" panose="020B0604020202020204" pitchFamily="34" charset="0"/>
              </a:rPr>
              <a:t>≠ Επιπλέει γιατί είναι ελαφρύ (και η θάλασσα μπορεί να το σηκώσει) + Τα μεγάλα είναι βαριά ≠ Τα μικρά είναι </a:t>
            </a:r>
            <a:r>
              <a:rPr lang="el-GR" altLang="en-US" dirty="0" smtClean="0">
                <a:cs typeface="Arial" panose="020B0604020202020204" pitchFamily="34" charset="0"/>
              </a:rPr>
              <a:t>ελαφριά</a:t>
            </a:r>
            <a:endParaRPr lang="el-GR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74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altLang="en-US" dirty="0"/>
              <a:t>Τα παιδιά είναι κάπου πριν γεννηθούν – Είναι πολύ μικρά</a:t>
            </a:r>
          </a:p>
          <a:p>
            <a:r>
              <a:rPr lang="el-GR" altLang="en-US" dirty="0"/>
              <a:t>Υπάρχουν πολλά πολύ μικρά παιδιά μέσα στην κοιλιά και βγαίνουν όταν θέλουμε</a:t>
            </a:r>
          </a:p>
          <a:p>
            <a:r>
              <a:rPr lang="el-GR" altLang="en-US" dirty="0"/>
              <a:t>Τα λουλούδια είναι μικρά κρυμμένα μέσα στη γη.</a:t>
            </a:r>
          </a:p>
          <a:p>
            <a:r>
              <a:rPr lang="el-GR" altLang="en-US" dirty="0"/>
              <a:t>Τα μικρόβια είναι αόρατα έντομα.</a:t>
            </a:r>
          </a:p>
          <a:p>
            <a:r>
              <a:rPr lang="el-GR" altLang="en-US" dirty="0"/>
              <a:t>Το βράδυ ο ήλιος κρύβεται στα σύννεφα για να </a:t>
            </a:r>
            <a:r>
              <a:rPr lang="el-GR" altLang="en-US" dirty="0" smtClean="0"/>
              <a:t>κοιμηθεί</a:t>
            </a:r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361829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4000" dirty="0"/>
              <a:t>Χαρακτηριστικά των αρχικών ιδεών και των νοητικών μοντέλων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l-GR" altLang="en-US" dirty="0"/>
              <a:t>1.Είναι συχνά άρρητα</a:t>
            </a:r>
            <a:r>
              <a:rPr lang="en-US" altLang="en-US" dirty="0"/>
              <a:t> (implicit)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dirty="0"/>
              <a:t>	</a:t>
            </a:r>
            <a:r>
              <a:rPr lang="en-US" altLang="en-US" dirty="0"/>
              <a:t>(</a:t>
            </a:r>
            <a:r>
              <a:rPr lang="el-GR" altLang="en-US" dirty="0"/>
              <a:t>εκφράζονται κυρίως με ποικίλους τρόπους μέσα σε ερευνητικά πλαίσια, αλλά και σε κατάλληλες διδακτικές συνθήκες).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dirty="0"/>
              <a:t>2. Συχνά είναι μη συνειδητά/ διαισθητικά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dirty="0"/>
              <a:t>3. Ενίοτε είναι «μερικά» και αλλάζουν όταν αλλάζουν τα δεδομένα.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dirty="0"/>
              <a:t>	(πέφτει γιατί είναι βαρύ– πετά γιατί είναι ελαφρύ- πετά γιατί έχει φτερά).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dirty="0"/>
              <a:t>4. Δύσκολα ανατρέπονται…Γι αυτό μάλιστα παρομοιάζονται ως η κορφή ενός παγόβουνου</a:t>
            </a:r>
            <a:r>
              <a:rPr lang="el-GR" altLang="en-US" dirty="0" smtClean="0"/>
              <a:t>.</a:t>
            </a:r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27951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3600" dirty="0"/>
              <a:t>Τρόποι «ανακάλυψης» των αρχικών ιδεών</a:t>
            </a:r>
            <a:r>
              <a:rPr lang="el-GR" altLang="en-US" sz="3600" dirty="0" smtClean="0"/>
              <a:t>.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l-GR" altLang="en-US" b="1" dirty="0">
                <a:solidFill>
                  <a:srgbClr val="A50021"/>
                </a:solidFill>
              </a:rPr>
              <a:t>Α. Ειδικά σχεδιασμένες κλινικές συνεντεύξεις </a:t>
            </a:r>
            <a:r>
              <a:rPr lang="el-GR" altLang="en-US" b="1" dirty="0">
                <a:solidFill>
                  <a:srgbClr val="00B0F0"/>
                </a:solidFill>
              </a:rPr>
              <a:t>(βλ. ενότητα 9)</a:t>
            </a:r>
            <a:r>
              <a:rPr lang="el-GR" altLang="en-US" b="1" dirty="0">
                <a:solidFill>
                  <a:srgbClr val="A50021"/>
                </a:solidFill>
              </a:rPr>
              <a:t>. Μετάβαση από το άρρητο στο ρητό.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b="1" dirty="0"/>
              <a:t>1.Ερωτήσεις γεγονότων-γνώσεων: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dirty="0"/>
              <a:t>Ποιο είναι το σχήμα της γης;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dirty="0"/>
              <a:t>Κινείται η γη;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dirty="0"/>
              <a:t>Γιατί νυχτώνει;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b="1" dirty="0"/>
              <a:t>2.Παραγωγικές ερωτήσεις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dirty="0"/>
              <a:t>Μπορείς να πέσεις από τη γη</a:t>
            </a:r>
            <a:r>
              <a:rPr lang="en-US" altLang="en-US" dirty="0"/>
              <a:t>;</a:t>
            </a:r>
            <a:endParaRPr lang="el-GR" altLang="en-US" dirty="0"/>
          </a:p>
          <a:p>
            <a:pPr>
              <a:lnSpc>
                <a:spcPct val="90000"/>
              </a:lnSpc>
              <a:buNone/>
            </a:pPr>
            <a:r>
              <a:rPr lang="el-GR" altLang="en-US" b="1" dirty="0">
                <a:solidFill>
                  <a:srgbClr val="A50021"/>
                </a:solidFill>
              </a:rPr>
              <a:t>Β. Εικονική σχηματοποίηση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dirty="0"/>
              <a:t>Μπορείς να ζωγραφίσεις τη γη; Τον εαυτό σου πάνω στη γη;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b="1" dirty="0">
                <a:solidFill>
                  <a:srgbClr val="A50021"/>
                </a:solidFill>
              </a:rPr>
              <a:t>Γ. Συνθήκες αλληλεπίδρασης με </a:t>
            </a:r>
            <a:r>
              <a:rPr lang="el-GR" altLang="en-US" b="1" dirty="0" smtClean="0">
                <a:solidFill>
                  <a:srgbClr val="A50021"/>
                </a:solidFill>
              </a:rPr>
              <a:t>ενήλικες-συνομηλίκους</a:t>
            </a:r>
            <a:endParaRPr lang="el-GR" altLang="en-US" b="1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37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90000"/>
              </a:lnSpc>
            </a:pPr>
            <a:r>
              <a:rPr lang="el-GR" altLang="en-US" b="1" dirty="0" smtClean="0">
                <a:solidFill>
                  <a:srgbClr val="A50021"/>
                </a:solidFill>
              </a:rPr>
              <a:t>Παράδειγμα </a:t>
            </a:r>
            <a:r>
              <a:rPr lang="el-GR" altLang="en-US" b="1" dirty="0">
                <a:solidFill>
                  <a:srgbClr val="A50021"/>
                </a:solidFill>
              </a:rPr>
              <a:t>Α:</a:t>
            </a:r>
          </a:p>
          <a:p>
            <a:pPr>
              <a:lnSpc>
                <a:spcPct val="90000"/>
              </a:lnSpc>
            </a:pPr>
            <a:r>
              <a:rPr lang="el-GR" altLang="en-US" dirty="0"/>
              <a:t>Ε: Τι σχήμα έχει η γη;</a:t>
            </a:r>
          </a:p>
          <a:p>
            <a:pPr>
              <a:lnSpc>
                <a:spcPct val="90000"/>
              </a:lnSpc>
            </a:pPr>
            <a:r>
              <a:rPr lang="el-GR" altLang="en-US" dirty="0"/>
              <a:t>Π: </a:t>
            </a:r>
            <a:r>
              <a:rPr lang="el-GR" altLang="en-US" dirty="0">
                <a:solidFill>
                  <a:srgbClr val="00B0F0"/>
                </a:solidFill>
              </a:rPr>
              <a:t>Στρογγυλό</a:t>
            </a:r>
          </a:p>
          <a:p>
            <a:pPr>
              <a:lnSpc>
                <a:spcPct val="90000"/>
              </a:lnSpc>
            </a:pPr>
            <a:r>
              <a:rPr lang="el-GR" altLang="en-US" dirty="0"/>
              <a:t>Ε: Μπορεί να φτάσει ποτέ κανείς στο τέλος της γης;</a:t>
            </a:r>
          </a:p>
          <a:p>
            <a:pPr>
              <a:lnSpc>
                <a:spcPct val="90000"/>
              </a:lnSpc>
            </a:pPr>
            <a:r>
              <a:rPr lang="el-GR" altLang="en-US" dirty="0"/>
              <a:t>Π: </a:t>
            </a:r>
            <a:r>
              <a:rPr lang="el-GR" altLang="en-US" dirty="0">
                <a:solidFill>
                  <a:srgbClr val="00B0F0"/>
                </a:solidFill>
              </a:rPr>
              <a:t>Ναι</a:t>
            </a:r>
          </a:p>
          <a:p>
            <a:pPr>
              <a:lnSpc>
                <a:spcPct val="90000"/>
              </a:lnSpc>
            </a:pPr>
            <a:r>
              <a:rPr lang="el-GR" altLang="en-US" dirty="0"/>
              <a:t>Ε:Μπορεί να πέσει κανείς από αυτό;</a:t>
            </a:r>
          </a:p>
          <a:p>
            <a:pPr>
              <a:lnSpc>
                <a:spcPct val="90000"/>
              </a:lnSpc>
            </a:pPr>
            <a:r>
              <a:rPr lang="el-GR" altLang="en-US" dirty="0"/>
              <a:t>Π: Όχι!</a:t>
            </a:r>
          </a:p>
          <a:p>
            <a:pPr>
              <a:lnSpc>
                <a:spcPct val="90000"/>
              </a:lnSpc>
            </a:pPr>
            <a:r>
              <a:rPr lang="el-GR" altLang="en-US" dirty="0"/>
              <a:t>Ε: Γιατί όχι;</a:t>
            </a:r>
          </a:p>
          <a:p>
            <a:pPr>
              <a:lnSpc>
                <a:spcPct val="90000"/>
              </a:lnSpc>
            </a:pPr>
            <a:r>
              <a:rPr lang="el-GR" altLang="en-US" dirty="0"/>
              <a:t>Π: Γιατί αν πέσει, ποτέ δεν μπορεί να γυρίσει πίσω</a:t>
            </a:r>
          </a:p>
          <a:p>
            <a:pPr>
              <a:lnSpc>
                <a:spcPct val="90000"/>
              </a:lnSpc>
            </a:pPr>
            <a:r>
              <a:rPr lang="el-GR" altLang="en-US" dirty="0"/>
              <a:t>Ε: Αν μπορούσε να γυρίσει πίσω θα μπορούσε να πέσει;</a:t>
            </a:r>
          </a:p>
          <a:p>
            <a:pPr>
              <a:lnSpc>
                <a:spcPct val="90000"/>
              </a:lnSpc>
            </a:pPr>
            <a:r>
              <a:rPr lang="el-GR" altLang="en-US" dirty="0"/>
              <a:t>Π: Ναι, αν πήγαινε στο τέλος και είχε το ένα χέρι του πάνω στη γη….</a:t>
            </a:r>
          </a:p>
          <a:p>
            <a:pPr>
              <a:lnSpc>
                <a:spcPct val="90000"/>
              </a:lnSpc>
              <a:buNone/>
            </a:pPr>
            <a:r>
              <a:rPr lang="el-GR" altLang="en-US" dirty="0" smtClean="0"/>
              <a:t>	Συζήτηση: Ποια είναι τελικά η αρχική ιδέα που έχει το παιδί στο μυαλό του σε σχέση με το σχήμα της γης; Υπάρχει κάποια αντίφαση στις απαντήσεις του;</a:t>
            </a:r>
          </a:p>
        </p:txBody>
      </p:sp>
    </p:spTree>
    <p:extLst>
      <p:ext uri="{BB962C8B-B14F-4D97-AF65-F5344CB8AC3E}">
        <p14:creationId xmlns:p14="http://schemas.microsoft.com/office/powerpoint/2010/main" val="345469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altLang="en-US" dirty="0">
                <a:solidFill>
                  <a:srgbClr val="A50021"/>
                </a:solidFill>
              </a:rPr>
              <a:t>Παράδειγμα 2</a:t>
            </a:r>
          </a:p>
          <a:p>
            <a:r>
              <a:rPr lang="el-GR" altLang="en-US" dirty="0"/>
              <a:t>Ε:Ποιο είναι το σχήμα της γης;</a:t>
            </a:r>
          </a:p>
          <a:p>
            <a:r>
              <a:rPr lang="el-GR" altLang="en-US" dirty="0"/>
              <a:t>Π: </a:t>
            </a:r>
            <a:r>
              <a:rPr lang="el-GR" altLang="en-US" dirty="0">
                <a:solidFill>
                  <a:srgbClr val="00B0F0"/>
                </a:solidFill>
              </a:rPr>
              <a:t>Στρογγυλό</a:t>
            </a:r>
          </a:p>
          <a:p>
            <a:r>
              <a:rPr lang="el-GR" altLang="en-US" dirty="0"/>
              <a:t>Ε: Γιατί φαίνεται επίπεδο;</a:t>
            </a:r>
          </a:p>
          <a:p>
            <a:r>
              <a:rPr lang="el-GR" altLang="en-US" dirty="0"/>
              <a:t>Π: </a:t>
            </a:r>
            <a:r>
              <a:rPr lang="el-GR" altLang="en-US" dirty="0">
                <a:solidFill>
                  <a:srgbClr val="00B0F0"/>
                </a:solidFill>
              </a:rPr>
              <a:t>Γιατί είσαι μέσα στη γη!</a:t>
            </a:r>
          </a:p>
          <a:p>
            <a:r>
              <a:rPr lang="el-GR" altLang="en-US" dirty="0"/>
              <a:t>Ε: Μπορείς να πέσεις από τη γη;</a:t>
            </a:r>
          </a:p>
          <a:p>
            <a:r>
              <a:rPr lang="el-GR" altLang="en-US" dirty="0"/>
              <a:t>Π: Όχι.</a:t>
            </a:r>
          </a:p>
          <a:p>
            <a:r>
              <a:rPr lang="el-GR" altLang="en-US" dirty="0"/>
              <a:t>Ε: Γιατί;</a:t>
            </a:r>
          </a:p>
          <a:p>
            <a:r>
              <a:rPr lang="el-GR" altLang="en-US" dirty="0"/>
              <a:t>Π: Αφού είσαι μέσα…..</a:t>
            </a:r>
          </a:p>
          <a:p>
            <a:pPr>
              <a:buNone/>
            </a:pPr>
            <a:r>
              <a:rPr lang="el-GR" altLang="en-US" dirty="0"/>
              <a:t>	Για περαιτέρω μελέτη: ΒΟΣΝΙΑΔΟΥ, Στ. (1998). </a:t>
            </a:r>
            <a:r>
              <a:rPr lang="el-GR" altLang="en-US" i="1" dirty="0"/>
              <a:t>Γνωσιακή Ψυχολογία</a:t>
            </a:r>
            <a:r>
              <a:rPr lang="el-GR" altLang="en-US" dirty="0"/>
              <a:t>, Αθήνα: Gutenberg </a:t>
            </a:r>
            <a:r>
              <a:rPr lang="el-GR" altLang="en-US" dirty="0" smtClean="0"/>
              <a:t>.</a:t>
            </a:r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333147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4000" dirty="0"/>
              <a:t>Ερωτήσεις- Εφαρμογή σε </a:t>
            </a:r>
            <a:r>
              <a:rPr lang="el-GR" altLang="en-US" sz="4000" dirty="0" smtClean="0"/>
              <a:t>ομάδες: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n-US" dirty="0"/>
              <a:t>Προς τα πού κοιτάμε για να δούμε τη γη;</a:t>
            </a:r>
          </a:p>
          <a:p>
            <a:r>
              <a:rPr lang="el-GR" altLang="en-US" dirty="0"/>
              <a:t>Τι υπάρχει πάνω από τη γη;</a:t>
            </a:r>
          </a:p>
          <a:p>
            <a:r>
              <a:rPr lang="el-GR" altLang="en-US" dirty="0"/>
              <a:t>Τι υπάρχει κάτω από τη γη;</a:t>
            </a:r>
          </a:p>
          <a:p>
            <a:r>
              <a:rPr lang="el-GR" altLang="en-US" dirty="0"/>
              <a:t>Τι υπάρχει στις πλευρές της γης;</a:t>
            </a:r>
          </a:p>
          <a:p>
            <a:r>
              <a:rPr lang="el-GR" altLang="en-US" dirty="0"/>
              <a:t>Ζωγράφισε τη γη και τους ανθρώπους.</a:t>
            </a:r>
          </a:p>
          <a:p>
            <a:pPr>
              <a:buNone/>
            </a:pPr>
            <a:r>
              <a:rPr lang="el-GR" altLang="en-US" dirty="0" smtClean="0"/>
              <a:t>   Τι </a:t>
            </a:r>
            <a:r>
              <a:rPr lang="el-GR" altLang="en-US" dirty="0"/>
              <a:t>συνειδητοποιείτε προσπαθώντας να απαντήσετε σε αυτά τα ερωτήματα</a:t>
            </a:r>
            <a:r>
              <a:rPr lang="el-GR" altLang="en-US" dirty="0" smtClean="0"/>
              <a:t>;</a:t>
            </a:r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365750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4000" dirty="0"/>
              <a:t>Πώς χειριζόμαστε τις αρχικές ιδέες;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n-US" dirty="0"/>
              <a:t>Τις αγνοούμε;</a:t>
            </a:r>
          </a:p>
          <a:p>
            <a:r>
              <a:rPr lang="el-GR" altLang="en-US" dirty="0"/>
              <a:t>Τις διορθώνουμε;</a:t>
            </a:r>
          </a:p>
          <a:p>
            <a:r>
              <a:rPr lang="el-GR" altLang="en-US" dirty="0"/>
              <a:t>Τις αντικαθιστούμε;</a:t>
            </a:r>
          </a:p>
          <a:p>
            <a:r>
              <a:rPr lang="el-GR" altLang="en-US" dirty="0"/>
              <a:t>Τις </a:t>
            </a:r>
            <a:r>
              <a:rPr lang="el-GR" altLang="en-US" dirty="0">
                <a:solidFill>
                  <a:srgbClr val="A50021"/>
                </a:solidFill>
              </a:rPr>
              <a:t>αναδιοργανώνουμε</a:t>
            </a:r>
            <a:r>
              <a:rPr lang="el-GR" altLang="en-US" dirty="0"/>
              <a:t>;</a:t>
            </a:r>
          </a:p>
          <a:p>
            <a:endParaRPr lang="el-GR" altLang="en-US" dirty="0"/>
          </a:p>
          <a:p>
            <a:r>
              <a:rPr lang="el-GR" altLang="en-US" dirty="0"/>
              <a:t>Γιατί;</a:t>
            </a:r>
          </a:p>
          <a:p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225323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3600" dirty="0"/>
              <a:t>Συμφωνία της επιστημονικής κοινότητας για εννοιολογική αλλαγή και αναδιοργάνωση αρχικών ιδεών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l-GR" altLang="en-US" dirty="0"/>
          </a:p>
          <a:p>
            <a:r>
              <a:rPr lang="el-GR" altLang="en-US" dirty="0" smtClean="0"/>
              <a:t>Δεν </a:t>
            </a:r>
            <a:r>
              <a:rPr lang="el-GR" altLang="en-US" dirty="0"/>
              <a:t>έχουμε όμως καταλήξει σε μία μέθοδο.</a:t>
            </a:r>
          </a:p>
          <a:p>
            <a:r>
              <a:rPr lang="el-GR" altLang="en-US" dirty="0"/>
              <a:t>Αναγκαίο να συνειδητοποιήσουν οι μαθητές τα όρια/ περιορισμούς αντιλήψεων και ιδεών…</a:t>
            </a:r>
          </a:p>
          <a:p>
            <a:pPr>
              <a:buNone/>
            </a:pPr>
            <a:r>
              <a:rPr lang="el-GR" altLang="en-US" dirty="0"/>
              <a:t> «Πώς συμβαίνει να… ενώ λες ότι…..»</a:t>
            </a:r>
          </a:p>
          <a:p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262054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Τρόποι αναδιοργάνωσης αρχικών ιδεών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Tx/>
              <a:buAutoNum type="arabicPeriod"/>
            </a:pPr>
            <a:r>
              <a:rPr lang="el-GR" altLang="en-US" dirty="0"/>
              <a:t>Συζήτηση και πρόκληση γνωστικών και κοινωνιογνωστικών συγκρούσεων </a:t>
            </a:r>
            <a:r>
              <a:rPr lang="el-GR" altLang="en-US" b="1" dirty="0">
                <a:solidFill>
                  <a:srgbClr val="00B0F0"/>
                </a:solidFill>
              </a:rPr>
              <a:t>(βλ. ενότητα 6)</a:t>
            </a:r>
          </a:p>
          <a:p>
            <a:pPr marL="514350" indent="-514350">
              <a:buFontTx/>
              <a:buAutoNum type="arabicPeriod"/>
            </a:pPr>
            <a:r>
              <a:rPr lang="el-GR" altLang="en-US" dirty="0"/>
              <a:t>Αναλογικός συλλογισμός</a:t>
            </a:r>
          </a:p>
          <a:p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355314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Ενότητα 5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l-GR" altLang="en-US" sz="2800" dirty="0" smtClean="0"/>
              <a:t>Η </a:t>
            </a:r>
            <a:r>
              <a:rPr lang="el-GR" altLang="en-US" sz="2800" dirty="0"/>
              <a:t>αξιοποίηση της προϋπάρχουσας γνώσης κατά </a:t>
            </a:r>
            <a:r>
              <a:rPr lang="el-GR" altLang="en-US" sz="2800" dirty="0" smtClean="0"/>
              <a:t>την εκπαιδευτική </a:t>
            </a:r>
            <a:r>
              <a:rPr lang="el-GR" altLang="en-US" sz="2800" dirty="0"/>
              <a:t>διαδικασία (αρχικές ιδέες</a:t>
            </a:r>
            <a:r>
              <a:rPr lang="el-GR" altLang="en-US" sz="2800" dirty="0" smtClean="0"/>
              <a:t>)-Κλινική/ κριτική συνέντευξη.</a:t>
            </a:r>
            <a:endParaRPr lang="el-G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9101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 algn="just">
              <a:buFontTx/>
              <a:buAutoNum type="arabicPeriod"/>
            </a:pPr>
            <a:r>
              <a:rPr lang="en-US" altLang="en-US" sz="2800" b="1" dirty="0"/>
              <a:t>M</a:t>
            </a:r>
            <a:r>
              <a:rPr lang="el-GR" altLang="en-US" sz="2800" b="1" dirty="0"/>
              <a:t>έσω συζήτησης με το παιδί με  στόχο  την πρόκληση συγκρούσεων και την αναγνώριση αντιφάσεων συλλογισμού. Η γνωστική και κοινωνιο-γνωστική σύγκρουση θεωρείται σημαντικό  εργαλείο εννοιολογικής αλλαγής</a:t>
            </a:r>
            <a:r>
              <a:rPr lang="el-GR" altLang="en-US" sz="2800" dirty="0"/>
              <a:t>. </a:t>
            </a:r>
          </a:p>
          <a:p>
            <a:pPr marL="457200" indent="-457200" algn="just">
              <a:buNone/>
            </a:pPr>
            <a:r>
              <a:rPr lang="el-GR" altLang="en-US" sz="2800" dirty="0"/>
              <a:t>	Η κοινωνιογνωστική σύγκρουση μπορεί να προκληθεί:</a:t>
            </a:r>
          </a:p>
          <a:p>
            <a:pPr marL="457200" indent="-457200" algn="just"/>
            <a:r>
              <a:rPr lang="el-GR" altLang="en-US" sz="2800" dirty="0"/>
              <a:t>Μέσα από την αλληλεπίδραση με ένα άλλο παιδί που πιστεύει κάτι διαφορετικό</a:t>
            </a:r>
          </a:p>
          <a:p>
            <a:pPr marL="457200" indent="-457200" algn="just"/>
            <a:r>
              <a:rPr lang="el-GR" altLang="en-US" sz="2800" dirty="0"/>
              <a:t>Μέσα από την αλληλεπίδραση με ενήλικα</a:t>
            </a:r>
          </a:p>
          <a:p>
            <a:pPr marL="457200" indent="-457200" algn="just"/>
            <a:r>
              <a:rPr lang="el-GR" altLang="en-US" sz="2800" dirty="0"/>
              <a:t>Με την αντιπαράθεση ανάμεσα στην αναπαράσταση του παιδιού και μια προγενέστερη κοινωνική-συλλογική αναπαράσταση</a:t>
            </a:r>
          </a:p>
          <a:p>
            <a:pPr marL="457200" indent="-457200" algn="just"/>
            <a:endParaRPr lang="el-GR" altLang="en-US" sz="2800" dirty="0"/>
          </a:p>
          <a:p>
            <a:pPr marL="457200" indent="-457200" algn="just"/>
            <a:r>
              <a:rPr lang="el-GR" altLang="en-US" sz="2800" dirty="0"/>
              <a:t>Ερώτημα: Τι είδους εκπαιδευτικές συνθήκες οδηγούν σε τέτοιες συγκρούσεις;-</a:t>
            </a:r>
            <a:r>
              <a:rPr lang="el-GR" altLang="en-US" sz="2800" dirty="0">
                <a:sym typeface="Wingdings" panose="05000000000000000000" pitchFamily="2" charset="2"/>
              </a:rPr>
              <a:t> </a:t>
            </a:r>
            <a:r>
              <a:rPr lang="el-GR" altLang="en-US" sz="2800" dirty="0"/>
              <a:t>Συνθήκες επίλυσης </a:t>
            </a:r>
            <a:r>
              <a:rPr lang="el-GR" altLang="en-US" sz="2800" dirty="0" smtClean="0"/>
              <a:t>προβλήματος</a:t>
            </a:r>
            <a:endParaRPr lang="el-G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0299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n-US" dirty="0"/>
              <a:t>2. </a:t>
            </a:r>
            <a:r>
              <a:rPr lang="el-GR" altLang="en-US" dirty="0"/>
              <a:t>Αναλογικός </a:t>
            </a:r>
            <a:r>
              <a:rPr lang="el-GR" altLang="en-US" dirty="0" smtClean="0"/>
              <a:t>συλλογισμός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n-US" sz="2800" dirty="0"/>
              <a:t>Αυθόρμητη χρήση της αναλογίας στην καθημερινή ζωή και της μεταφοράς.</a:t>
            </a:r>
          </a:p>
          <a:p>
            <a:pPr>
              <a:buNone/>
            </a:pPr>
            <a:r>
              <a:rPr lang="el-GR" altLang="en-US" sz="2800" dirty="0"/>
              <a:t>	«Η καρδιά είναι σαν μπαλόνι»</a:t>
            </a:r>
          </a:p>
          <a:p>
            <a:pPr>
              <a:buNone/>
            </a:pPr>
            <a:r>
              <a:rPr lang="el-GR" altLang="en-US" sz="2800" dirty="0"/>
              <a:t>	«Ο πυρήνας της γης είναι σα μαγνήτης»</a:t>
            </a:r>
          </a:p>
          <a:p>
            <a:pPr>
              <a:buNone/>
            </a:pPr>
            <a:endParaRPr lang="el-GR" altLang="en-US" sz="2800" dirty="0"/>
          </a:p>
          <a:p>
            <a:pPr>
              <a:buNone/>
            </a:pPr>
            <a:r>
              <a:rPr lang="el-GR" altLang="en-US" sz="2800" dirty="0"/>
              <a:t>	Συχνά οι προσομοιώσεις σε Η/Υ είναι μια μορφή αναλογίας</a:t>
            </a:r>
          </a:p>
          <a:p>
            <a:pPr>
              <a:buNone/>
            </a:pPr>
            <a:endParaRPr lang="el-G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3161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n-US" sz="2800" dirty="0"/>
              <a:t>Η αναλογία και η μεταφορά είναι μηχανισμοί συσχέτισης νέας γνώσης με ένα υπάρχον σχήμα ή πρότερες </a:t>
            </a:r>
            <a:r>
              <a:rPr lang="el-GR" altLang="en-US" sz="2800" dirty="0" smtClean="0"/>
              <a:t>γνώσεις.</a:t>
            </a:r>
            <a:endParaRPr lang="el-GR" altLang="en-US" sz="2800" dirty="0"/>
          </a:p>
          <a:p>
            <a:r>
              <a:rPr lang="el-GR" altLang="en-US" sz="2800" dirty="0"/>
              <a:t>Η αναλογία χρησιμοποιείται συχνά στο χώρο της προσχολικής εκπαίδευσης.</a:t>
            </a:r>
          </a:p>
          <a:p>
            <a:r>
              <a:rPr lang="el-GR" altLang="en-US" sz="2800" dirty="0"/>
              <a:t>Οι κίνδυνοι είναι το να μην έχει νόημα η αναλογία για το παιδί όταν οι πρότερες γνώσεις δεν είναι δεδομένες.</a:t>
            </a:r>
          </a:p>
          <a:p>
            <a:r>
              <a:rPr lang="el-GR" altLang="en-US" sz="2800" dirty="0"/>
              <a:t>Η ακατάλληλη αναλογία ενισχύει αρχικές </a:t>
            </a:r>
            <a:r>
              <a:rPr lang="el-GR" altLang="en-US" sz="2800" dirty="0" smtClean="0"/>
              <a:t>ιδέες.</a:t>
            </a:r>
            <a:endParaRPr lang="el-G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1903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E</a:t>
            </a:r>
            <a:r>
              <a:rPr lang="el-GR" altLang="en-US" sz="2800" dirty="0">
                <a:latin typeface="Times New Roman" panose="02020603050405020304" pitchFamily="18" charset="0"/>
              </a:rPr>
              <a:t>πεξεργασία των κειμένων :</a:t>
            </a:r>
            <a:br>
              <a:rPr lang="el-GR" altLang="en-US" sz="2800" dirty="0">
                <a:latin typeface="Times New Roman" panose="02020603050405020304" pitchFamily="18" charset="0"/>
              </a:rPr>
            </a:br>
            <a:r>
              <a:rPr lang="el-GR" altLang="en-US" sz="2800" dirty="0">
                <a:latin typeface="Times New Roman" panose="02020603050405020304" pitchFamily="18" charset="0"/>
              </a:rPr>
              <a:t>1. της </a:t>
            </a:r>
            <a:r>
              <a:rPr lang="en-US" altLang="en-US" sz="2800" dirty="0">
                <a:latin typeface="Times New Roman" panose="02020603050405020304" pitchFamily="18" charset="0"/>
              </a:rPr>
              <a:t>Albanese L.</a:t>
            </a:r>
            <a:r>
              <a:rPr lang="fr-FR" altLang="en-US" sz="2800" dirty="0">
                <a:latin typeface="Times New Roman" panose="02020603050405020304" pitchFamily="18" charset="0"/>
              </a:rPr>
              <a:t> </a:t>
            </a:r>
            <a:r>
              <a:rPr lang="el-GR" altLang="en-US" sz="2800" dirty="0">
                <a:latin typeface="Times New Roman" panose="02020603050405020304" pitchFamily="18" charset="0"/>
              </a:rPr>
              <a:t>«Το κιβώτιο της επιστήμης»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l-GR" altLang="en-US" sz="2800" dirty="0">
                <a:latin typeface="Times New Roman" panose="02020603050405020304" pitchFamily="18" charset="0"/>
              </a:rPr>
              <a:t>στο </a:t>
            </a:r>
            <a:r>
              <a:rPr lang="el-GR" altLang="en-US" sz="2800" i="1" dirty="0">
                <a:latin typeface="Times New Roman" panose="02020603050405020304" pitchFamily="18" charset="0"/>
              </a:rPr>
              <a:t>Γέφυρες</a:t>
            </a:r>
            <a:r>
              <a:rPr lang="el-GR" altLang="en-US" sz="2800" dirty="0">
                <a:latin typeface="Times New Roman" panose="02020603050405020304" pitchFamily="18" charset="0"/>
              </a:rPr>
              <a:t>, τ. 44, Ιαν. – Φεβρ. 2009, σελ. 12-19 &amp;</a:t>
            </a:r>
            <a:br>
              <a:rPr lang="el-GR" altLang="en-US" sz="2800" dirty="0">
                <a:latin typeface="Times New Roman" panose="02020603050405020304" pitchFamily="18" charset="0"/>
              </a:rPr>
            </a:br>
            <a:r>
              <a:rPr lang="el-GR" altLang="en-US" sz="2800" dirty="0">
                <a:latin typeface="Times New Roman" panose="02020603050405020304" pitchFamily="18" charset="0"/>
              </a:rPr>
              <a:t>2. των </a:t>
            </a:r>
            <a:r>
              <a:rPr lang="fr-FR" altLang="en-US" sz="2800" dirty="0" err="1">
                <a:latin typeface="Times New Roman" panose="02020603050405020304" pitchFamily="18" charset="0"/>
              </a:rPr>
              <a:t>Calvigioni</a:t>
            </a:r>
            <a:r>
              <a:rPr lang="fr-FR" altLang="en-US" sz="2800" dirty="0">
                <a:latin typeface="Times New Roman" panose="02020603050405020304" pitchFamily="18" charset="0"/>
              </a:rPr>
              <a:t> G. &amp; </a:t>
            </a:r>
            <a:r>
              <a:rPr lang="fr-FR" altLang="en-US" sz="2800" dirty="0" err="1">
                <a:latin typeface="Times New Roman" panose="02020603050405020304" pitchFamily="18" charset="0"/>
              </a:rPr>
              <a:t>Nicolini</a:t>
            </a:r>
            <a:r>
              <a:rPr lang="fr-FR" altLang="en-US" sz="2800" dirty="0">
                <a:latin typeface="Times New Roman" panose="02020603050405020304" pitchFamily="18" charset="0"/>
              </a:rPr>
              <a:t> P. </a:t>
            </a:r>
            <a:r>
              <a:rPr lang="el-GR" altLang="en-US" sz="2800" dirty="0">
                <a:latin typeface="Times New Roman" panose="02020603050405020304" pitchFamily="18" charset="0"/>
              </a:rPr>
              <a:t>«και… όλοι κάτω από τη γη»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l-GR" altLang="en-US" sz="2800" dirty="0">
                <a:latin typeface="Times New Roman" panose="02020603050405020304" pitchFamily="18" charset="0"/>
              </a:rPr>
              <a:t>στο </a:t>
            </a:r>
            <a:r>
              <a:rPr lang="el-GR" altLang="en-US" sz="2800" i="1" dirty="0">
                <a:latin typeface="Times New Roman" panose="02020603050405020304" pitchFamily="18" charset="0"/>
              </a:rPr>
              <a:t>Γέφυρες</a:t>
            </a:r>
            <a:r>
              <a:rPr lang="el-GR" altLang="en-US" sz="2800" dirty="0">
                <a:latin typeface="Times New Roman" panose="02020603050405020304" pitchFamily="18" charset="0"/>
              </a:rPr>
              <a:t>, τ. 42, Σεπτ. – Οκτ </a:t>
            </a:r>
            <a:r>
              <a:rPr lang="el-GR" altLang="en-US" sz="2800" dirty="0" smtClean="0">
                <a:latin typeface="Times New Roman" panose="02020603050405020304" pitchFamily="18" charset="0"/>
              </a:rPr>
              <a:t>2008</a:t>
            </a:r>
          </a:p>
          <a:p>
            <a:r>
              <a:rPr lang="el-GR" altLang="en-US" sz="2800" dirty="0">
                <a:latin typeface="Times New Roman" panose="02020603050405020304" pitchFamily="18" charset="0"/>
              </a:rPr>
              <a:t>Ερωτήσεις:</a:t>
            </a:r>
          </a:p>
          <a:p>
            <a:r>
              <a:rPr lang="el-GR" altLang="en-US" sz="2800" dirty="0">
                <a:latin typeface="Times New Roman" panose="02020603050405020304" pitchFamily="18" charset="0"/>
              </a:rPr>
              <a:t>Ποιες από τις αρχές των θεωριών του </a:t>
            </a:r>
            <a:r>
              <a:rPr lang="fr-FR" altLang="en-US" sz="2800" dirty="0" err="1">
                <a:latin typeface="Times New Roman" panose="02020603050405020304" pitchFamily="18" charset="0"/>
              </a:rPr>
              <a:t>Vygotski</a:t>
            </a:r>
            <a:r>
              <a:rPr lang="el-GR" altLang="en-US" sz="2800" dirty="0">
                <a:latin typeface="Times New Roman" panose="02020603050405020304" pitchFamily="18" charset="0"/>
              </a:rPr>
              <a:t>,</a:t>
            </a:r>
            <a:r>
              <a:rPr lang="fr-FR" altLang="en-US" sz="2800" dirty="0">
                <a:latin typeface="Times New Roman" panose="02020603050405020304" pitchFamily="18" charset="0"/>
              </a:rPr>
              <a:t> </a:t>
            </a:r>
            <a:r>
              <a:rPr lang="el-GR" altLang="en-US" sz="2800" dirty="0">
                <a:latin typeface="Times New Roman" panose="02020603050405020304" pitchFamily="18" charset="0"/>
              </a:rPr>
              <a:t>του </a:t>
            </a:r>
            <a:r>
              <a:rPr lang="en-US" altLang="en-US" sz="2800" dirty="0">
                <a:latin typeface="Times New Roman" panose="02020603050405020304" pitchFamily="18" charset="0"/>
              </a:rPr>
              <a:t>Bruner</a:t>
            </a:r>
            <a:r>
              <a:rPr lang="el-GR" altLang="en-US" sz="2800" dirty="0">
                <a:latin typeface="Times New Roman" panose="02020603050405020304" pitchFamily="18" charset="0"/>
              </a:rPr>
              <a:t> και της θεωρίας των αρχικών ιδεών συναντάμε στα συγκεριμένα κείμενα;</a:t>
            </a:r>
          </a:p>
          <a:p>
            <a:r>
              <a:rPr lang="el-GR" altLang="en-US" sz="2800" dirty="0">
                <a:latin typeface="Times New Roman" panose="02020603050405020304" pitchFamily="18" charset="0"/>
              </a:rPr>
              <a:t>Πώς θα μπορούσαμε να εμπλουτίσουμε τις προσεγγίσεις που υιοθετούν</a:t>
            </a:r>
            <a:r>
              <a:rPr lang="el-GR" altLang="en-US" sz="2800" dirty="0" smtClean="0">
                <a:latin typeface="Times New Roman" panose="02020603050405020304" pitchFamily="18" charset="0"/>
              </a:rPr>
              <a:t>;</a:t>
            </a:r>
            <a:endParaRPr lang="el-GR" altLang="en-US" sz="2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06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Ενδεικτικά άρθρα για κριτική μελέτη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5301208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l-GR" altLang="en-US" sz="2800" dirty="0"/>
              <a:t>Γιανναλέτσου Μ. κ.ά, Δημιουργία εκπαιδευτικού υλικού για την προσχολική ηλικία: η περίπτωση του απολιθωμένου δάσους της Λέσβου </a:t>
            </a:r>
            <a:r>
              <a:rPr lang="el-GR" altLang="en-US" sz="2800" dirty="0" smtClean="0"/>
              <a:t>http</a:t>
            </a:r>
            <a:r>
              <a:rPr lang="el-GR" altLang="en-US" sz="2800" dirty="0"/>
              <a:t>://www.uowm.gr/kodifeet/el/node/233.html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l-GR" altLang="en-US" sz="2800" dirty="0" smtClean="0"/>
              <a:t>Τζαμαρία </a:t>
            </a:r>
            <a:r>
              <a:rPr lang="el-GR" altLang="en-US" sz="2800" dirty="0"/>
              <a:t>Π., Κολιόπουλιος Δ., Η διδασκαλία της έννοιας της ενέργειας στην προσχολική ηλικία: Μια προ-ενεργειακή προσέγγιση της λειτουργίας της </a:t>
            </a:r>
            <a:r>
              <a:rPr lang="el-GR" altLang="en-US" sz="2800" dirty="0" smtClean="0"/>
              <a:t>ανεμογεννήτριας</a:t>
            </a:r>
            <a:r>
              <a:rPr lang="el-GR" altLang="en-US" sz="2800" dirty="0"/>
              <a:t>, </a:t>
            </a:r>
            <a:r>
              <a:rPr lang="el-GR" altLang="en-US" sz="2800" dirty="0">
                <a:hlinkClick r:id="rId3"/>
              </a:rPr>
              <a:t>https://</a:t>
            </a:r>
            <a:r>
              <a:rPr lang="el-GR" altLang="en-US" sz="2800" dirty="0" smtClean="0">
                <a:hlinkClick r:id="rId3"/>
              </a:rPr>
              <a:t>docs.google.com/document/d/12amr7ii2TIslCYU8vAsLfTUROEEnM3d49wxLBLZ8</a:t>
            </a:r>
            <a:r>
              <a:rPr lang="el-GR" altLang="en-US" sz="2800" dirty="0" smtClean="0"/>
              <a:t> WIE/edit</a:t>
            </a:r>
            <a:endParaRPr lang="el-GR" altLang="en-US" sz="2800" dirty="0"/>
          </a:p>
          <a:p>
            <a:pPr marL="0" indent="0">
              <a:lnSpc>
                <a:spcPct val="110000"/>
              </a:lnSpc>
              <a:buNone/>
            </a:pPr>
            <a:r>
              <a:rPr lang="el-GR" altLang="en-US" sz="2800" dirty="0" smtClean="0"/>
              <a:t>Χαραλαμπόπουλος </a:t>
            </a:r>
            <a:r>
              <a:rPr lang="el-GR" altLang="en-US" sz="2800" dirty="0"/>
              <a:t>Σ, Σπηλιωτοπούλου Β, Το ηλιακό σύστημα στη σκέψη των παιδιών, </a:t>
            </a:r>
            <a:r>
              <a:rPr lang="el-GR" altLang="en-US" sz="2800" dirty="0" smtClean="0">
                <a:hlinkClick r:id="rId4"/>
              </a:rPr>
              <a:t>www.researchgate.net/publication/27376709</a:t>
            </a:r>
            <a:r>
              <a:rPr lang="el-GR" altLang="en-US" sz="2800" dirty="0" smtClean="0"/>
              <a:t> </a:t>
            </a:r>
            <a:endParaRPr lang="el-GR" altLang="en-US" sz="2800" dirty="0"/>
          </a:p>
          <a:p>
            <a:pPr marL="0" indent="0">
              <a:lnSpc>
                <a:spcPct val="110000"/>
              </a:lnSpc>
              <a:buNone/>
            </a:pPr>
            <a:r>
              <a:rPr lang="el-GR" altLang="en-US" sz="2800" dirty="0" smtClean="0"/>
              <a:t>Τσαμήτρου </a:t>
            </a:r>
            <a:r>
              <a:rPr lang="el-GR" altLang="en-US" sz="2800" dirty="0"/>
              <a:t>Ε, Παπαδοπούλου Π., Διερεύνηση αρχικών ιδεών και αναπαραστάσεων των παιδιών της προσχολικής ηλικίας για τα φυτά και τη γεωργία </a:t>
            </a:r>
            <a:r>
              <a:rPr lang="el-GR" altLang="en-US" sz="2800" dirty="0">
                <a:hlinkClick r:id="rId5"/>
              </a:rPr>
              <a:t>http://</a:t>
            </a:r>
            <a:r>
              <a:rPr lang="el-GR" altLang="en-US" sz="2800" dirty="0" smtClean="0">
                <a:hlinkClick r:id="rId5"/>
              </a:rPr>
              <a:t>kpe-kastor.kas.sch.gr/peekpe4/proceedings/synedria10/tsamitrou.pdf</a:t>
            </a:r>
            <a:r>
              <a:rPr lang="el-GR" altLang="en-US" sz="2800" dirty="0" smtClean="0"/>
              <a:t> </a:t>
            </a:r>
            <a:endParaRPr lang="el-GR" altLang="en-US" sz="2800" dirty="0"/>
          </a:p>
          <a:p>
            <a:pPr marL="0" indent="0">
              <a:lnSpc>
                <a:spcPct val="110000"/>
              </a:lnSpc>
              <a:buNone/>
            </a:pPr>
            <a:r>
              <a:rPr lang="el-GR" altLang="en-US" sz="2800" dirty="0" smtClean="0"/>
              <a:t>Πλιάσα </a:t>
            </a:r>
            <a:r>
              <a:rPr lang="el-GR" altLang="en-US" sz="2800" dirty="0"/>
              <a:t>Σ., Φαχανταρίδης, Ν. Καριώτογλου Π., Σχεδιασμός και χαρακτηριστικά ενός </a:t>
            </a:r>
            <a:r>
              <a:rPr lang="el-GR" altLang="en-US" sz="2800" dirty="0" smtClean="0"/>
              <a:t>διαδραστικού </a:t>
            </a:r>
            <a:r>
              <a:rPr lang="el-GR" altLang="en-US" sz="2800" dirty="0"/>
              <a:t>πολυμεσικού λογισμικού για την προσχολική και πρωτοσχολική ηλικία: ποια σώματα επιπλέουν και ποια βυθίζονται, </a:t>
            </a:r>
            <a:r>
              <a:rPr lang="el-GR" altLang="en-US" sz="2800" dirty="0">
                <a:hlinkClick r:id="rId6"/>
              </a:rPr>
              <a:t>http://</a:t>
            </a:r>
            <a:r>
              <a:rPr lang="el-GR" altLang="en-US" sz="2800" dirty="0" smtClean="0">
                <a:hlinkClick r:id="rId6"/>
              </a:rPr>
              <a:t>docplayer.gr/841201-Sofia-pliasa-nikolas-fahantidis-petros-kariotogloy-panepistimio-dytikis-makedonias.html</a:t>
            </a:r>
            <a:r>
              <a:rPr lang="el-GR" altLang="en-US" sz="2800" dirty="0" smtClean="0"/>
              <a:t> </a:t>
            </a:r>
            <a:endParaRPr lang="el-G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925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στο πλαίσιο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n-US" sz="2000" dirty="0" smtClean="0"/>
              <a:t>1.0.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/>
              <a:t>Μαρία </a:t>
            </a:r>
            <a:r>
              <a:rPr lang="el-GR" sz="2000" dirty="0" smtClean="0"/>
              <a:t>Σφυρόερα</a:t>
            </a:r>
            <a:r>
              <a:rPr lang="en-US" sz="2000" dirty="0" smtClean="0"/>
              <a:t> 2015</a:t>
            </a:r>
            <a:r>
              <a:rPr lang="el-GR" sz="2000" dirty="0" smtClean="0"/>
              <a:t>.</a:t>
            </a:r>
            <a:r>
              <a:rPr lang="el-GR" sz="2000" dirty="0"/>
              <a:t> Μαρία Σφυρόερα. «Σύγχρονες Διδακτικές Προσεγγίσεις Ι: Αξιοποίηση βασικών θεωρητικών εννοιών </a:t>
            </a:r>
            <a:r>
              <a:rPr lang="el-GR" sz="2000" dirty="0"/>
              <a:t>στην εκπαιδευτική πράξη. </a:t>
            </a:r>
            <a:r>
              <a:rPr lang="el-GR" altLang="en-US" sz="2000" dirty="0"/>
              <a:t>Η αξιοποίηση της προϋπάρχουσας γνώσης κατά την εκπαιδευτική διαδικασία (αρχικές ιδέες)- </a:t>
            </a:r>
            <a:r>
              <a:rPr lang="el-GR" altLang="en-US" sz="2000" dirty="0" smtClean="0"/>
              <a:t>Κλινική/κριτική </a:t>
            </a:r>
            <a:r>
              <a:rPr lang="el-GR" altLang="en-US" sz="2000" dirty="0"/>
              <a:t>συνέντευξη</a:t>
            </a:r>
            <a:r>
              <a:rPr lang="el-GR" sz="2000" dirty="0"/>
              <a:t>». </a:t>
            </a:r>
            <a:r>
              <a:rPr lang="el-GR" sz="2000" dirty="0"/>
              <a:t>Έκδοση</a:t>
            </a:r>
            <a:r>
              <a:rPr lang="el-GR" sz="2000" dirty="0"/>
              <a:t>: 1.0. Αθήνα 201</a:t>
            </a:r>
            <a:r>
              <a:rPr lang="en-US" sz="2000" dirty="0"/>
              <a:t>5</a:t>
            </a:r>
            <a:r>
              <a:rPr lang="el-GR" sz="2000" dirty="0"/>
              <a:t>. Διαθέσιμο από τη δικτυακή διεύθυνση: </a:t>
            </a: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opencourses.uoa.gr/courses/ECD111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dirty="0"/>
              <a:t>Οι αρχικές ιδέες των </a:t>
            </a:r>
            <a:r>
              <a:rPr lang="el-GR" altLang="en-US" dirty="0" smtClean="0"/>
              <a:t>παιδιών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buFontTx/>
              <a:buAutoNum type="arabicPeriod"/>
            </a:pPr>
            <a:r>
              <a:rPr lang="el-GR" altLang="en-US" sz="2800" dirty="0"/>
              <a:t>Τι είναι οι αρχικές ιδέες;</a:t>
            </a:r>
          </a:p>
          <a:p>
            <a:pPr marL="609600" indent="-609600">
              <a:buFontTx/>
              <a:buAutoNum type="arabicPeriod"/>
            </a:pPr>
            <a:r>
              <a:rPr lang="el-GR" altLang="en-US" sz="2800" dirty="0" smtClean="0"/>
              <a:t>Γιατί </a:t>
            </a:r>
            <a:r>
              <a:rPr lang="el-GR" altLang="en-US" sz="2800" dirty="0"/>
              <a:t>μας ενδιαφέρουν;</a:t>
            </a:r>
          </a:p>
          <a:p>
            <a:pPr marL="609600" indent="-609600">
              <a:buFontTx/>
              <a:buAutoNum type="arabicPeriod"/>
            </a:pPr>
            <a:r>
              <a:rPr lang="el-GR" altLang="en-US" sz="2800" dirty="0"/>
              <a:t>Πώς τις ανακαλύπτουμε;</a:t>
            </a:r>
          </a:p>
          <a:p>
            <a:pPr marL="609600" indent="-609600">
              <a:buFontTx/>
              <a:buAutoNum type="arabicPeriod"/>
            </a:pPr>
            <a:r>
              <a:rPr lang="el-GR" altLang="en-US" sz="2800" dirty="0"/>
              <a:t>Πώς τις αξιοποιούμε;</a:t>
            </a:r>
          </a:p>
          <a:p>
            <a:pPr marL="609600" indent="-609600">
              <a:buFontTx/>
              <a:buAutoNum type="arabicPeriod"/>
            </a:pPr>
            <a:r>
              <a:rPr lang="el-GR" altLang="en-US" sz="2800" dirty="0"/>
              <a:t>Παραδείγματα</a:t>
            </a:r>
          </a:p>
          <a:p>
            <a:pPr marL="609600" indent="-609600">
              <a:buFontTx/>
              <a:buAutoNum type="arabicPeriod"/>
            </a:pPr>
            <a:endParaRPr lang="el-GR" altLang="en-US" sz="2800" dirty="0"/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6199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dirty="0"/>
              <a:t>Αρχικές ιδέες: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n-US" sz="2800" dirty="0"/>
              <a:t>πρότερη γνώση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n-US" sz="2800" dirty="0"/>
              <a:t>πρώτες ιδέες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n-US" sz="2800" dirty="0"/>
              <a:t>αρχικές αναπαραστάσεις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n-US" sz="2800" dirty="0"/>
              <a:t>προϊδεάσεις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n-US" sz="2800" dirty="0"/>
              <a:t>«λάθος» αναπαραστάσεις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n-US" sz="2800" dirty="0"/>
              <a:t>διαισθητικές/εναλλακτικές ιδέες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n-US" sz="2800" dirty="0"/>
              <a:t>νοητικά μοντέλα</a:t>
            </a:r>
          </a:p>
          <a:p>
            <a:pPr>
              <a:lnSpc>
                <a:spcPct val="90000"/>
              </a:lnSpc>
              <a:buNone/>
            </a:pPr>
            <a:endParaRPr lang="el-GR" altLang="en-US" sz="2800" dirty="0"/>
          </a:p>
          <a:p>
            <a:pPr>
              <a:lnSpc>
                <a:spcPct val="90000"/>
              </a:lnSpc>
              <a:buNone/>
            </a:pPr>
            <a:r>
              <a:rPr lang="el-GR" altLang="en-US" sz="2800" dirty="0">
                <a:solidFill>
                  <a:srgbClr val="A50021"/>
                </a:solidFill>
              </a:rPr>
              <a:t>Είναι όροι συνώνυμοι</a:t>
            </a:r>
            <a:r>
              <a:rPr lang="el-GR" altLang="en-US" sz="2800" dirty="0" smtClean="0">
                <a:solidFill>
                  <a:srgbClr val="A50021"/>
                </a:solidFill>
              </a:rPr>
              <a:t>;</a:t>
            </a:r>
            <a:endParaRPr lang="el-GR" altLang="en-US" sz="2800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66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 smtClean="0"/>
              <a:t>Συχνά το περιεχόμενό τους διαφοροποιείται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l-GR" altLang="en-US" sz="2800" dirty="0" smtClean="0">
                <a:solidFill>
                  <a:srgbClr val="A50021"/>
                </a:solidFill>
              </a:rPr>
              <a:t>ΟΜΩΣ</a:t>
            </a:r>
            <a:r>
              <a:rPr lang="el-GR" altLang="en-US" sz="2800" dirty="0">
                <a:solidFill>
                  <a:srgbClr val="A50021"/>
                </a:solidFill>
              </a:rPr>
              <a:t>:</a:t>
            </a:r>
          </a:p>
          <a:p>
            <a:pPr>
              <a:buNone/>
            </a:pPr>
            <a:r>
              <a:rPr lang="el-GR" altLang="en-US" sz="2800" dirty="0" smtClean="0"/>
              <a:t>Έχουν </a:t>
            </a:r>
            <a:r>
              <a:rPr lang="el-GR" altLang="en-US" sz="2800" dirty="0"/>
              <a:t>ως κοινό στοιχείο την αναγνώριση και τη </a:t>
            </a:r>
            <a:endParaRPr lang="el-GR" altLang="en-US" sz="2800" dirty="0" smtClean="0"/>
          </a:p>
          <a:p>
            <a:pPr>
              <a:buNone/>
            </a:pPr>
            <a:r>
              <a:rPr lang="el-GR" altLang="en-US" sz="2800" dirty="0" smtClean="0"/>
              <a:t>σταθερή αναφορά </a:t>
            </a:r>
            <a:r>
              <a:rPr lang="el-GR" altLang="en-US" sz="2800" dirty="0"/>
              <a:t>σε αυτό που υπάρχει </a:t>
            </a:r>
            <a:r>
              <a:rPr lang="el-GR" altLang="en-US" sz="2800" dirty="0">
                <a:solidFill>
                  <a:srgbClr val="A50021"/>
                </a:solidFill>
              </a:rPr>
              <a:t>ήδη </a:t>
            </a:r>
            <a:r>
              <a:rPr lang="el-GR" altLang="en-US" sz="2800" dirty="0"/>
              <a:t>στη </a:t>
            </a:r>
            <a:endParaRPr lang="el-GR" altLang="en-US" sz="2800" dirty="0" smtClean="0"/>
          </a:p>
          <a:p>
            <a:pPr>
              <a:buNone/>
            </a:pPr>
            <a:r>
              <a:rPr lang="el-GR" altLang="en-US" sz="2800" dirty="0" smtClean="0"/>
              <a:t>σκέψη…</a:t>
            </a:r>
            <a:endParaRPr lang="el-G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9099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l-GR" altLang="en-US" dirty="0"/>
              <a:t>Οι μαθητές </a:t>
            </a:r>
            <a:r>
              <a:rPr lang="el-GR" altLang="en-US" dirty="0">
                <a:solidFill>
                  <a:srgbClr val="A50021"/>
                </a:solidFill>
              </a:rPr>
              <a:t>πριν</a:t>
            </a:r>
            <a:r>
              <a:rPr lang="el-GR" altLang="en-US" dirty="0"/>
              <a:t> διδαχθούν κάποιες γνώσεις συστηματικά έχουν </a:t>
            </a:r>
            <a:r>
              <a:rPr lang="el-GR" altLang="en-US" dirty="0">
                <a:solidFill>
                  <a:srgbClr val="A50021"/>
                </a:solidFill>
              </a:rPr>
              <a:t>κάποιες</a:t>
            </a:r>
            <a:r>
              <a:rPr lang="el-GR" altLang="en-US" dirty="0"/>
              <a:t> ιδέες σχετικά με έννοιες και φαινόμενα (τα οποία συχνά συναντάμε στην καθημερινή μας ζωή).</a:t>
            </a:r>
          </a:p>
          <a:p>
            <a:pPr>
              <a:lnSpc>
                <a:spcPct val="90000"/>
              </a:lnSpc>
            </a:pPr>
            <a:r>
              <a:rPr lang="el-GR" altLang="en-US" dirty="0"/>
              <a:t>Επίσης κατασκευάζουν δίκτυα σημασιών και μοντέλα ερμηνείας του κόσμου που τα περιβάλλει </a:t>
            </a:r>
            <a:r>
              <a:rPr lang="el-GR" altLang="en-US" dirty="0">
                <a:sym typeface="Wingdings" panose="05000000000000000000" pitchFamily="2" charset="2"/>
              </a:rPr>
              <a:t></a:t>
            </a:r>
            <a:endParaRPr lang="el-GR" altLang="en-US" dirty="0"/>
          </a:p>
          <a:p>
            <a:pPr>
              <a:lnSpc>
                <a:spcPct val="90000"/>
              </a:lnSpc>
              <a:buNone/>
            </a:pPr>
            <a:r>
              <a:rPr lang="el-GR" altLang="en-US" dirty="0"/>
              <a:t>		«προσωπικά» μοντέλα που συχνά είναι	κοινά, μοιάζουν με συλλογικές 	αλήθειες…και δεν εγκαταλείπονται 	εύκολα</a:t>
            </a:r>
            <a:r>
              <a:rPr lang="el-GR" altLang="en-US" dirty="0" smtClean="0"/>
              <a:t>.</a:t>
            </a:r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273470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n-US" dirty="0"/>
              <a:t>Πώς σχηματίζονται;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n-US" dirty="0"/>
              <a:t>Με βάση την εμπειρία και το βίωμα</a:t>
            </a:r>
          </a:p>
          <a:p>
            <a:r>
              <a:rPr lang="el-GR" altLang="en-US" dirty="0"/>
              <a:t>Συχνά είναι κοινωνικά προσδιορισμένα (επηρεάζονται από οικογενειακές πεποιθήσεις και πρακτικές, από τα ΜΜΕ κλπ)</a:t>
            </a:r>
          </a:p>
          <a:p>
            <a:pPr marL="0" indent="0">
              <a:lnSpc>
                <a:spcPct val="90000"/>
              </a:lnSpc>
              <a:buNone/>
            </a:pPr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401159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Γιατί ενδιαφερόμαστε για τις αρχικές ιδέες των παιδιών;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n-US" dirty="0"/>
              <a:t>Α. Παιδαγωγικά Επιχειρήματα</a:t>
            </a:r>
          </a:p>
          <a:p>
            <a:pPr>
              <a:buNone/>
            </a:pPr>
            <a:r>
              <a:rPr lang="el-GR" altLang="en-US" dirty="0"/>
              <a:t>Ιδεολογική στροφή προς παιδοκεντρισμό…</a:t>
            </a:r>
          </a:p>
          <a:p>
            <a:pPr>
              <a:buNone/>
            </a:pPr>
            <a:r>
              <a:rPr lang="el-GR" altLang="en-US" dirty="0"/>
              <a:t>Β. Επιστημολογικά επιχειρήματα</a:t>
            </a:r>
          </a:p>
          <a:p>
            <a:pPr>
              <a:buNone/>
            </a:pPr>
            <a:r>
              <a:rPr lang="el-GR" altLang="en-US" dirty="0" smtClean="0"/>
              <a:t>    Η </a:t>
            </a:r>
            <a:r>
              <a:rPr lang="el-GR" altLang="en-US" dirty="0"/>
              <a:t>επιστημονική γνώση δεν συλλαμβάνεται </a:t>
            </a:r>
            <a:r>
              <a:rPr lang="el-GR" altLang="en-US" dirty="0" smtClean="0"/>
              <a:t>άπαξ και </a:t>
            </a:r>
            <a:r>
              <a:rPr lang="el-GR" altLang="en-US" dirty="0"/>
              <a:t>δια παντός. Δεν υπάρχει μία αλήθεια. Όλες οι ιδέες έχουν σημασία.</a:t>
            </a:r>
          </a:p>
          <a:p>
            <a:pPr marL="0" indent="0">
              <a:lnSpc>
                <a:spcPct val="90000"/>
              </a:lnSpc>
              <a:buNone/>
            </a:pPr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322908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n-US" dirty="0"/>
              <a:t>Κατά συνέπεια: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n-US" dirty="0"/>
              <a:t>Οι αρχικές ιδέες των παιδιών δεν είναι «λάθη». Είναι ΑΞΙΟΠΟΙΗΣΙΜΕΣ </a:t>
            </a:r>
          </a:p>
          <a:p>
            <a:endParaRPr lang="el-GR" altLang="en-US" dirty="0"/>
          </a:p>
          <a:p>
            <a:r>
              <a:rPr lang="el-GR" altLang="en-US" dirty="0"/>
              <a:t>Στόχος μας:</a:t>
            </a:r>
          </a:p>
          <a:p>
            <a:pPr>
              <a:buNone/>
            </a:pPr>
            <a:r>
              <a:rPr lang="el-GR" altLang="en-US" dirty="0"/>
              <a:t>Α. Να «ανακαλύψουμε» τις αρχικές ιδέες των παιδιών</a:t>
            </a:r>
          </a:p>
          <a:p>
            <a:pPr>
              <a:buNone/>
            </a:pPr>
            <a:r>
              <a:rPr lang="el-GR" altLang="en-US" dirty="0"/>
              <a:t>Β. Να τις «αξιοποιήσουμε» διδακτικά</a:t>
            </a:r>
            <a:r>
              <a:rPr lang="el-GR" altLang="en-US" dirty="0" smtClean="0"/>
              <a:t>.</a:t>
            </a:r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120214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2926</TotalTime>
  <Words>1317</Words>
  <Application>Microsoft Office PowerPoint</Application>
  <PresentationFormat>On-screen Show (4:3)</PresentationFormat>
  <Paragraphs>225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Θέμα του Office</vt:lpstr>
      <vt:lpstr>Σύγχρονες Διδακτικές Προσεγγίσεις Ι: Αξιοποίηση βασικών θεωρητικών εννοιών στην εκπαιδευτική πράξη</vt:lpstr>
      <vt:lpstr>Ενότητα 5</vt:lpstr>
      <vt:lpstr>Οι αρχικές ιδέες των παιδιών</vt:lpstr>
      <vt:lpstr>Αρχικές ιδέες:</vt:lpstr>
      <vt:lpstr>Συχνά το περιεχόμενό τους διαφοροποιείται</vt:lpstr>
      <vt:lpstr>PowerPoint Presentation</vt:lpstr>
      <vt:lpstr>Πώς σχηματίζονται;</vt:lpstr>
      <vt:lpstr>Γιατί ενδιαφερόμαστε για τις αρχικές ιδέες των παιδιών;</vt:lpstr>
      <vt:lpstr>Κατά συνέπεια:</vt:lpstr>
      <vt:lpstr>Παραδείγματα αρχικών ιδεών</vt:lpstr>
      <vt:lpstr>PowerPoint Presentation</vt:lpstr>
      <vt:lpstr>Χαρακτηριστικά των αρχικών ιδεών και των νοητικών μοντέλων</vt:lpstr>
      <vt:lpstr>Τρόποι «ανακάλυψης» των αρχικών ιδεών.</vt:lpstr>
      <vt:lpstr>PowerPoint Presentation</vt:lpstr>
      <vt:lpstr>PowerPoint Presentation</vt:lpstr>
      <vt:lpstr>Ερωτήσεις- Εφαρμογή σε ομάδες:</vt:lpstr>
      <vt:lpstr>Πώς χειριζόμαστε τις αρχικές ιδέες;</vt:lpstr>
      <vt:lpstr>Συμφωνία της επιστημονικής κοινότητας για εννοιολογική αλλαγή και αναδιοργάνωση αρχικών ιδεών</vt:lpstr>
      <vt:lpstr>Τρόποι αναδιοργάνωσης αρχικών ιδεών</vt:lpstr>
      <vt:lpstr>PowerPoint Presentation</vt:lpstr>
      <vt:lpstr>2. Αναλογικός συλλογισμός</vt:lpstr>
      <vt:lpstr>PowerPoint Presentation</vt:lpstr>
      <vt:lpstr>PowerPoint Presentation</vt:lpstr>
      <vt:lpstr>Ενδεικτικά άρθρα για κριτική μελέτη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giannis</cp:lastModifiedBy>
  <cp:revision>215</cp:revision>
  <dcterms:created xsi:type="dcterms:W3CDTF">2012-09-06T09:03:05Z</dcterms:created>
  <dcterms:modified xsi:type="dcterms:W3CDTF">2016-02-19T12:29:16Z</dcterms:modified>
</cp:coreProperties>
</file>