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2" r:id="rId3"/>
    <p:sldId id="304" r:id="rId4"/>
    <p:sldId id="305" r:id="rId5"/>
    <p:sldId id="306" r:id="rId6"/>
    <p:sldId id="307" r:id="rId7"/>
    <p:sldId id="311" r:id="rId8"/>
    <p:sldId id="312" r:id="rId9"/>
    <p:sldId id="314" r:id="rId10"/>
    <p:sldId id="315" r:id="rId11"/>
    <p:sldId id="308" r:id="rId12"/>
    <p:sldId id="309" r:id="rId13"/>
    <p:sldId id="310" r:id="rId14"/>
    <p:sldId id="302" r:id="rId15"/>
    <p:sldId id="316" r:id="rId16"/>
    <p:sldId id="317" r:id="rId17"/>
    <p:sldId id="318" r:id="rId18"/>
    <p:sldId id="321" r:id="rId19"/>
    <p:sldId id="322" r:id="rId20"/>
    <p:sldId id="319" r:id="rId21"/>
    <p:sldId id="323" r:id="rId22"/>
    <p:sldId id="324" r:id="rId23"/>
    <p:sldId id="325" r:id="rId24"/>
    <p:sldId id="326" r:id="rId25"/>
    <p:sldId id="280" r:id="rId26"/>
    <p:sldId id="290" r:id="rId27"/>
    <p:sldId id="295" r:id="rId28"/>
    <p:sldId id="299" r:id="rId29"/>
    <p:sldId id="292" r:id="rId30"/>
    <p:sldId id="291" r:id="rId31"/>
    <p:sldId id="294" r:id="rId3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2"/>
            <p14:sldId id="304"/>
            <p14:sldId id="305"/>
            <p14:sldId id="306"/>
            <p14:sldId id="307"/>
            <p14:sldId id="311"/>
            <p14:sldId id="312"/>
            <p14:sldId id="314"/>
            <p14:sldId id="315"/>
            <p14:sldId id="308"/>
            <p14:sldId id="309"/>
            <p14:sldId id="310"/>
            <p14:sldId id="302"/>
            <p14:sldId id="316"/>
            <p14:sldId id="317"/>
            <p14:sldId id="318"/>
            <p14:sldId id="321"/>
            <p14:sldId id="322"/>
            <p14:sldId id="319"/>
            <p14:sldId id="323"/>
            <p14:sldId id="324"/>
            <p14:sldId id="325"/>
            <p14:sldId id="326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84" d="100"/>
          <a:sy n="84" d="100"/>
        </p:scale>
        <p:origin x="9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17/4/2015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7989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  <a:ea typeface="ＭＳ Ｐゴシック" pitchFamily="34" charset="-128"/>
                <a:cs typeface="+mn-cs"/>
              </a:rPr>
              <a:t>Η εξελικτική πορεία των τμημάτων</a:t>
            </a:r>
            <a:r>
              <a:rPr lang="el-GR" sz="1000" baseline="0" dirty="0" smtClean="0">
                <a:solidFill>
                  <a:srgbClr val="5075BC"/>
                </a:solidFill>
                <a:ea typeface="ＭＳ Ｐゴシック" pitchFamily="34" charset="-128"/>
                <a:cs typeface="+mn-cs"/>
              </a:rPr>
              <a:t> </a:t>
            </a:r>
            <a:r>
              <a:rPr lang="el-GR" sz="1000" dirty="0" smtClean="0">
                <a:solidFill>
                  <a:srgbClr val="5075BC"/>
                </a:solidFill>
                <a:ea typeface="ＭＳ Ｐゴシック" pitchFamily="34" charset="-128"/>
                <a:cs typeface="+mn-cs"/>
              </a:rPr>
              <a:t>της Θείας Ευχαριστίας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Λειτουργική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4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Η εξελικτική πορεία των τμημάτων</a:t>
            </a:r>
          </a:p>
          <a:p>
            <a:r>
              <a:rPr lang="el-GR" sz="2800" dirty="0"/>
              <a:t>της Θείας Ευχαριστίας</a:t>
            </a:r>
          </a:p>
          <a:p>
            <a:endParaRPr lang="en-US" sz="2800" dirty="0" smtClean="0"/>
          </a:p>
          <a:p>
            <a:r>
              <a:rPr lang="el-GR" sz="2800" dirty="0" smtClean="0"/>
              <a:t>Γεώργιος Φίλιας</a:t>
            </a:r>
          </a:p>
          <a:p>
            <a:r>
              <a:rPr lang="el-GR" sz="2800" dirty="0" smtClean="0"/>
              <a:t>Θεολογική Σχολή</a:t>
            </a:r>
          </a:p>
          <a:p>
            <a:r>
              <a:rPr lang="el-GR" sz="2800" dirty="0" smtClean="0"/>
              <a:t>Τμήμα Κοινωνικής Θεολογίας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(Λειτουργία των Πιστών) </a:t>
            </a:r>
            <a:r>
              <a:rPr lang="el-GR" sz="3200" dirty="0" smtClean="0"/>
              <a:t>(</a:t>
            </a:r>
            <a:r>
              <a:rPr lang="el-GR" sz="3200" dirty="0"/>
              <a:t>5</a:t>
            </a:r>
            <a:r>
              <a:rPr lang="el-GR" sz="3200" dirty="0" smtClean="0"/>
              <a:t> </a:t>
            </a:r>
            <a:r>
              <a:rPr lang="el-GR" sz="3200" dirty="0"/>
              <a:t>από 8</a:t>
            </a:r>
            <a:r>
              <a:rPr lang="el-GR" sz="3200" dirty="0" smtClean="0"/>
              <a:t>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l-GR" sz="2800" dirty="0" smtClean="0"/>
              <a:t>Η </a:t>
            </a:r>
            <a:r>
              <a:rPr lang="el-GR" sz="2800" dirty="0"/>
              <a:t>αγία Αναφορά</a:t>
            </a:r>
            <a:endParaRPr lang="en-US" sz="2800" dirty="0"/>
          </a:p>
          <a:p>
            <a:pPr>
              <a:buFont typeface="Arial"/>
              <a:buChar char="•"/>
            </a:pPr>
            <a:r>
              <a:rPr lang="el-GR" sz="2800" dirty="0"/>
              <a:t>Πρόκειται για το κεντρικό τμήμα της Ευχαριστίας, το οποίο αρχίζει με τη φράση «Άξιον και δίκαιον» και ολοκληρώνεται με τη φράση «Και έσται τα ελέη του μεγάλου Θεού…»/ Περιλαμβάνει την ευχή της Αναφοράς σε δύο τμήματα (μεταξύ των οποίων παρεμβάλλεται ο Επινίκιος ύμνος), την Ανάμνηση, τους ιδρυτικούς λόγους του Μυστηρίου, την Επίκληση και τα Δίπτυχα.</a:t>
            </a:r>
            <a:endParaRPr lang="en-US" sz="2800" dirty="0"/>
          </a:p>
          <a:p>
            <a:pPr>
              <a:buFont typeface="Arial"/>
              <a:buChar char="•"/>
            </a:pPr>
            <a:r>
              <a:rPr lang="el-GR" sz="2800" dirty="0"/>
              <a:t>Το πρώτο τμήμα της ευχής της Αναφοράς είναι οι αρχαιότατες ευχαριστιακές ευχές της πρώτης Εκκλησίας. Η ευχή καταλήγει στον επινίκιο ύμνο («Άγιος, άγιος, άγιος Κύριος Σαβαώθ…»), ο οποίος έχει βιβλικές καταβολές</a:t>
            </a:r>
            <a:r>
              <a:rPr lang="el-GR" sz="2800" dirty="0" smtClean="0"/>
              <a:t>.</a:t>
            </a:r>
          </a:p>
          <a:p>
            <a:pPr>
              <a:buFont typeface="Arial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16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(Λειτουργία των Πιστών) </a:t>
            </a:r>
            <a:r>
              <a:rPr lang="el-GR" sz="3200" dirty="0" smtClean="0"/>
              <a:t>(6 </a:t>
            </a:r>
            <a:r>
              <a:rPr lang="el-GR" sz="3200" dirty="0"/>
              <a:t>από 8</a:t>
            </a:r>
            <a:r>
              <a:rPr lang="el-GR" sz="3200" dirty="0" smtClean="0"/>
              <a:t>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el-GR" sz="2800" dirty="0"/>
              <a:t>Η ευχή της Επικλήσεως αποτελεί σύνοψη της αντιαιρετικής διδασκαλίας της Εκκλησίας. Η Επίκληση προς το Άγιο Πνεύμα, δηλαδή, τονίστηκε περισσότερο την εποχή των δογματικών ερίδων που κατέληξαν στη συμπλήρωση του Συμβόλου της Πίστεως από την Β´ Οικουμενική Σύνοδο.</a:t>
            </a:r>
            <a:endParaRPr lang="en-US" sz="2800" dirty="0"/>
          </a:p>
          <a:p>
            <a:pPr>
              <a:buFont typeface="Arial"/>
              <a:buChar char="•"/>
            </a:pPr>
            <a:r>
              <a:rPr lang="el-GR" sz="2800" dirty="0"/>
              <a:t>Μετά από τον καθαγιασμό ακολουθούν οι γενικές και ονομαστικές μνημονεύσεις, τα λεγόμενα «Δίπτυχα»/ Κατά τους πρώτους αιώνες, μαζί με αυτές τις ονομαστικές μνημονεύσεις γίνονταν και δεήσεις γενικότερου περιεχομένου· άλλωστε η χρήση των Διπτύχων προέρχεται από τους προχριστιανικούς χρόνους και είχε αναμνηστικό χαρακτήρα.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71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(Λειτουργία των Πιστών) </a:t>
            </a:r>
            <a:r>
              <a:rPr lang="el-GR" sz="3200" dirty="0" smtClean="0"/>
              <a:t>(</a:t>
            </a:r>
            <a:r>
              <a:rPr lang="el-GR" sz="3200" dirty="0"/>
              <a:t>7</a:t>
            </a:r>
            <a:r>
              <a:rPr lang="el-GR" sz="3200" dirty="0" smtClean="0"/>
              <a:t> </a:t>
            </a:r>
            <a:r>
              <a:rPr lang="el-GR" sz="3200" dirty="0"/>
              <a:t>από 8</a:t>
            </a:r>
            <a:r>
              <a:rPr lang="el-GR" sz="3200" dirty="0" smtClean="0"/>
              <a:t>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l-GR" sz="2400" dirty="0"/>
              <a:t>Κυριακή </a:t>
            </a:r>
            <a:r>
              <a:rPr lang="el-GR" sz="2400" dirty="0" smtClean="0"/>
              <a:t>Προσευχή – Θεία Μετάληψη </a:t>
            </a:r>
            <a:r>
              <a:rPr lang="el-GR" sz="2400" dirty="0"/>
              <a:t>–</a:t>
            </a:r>
            <a:r>
              <a:rPr lang="el-GR" sz="2400" dirty="0" smtClean="0"/>
              <a:t> Απόλυση</a:t>
            </a:r>
            <a:endParaRPr lang="en-US" sz="2400" dirty="0" smtClean="0"/>
          </a:p>
          <a:p>
            <a:pPr>
              <a:buFont typeface="Arial"/>
              <a:buChar char="•"/>
            </a:pPr>
            <a:r>
              <a:rPr lang="el-GR" sz="2400" dirty="0"/>
              <a:t>Η Κυριακή Προσευχή, η αρχαιότερη προσευχή της χριστιανικής Λατρείας, ορίστηκε να αναπέμπεται στο συγκεκριμένο σημείο της </a:t>
            </a:r>
            <a:r>
              <a:rPr lang="el-GR" sz="2400" dirty="0" smtClean="0"/>
              <a:t>Θείας </a:t>
            </a:r>
            <a:r>
              <a:rPr lang="el-GR" sz="2400" dirty="0"/>
              <a:t>Ευχαριστίας ως προπαρασκευή στη </a:t>
            </a:r>
            <a:r>
              <a:rPr lang="el-GR" sz="2400" dirty="0" smtClean="0"/>
              <a:t>Θεία </a:t>
            </a:r>
            <a:r>
              <a:rPr lang="el-GR" sz="2400" dirty="0"/>
              <a:t>Μετάληψη.</a:t>
            </a:r>
            <a:endParaRPr lang="en-US" sz="2400" dirty="0"/>
          </a:p>
          <a:p>
            <a:pPr>
              <a:buFont typeface="Arial"/>
              <a:buChar char="•"/>
            </a:pPr>
            <a:r>
              <a:rPr lang="el-GR" sz="2400" dirty="0" smtClean="0"/>
              <a:t>Σχετικά </a:t>
            </a:r>
            <a:r>
              <a:rPr lang="el-GR" sz="2400" dirty="0"/>
              <a:t>με τη </a:t>
            </a:r>
            <a:r>
              <a:rPr lang="el-GR" sz="2400" dirty="0" smtClean="0"/>
              <a:t>Θεία </a:t>
            </a:r>
            <a:r>
              <a:rPr lang="el-GR" sz="2400" dirty="0"/>
              <a:t>Μετάληψη: α) Το «ζέον» (ζεστό νερό), το οποίο προστίθεται στο </a:t>
            </a:r>
            <a:r>
              <a:rPr lang="el-GR" sz="2400" dirty="0" smtClean="0"/>
              <a:t>άγιο </a:t>
            </a:r>
            <a:r>
              <a:rPr lang="el-GR" sz="2400" dirty="0"/>
              <a:t>Ποτήριο, αποτελεί αρχαιότατη παράδοση, εφόσον όλες οι αρχαίες πηγές περί της Ευχαριστίας αναφέρονται σε «κεκραμμένο οίνο». Η λειτουργική πρακτική, όμως, του να είναι το ύδωρ ζεστό αρχίζει από τον </a:t>
            </a:r>
            <a:r>
              <a:rPr lang="el-GR" sz="2400" dirty="0" smtClean="0"/>
              <a:t>9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αι</a:t>
            </a:r>
            <a:r>
              <a:rPr lang="el-GR" sz="2400" dirty="0"/>
              <a:t>. β) Οι πιστοί μετελάμβαναν παλαιότερα χωριστά το Σώμα και χωριστά το Αίμα του Κυρίου. Αργότερα και για πρακτικούς λόγους υιοθετήθηκε η χρησιμοποίηση της λαβίδας για τη Μετάληψη του Σώματος και του Αίματος μαζί. Η παλαιότερη πράξη (της χωριστής </a:t>
            </a:r>
            <a:r>
              <a:rPr lang="el-GR" sz="2400" dirty="0" smtClean="0"/>
              <a:t>Θείας </a:t>
            </a:r>
            <a:r>
              <a:rPr lang="el-GR" sz="2400" dirty="0"/>
              <a:t>Μεταλήψεως) παρέμεινε σε ισχύ για τους λειτουργούς</a:t>
            </a:r>
            <a:r>
              <a:rPr lang="el-G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71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(Λειτουργία των Πιστών) </a:t>
            </a:r>
            <a:r>
              <a:rPr lang="el-GR" sz="3200" dirty="0" smtClean="0"/>
              <a:t>(</a:t>
            </a:r>
            <a:r>
              <a:rPr lang="el-GR" sz="3200" dirty="0"/>
              <a:t>8</a:t>
            </a:r>
            <a:r>
              <a:rPr lang="el-GR" sz="3200" dirty="0" smtClean="0"/>
              <a:t> </a:t>
            </a:r>
            <a:r>
              <a:rPr lang="el-GR" sz="3200" dirty="0"/>
              <a:t>από </a:t>
            </a:r>
            <a:r>
              <a:rPr lang="el-GR" sz="3200" dirty="0" smtClean="0"/>
              <a:t>8)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l-GR" sz="2400" dirty="0"/>
              <a:t>Η απόλυση της Λειτουργίας αρχικά γινόταν με την απλή προτροπή «Εν ειρήνη προέλθωμεν». Τα υπόλοιπα στοιχεία είναι μεταγενέστερα: η οπισθάμβωνος ευχή, η οποία αποτελούσε ανακεφαλαίωση όλων των αιτημάτων της Λειτουργίας, η δοξολογική αναφώνηση «Είη το όνομα Κυρίου ευλογημένον…» και η σημερινή ευχή της απολύσεως, η οποία ολοκληρώνεται με την μοναστικής προελεύσεως φράση «Δι᾽ευχών των αγίων πατέρων ημών…».</a:t>
            </a:r>
            <a:r>
              <a:rPr lang="en-US" sz="2400" dirty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6471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Γ) Η Σύνδεση του Βαπτίσματος και του Χρίσματος με τη Θεία Ευχαριστία (Ιστορική Ανασκόπηση) (1 από 3)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Βάπτισμα – Χρίσμα </a:t>
            </a:r>
            <a:r>
              <a:rPr lang="el-GR" sz="2400" dirty="0"/>
              <a:t>–</a:t>
            </a:r>
            <a:r>
              <a:rPr lang="el-GR" sz="2400" dirty="0" smtClean="0"/>
              <a:t> Θεία </a:t>
            </a:r>
            <a:r>
              <a:rPr lang="el-GR" sz="2400" dirty="0"/>
              <a:t>Ευχαριστία: αδιαχώριστα Μυστήρια κατά τους τρεις πρώτους αιώνες (αρχαιότερη μαρτυρία: του Ιουστίνου, Φιλοσόφου και Μάρτυρος)/ Το Βάπτισμα τελούνταν εκτός του χώρου της ευχαριστιακής συνάξεως/ Το Χρίσμα τελούνταν μόλις οι νεοφώτιστοι εισέρχονταν στην ευχαριστιακή σύναξη.</a:t>
            </a:r>
            <a:endParaRPr lang="en-US" sz="2400" dirty="0"/>
          </a:p>
          <a:p>
            <a:r>
              <a:rPr lang="el-GR" sz="2400" dirty="0"/>
              <a:t>Τελετουργικές παρατηρήσεις σχετικά με την επιτέλεση </a:t>
            </a:r>
            <a:r>
              <a:rPr lang="el-GR" sz="2400" dirty="0" smtClean="0"/>
              <a:t>Βαπτίσματος </a:t>
            </a:r>
            <a:r>
              <a:rPr lang="el-GR" sz="2400" dirty="0"/>
              <a:t>–</a:t>
            </a:r>
            <a:r>
              <a:rPr lang="el-GR" sz="2400" dirty="0" smtClean="0"/>
              <a:t> Χρίσματος</a:t>
            </a:r>
            <a:r>
              <a:rPr lang="el-GR" sz="2400" dirty="0"/>
              <a:t>: τα αναγνώσματα είχαν προηγηθεί της εισόδου των νεοφώτιστων/ Η </a:t>
            </a:r>
            <a:r>
              <a:rPr lang="el-GR" sz="2400" dirty="0" smtClean="0"/>
              <a:t>Θεία </a:t>
            </a:r>
            <a:r>
              <a:rPr lang="el-GR" sz="2400" dirty="0"/>
              <a:t>Λειτουργία ξεκινούσε με τις ευχές υπέρ των </a:t>
            </a:r>
            <a:r>
              <a:rPr lang="el-GR" sz="2400" dirty="0" smtClean="0"/>
              <a:t>νεοφώτιστων</a:t>
            </a:r>
            <a:r>
              <a:rPr lang="el-G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111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Γ) </a:t>
            </a:r>
            <a:r>
              <a:rPr lang="el-GR" sz="3200" dirty="0" smtClean="0"/>
              <a:t>Η Σύνδεση του Βαπτίσματος και του Χρίσματος με τη Θεία Ευχαριστία (Ιστορική Ανασκόπηση) (2 </a:t>
            </a:r>
            <a:r>
              <a:rPr lang="el-GR" sz="32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Μεγάλο </a:t>
            </a:r>
            <a:r>
              <a:rPr lang="el-GR" sz="2400" dirty="0"/>
              <a:t>Σάββατο: η </a:t>
            </a:r>
            <a:r>
              <a:rPr lang="el-GR" sz="2400" dirty="0" smtClean="0"/>
              <a:t>κατ’ </a:t>
            </a:r>
            <a:r>
              <a:rPr lang="el-GR" sz="2400" dirty="0"/>
              <a:t>εξοχήν ημέρα του Βαπτίσματος κατά τους πρώτους αιώνες: πριν από το Βάπτισμα προηγούνταν ανάγνωση πολλών βιβλικών αναγνωσμάτων και προσευχές/ Ο Επίσκοπος καθαγίαζε το ύδωρ και ανέπεμπε τις ευχές επί του επορκιστού ελαίου και του ελαίου της ευχαριστίας/ Απόταξη του </a:t>
            </a:r>
            <a:r>
              <a:rPr lang="el-GR" sz="2400" dirty="0" smtClean="0"/>
              <a:t>Σατανά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Χ</a:t>
            </a:r>
            <a:r>
              <a:rPr lang="el-GR" sz="2400" dirty="0" smtClean="0"/>
              <a:t>ρίση </a:t>
            </a:r>
            <a:r>
              <a:rPr lang="el-GR" sz="2400" dirty="0"/>
              <a:t>με επορκιστό </a:t>
            </a:r>
            <a:r>
              <a:rPr lang="el-GR" sz="2400" dirty="0" smtClean="0"/>
              <a:t>έλαιο </a:t>
            </a:r>
            <a:r>
              <a:rPr lang="el-GR" sz="2400" dirty="0"/>
              <a:t>–</a:t>
            </a:r>
            <a:r>
              <a:rPr lang="el-GR" sz="2400" dirty="0" smtClean="0"/>
              <a:t> Σύνταξη </a:t>
            </a:r>
            <a:r>
              <a:rPr lang="el-GR" sz="2400" dirty="0"/>
              <a:t>με το </a:t>
            </a:r>
            <a:r>
              <a:rPr lang="el-GR" sz="2400" dirty="0" smtClean="0"/>
              <a:t>Χριστό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Ομολογία </a:t>
            </a:r>
            <a:r>
              <a:rPr lang="el-GR" sz="2400" dirty="0" smtClean="0"/>
              <a:t>πίστεως – Βάπτιση – Χρίσμα – Ένδυση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Ε</a:t>
            </a:r>
            <a:r>
              <a:rPr lang="el-GR" sz="2400" dirty="0" smtClean="0"/>
              <a:t>ίσοδος </a:t>
            </a:r>
            <a:r>
              <a:rPr lang="el-GR" sz="2400" dirty="0"/>
              <a:t>στην ευχαριστιακή σύναξη (με λευκούς χιτώνες και αναμμένα κεριά)/ Υποδοχή των νεοφώτιστων με Ψαλμούς και ασπασμούς/ Οι νεοφώτιστοι στέκονται μπροστά στο ιερό Βήμα/ Διαβάζονται το αποστολικό και ευαγγελικό </a:t>
            </a:r>
            <a:r>
              <a:rPr lang="el-GR" sz="2400" dirty="0" smtClean="0"/>
              <a:t>ανάγνωσμα </a:t>
            </a:r>
            <a:r>
              <a:rPr lang="el-GR" sz="2400" dirty="0"/>
              <a:t>–</a:t>
            </a:r>
            <a:r>
              <a:rPr lang="el-GR" sz="2400" dirty="0" smtClean="0"/>
              <a:t> </a:t>
            </a:r>
            <a:r>
              <a:rPr lang="el-GR" sz="2400" dirty="0"/>
              <a:t>ακολουθεί η προσφορά των Τιμίων Δώρων και η </a:t>
            </a:r>
            <a:r>
              <a:rPr lang="el-GR" sz="2400" dirty="0" smtClean="0"/>
              <a:t>Θεία </a:t>
            </a:r>
            <a:r>
              <a:rPr lang="el-GR" sz="2400" dirty="0"/>
              <a:t>Λειτουργία συνεχίζεται κατά τα γνωστά.</a:t>
            </a:r>
            <a:r>
              <a:rPr lang="en-US" sz="2400" dirty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00943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Γ) </a:t>
            </a:r>
            <a:r>
              <a:rPr lang="el-GR" sz="3200" dirty="0" smtClean="0"/>
              <a:t>Η Σύνδεση του Βαπτίσματος και του Χρίσματος με τη Θεία Ευχαριστία (Ιστορική Ανασκόπηση) (3 </a:t>
            </a:r>
            <a:r>
              <a:rPr lang="el-GR" sz="32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Οι αιτίες αποσύνδεσης του Βαπτίσματος από τη </a:t>
            </a:r>
            <a:r>
              <a:rPr lang="el-GR" sz="2400" dirty="0" smtClean="0"/>
              <a:t>Θεία</a:t>
            </a:r>
            <a:r>
              <a:rPr lang="el-GR" sz="2400" dirty="0"/>
              <a:t> </a:t>
            </a:r>
            <a:r>
              <a:rPr lang="el-GR" sz="2400" dirty="0" smtClean="0"/>
              <a:t>Ευχαριστία</a:t>
            </a:r>
            <a:r>
              <a:rPr lang="el-GR" sz="2400" dirty="0"/>
              <a:t>: η επικράτηση της πράξης του νηπιοβαπτισμού/ η ανάγκη τελέσεως του Βαπτίσματος εκτός βαπτισματικών ημερών σε συνδυασμό με την αύξηση του αριθμού των κατηχουμένων/ </a:t>
            </a:r>
            <a:r>
              <a:rPr lang="el-GR" sz="2400" dirty="0" smtClean="0"/>
              <a:t>περίοδος </a:t>
            </a:r>
            <a:r>
              <a:rPr lang="el-GR" sz="2400" dirty="0"/>
              <a:t>Τουρκοκρατίας: τέλεση Βαπτίσματος σε οικίες.</a:t>
            </a:r>
            <a:endParaRPr lang="en-US" sz="2400" dirty="0"/>
          </a:p>
          <a:p>
            <a:r>
              <a:rPr lang="el-GR" sz="2400" dirty="0"/>
              <a:t>Αποτέλεσμα της αποσύνδεσης του Βαπτίσματος από τη </a:t>
            </a:r>
            <a:r>
              <a:rPr lang="el-GR" sz="2400" dirty="0" smtClean="0"/>
              <a:t>Θεία</a:t>
            </a:r>
            <a:r>
              <a:rPr lang="el-GR" sz="2400" dirty="0"/>
              <a:t> </a:t>
            </a:r>
            <a:r>
              <a:rPr lang="el-GR" sz="2400" dirty="0" smtClean="0"/>
              <a:t>Ευχαριστία</a:t>
            </a:r>
            <a:r>
              <a:rPr lang="el-GR" sz="2400" dirty="0"/>
              <a:t>: όλες οι προβαπτισματικές και μεταβαπτισματικές πράξεις (στοιχεία της μυήσεως των κατηχουμένων) ενσωματώθηκαν στο Βάπτισμα.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943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Δ) Το Σχεδιάγραμμα Τελέσεως του Βαπτίσματος με τη Θεία Ευχαριστία (1 από 3)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Κατήχηση κατά τον Εσπερινό της προηγούμενης ημέρας.</a:t>
            </a:r>
            <a:endParaRPr lang="en-US" sz="2400" dirty="0"/>
          </a:p>
          <a:p>
            <a:r>
              <a:rPr lang="el-GR" sz="2400" dirty="0"/>
              <a:t>Όρθρος και απόλυση.</a:t>
            </a:r>
            <a:endParaRPr lang="en-US" sz="2400" dirty="0"/>
          </a:p>
          <a:p>
            <a:r>
              <a:rPr lang="el-GR" sz="2400" dirty="0"/>
              <a:t>Εξέρχονται στην κολυμβήθρα/ Θυμίαση.</a:t>
            </a:r>
            <a:endParaRPr lang="en-US" sz="2400" dirty="0"/>
          </a:p>
          <a:p>
            <a:r>
              <a:rPr lang="el-GR" sz="2400" dirty="0"/>
              <a:t>«Ευλογημένη η Βασιλεία…».</a:t>
            </a:r>
            <a:endParaRPr lang="en-US" sz="2400" dirty="0"/>
          </a:p>
          <a:p>
            <a:r>
              <a:rPr lang="el-GR" sz="2400" dirty="0"/>
              <a:t>Ειρηνικά.</a:t>
            </a:r>
            <a:endParaRPr lang="en-US" sz="2400" dirty="0"/>
          </a:p>
          <a:p>
            <a:r>
              <a:rPr lang="el-GR" sz="2400" dirty="0"/>
              <a:t>Ευχή αγιασμού του ύδατος.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943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Δ) Το Σχεδιάγραμμα Τελέσεως του Βαπτίσματος με τη Θεία Ευχαριστία (2 από 3)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Καθαγιασμός του επορκιστού ελαίου και άλειψη του βαπτιζόμενου.</a:t>
            </a:r>
            <a:endParaRPr lang="en-US" sz="2400" dirty="0"/>
          </a:p>
          <a:p>
            <a:r>
              <a:rPr lang="el-GR" sz="2400" dirty="0"/>
              <a:t>Τριπλή κατάδυση.</a:t>
            </a:r>
            <a:endParaRPr lang="en-US" sz="2400" dirty="0"/>
          </a:p>
          <a:p>
            <a:r>
              <a:rPr lang="el-GR" sz="2400" dirty="0"/>
              <a:t>«Μακάριοι ων αφέθησαν…»/ «Χιτώνα μοι παράσχου…».</a:t>
            </a:r>
            <a:endParaRPr lang="en-US" sz="2400" dirty="0"/>
          </a:p>
          <a:p>
            <a:r>
              <a:rPr lang="el-GR" sz="2400" dirty="0"/>
              <a:t>Ευχή του αγίου Μύρου και χρίση.</a:t>
            </a:r>
            <a:endParaRPr lang="en-US" sz="2400" dirty="0"/>
          </a:p>
          <a:p>
            <a:r>
              <a:rPr lang="el-GR" sz="2400" dirty="0"/>
              <a:t>Παράδοση σταυρού και λαμπάδας.</a:t>
            </a:r>
            <a:endParaRPr lang="en-US" sz="2400" dirty="0"/>
          </a:p>
          <a:p>
            <a:r>
              <a:rPr lang="el-GR" sz="2400" dirty="0"/>
              <a:t>«Όσοι εις Χριστόν…»(ο νεοφώτιστος στέκεται μπροστά στην εικόνα του Χριστού).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762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Δ) Το Σχεδιάγραμμα Τελέσεως του Βαπτίσματος με τη Θεία Ευχαριστία (3 από 3)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Αναγνώσματα.</a:t>
            </a:r>
            <a:endParaRPr lang="en-US" sz="2400" dirty="0"/>
          </a:p>
          <a:p>
            <a:r>
              <a:rPr lang="el-GR" sz="2400" dirty="0"/>
              <a:t>Εφεξής η </a:t>
            </a:r>
            <a:r>
              <a:rPr lang="el-GR" sz="2400" dirty="0" smtClean="0"/>
              <a:t>Θεία </a:t>
            </a:r>
            <a:r>
              <a:rPr lang="el-GR" sz="2400" dirty="0"/>
              <a:t>Λειτουργία.</a:t>
            </a:r>
            <a:endParaRPr lang="en-US" sz="2400" dirty="0"/>
          </a:p>
          <a:p>
            <a:r>
              <a:rPr lang="el-GR" sz="2400" dirty="0"/>
              <a:t>Απόλουση και τριχοκουρία μετά την οπισθάμβωνο.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762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εξέλιξη των επιμέρους τμημάτων της Θείας Ευχαριστίας, Ο σύνδεσμος της Θείας Ευχαριστίας με το Βάπτισμα και τον Γάμο (σχεδιαγράμματα τέλεσης)</a:t>
            </a:r>
          </a:p>
        </p:txBody>
      </p:sp>
    </p:spTree>
    <p:extLst>
      <p:ext uri="{BB962C8B-B14F-4D97-AF65-F5344CB8AC3E}">
        <p14:creationId xmlns:p14="http://schemas.microsoft.com/office/powerpoint/2010/main" val="30382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Ε) Η Σύνδεση του Γάμου με τη Θεία Ευχαριστία (Ιστορική Ανασκόπηση) (1 από 2)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sz="2400" dirty="0"/>
              <a:t>Δεν υπάρχουν μαρτυρίες περί τελέσεως γάμου πριν από τον 8ο αι.</a:t>
            </a:r>
            <a:endParaRPr lang="en-US" sz="2400" dirty="0"/>
          </a:p>
          <a:p>
            <a:r>
              <a:rPr lang="el-GR" sz="2400" dirty="0"/>
              <a:t>Εφ. 5, 22: ο Γάμος, ως «μέγα μυστήριο», προφανώς και ήταν εντεταγμένος στη </a:t>
            </a:r>
            <a:r>
              <a:rPr lang="el-GR" sz="2400" dirty="0" smtClean="0"/>
              <a:t>Θεία </a:t>
            </a:r>
            <a:r>
              <a:rPr lang="el-GR" sz="2400" dirty="0"/>
              <a:t>Λειτουργία/ Ιγνατίου Αντιοχείας, Επιστολή προς Πολύκαρπον : «μετά γνώμης επισκόπου την ένωσιν ποιείσθαι» (η ανάμειξη του επισκόπου στην ιερολογία σημαίνει την επιτέλεση της ιερολογίας εντός της </a:t>
            </a:r>
            <a:r>
              <a:rPr lang="el-GR" sz="2400" dirty="0" smtClean="0"/>
              <a:t>Θείας </a:t>
            </a:r>
            <a:r>
              <a:rPr lang="el-GR" sz="2400" dirty="0"/>
              <a:t>Λειτουργίας).</a:t>
            </a:r>
            <a:endParaRPr lang="en-US" sz="2400" dirty="0"/>
          </a:p>
          <a:p>
            <a:r>
              <a:rPr lang="el-GR" sz="2400" dirty="0"/>
              <a:t>Η εκκλησιολογική (επομένως και ευχαριστιακή) διάσταση του Γάμου μαρτυρείται και από τον Τερτυλλιανό στα τέλη του </a:t>
            </a:r>
            <a:r>
              <a:rPr lang="el-GR" sz="2400" dirty="0" smtClean="0"/>
              <a:t>2</a:t>
            </a:r>
            <a:r>
              <a:rPr lang="el-GR" sz="2400" baseline="30000" dirty="0" smtClean="0"/>
              <a:t>ου</a:t>
            </a:r>
            <a:r>
              <a:rPr lang="el-GR" sz="2400" dirty="0" smtClean="0"/>
              <a:t> μ.Χ</a:t>
            </a:r>
            <a:r>
              <a:rPr lang="el-GR" sz="2400" dirty="0"/>
              <a:t>. αι. </a:t>
            </a:r>
            <a:endParaRPr lang="en-US" sz="2400" dirty="0"/>
          </a:p>
          <a:p>
            <a:r>
              <a:rPr lang="el-GR" sz="2400" dirty="0"/>
              <a:t>Τιμόθεος Αλεξανδρείας (</a:t>
            </a:r>
            <a:r>
              <a:rPr lang="el-GR" sz="2400" dirty="0" smtClean="0"/>
              <a:t>4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αι</a:t>
            </a:r>
            <a:r>
              <a:rPr lang="el-GR" sz="2400" dirty="0"/>
              <a:t>.), </a:t>
            </a:r>
            <a:r>
              <a:rPr lang="el-GR" sz="2400" dirty="0" smtClean="0"/>
              <a:t>ΙΑ’ </a:t>
            </a:r>
            <a:r>
              <a:rPr lang="el-GR" sz="2400" dirty="0"/>
              <a:t>κανόνας ερωταποκρίσεων: μαρτυρία ότι ο Γάμος ήταν συνδεδεμένος με τη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943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Ε) Η Σύνδεση του Γάμου με τη Θεία Ευχαριστία (Ιστορική Ανασκόπηση) </a:t>
            </a:r>
            <a:r>
              <a:rPr lang="el-GR" sz="3200" dirty="0" smtClean="0"/>
              <a:t>(2 </a:t>
            </a:r>
            <a:r>
              <a:rPr lang="el-GR" sz="3200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/>
              <a:t>Λέων </a:t>
            </a:r>
            <a:r>
              <a:rPr lang="el-GR" sz="2400" dirty="0" smtClean="0"/>
              <a:t>ΣΤ’ </a:t>
            </a:r>
            <a:r>
              <a:rPr lang="el-GR" sz="2400" dirty="0"/>
              <a:t>ο Σοφός (893 μ.Χ.), </a:t>
            </a:r>
            <a:r>
              <a:rPr lang="el-GR" sz="2400" dirty="0" smtClean="0"/>
              <a:t>89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Νεαρά</a:t>
            </a:r>
            <a:r>
              <a:rPr lang="el-GR" sz="2400" dirty="0"/>
              <a:t>: ο εκκλησιαστικός Γάμος αναγνωρίζεται ως ο μόνος νόμιμος και τελείται με ειδική ιερολογία.</a:t>
            </a:r>
            <a:endParaRPr lang="en-US" sz="2400" dirty="0"/>
          </a:p>
          <a:p>
            <a:r>
              <a:rPr lang="el-GR" sz="2400" dirty="0"/>
              <a:t>Οι αιτίες αποσύνδεσης του Γάμου από τη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Ευχαριστία: η δημιουργία θέματος του εάν οι νυμφευόμενοι ήταν άξιοι να μεταλάβουν/ Η εμφάνιση ανάγκης μεικτών Γάμων με ετεροδόξους (επιτρεπόταν η ιερολογία της Εκκλησίας, αλλά όχι και η συμμετοχή του ετεροδόξου στη </a:t>
            </a:r>
            <a:r>
              <a:rPr lang="el-GR" sz="2400" dirty="0" smtClean="0"/>
              <a:t>Θεία </a:t>
            </a:r>
            <a:r>
              <a:rPr lang="el-GR" sz="2400" dirty="0"/>
              <a:t>Ευχαριστία)/ Η κατ’ οικονομία τέλεση δεύτερου Γάμου (όταν ο Γάμος αυτός ήταν μόλις αποδεκτός από την Εκκλησία, δεν ήταν δυνατό να τελείται εντός της </a:t>
            </a:r>
            <a:r>
              <a:rPr lang="el-GR" sz="2400" dirty="0" smtClean="0"/>
              <a:t>Θείας </a:t>
            </a:r>
            <a:r>
              <a:rPr lang="el-GR" sz="2400" dirty="0"/>
              <a:t>Λειτουργίας)/ Ο αναγκαστικός περιορισμός τέλεσης Γάμου στις οικίες κατά την περίοδο της Τουρκοκρατίας.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175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ΣΤ) Το Σχεδιάγραμμα Τελέσεως του Γάμου με τη Θεία Ευχαριστία (1 από 3)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Γίνεται τελεία απόλυση του Όρθρου.</a:t>
            </a:r>
            <a:endParaRPr lang="en-US" sz="2400" dirty="0"/>
          </a:p>
          <a:p>
            <a:r>
              <a:rPr lang="el-GR" sz="2400" dirty="0"/>
              <a:t>Οι μελλόνυμφοι αναμένουν στο Νάρθηκα ή στην είσοδο του Ναού/ εκεί τελείται ο αρραβώνας, μέχρι την ευχή «Κύριε ο Θεός ημών, ο τω παιδί…».</a:t>
            </a:r>
            <a:endParaRPr lang="en-US" sz="2400" dirty="0"/>
          </a:p>
          <a:p>
            <a:r>
              <a:rPr lang="el-GR" sz="2400" dirty="0"/>
              <a:t>Κατά την ψαλμωδία του «Μακάριοι πάντες οι φοβούμενοι τον Κύριον…» (Ψαλμ. 127), ο ιερέας εισοδεύει με τους μελλόνυμφους μέχρι το σολέα, όπου υπάρχει η σχετική τράπεζα/ Τα στέφανα έχουν εναποτεθεί επί της αγίας Τράπεζας.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175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ΣΤ) Το Σχεδιάγραμμα Τελέσεως του Γάμου με τη Θεία Ευχαριστία </a:t>
            </a:r>
            <a:r>
              <a:rPr lang="el-GR" sz="3600" dirty="0" smtClean="0"/>
              <a:t>(2 </a:t>
            </a:r>
            <a:r>
              <a:rPr lang="el-GR" sz="36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«Ευλογημένη η Βασιλεία…», ειρηνικά, πρώτη και δεύτερη ευχή του Γάμου (οι δύο μεγάλες «Ο Θεός ο άχραντος…» και «Ευλογητός ει Κύριε ο Θεός…» παραλείπονται).</a:t>
            </a:r>
            <a:endParaRPr lang="en-US" sz="2400" dirty="0"/>
          </a:p>
          <a:p>
            <a:r>
              <a:rPr lang="el-GR" sz="2400" dirty="0"/>
              <a:t>Στέψη και το «Κύριε ο Θεός ημών…».</a:t>
            </a:r>
            <a:endParaRPr lang="en-US" sz="2400" dirty="0"/>
          </a:p>
          <a:p>
            <a:r>
              <a:rPr lang="el-GR" sz="2400" dirty="0"/>
              <a:t>Ευχή της Εισόδου, Είσοδος, απολυτίκια και τρισάγιο.</a:t>
            </a:r>
            <a:endParaRPr lang="en-US" sz="2400" dirty="0"/>
          </a:p>
          <a:p>
            <a:r>
              <a:rPr lang="el-GR" sz="2400" dirty="0"/>
              <a:t>Αναγνώσματα (διπλά, αν είναι Κυριακή)</a:t>
            </a:r>
            <a:endParaRPr lang="en-US" sz="2400" dirty="0"/>
          </a:p>
          <a:p>
            <a:r>
              <a:rPr lang="el-GR" sz="2400" dirty="0"/>
              <a:t>Εκτενής και ευχή «Κύριε ο Θεός ημών, ο εν τη σωτηριώδει σου οικονομία…».</a:t>
            </a:r>
            <a:endParaRPr lang="en-US" sz="2400" dirty="0"/>
          </a:p>
          <a:p>
            <a:r>
              <a:rPr lang="el-GR" sz="2400" dirty="0"/>
              <a:t>Χερουβικό και τα λοιπά της </a:t>
            </a:r>
            <a:r>
              <a:rPr lang="el-GR" sz="2400" dirty="0" smtClean="0"/>
              <a:t>Θείας </a:t>
            </a:r>
            <a:r>
              <a:rPr lang="el-GR" sz="2400" dirty="0"/>
              <a:t>Λειτουργίας.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175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ΣΤ) Το Σχεδιάγραμμα Τελέσεως του Γάμου με τη Θεία Ευχαριστία </a:t>
            </a:r>
            <a:r>
              <a:rPr lang="el-GR" sz="3600" dirty="0" smtClean="0"/>
              <a:t>(3 </a:t>
            </a:r>
            <a:r>
              <a:rPr lang="el-GR" sz="36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Στο «Μετά φόβου Θεού…» οι νεόνυμφοι μεταλαμβάνουν πρώτοι.</a:t>
            </a:r>
            <a:endParaRPr lang="en-US" sz="2400" dirty="0"/>
          </a:p>
          <a:p>
            <a:r>
              <a:rPr lang="el-GR" sz="2400" dirty="0"/>
              <a:t>Μετά την οπισθάμβωνο: ευλογία του κοινού ποτηρίου/ ιερός χορός/ τελευταίες ευχές του Γάμου.</a:t>
            </a:r>
            <a:endParaRPr lang="en-US" sz="2400" dirty="0"/>
          </a:p>
          <a:p>
            <a:r>
              <a:rPr lang="el-GR" sz="2400" dirty="0"/>
              <a:t>«Είη το όνομα Κυρίου…» και απόλυση.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212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/>
              <a:t>ε</a:t>
            </a:r>
            <a:r>
              <a:rPr lang="el-GR" dirty="0" smtClean="0"/>
              <a:t>ξελικτική </a:t>
            </a:r>
            <a:r>
              <a:rPr lang="el-GR" dirty="0"/>
              <a:t>π</a:t>
            </a:r>
            <a:r>
              <a:rPr lang="el-GR" dirty="0" smtClean="0"/>
              <a:t>ορεία των </a:t>
            </a:r>
            <a:r>
              <a:rPr lang="el-GR" dirty="0"/>
              <a:t>τ</a:t>
            </a:r>
            <a:r>
              <a:rPr lang="el-GR" dirty="0" smtClean="0"/>
              <a:t>μημάτων</a:t>
            </a:r>
          </a:p>
          <a:p>
            <a:r>
              <a:rPr lang="el-GR" dirty="0" smtClean="0"/>
              <a:t>της Θείας Ευχαριστίας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>
                <a:solidFill>
                  <a:srgbClr val="000000"/>
                </a:solidFill>
              </a:rPr>
              <a:t>Το </a:t>
            </a:r>
            <a:r>
              <a:rPr lang="el-GR" sz="2000" dirty="0">
                <a:solidFill>
                  <a:srgbClr val="000000"/>
                </a:solidFill>
              </a:rPr>
              <a:t>παρόν έργο αποτελεί την έκδοση 1</a:t>
            </a:r>
            <a:r>
              <a:rPr lang="el-GR" sz="2000" dirty="0" smtClean="0">
                <a:solidFill>
                  <a:srgbClr val="000000"/>
                </a:solidFill>
              </a:rPr>
              <a:t>.0.</a:t>
            </a:r>
            <a:endParaRPr lang="el-G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>
                <a:solidFill>
                  <a:srgbClr val="000000"/>
                </a:solidFill>
              </a:rPr>
              <a:t>Copyright Εθνικόν και Καποδιστριακόν Πανεπιστήμιον Αθηνών 2015. Γεώργιος Φίλιας. «Λειτουργική. Η εξελικτική πορεία των </a:t>
            </a:r>
            <a:r>
              <a:rPr lang="el-GR" sz="2000" dirty="0" smtClean="0">
                <a:solidFill>
                  <a:srgbClr val="000000"/>
                </a:solidFill>
              </a:rPr>
              <a:t>τμημάτων της </a:t>
            </a:r>
            <a:r>
              <a:rPr lang="el-GR" sz="2000" dirty="0">
                <a:solidFill>
                  <a:srgbClr val="000000"/>
                </a:solidFill>
              </a:rPr>
              <a:t>Θείας </a:t>
            </a:r>
            <a:r>
              <a:rPr lang="el-GR" sz="2000" dirty="0" smtClean="0">
                <a:solidFill>
                  <a:srgbClr val="000000"/>
                </a:solidFill>
              </a:rPr>
              <a:t>Ευχαριστίας»</a:t>
            </a:r>
            <a:r>
              <a:rPr lang="el-GR" sz="2000" dirty="0">
                <a:solidFill>
                  <a:srgbClr val="000000"/>
                </a:solidFill>
              </a:rPr>
              <a:t>. Έκδοση</a:t>
            </a:r>
            <a:r>
              <a:rPr lang="el-GR" sz="2000" dirty="0" smtClean="0">
                <a:solidFill>
                  <a:srgbClr val="000000"/>
                </a:solidFill>
              </a:rPr>
              <a:t>:</a:t>
            </a:r>
            <a:r>
              <a:rPr lang="en-US" sz="2000" smtClean="0">
                <a:solidFill>
                  <a:srgbClr val="000000"/>
                </a:solidFill>
              </a:rPr>
              <a:t> </a:t>
            </a:r>
            <a:r>
              <a:rPr lang="el-GR" sz="2000" smtClean="0">
                <a:solidFill>
                  <a:srgbClr val="000000"/>
                </a:solidFill>
              </a:rPr>
              <a:t>1.0</a:t>
            </a:r>
            <a:r>
              <a:rPr lang="el-GR" sz="2000" dirty="0">
                <a:solidFill>
                  <a:srgbClr val="000000"/>
                </a:solidFill>
              </a:rPr>
              <a:t>. Αθήνα 2015</a:t>
            </a:r>
            <a:r>
              <a:rPr lang="el-GR" sz="2000" dirty="0"/>
              <a:t>. Διαθέσιμο από τη δικτυακή διεύθυνση: </a:t>
            </a:r>
            <a:r>
              <a:rPr lang="en-US" sz="2000" dirty="0"/>
              <a:t>http://opencourses.uoa.gr/courses/SOCTHEOL101/</a:t>
            </a:r>
            <a:r>
              <a:rPr lang="el-GR" sz="2000" dirty="0" smtClean="0"/>
              <a:t>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Α) </a:t>
            </a:r>
            <a:r>
              <a:rPr lang="el-GR" sz="3200" dirty="0"/>
              <a:t>Η Εξέλιξη του Πρώτου Τμήματος </a:t>
            </a:r>
            <a:r>
              <a:rPr lang="el-GR" sz="3200" dirty="0" smtClean="0"/>
              <a:t>της</a:t>
            </a:r>
            <a:br>
              <a:rPr lang="el-GR" sz="3200" dirty="0" smtClean="0"/>
            </a:br>
            <a:r>
              <a:rPr lang="el-GR" sz="3200" dirty="0" smtClean="0"/>
              <a:t>Θείας Λειτουργίας</a:t>
            </a:r>
            <a:br>
              <a:rPr lang="el-GR" sz="3200" dirty="0" smtClean="0"/>
            </a:br>
            <a:r>
              <a:rPr lang="el-GR" sz="3200" dirty="0" smtClean="0"/>
              <a:t>(Λειτουργία των Κατηχούμενων)</a:t>
            </a:r>
            <a:r>
              <a:rPr lang="el-GR" sz="3200" dirty="0"/>
              <a:t> </a:t>
            </a:r>
            <a:r>
              <a:rPr lang="el-GR" sz="3200" dirty="0" smtClean="0"/>
              <a:t>(1 από 3)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4156" y="1711349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l-GR" sz="2400" dirty="0" smtClean="0"/>
              <a:t>Είσοδος – Έναρξη – Αντίφωνα</a:t>
            </a:r>
            <a:r>
              <a:rPr lang="el-GR" sz="2400" dirty="0"/>
              <a:t>: </a:t>
            </a:r>
          </a:p>
          <a:p>
            <a:pPr marL="0" indent="0">
              <a:buNone/>
            </a:pPr>
            <a:r>
              <a:rPr lang="el-GR" sz="2400" dirty="0" smtClean="0"/>
              <a:t>Μέχρι </a:t>
            </a:r>
            <a:r>
              <a:rPr lang="el-GR" sz="2400" dirty="0"/>
              <a:t>τον </a:t>
            </a:r>
            <a:r>
              <a:rPr lang="el-GR" sz="2400" dirty="0" smtClean="0"/>
              <a:t>5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l-GR" sz="2400" dirty="0"/>
              <a:t>αι. η </a:t>
            </a:r>
            <a:r>
              <a:rPr lang="el-GR" sz="2400" dirty="0" smtClean="0"/>
              <a:t>Θεία </a:t>
            </a:r>
            <a:r>
              <a:rPr lang="el-GR" sz="2400" dirty="0"/>
              <a:t>Λειτουργία άρχιζε με την ευλογία «ειρήνη πάσι» και ακολουθούσαν τα αναγνώσματα και το κήρυγμα/ Μετά τον </a:t>
            </a:r>
            <a:r>
              <a:rPr lang="el-GR" sz="2400" dirty="0" smtClean="0"/>
              <a:t>5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αι</a:t>
            </a:r>
            <a:r>
              <a:rPr lang="el-GR" sz="2400" dirty="0"/>
              <a:t>. η έναρξη πραγματοποιείται με μία λαμπρή είσοδο των ιερέων στο Ναό</a:t>
            </a:r>
            <a:r>
              <a:rPr lang="el-GR" sz="2400" dirty="0" smtClean="0"/>
              <a:t>· </a:t>
            </a:r>
            <a:r>
              <a:rPr lang="el-GR" sz="2400" dirty="0"/>
              <a:t>η «είσοδος» αυτή σήμερα ονομάζεται «Μικρά Είσοδος» (οι ιερείς μετέφεραν το ευαγγέλιο από το σκευοφυλάκιο  και το τοποθετούσαν στον άμβωνα, απ᾽ όπου θα γινόταν η ανάγνωση/ Στην είσοδο του ναού διαβαζόταν και μια ευχή, η οποία ζητούσε από το Θεό να καταστήσει αξίους τους ιερείς να ιερουργήσουν (είναι η γνωστή «ευχή της εισόδου», που χρονολογείται μετά τον </a:t>
            </a:r>
            <a:r>
              <a:rPr lang="el-GR" sz="2400" dirty="0" smtClean="0"/>
              <a:t>7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αι</a:t>
            </a:r>
            <a:r>
              <a:rPr lang="el-GR" sz="2400" dirty="0"/>
              <a:t>.)/ Τον </a:t>
            </a:r>
            <a:r>
              <a:rPr lang="el-GR" sz="2400" dirty="0" smtClean="0"/>
              <a:t>7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αι</a:t>
            </a:r>
            <a:r>
              <a:rPr lang="el-GR" sz="2400" dirty="0"/>
              <a:t>., κατά την είσοδο των ιερέων υιοθετείται ως εισοδικό εφύμνιο το «Σώσον ημάς Υιέ Θεού…». Για τις μέρες που δεν υπήρχε καμιά γιορτή, ως εισοδικό ψαλλόταν το «Ο Μονογενής…».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427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Α) Η Εξέλιξη του Πρώτου Τμήματος της</a:t>
            </a:r>
            <a:br>
              <a:rPr lang="el-GR" sz="3200" dirty="0"/>
            </a:br>
            <a:r>
              <a:rPr lang="el-GR" sz="3200" dirty="0"/>
              <a:t>Θείας Λειτουργίας</a:t>
            </a:r>
            <a:br>
              <a:rPr lang="el-GR" sz="3200" dirty="0"/>
            </a:br>
            <a:r>
              <a:rPr lang="el-GR" sz="3200" dirty="0"/>
              <a:t>(Λειτουργία των Κατηχούμενων) </a:t>
            </a:r>
            <a:r>
              <a:rPr lang="el-GR" sz="3200" dirty="0" smtClean="0"/>
              <a:t>(2 </a:t>
            </a:r>
            <a:r>
              <a:rPr lang="el-GR" sz="32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4156" y="1711349"/>
            <a:ext cx="8229600" cy="4525963"/>
          </a:xfrm>
        </p:spPr>
        <p:txBody>
          <a:bodyPr>
            <a:noAutofit/>
          </a:bodyPr>
          <a:lstStyle/>
          <a:p>
            <a:pPr marL="457200" indent="-457200">
              <a:buAutoNum type="arabicPeriod" startAt="2"/>
            </a:pPr>
            <a:r>
              <a:rPr lang="el-GR" sz="2400" dirty="0" smtClean="0"/>
              <a:t>Ο </a:t>
            </a:r>
            <a:r>
              <a:rPr lang="el-GR" sz="2400" dirty="0"/>
              <a:t>Τρισάγιος ύμνος και τα </a:t>
            </a:r>
            <a:r>
              <a:rPr lang="el-GR" sz="2400" dirty="0" smtClean="0"/>
              <a:t>αναγνώσματα:</a:t>
            </a:r>
          </a:p>
          <a:p>
            <a:r>
              <a:rPr lang="el-GR" sz="2400" dirty="0" smtClean="0"/>
              <a:t>Ο </a:t>
            </a:r>
            <a:r>
              <a:rPr lang="el-GR" sz="2400" dirty="0"/>
              <a:t>Τρισάγιος ύμνος δεν ήταν αρχικό στοιχείο της Θείας Λειτουργίας, αλλά ξεκίνησε ως εφύμνιο του ψαλμού 79 («Ο ποιμαίνων τον Ισραήλ πρόσχες…»), ο οποίος ψαλλόταν τον 5ο αι. αντιφωνικά κατά την είσοδο κλήρου και λαού στο ναό. Από τον 6ο αι. η ψαλμώδησή του σταμάτησε ως εφύμνιο και εντάχθηκε αυτόνομα στη Θεία Ευχαριστία, στη θέση που παραμένει έως σήμερα. Τον </a:t>
            </a:r>
            <a:r>
              <a:rPr lang="el-GR" sz="2400" dirty="0" smtClean="0"/>
              <a:t>7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l-GR" sz="2400" dirty="0"/>
              <a:t>αι. γράφτηκε και η «ευχή του Τρισαγίου» 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71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/>
              <a:t>Α) Η Εξέλιξη του Πρώτου Τμήματος της</a:t>
            </a:r>
            <a:br>
              <a:rPr lang="el-GR" sz="3200" dirty="0"/>
            </a:br>
            <a:r>
              <a:rPr lang="el-GR" sz="3200" dirty="0"/>
              <a:t>Θείας Λειτουργίας</a:t>
            </a:r>
            <a:br>
              <a:rPr lang="el-GR" sz="3200" dirty="0"/>
            </a:br>
            <a:r>
              <a:rPr lang="el-GR" sz="3200" dirty="0"/>
              <a:t>(Λειτουργία των Κατηχούμενων) </a:t>
            </a:r>
            <a:r>
              <a:rPr lang="el-GR" sz="3200" dirty="0" smtClean="0"/>
              <a:t>(3 </a:t>
            </a:r>
            <a:r>
              <a:rPr lang="el-GR" sz="3200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4156" y="1711349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el-GR" sz="2400" dirty="0" smtClean="0"/>
              <a:t>Η </a:t>
            </a:r>
            <a:r>
              <a:rPr lang="el-GR" sz="2400" dirty="0"/>
              <a:t>χρήση αναγνωσμάτων μαρτυρείται από τον </a:t>
            </a:r>
            <a:r>
              <a:rPr lang="el-GR" sz="2400" dirty="0" smtClean="0"/>
              <a:t>2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</a:t>
            </a:r>
            <a:r>
              <a:rPr lang="el-GR" sz="2400" dirty="0"/>
              <a:t>αιώνα. Ο Ιουστίνος, ο φιλόσοφος και μάρτυρας, γράφει ότι οι πιστοί σε κάθε σύναξη διάβαζαν «τα απομνημονεύματα των αποστόλων ή τα συγγράμματα των προφητών». Στα αναγνώσματα, δηλαδή, συμπεριλαμβανόταν και η</a:t>
            </a:r>
            <a:r>
              <a:rPr lang="el-GR" sz="2400" dirty="0" smtClean="0"/>
              <a:t> Παλαιά Διαθήκη </a:t>
            </a:r>
            <a:r>
              <a:rPr lang="el-GR" sz="2400" dirty="0"/>
              <a:t>(σήμερα μεταφέρθηκε στον Εσπερινό των μεγάλων εορτών και σε ορισμένες άλλες ακολουθίες, όπως οι Ώρες). Απολογία </a:t>
            </a:r>
            <a:r>
              <a:rPr lang="el-GR" sz="2400" dirty="0" smtClean="0"/>
              <a:t>Α’, </a:t>
            </a:r>
            <a:r>
              <a:rPr lang="el-GR" sz="2400" dirty="0"/>
              <a:t>67, PG 6, 429.</a:t>
            </a:r>
            <a:endParaRPr lang="en-US" sz="2400" dirty="0"/>
          </a:p>
          <a:p>
            <a:pPr>
              <a:buFont typeface="Arial"/>
              <a:buChar char="•"/>
            </a:pPr>
            <a:r>
              <a:rPr lang="el-GR" sz="2400" dirty="0"/>
              <a:t>Η ευλογία του αναγνώστου ή το «Αλληλουάριο» δεν αφορά στον Απόστολο, αλλά στο Ευαγγέλιο. Είναι το προκείμενο του Ευαγγελίου. Ήταν ψαλμός που ψαλλόταν αντιφωνικά και είχε ως εφύμνιο το τριπλό «αλληλούϊα». Σήμερα παρέμεινε ψαλλόμενο μόνο το εφύμνιο. Η θυμίαση γίνεται πρός τιμή του Ευαγγελίου, το οποίο συμβολίζει το Χριστό (γι᾽αὐτό δεν πρέπει να γίνεται κατά τὴ διάρκεια του Αποστόλου).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71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</a:t>
            </a:r>
            <a:r>
              <a:rPr lang="el-GR" sz="3200" dirty="0" smtClean="0"/>
              <a:t>(Λειτουργία των Πιστών) (1 από 8)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xfrm>
            <a:off x="464156" y="1639341"/>
            <a:ext cx="8229600" cy="4525963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sz="2000" dirty="0" smtClean="0"/>
              <a:t>Μεγάλη Είσοδος – Προσκομιδή </a:t>
            </a:r>
            <a:r>
              <a:rPr lang="el-GR" sz="2000" dirty="0"/>
              <a:t>–</a:t>
            </a:r>
            <a:r>
              <a:rPr lang="el-GR" sz="2000" dirty="0" smtClean="0"/>
              <a:t> </a:t>
            </a:r>
            <a:r>
              <a:rPr lang="el-GR" sz="2000" dirty="0"/>
              <a:t>Χερουβικός </a:t>
            </a:r>
            <a:r>
              <a:rPr lang="el-GR" sz="2000" dirty="0" smtClean="0"/>
              <a:t>ύμνος </a:t>
            </a:r>
            <a:r>
              <a:rPr lang="el-GR" sz="2000" dirty="0"/>
              <a:t>–</a:t>
            </a:r>
            <a:r>
              <a:rPr lang="el-GR" sz="2000" dirty="0" smtClean="0"/>
              <a:t> </a:t>
            </a:r>
            <a:r>
              <a:rPr lang="el-GR" sz="2000" dirty="0"/>
              <a:t>Ευχή του </a:t>
            </a:r>
            <a:r>
              <a:rPr lang="el-GR" sz="2000" dirty="0" smtClean="0"/>
              <a:t>Χερουβικού:</a:t>
            </a:r>
            <a:endParaRPr lang="el-GR" sz="2000" dirty="0"/>
          </a:p>
          <a:p>
            <a:pPr>
              <a:buFont typeface="Arial"/>
              <a:buChar char="•"/>
            </a:pPr>
            <a:r>
              <a:rPr lang="el-GR" sz="2000" dirty="0" smtClean="0"/>
              <a:t>Μετά </a:t>
            </a:r>
            <a:r>
              <a:rPr lang="el-GR" sz="2000" dirty="0"/>
              <a:t>τα αναγνώσματα αποχωρούσαν οι κατηχούμενοι (περί τον </a:t>
            </a:r>
            <a:r>
              <a:rPr lang="el-GR" sz="2000" dirty="0" smtClean="0"/>
              <a:t>8</a:t>
            </a:r>
            <a:r>
              <a:rPr lang="el-GR" sz="2000" baseline="30000" dirty="0" smtClean="0"/>
              <a:t>ο</a:t>
            </a:r>
            <a:r>
              <a:rPr lang="el-GR" sz="2000" dirty="0" smtClean="0"/>
              <a:t> </a:t>
            </a:r>
            <a:r>
              <a:rPr lang="el-GR" sz="2000" dirty="0"/>
              <a:t>αι. συντάχθηκε και ευχή για τους αποχωρούντες κατηχούμενους).</a:t>
            </a:r>
            <a:endParaRPr lang="en-US" sz="2000" dirty="0"/>
          </a:p>
          <a:p>
            <a:pPr>
              <a:buFont typeface="Arial"/>
              <a:buChar char="•"/>
            </a:pPr>
            <a:r>
              <a:rPr lang="el-GR" sz="2000" dirty="0"/>
              <a:t>Η προσφορά συνιστούσε τη λεγόμενη πράξη της «Προθέσεως» ή «Προσκομιδής» των Τιμίων Δώρων· η πράξη αυτή έχει μία σημαντική ιστορική εξέλιξη: Στις παλαιότερες μαρτυρίες περί της Θείας Ευχαριστίας δεν πιστοποιείται προετοιμασία των Τιμίων Δώρων/ Στο μεταίχμιο του 6ου και του </a:t>
            </a:r>
            <a:r>
              <a:rPr lang="el-GR" sz="2000" dirty="0" smtClean="0"/>
              <a:t>7</a:t>
            </a:r>
            <a:r>
              <a:rPr lang="el-GR" sz="2000" baseline="30000" dirty="0" smtClean="0"/>
              <a:t>ου</a:t>
            </a:r>
            <a:r>
              <a:rPr lang="el-GR" sz="2000" dirty="0" smtClean="0"/>
              <a:t> αι</a:t>
            </a:r>
            <a:r>
              <a:rPr lang="el-GR" sz="2000" dirty="0"/>
              <a:t>. μαρτυρείται ακόμα η παράδοση των πρώτων αιώνων περί «προθέσεως» των Τιμίων Δώρων από τους διακόνους εν τω αγίω θυσιαστηρίω επί δίσκου/ Με τη μαρτυρία του Γερμανού Κωνσταντινουπόλεως (</a:t>
            </a:r>
            <a:r>
              <a:rPr lang="el-GR" sz="2000" dirty="0" smtClean="0"/>
              <a:t>8</a:t>
            </a:r>
            <a:r>
              <a:rPr lang="el-GR" sz="2000" baseline="30000" dirty="0" smtClean="0"/>
              <a:t>ος</a:t>
            </a:r>
            <a:r>
              <a:rPr lang="el-GR" sz="2000" dirty="0" smtClean="0"/>
              <a:t> αἰ</a:t>
            </a:r>
            <a:r>
              <a:rPr lang="el-GR" sz="2000" dirty="0"/>
              <a:t>.) περί μεταφοράς της προθέσεως πριν από τη Θεία Λειτουργία σηματοδοτείται η έναρξη δημιουργίας μίας ιδιαίτερης ακολουθίας για την προετοιμασία των Τιμίων Δώρων.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471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(Λειτουργία των Πιστών) </a:t>
            </a:r>
            <a:r>
              <a:rPr lang="el-GR" sz="3200" dirty="0" smtClean="0"/>
              <a:t>(2 </a:t>
            </a:r>
            <a:r>
              <a:rPr lang="el-GR" sz="3200" dirty="0"/>
              <a:t>από </a:t>
            </a:r>
            <a:r>
              <a:rPr lang="el-GR" sz="3200" dirty="0" smtClean="0"/>
              <a:t>8)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el-GR" sz="2400" dirty="0"/>
              <a:t>Πρώτος ο Θεόδωρος Μοψουεστίας (†426), στην </a:t>
            </a:r>
            <a:r>
              <a:rPr lang="el-GR" sz="2400" dirty="0" smtClean="0"/>
              <a:t>5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Μυσταγωγική </a:t>
            </a:r>
            <a:r>
              <a:rPr lang="el-GR" sz="2400" dirty="0"/>
              <a:t>Κατήχησή του αναφέρεται στο συμβολισμό της μεταφοράς των Δώρων από το διάκονο στο θυσιαστήριο/  Η πρώτη αυτή συμβολική ερμηνεία της προθέσεως-προσκομιδής των Δώρων στο θυσιαστήριο οδήγησε στη θεώρηση ότι, τα μεταφερόμενα στην Αγία Τράπεζα Δώρα είναι ο Κύριος που έχει ήδη προσφερθεί ως θυσία δια του Σταυρού/ Φαίνεται  οτι η συμβολική ερμηνεία της απλής μεταφοράς των Δώρων από το διάκονο στο θυσιαστήριο περιέβαλε (μετά τον </a:t>
            </a:r>
            <a:r>
              <a:rPr lang="el-GR" sz="2400" dirty="0" smtClean="0"/>
              <a:t>5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αι</a:t>
            </a:r>
            <a:r>
              <a:rPr lang="el-GR" sz="2400" dirty="0"/>
              <a:t>.) με μία λαμπρότητα τη συγκεκριμένη λειτουργική πράξη/ Από τον 6ο έως τον </a:t>
            </a:r>
            <a:r>
              <a:rPr lang="el-GR" sz="2400" dirty="0" smtClean="0"/>
              <a:t>7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-8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αι</a:t>
            </a:r>
            <a:r>
              <a:rPr lang="el-GR" sz="2400" dirty="0"/>
              <a:t>. η προσφορά των Δώρων αποκτά τόσο μεγάλη σημασία, ώστε να εγκαταλειφθεί η επί επτά αιώνες λειτουργική πράξη της εναποθέσεως των Δώρων στο θυσιαστήριο από το διάκονο και να δημιουργηθεί ειδική ακολουθία προετοιμασίας του προσφερόμενου από τους πιστούς άρτου και οίνου</a:t>
            </a:r>
            <a:r>
              <a:rPr lang="el-G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116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(Λειτουργία των Πιστών) </a:t>
            </a:r>
            <a:r>
              <a:rPr lang="el-GR" sz="3200" dirty="0" smtClean="0"/>
              <a:t>(3 </a:t>
            </a:r>
            <a:r>
              <a:rPr lang="el-GR" sz="3200" dirty="0"/>
              <a:t>από </a:t>
            </a:r>
            <a:r>
              <a:rPr lang="el-GR" sz="3200" dirty="0" smtClean="0"/>
              <a:t>8)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/>
              <a:buChar char="•"/>
            </a:pPr>
            <a:r>
              <a:rPr lang="el-GR" dirty="0"/>
              <a:t>Από τον </a:t>
            </a:r>
            <a:r>
              <a:rPr lang="el-GR" dirty="0" smtClean="0"/>
              <a:t>14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l-GR" dirty="0"/>
              <a:t>αι. φαίνεται για πρώτη φορά σε γραπτά κείμενα η διάκριση «Μικρής» και «Μεγάλης» Εισόδου. Συν τω χρόνω, την Μεγάλη Είσοδο πλαισίωσαν ορισμένα λειτουργικά στοιχεία: ο χερουβικός ύμνος και η ευχή του χερουβικού, καθώς και η ευχή της Προσκομιδής, μετά την απόθεση των Δώρων επί της Αγίας Τραπέζης.</a:t>
            </a:r>
            <a:endParaRPr lang="en-US" dirty="0"/>
          </a:p>
          <a:p>
            <a:pPr>
              <a:buFont typeface="Arial"/>
              <a:buChar char="•"/>
            </a:pPr>
            <a:r>
              <a:rPr lang="el-GR" dirty="0"/>
              <a:t>Ο χερουβικός ύμνος εισήλθε στη </a:t>
            </a:r>
            <a:r>
              <a:rPr lang="el-GR" dirty="0" smtClean="0"/>
              <a:t>Θεία </a:t>
            </a:r>
            <a:r>
              <a:rPr lang="el-GR" dirty="0"/>
              <a:t>Ευχαριστία τον 6ο αι. (573-574 μ.Χ.) για να καλύψει το χρόνο προετοιμασίας των ιερέων κατά τη Μεγάλη Είσοδο. Ο αρχαιότερος χερουβικός ύμνος ήταν ο έβδομος στίχος του </a:t>
            </a:r>
            <a:r>
              <a:rPr lang="el-GR" dirty="0" smtClean="0"/>
              <a:t>23</a:t>
            </a:r>
            <a:r>
              <a:rPr lang="el-GR" baseline="30000" dirty="0" smtClean="0"/>
              <a:t>ου</a:t>
            </a:r>
            <a:r>
              <a:rPr lang="el-GR" dirty="0"/>
              <a:t> </a:t>
            </a:r>
            <a:r>
              <a:rPr lang="el-GR" dirty="0" smtClean="0"/>
              <a:t>ψαλμού</a:t>
            </a:r>
            <a:r>
              <a:rPr lang="el-GR" dirty="0"/>
              <a:t>:  Άρατε πύλας οι άρχοντες υμών και επάρθητε πύλαι αιώνιοι και εισελεύσεται ο βασιλεύς της δόξης</a:t>
            </a:r>
            <a:r>
              <a:rPr lang="el-GR" dirty="0" smtClean="0"/>
              <a:t>.</a:t>
            </a:r>
          </a:p>
          <a:p>
            <a:pPr>
              <a:buFont typeface="Arial"/>
              <a:buChar char="•"/>
            </a:pPr>
            <a:r>
              <a:rPr lang="el-GR" dirty="0"/>
              <a:t>Η πομπή παλαιότερα γινόταν σιωπηλά. Αργότερα αναπτύχθηκε η συνήθεια να λέγουν οι λειτουργοί διάφορα τροπάρια ή ψαλμούς, όπως τον </a:t>
            </a:r>
            <a:r>
              <a:rPr lang="el-GR" dirty="0" smtClean="0"/>
              <a:t>50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r>
              <a:rPr lang="el-GR" dirty="0"/>
              <a:t>και τον </a:t>
            </a:r>
            <a:r>
              <a:rPr lang="el-GR" dirty="0" smtClean="0"/>
              <a:t>23</a:t>
            </a:r>
            <a:r>
              <a:rPr lang="el-GR" baseline="30000" dirty="0" smtClean="0"/>
              <a:t>ο</a:t>
            </a:r>
            <a:r>
              <a:rPr lang="el-GR" dirty="0" smtClean="0"/>
              <a:t>, </a:t>
            </a:r>
            <a:r>
              <a:rPr lang="el-GR" dirty="0"/>
              <a:t>από τον </a:t>
            </a:r>
            <a:r>
              <a:rPr lang="el-GR" dirty="0" smtClean="0"/>
              <a:t>12</a:t>
            </a:r>
            <a:r>
              <a:rPr lang="el-GR" baseline="30000" dirty="0" smtClean="0"/>
              <a:t>ο</a:t>
            </a:r>
            <a:r>
              <a:rPr lang="el-GR" dirty="0" smtClean="0"/>
              <a:t> δε </a:t>
            </a:r>
            <a:r>
              <a:rPr lang="el-GR" dirty="0"/>
              <a:t>αιώνα επικράτησε η φράση «Πάντων υμών μνησθείη Κύριος…», με την οποία εισοδεύουν και σήμερα οι λειτουργοί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16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Β) Η Εξέλιξη του Δεύτερου Τμήματος της Θείας Λειτουργίας (Λειτουργία των Πιστών) </a:t>
            </a:r>
            <a:r>
              <a:rPr lang="el-GR" sz="3200" dirty="0" smtClean="0"/>
              <a:t>(</a:t>
            </a:r>
            <a:r>
              <a:rPr lang="el-GR" sz="3200" dirty="0"/>
              <a:t>4</a:t>
            </a:r>
            <a:r>
              <a:rPr lang="el-GR" sz="3200" dirty="0" smtClean="0"/>
              <a:t> </a:t>
            </a:r>
            <a:r>
              <a:rPr lang="el-GR" sz="3200" dirty="0"/>
              <a:t>από </a:t>
            </a:r>
            <a:r>
              <a:rPr lang="el-GR" sz="3200" dirty="0" smtClean="0"/>
              <a:t>8)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l-GR" sz="2800" dirty="0" smtClean="0"/>
              <a:t>Ασπασμός της ειρήνης – Σύμβολο της πίστεως:</a:t>
            </a:r>
            <a:endParaRPr lang="en-US" sz="2800" dirty="0" smtClean="0"/>
          </a:p>
          <a:p>
            <a:pPr>
              <a:buFont typeface="Arial"/>
              <a:buChar char="•"/>
            </a:pPr>
            <a:r>
              <a:rPr lang="el-GR" sz="2800" dirty="0" smtClean="0"/>
              <a:t>Το </a:t>
            </a:r>
            <a:r>
              <a:rPr lang="el-GR" sz="2800" dirty="0"/>
              <a:t>«φίλημα της ειρήνης» ή ο «ασπασμός της αγάπης» είναι πανάρχαιη λειτουργική πράξη και εμπειρία.</a:t>
            </a:r>
            <a:endParaRPr lang="en-US" sz="2800" dirty="0"/>
          </a:p>
          <a:p>
            <a:pPr>
              <a:buFont typeface="Arial"/>
              <a:buChar char="•"/>
            </a:pPr>
            <a:r>
              <a:rPr lang="el-GR" sz="2800" dirty="0"/>
              <a:t>Το Σύμβολο της Πίστεως εισήλθε στη Λειτουργία τον </a:t>
            </a:r>
            <a:r>
              <a:rPr lang="el-GR" sz="2800" dirty="0" smtClean="0"/>
              <a:t>6</a:t>
            </a:r>
            <a:r>
              <a:rPr lang="el-GR" sz="2800" baseline="30000" dirty="0" smtClean="0"/>
              <a:t>ο</a:t>
            </a:r>
            <a:r>
              <a:rPr lang="el-GR" sz="2800" dirty="0"/>
              <a:t> </a:t>
            </a:r>
            <a:r>
              <a:rPr lang="el-GR" sz="2800" dirty="0" smtClean="0"/>
              <a:t>αι</a:t>
            </a:r>
            <a:r>
              <a:rPr lang="el-GR" sz="2800" dirty="0"/>
              <a:t>. κ</a:t>
            </a:r>
            <a:r>
              <a:rPr lang="el-GR" sz="2800" dirty="0" smtClean="0"/>
              <a:t>ατ’ </a:t>
            </a:r>
            <a:r>
              <a:rPr lang="el-GR" sz="2800" dirty="0"/>
              <a:t>επίδραση του Βαπτίσματος. Η κοινή ομολογία της πίστεως αποτελεί προϋπόθεση για την κοινή Ευχαριστία. Μέχρι τον </a:t>
            </a:r>
            <a:r>
              <a:rPr lang="el-GR" sz="2800" dirty="0" smtClean="0"/>
              <a:t>14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</a:t>
            </a:r>
            <a:r>
              <a:rPr lang="el-GR" sz="2800" dirty="0"/>
              <a:t>αι. κατά την ώρα του Συμβόλου της Πίστεως γινόταν ο «ριπισμός των Τιμίων Δώρων», δηλαδή οι διάκονοι κουνούσαν πάνω από τα Δώρα τα ριπίδια (ειδικά αντικείμενα σαν εξαπτέρυγα, από φτερά παγωνιού ή και μεταλλικά). Μετά τον </a:t>
            </a:r>
            <a:r>
              <a:rPr lang="el-GR" sz="2800" dirty="0" smtClean="0"/>
              <a:t>14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αι</a:t>
            </a:r>
            <a:r>
              <a:rPr lang="el-GR" sz="2800" dirty="0"/>
              <a:t>., ο ριπισμός συνεχίστηκε με τον αέρα.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16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2895</Words>
  <Application>Microsoft Office PowerPoint</Application>
  <PresentationFormat>On-screen Show (4:3)</PresentationFormat>
  <Paragraphs>177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ＭＳ Ｐゴシック</vt:lpstr>
      <vt:lpstr>Arial</vt:lpstr>
      <vt:lpstr>Calibri</vt:lpstr>
      <vt:lpstr>Wingdings</vt:lpstr>
      <vt:lpstr>Θέμα του Office</vt:lpstr>
      <vt:lpstr>Λειτουργική</vt:lpstr>
      <vt:lpstr>Περιεχόμενα ενότητας</vt:lpstr>
      <vt:lpstr>Α) Η Εξέλιξη του Πρώτου Τμήματος της Θείας Λειτουργίας (Λειτουργία των Κατηχούμενων) (1 από 3)</vt:lpstr>
      <vt:lpstr>Α) Η Εξέλιξη του Πρώτου Τμήματος της Θείας Λειτουργίας (Λειτουργία των Κατηχούμενων) (2 από 3)</vt:lpstr>
      <vt:lpstr>Α) Η Εξέλιξη του Πρώτου Τμήματος της Θείας Λειτουργίας (Λειτουργία των Κατηχούμενων) (3 από 3)</vt:lpstr>
      <vt:lpstr>Β) Η Εξέλιξη του Δεύτερου Τμήματος της Θείας Λειτουργίας (Λειτουργία των Πιστών) (1 από 8)</vt:lpstr>
      <vt:lpstr>Β) Η Εξέλιξη του Δεύτερου Τμήματος της Θείας Λειτουργίας (Λειτουργία των Πιστών) (2 από 8)</vt:lpstr>
      <vt:lpstr>Β) Η Εξέλιξη του Δεύτερου Τμήματος της Θείας Λειτουργίας (Λειτουργία των Πιστών) (3 από 8)</vt:lpstr>
      <vt:lpstr>Β) Η Εξέλιξη του Δεύτερου Τμήματος της Θείας Λειτουργίας (Λειτουργία των Πιστών) (4 από 8)</vt:lpstr>
      <vt:lpstr>Β) Η Εξέλιξη του Δεύτερου Τμήματος της Θείας Λειτουργίας (Λειτουργία των Πιστών) (5 από 8)</vt:lpstr>
      <vt:lpstr>Β) Η Εξέλιξη του Δεύτερου Τμήματος της Θείας Λειτουργίας (Λειτουργία των Πιστών) (6 από 8)</vt:lpstr>
      <vt:lpstr>Β) Η Εξέλιξη του Δεύτερου Τμήματος της Θείας Λειτουργίας (Λειτουργία των Πιστών) (7 από 8)</vt:lpstr>
      <vt:lpstr>Β) Η Εξέλιξη του Δεύτερου Τμήματος της Θείας Λειτουργίας (Λειτουργία των Πιστών) (8 από 8)</vt:lpstr>
      <vt:lpstr>Γ) Η Σύνδεση του Βαπτίσματος και του Χρίσματος με τη Θεία Ευχαριστία (Ιστορική Ανασκόπηση) (1 από 3)</vt:lpstr>
      <vt:lpstr>Γ) Η Σύνδεση του Βαπτίσματος και του Χρίσματος με τη Θεία Ευχαριστία (Ιστορική Ανασκόπηση) (2 από 3)</vt:lpstr>
      <vt:lpstr>Γ) Η Σύνδεση του Βαπτίσματος και του Χρίσματος με τη Θεία Ευχαριστία (Ιστορική Ανασκόπηση) (3 από 3)</vt:lpstr>
      <vt:lpstr>Δ) Το Σχεδιάγραμμα Τελέσεως του Βαπτίσματος με τη Θεία Ευχαριστία (1 από 3)</vt:lpstr>
      <vt:lpstr>Δ) Το Σχεδιάγραμμα Τελέσεως του Βαπτίσματος με τη Θεία Ευχαριστία (2 από 3)</vt:lpstr>
      <vt:lpstr>Δ) Το Σχεδιάγραμμα Τελέσεως του Βαπτίσματος με τη Θεία Ευχαριστία (3 από 3)</vt:lpstr>
      <vt:lpstr>Ε) Η Σύνδεση του Γάμου με τη Θεία Ευχαριστία (Ιστορική Ανασκόπηση) (1 από 2)</vt:lpstr>
      <vt:lpstr>Ε) Η Σύνδεση του Γάμου με τη Θεία Ευχαριστία (Ιστορική Ανασκόπηση) (2 από 2)</vt:lpstr>
      <vt:lpstr>ΣΤ) Το Σχεδιάγραμμα Τελέσεως του Γάμου με τη Θεία Ευχαριστία (1 από 3)</vt:lpstr>
      <vt:lpstr>ΣΤ) Το Σχεδιάγραμμα Τελέσεως του Γάμου με τη Θεία Ευχαριστία (2 από 3)</vt:lpstr>
      <vt:lpstr>ΣΤ) Το Σχεδιάγραμμα Τελέσεως του Γάμου με τη Θεία Ευχαριστία (3 από 3)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Uoa</cp:lastModifiedBy>
  <cp:revision>199</cp:revision>
  <dcterms:created xsi:type="dcterms:W3CDTF">2012-09-06T09:03:05Z</dcterms:created>
  <dcterms:modified xsi:type="dcterms:W3CDTF">2015-04-17T14:23:08Z</dcterms:modified>
</cp:coreProperties>
</file>