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3"/>
  </p:notesMasterIdLst>
  <p:sldIdLst>
    <p:sldId id="456" r:id="rId2"/>
    <p:sldId id="457" r:id="rId3"/>
    <p:sldId id="458" r:id="rId4"/>
    <p:sldId id="459" r:id="rId5"/>
    <p:sldId id="460" r:id="rId6"/>
    <p:sldId id="461" r:id="rId7"/>
    <p:sldId id="462" r:id="rId8"/>
    <p:sldId id="463" r:id="rId9"/>
    <p:sldId id="464" r:id="rId10"/>
    <p:sldId id="526" r:id="rId11"/>
    <p:sldId id="525" r:id="rId12"/>
    <p:sldId id="527" r:id="rId13"/>
    <p:sldId id="528" r:id="rId14"/>
    <p:sldId id="468" r:id="rId15"/>
    <p:sldId id="469" r:id="rId16"/>
    <p:sldId id="471" r:id="rId17"/>
    <p:sldId id="472" r:id="rId18"/>
    <p:sldId id="474" r:id="rId19"/>
    <p:sldId id="475" r:id="rId20"/>
    <p:sldId id="476" r:id="rId21"/>
    <p:sldId id="477" r:id="rId22"/>
    <p:sldId id="478" r:id="rId23"/>
    <p:sldId id="479" r:id="rId24"/>
    <p:sldId id="480" r:id="rId25"/>
    <p:sldId id="481" r:id="rId26"/>
    <p:sldId id="529" r:id="rId27"/>
    <p:sldId id="483" r:id="rId28"/>
    <p:sldId id="485" r:id="rId29"/>
    <p:sldId id="484" r:id="rId30"/>
    <p:sldId id="486" r:id="rId31"/>
    <p:sldId id="487" r:id="rId32"/>
    <p:sldId id="488" r:id="rId33"/>
    <p:sldId id="491" r:id="rId34"/>
    <p:sldId id="492" r:id="rId35"/>
    <p:sldId id="493" r:id="rId36"/>
    <p:sldId id="494" r:id="rId37"/>
    <p:sldId id="495" r:id="rId38"/>
    <p:sldId id="496" r:id="rId39"/>
    <p:sldId id="497" r:id="rId40"/>
    <p:sldId id="498" r:id="rId41"/>
    <p:sldId id="499" r:id="rId42"/>
    <p:sldId id="500" r:id="rId43"/>
    <p:sldId id="501" r:id="rId44"/>
    <p:sldId id="502" r:id="rId45"/>
    <p:sldId id="503" r:id="rId46"/>
    <p:sldId id="504" r:id="rId47"/>
    <p:sldId id="505" r:id="rId48"/>
    <p:sldId id="506" r:id="rId49"/>
    <p:sldId id="507" r:id="rId50"/>
    <p:sldId id="508" r:id="rId51"/>
    <p:sldId id="509" r:id="rId52"/>
    <p:sldId id="510" r:id="rId53"/>
    <p:sldId id="511" r:id="rId54"/>
    <p:sldId id="512" r:id="rId55"/>
    <p:sldId id="513" r:id="rId56"/>
    <p:sldId id="514" r:id="rId57"/>
    <p:sldId id="515" r:id="rId58"/>
    <p:sldId id="516" r:id="rId59"/>
    <p:sldId id="517" r:id="rId60"/>
    <p:sldId id="518" r:id="rId61"/>
    <p:sldId id="519" r:id="rId62"/>
    <p:sldId id="520" r:id="rId63"/>
    <p:sldId id="410" r:id="rId64"/>
    <p:sldId id="411" r:id="rId65"/>
    <p:sldId id="412" r:id="rId66"/>
    <p:sldId id="531" r:id="rId67"/>
    <p:sldId id="532" r:id="rId68"/>
    <p:sldId id="414" r:id="rId69"/>
    <p:sldId id="415" r:id="rId70"/>
    <p:sldId id="416" r:id="rId71"/>
    <p:sldId id="530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535" autoAdjust="0"/>
    <p:restoredTop sz="87612" autoAdjust="0"/>
  </p:normalViewPr>
  <p:slideViewPr>
    <p:cSldViewPr snapToGrid="0">
      <p:cViewPr varScale="1">
        <p:scale>
          <a:sx n="64" d="100"/>
          <a:sy n="64" d="100"/>
        </p:scale>
        <p:origin x="72" y="90"/>
      </p:cViewPr>
      <p:guideLst/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27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7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60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05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79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59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18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46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14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01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03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98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10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13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20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2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8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69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438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53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72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51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7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850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678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009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967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717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72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921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9158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79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85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18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77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89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3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Z</a:t>
            </a:r>
            <a:r>
              <a:rPr lang="el-GR" sz="4400" dirty="0" smtClean="0"/>
              <a:t>ωολογία ΙΙ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</a:rPr>
              <a:t>Ενότητα 2</a:t>
            </a:r>
            <a:r>
              <a:rPr lang="el-GR" sz="2800" baseline="30000" dirty="0" smtClean="0">
                <a:solidFill>
                  <a:schemeClr val="accent6">
                    <a:lumMod val="75000"/>
                  </a:schemeClr>
                </a:solidFill>
              </a:rPr>
              <a:t>η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</a:rPr>
              <a:t>Πουλιά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l-GR" sz="2800" dirty="0"/>
          </a:p>
          <a:p>
            <a:r>
              <a:rPr lang="el-GR" sz="2600" dirty="0" smtClean="0"/>
              <a:t>Ρόζα – Μαρία Τζαννετάτου Πολυμένη,    Επίκουρη Καθηγήτρια</a:t>
            </a:r>
            <a:endParaRPr lang="el-GR" sz="2600" dirty="0"/>
          </a:p>
          <a:p>
            <a:r>
              <a:rPr lang="el-GR" sz="2600" dirty="0"/>
              <a:t>Σχολή Θετικών Επιστημών</a:t>
            </a:r>
          </a:p>
          <a:p>
            <a:r>
              <a:rPr lang="el-GR" sz="2600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Βιολογικές καινοτομίες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sz="2800" dirty="0" smtClean="0"/>
              <a:t>Φτερά</a:t>
            </a:r>
            <a:r>
              <a:rPr lang="el-GR" sz="2800" dirty="0"/>
              <a:t>. Ικανότητα πτήσης.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800" dirty="0" smtClean="0"/>
              <a:t>Προσαρμογές </a:t>
            </a:r>
            <a:r>
              <a:rPr lang="el-GR" sz="2800" dirty="0"/>
              <a:t>που διευκολύνουν την πτήση λόγω ελάττωσης βάρους και </a:t>
            </a:r>
            <a:r>
              <a:rPr lang="el-GR" sz="2800" dirty="0" smtClean="0"/>
              <a:t>αύξησης δύναμης</a:t>
            </a:r>
            <a:r>
              <a:rPr lang="el-GR" sz="2800" dirty="0"/>
              <a:t>: πτέρυγες, ελαφρά, κοίλα οστά, κεράτινο ράμφος, </a:t>
            </a:r>
            <a:r>
              <a:rPr lang="el-GR" sz="2800" dirty="0" err="1"/>
              <a:t>ενδοθερμία</a:t>
            </a:r>
            <a:r>
              <a:rPr lang="el-GR" sz="2800" dirty="0"/>
              <a:t>, υψηλοί </a:t>
            </a:r>
            <a:r>
              <a:rPr lang="el-GR" sz="2800" dirty="0" smtClean="0"/>
              <a:t>μεταβολικοί ρυθμοί</a:t>
            </a:r>
            <a:r>
              <a:rPr lang="el-GR" sz="2800" dirty="0"/>
              <a:t>, μεγάλη καρδιά, υψηλή πίεση αίματος, άριστο αναπνευστικό, πολύ καλή όραση, </a:t>
            </a:r>
            <a:r>
              <a:rPr lang="el-GR" sz="2800" dirty="0" smtClean="0"/>
              <a:t>ανεπτυγμένη </a:t>
            </a:r>
            <a:r>
              <a:rPr lang="el-GR" sz="2800" dirty="0"/>
              <a:t>παρεγκεφαλίδα.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800" dirty="0" smtClean="0"/>
              <a:t>Κατάκτηση </a:t>
            </a:r>
            <a:r>
              <a:rPr lang="el-GR" sz="2800" dirty="0"/>
              <a:t>όλων των βιοτόπων. Μικρή σωματική διαφοροποίηση. </a:t>
            </a:r>
            <a:endParaRPr lang="el-GR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l-GR" sz="2800" dirty="0" smtClean="0"/>
              <a:t>Μεταναστεύσεις</a:t>
            </a:r>
            <a:r>
              <a:rPr lang="el-GR" sz="2800" dirty="0"/>
              <a:t>.</a:t>
            </a:r>
          </a:p>
          <a:p>
            <a:pPr marL="0" indent="0">
              <a:buNone/>
            </a:pPr>
            <a:endParaRPr lang="el-GR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17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Γενικά χαρακτηριστικά 1/3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l-GR" sz="3100" dirty="0"/>
              <a:t>Το σώμα διακρίνεται σε τέσσερα τμήματα : κεφάλι, λαιμό, κορμό και </a:t>
            </a:r>
            <a:r>
              <a:rPr lang="el-GR" sz="3100" dirty="0" smtClean="0"/>
              <a:t>ουρά. Ο </a:t>
            </a:r>
            <a:r>
              <a:rPr lang="el-GR" sz="3100" dirty="0"/>
              <a:t>λαιμός δυσανάλογα μακρύς</a:t>
            </a:r>
            <a:r>
              <a:rPr lang="el-GR" sz="3100" dirty="0" smtClean="0"/>
              <a:t>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l-GR" sz="3100" dirty="0" smtClean="0"/>
              <a:t>Το </a:t>
            </a:r>
            <a:r>
              <a:rPr lang="el-GR" sz="3100" dirty="0"/>
              <a:t>ζεύγος των πρόσθιων άκρων συνήθως μετατρέπεται σε πτέρυγες. Στα πίσω πόδια τέσσερα </a:t>
            </a:r>
            <a:r>
              <a:rPr lang="el-GR" sz="3100" dirty="0" smtClean="0"/>
              <a:t>δάκτυλα </a:t>
            </a:r>
            <a:r>
              <a:rPr lang="el-GR" sz="3100" dirty="0"/>
              <a:t>και σε κάποιες περιπτώσεις δύο ή τρία.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l-GR" sz="3100" dirty="0" smtClean="0"/>
              <a:t>Η </a:t>
            </a:r>
            <a:r>
              <a:rPr lang="el-GR" sz="3100" dirty="0"/>
              <a:t>επιδερμίδα καλύπτεται από φτερά. Τα πόδια καλύπτονται από φολίδες. Υποτυπώδη πτερύγια </a:t>
            </a:r>
            <a:r>
              <a:rPr lang="el-GR" sz="3100" dirty="0" smtClean="0"/>
              <a:t>αυτιών</a:t>
            </a:r>
            <a:r>
              <a:rPr lang="el-GR" sz="3100" dirty="0"/>
              <a:t>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l-GR" sz="3100" dirty="0" smtClean="0"/>
              <a:t>Πλήρως </a:t>
            </a:r>
            <a:r>
              <a:rPr lang="el-GR" sz="3100" dirty="0" err="1"/>
              <a:t>οστεοποιημένος</a:t>
            </a:r>
            <a:r>
              <a:rPr lang="el-GR" sz="3100" dirty="0"/>
              <a:t> σκελετός με αεροφόρους θαλάμους. Ύπαρξη ράμφους. Απουσία </a:t>
            </a:r>
            <a:r>
              <a:rPr lang="el-GR" sz="3100" dirty="0" smtClean="0"/>
              <a:t>δοντιών</a:t>
            </a:r>
            <a:r>
              <a:rPr lang="el-GR" sz="3100" dirty="0"/>
              <a:t>. Κοντή ουρά. Σχηματισμός τρόπιδας. Στο μέσο </a:t>
            </a:r>
            <a:r>
              <a:rPr lang="el-GR" sz="3100" dirty="0" err="1"/>
              <a:t>ους</a:t>
            </a:r>
            <a:r>
              <a:rPr lang="el-GR" sz="3100" dirty="0"/>
              <a:t> υπάρχει ένα μόνο οστό.</a:t>
            </a:r>
          </a:p>
          <a:p>
            <a:pPr marL="514350" indent="-514350">
              <a:buFont typeface="+mj-lt"/>
              <a:buAutoNum type="arabicPeriod"/>
            </a:pPr>
            <a:endParaRPr lang="el-GR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92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Γενικά χαρακτηριστικά 2/3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 startAt="5"/>
            </a:pPr>
            <a:r>
              <a:rPr lang="el-GR" sz="3100" dirty="0" smtClean="0"/>
              <a:t>Νευρικό </a:t>
            </a:r>
            <a:r>
              <a:rPr lang="el-GR" sz="3100" dirty="0"/>
              <a:t>Σύστημα ανεπτυγμένο, 12 ζεύγη κρανιακών </a:t>
            </a:r>
            <a:r>
              <a:rPr lang="el-GR" sz="3100" dirty="0" smtClean="0"/>
              <a:t>νεύρων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 startAt="5"/>
            </a:pPr>
            <a:r>
              <a:rPr lang="el-GR" sz="3100" dirty="0" err="1" smtClean="0"/>
              <a:t>Τετράχωρη</a:t>
            </a:r>
            <a:r>
              <a:rPr lang="el-GR" sz="3100" dirty="0" smtClean="0"/>
              <a:t> </a:t>
            </a:r>
            <a:r>
              <a:rPr lang="el-GR" sz="3100" dirty="0"/>
              <a:t>καρδιά. Δεξιό αορτικό τόξο παραμένει ως ραχιαία αορτή. </a:t>
            </a:r>
            <a:r>
              <a:rPr lang="el-GR" sz="3100" dirty="0" err="1"/>
              <a:t>Εμπύρηνα</a:t>
            </a:r>
            <a:r>
              <a:rPr lang="el-GR" sz="3100" dirty="0"/>
              <a:t> </a:t>
            </a:r>
            <a:r>
              <a:rPr lang="el-GR" sz="3100" dirty="0" smtClean="0"/>
              <a:t>ερυθρά αιμοσφαίρια</a:t>
            </a:r>
            <a:r>
              <a:rPr lang="el-GR" sz="3100" dirty="0"/>
              <a:t>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 startAt="5"/>
            </a:pPr>
            <a:r>
              <a:rPr lang="el-GR" sz="3100" dirty="0" smtClean="0"/>
              <a:t>Ενδοθερμικά</a:t>
            </a:r>
            <a:r>
              <a:rPr lang="el-GR" sz="3100" dirty="0"/>
              <a:t>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 startAt="5"/>
            </a:pPr>
            <a:r>
              <a:rPr lang="el-GR" sz="3100" dirty="0" smtClean="0"/>
              <a:t>Η </a:t>
            </a:r>
            <a:r>
              <a:rPr lang="el-GR" sz="3100" dirty="0"/>
              <a:t>αναπνοή συντελείται με λεπτούς αεροφόρους </a:t>
            </a:r>
            <a:r>
              <a:rPr lang="el-GR" sz="3100" dirty="0" smtClean="0"/>
              <a:t>σάκους </a:t>
            </a:r>
            <a:r>
              <a:rPr lang="el-GR" sz="3100" dirty="0"/>
              <a:t>μεταξύ των σπλάχνων και του </a:t>
            </a:r>
            <a:r>
              <a:rPr lang="el-GR" sz="3100" dirty="0" smtClean="0"/>
              <a:t>σκελετού</a:t>
            </a:r>
            <a:r>
              <a:rPr lang="el-GR" sz="3100" dirty="0"/>
              <a:t>. Η σύριγγα βρίσκεται στο σημείο ένωσης της τραχείας με τους βρόγχους.</a:t>
            </a:r>
          </a:p>
          <a:p>
            <a:pPr marL="514350" indent="-514350">
              <a:buFont typeface="+mj-lt"/>
              <a:buAutoNum type="arabicPeriod" startAt="5"/>
            </a:pPr>
            <a:endParaRPr lang="el-GR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94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Γενικά χαρακτηριστικά 3/3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l-GR" sz="2800" dirty="0" err="1" smtClean="0"/>
              <a:t>Νεφρός</a:t>
            </a:r>
            <a:r>
              <a:rPr lang="el-GR" sz="2800" dirty="0" smtClean="0"/>
              <a:t> </a:t>
            </a:r>
            <a:r>
              <a:rPr lang="el-GR" sz="2800" dirty="0" err="1"/>
              <a:t>μετανεφρικού</a:t>
            </a:r>
            <a:r>
              <a:rPr lang="el-GR" sz="2800" dirty="0"/>
              <a:t> τύπου. Απουσία ουροδόχου </a:t>
            </a:r>
            <a:r>
              <a:rPr lang="el-GR" sz="2800" dirty="0" err="1"/>
              <a:t>κύστεως</a:t>
            </a:r>
            <a:r>
              <a:rPr lang="el-GR" sz="2800" dirty="0"/>
              <a:t>. Κύρια αζωτούχα </a:t>
            </a:r>
            <a:r>
              <a:rPr lang="el-GR" sz="2800" dirty="0" smtClean="0"/>
              <a:t>απόβλητα: ουρικό </a:t>
            </a:r>
            <a:r>
              <a:rPr lang="el-GR" sz="2800" dirty="0"/>
              <a:t>οξύ και </a:t>
            </a:r>
            <a:r>
              <a:rPr lang="el-GR" sz="2800" dirty="0" err="1"/>
              <a:t>ημιστέρεα</a:t>
            </a:r>
            <a:r>
              <a:rPr lang="el-GR" sz="2800" dirty="0"/>
              <a:t> ούρα.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l-GR" sz="2800" dirty="0" smtClean="0"/>
              <a:t>Οργανισμοί </a:t>
            </a:r>
            <a:r>
              <a:rPr lang="el-GR" sz="2800" dirty="0" err="1"/>
              <a:t>γονοχωριστικοί</a:t>
            </a:r>
            <a:r>
              <a:rPr lang="el-GR" sz="2800" dirty="0"/>
              <a:t>. Στα θηλυκά άτομα υπάρχει μόνο η αριστερή ωοθήκη και ο </a:t>
            </a:r>
            <a:r>
              <a:rPr lang="el-GR" sz="2800" dirty="0" smtClean="0"/>
              <a:t>αριστερός </a:t>
            </a:r>
            <a:r>
              <a:rPr lang="el-GR" sz="2800" dirty="0"/>
              <a:t>ωαγωγός.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l-GR" sz="2800" dirty="0" smtClean="0"/>
              <a:t>Εσωτερική </a:t>
            </a:r>
            <a:r>
              <a:rPr lang="el-GR" sz="2800" dirty="0"/>
              <a:t>γονιμοποίηση. </a:t>
            </a:r>
            <a:r>
              <a:rPr lang="el-GR" sz="2800" dirty="0" err="1"/>
              <a:t>Αμνιωτά</a:t>
            </a:r>
            <a:r>
              <a:rPr lang="el-GR" sz="2800" dirty="0"/>
              <a:t>. Επώαση εξωτερική.</a:t>
            </a:r>
          </a:p>
          <a:p>
            <a:pPr marL="514350" indent="-514350">
              <a:buFont typeface="+mj-lt"/>
              <a:buAutoNum type="arabicPeriod" startAt="9"/>
            </a:pPr>
            <a:endParaRPr lang="el-GR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49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2430" y="447389"/>
            <a:ext cx="4317167" cy="1600200"/>
          </a:xfrm>
        </p:spPr>
        <p:txBody>
          <a:bodyPr>
            <a:noAutofit/>
          </a:bodyPr>
          <a:lstStyle/>
          <a:p>
            <a:r>
              <a:rPr lang="el-GR" sz="4000" dirty="0" smtClean="0"/>
              <a:t>Εξέλιξη </a:t>
            </a:r>
            <a:r>
              <a:rPr lang="el-GR" sz="4000" dirty="0" err="1" smtClean="0"/>
              <a:t>αρτίγονων</a:t>
            </a:r>
            <a:r>
              <a:rPr lang="el-GR" sz="4000" dirty="0" smtClean="0"/>
              <a:t> πουλιών</a:t>
            </a:r>
            <a:endParaRPr lang="en-US" sz="4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14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737" y="530432"/>
            <a:ext cx="4919263" cy="5711941"/>
          </a:xfrm>
        </p:spPr>
      </p:pic>
      <p:sp>
        <p:nvSpPr>
          <p:cNvPr id="13" name="TextBox 12"/>
          <p:cNvSpPr txBox="1"/>
          <p:nvPr/>
        </p:nvSpPr>
        <p:spPr>
          <a:xfrm>
            <a:off x="8515350" y="538765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29" tIns="45715" rIns="91429" bIns="45715"/>
          <a:lstStyle/>
          <a:p>
            <a:pPr eaLnBrk="1" hangingPunct="1">
              <a:defRPr/>
            </a:pPr>
            <a:r>
              <a:rPr lang="el-GR" altLang="en-US" sz="4100" dirty="0" err="1" smtClean="0"/>
              <a:t>Κλαδόγραμμα</a:t>
            </a:r>
            <a:r>
              <a:rPr lang="el-GR" altLang="en-US" sz="4100" dirty="0" smtClean="0"/>
              <a:t> </a:t>
            </a:r>
            <a:r>
              <a:rPr lang="el-GR" altLang="en-US" sz="4100" dirty="0" err="1" smtClean="0"/>
              <a:t>Σαυρισχίων</a:t>
            </a:r>
            <a:endParaRPr lang="en-US" altLang="en-US" sz="41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15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8853" y="624980"/>
            <a:ext cx="4733007" cy="6312900"/>
          </a:xfrm>
        </p:spPr>
      </p:pic>
      <p:sp>
        <p:nvSpPr>
          <p:cNvPr id="9" name="TextBox 8"/>
          <p:cNvSpPr txBox="1"/>
          <p:nvPr/>
        </p:nvSpPr>
        <p:spPr>
          <a:xfrm>
            <a:off x="7278108" y="556361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Τύποι φτερών των πουλιών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89" y="1314668"/>
            <a:ext cx="4485882" cy="4905838"/>
          </a:xfrm>
        </p:spPr>
      </p:pic>
      <p:sp>
        <p:nvSpPr>
          <p:cNvPr id="8" name="TextBox 7"/>
          <p:cNvSpPr txBox="1"/>
          <p:nvPr/>
        </p:nvSpPr>
        <p:spPr>
          <a:xfrm>
            <a:off x="7007040" y="585746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02" y="457200"/>
            <a:ext cx="3429117" cy="1600200"/>
          </a:xfrm>
        </p:spPr>
        <p:txBody>
          <a:bodyPr>
            <a:normAutofit/>
          </a:bodyPr>
          <a:lstStyle/>
          <a:p>
            <a:r>
              <a:rPr lang="el-GR" sz="4000" dirty="0" smtClean="0"/>
              <a:t>Σκελετός κορακιού</a:t>
            </a:r>
            <a:endParaRPr lang="en-US" sz="4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17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36" y="0"/>
            <a:ext cx="4688114" cy="6199793"/>
          </a:xfrm>
        </p:spPr>
      </p:pic>
      <p:sp>
        <p:nvSpPr>
          <p:cNvPr id="9" name="TextBox 8"/>
          <p:cNvSpPr txBox="1"/>
          <p:nvPr/>
        </p:nvSpPr>
        <p:spPr>
          <a:xfrm>
            <a:off x="8108346" y="592279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Κοίλο οστό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BC2E0-F795-46B2-A598-27F319D56F5A}" type="slidenum">
              <a:rPr lang="el-GR" altLang="en-US" smtClean="0"/>
              <a:pPr>
                <a:defRPr/>
              </a:pPr>
              <a:t>18</a:t>
            </a:fld>
            <a:endParaRPr lang="el-GR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49" y="1339663"/>
            <a:ext cx="4165501" cy="4753523"/>
          </a:xfrm>
        </p:spPr>
      </p:pic>
      <p:sp>
        <p:nvSpPr>
          <p:cNvPr id="6" name="TextBox 5"/>
          <p:cNvSpPr txBox="1"/>
          <p:nvPr/>
        </p:nvSpPr>
        <p:spPr>
          <a:xfrm>
            <a:off x="6406712" y="56633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736832" y="5788020"/>
            <a:ext cx="56703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l-GR" altLang="en-US" sz="1600" dirty="0">
                <a:latin typeface="+mn-lt"/>
              </a:rPr>
              <a:t>Μεγάλες οφθαλμικές κόγχες. Εξαιρετικά λεπτά </a:t>
            </a:r>
            <a:r>
              <a:rPr lang="el-GR" altLang="en-US" sz="1600" dirty="0" err="1">
                <a:latin typeface="+mn-lt"/>
              </a:rPr>
              <a:t>συντηγμένα</a:t>
            </a:r>
            <a:r>
              <a:rPr lang="el-GR" altLang="en-US" sz="1600" dirty="0">
                <a:latin typeface="+mn-lt"/>
              </a:rPr>
              <a:t> οστά.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Κρανίο κουκουβάγιας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60" y="1690689"/>
            <a:ext cx="6426278" cy="3901669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19</a:t>
            </a:fld>
            <a:endParaRPr lang="el-G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551849" y="578802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Πτηνά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altLang="en-US" dirty="0" smtClean="0"/>
              <a:t>9.700 είδη πουλιών</a:t>
            </a:r>
          </a:p>
          <a:p>
            <a:pPr>
              <a:defRPr/>
            </a:pPr>
            <a:r>
              <a:rPr lang="el-GR" altLang="en-US" dirty="0" smtClean="0"/>
              <a:t>Η πιο μελετημένη ομοταξία</a:t>
            </a:r>
          </a:p>
          <a:p>
            <a:pPr>
              <a:defRPr/>
            </a:pPr>
            <a:r>
              <a:rPr lang="el-GR" altLang="en-US" dirty="0" smtClean="0"/>
              <a:t>Αναμένεται εύρεση 2% νέων ειδών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29" tIns="45715" rIns="91429" bIns="45715"/>
          <a:lstStyle/>
          <a:p>
            <a:pPr eaLnBrk="1" hangingPunct="1">
              <a:defRPr/>
            </a:pPr>
            <a:r>
              <a:rPr lang="el-GR" altLang="en-US" sz="4100" dirty="0" smtClean="0"/>
              <a:t>Πτητικοί μύες</a:t>
            </a:r>
            <a:endParaRPr lang="en-US" altLang="en-US" sz="41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20</a:t>
            </a:fld>
            <a:endParaRPr lang="el-GR" alt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41" y="1491797"/>
            <a:ext cx="3246118" cy="4694534"/>
          </a:xfrm>
        </p:spPr>
      </p:pic>
      <p:sp>
        <p:nvSpPr>
          <p:cNvPr id="7" name="TextBox 6"/>
          <p:cNvSpPr txBox="1"/>
          <p:nvPr/>
        </p:nvSpPr>
        <p:spPr>
          <a:xfrm>
            <a:off x="6313867" y="584037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Μηχανισμός κουρνιάσματος πουλιών</a:t>
            </a:r>
            <a:endParaRPr lang="en-US" sz="4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BC2E0-F795-46B2-A598-27F319D56F5A}" type="slidenum">
              <a:rPr lang="el-GR" altLang="en-US" smtClean="0"/>
              <a:pPr>
                <a:defRPr/>
              </a:pPr>
              <a:t>21</a:t>
            </a:fld>
            <a:endParaRPr lang="el-GR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22" y="1690689"/>
            <a:ext cx="3472155" cy="4322948"/>
          </a:xfrm>
        </p:spPr>
      </p:pic>
      <p:sp>
        <p:nvSpPr>
          <p:cNvPr id="6" name="TextBox 5"/>
          <p:cNvSpPr txBox="1"/>
          <p:nvPr/>
        </p:nvSpPr>
        <p:spPr>
          <a:xfrm>
            <a:off x="6638331" y="573663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Λειτουργικές μορφές ποδιού 1/2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22</a:t>
            </a:fld>
            <a:endParaRPr lang="el-GR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67" y="1491841"/>
            <a:ext cx="3090890" cy="247491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62" y="4049351"/>
            <a:ext cx="2877426" cy="21145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69" y="1491162"/>
            <a:ext cx="3102831" cy="4566431"/>
          </a:xfrm>
        </p:spPr>
      </p:pic>
      <p:sp>
        <p:nvSpPr>
          <p:cNvPr id="11" name="TextBox 10"/>
          <p:cNvSpPr txBox="1"/>
          <p:nvPr/>
        </p:nvSpPr>
        <p:spPr>
          <a:xfrm>
            <a:off x="4345319" y="57760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976739" y="36897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964557" y="588690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Λειτουργικές μορφές ποδιού 2/2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23</a:t>
            </a:fld>
            <a:endParaRPr lang="el-GR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41" y="1769039"/>
            <a:ext cx="2317445" cy="2390322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85" y="4130922"/>
            <a:ext cx="2317445" cy="210953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89" y="2212677"/>
            <a:ext cx="3535680" cy="3029712"/>
          </a:xfrm>
        </p:spPr>
      </p:pic>
      <p:sp>
        <p:nvSpPr>
          <p:cNvPr id="11" name="TextBox 10"/>
          <p:cNvSpPr txBox="1"/>
          <p:nvPr/>
        </p:nvSpPr>
        <p:spPr>
          <a:xfrm>
            <a:off x="4669569" y="492438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450686" y="37810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855792" y="596345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Ράμφη πουλιών 1/5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BC2E0-F795-46B2-A598-27F319D56F5A}" type="slidenum">
              <a:rPr lang="el-GR" altLang="en-US" smtClean="0"/>
              <a:pPr>
                <a:defRPr/>
              </a:pPr>
              <a:t>24</a:t>
            </a:fld>
            <a:endParaRPr lang="el-GR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71" y="2125207"/>
            <a:ext cx="5950458" cy="3488044"/>
          </a:xfrm>
        </p:spPr>
      </p:pic>
      <p:sp>
        <p:nvSpPr>
          <p:cNvPr id="6" name="TextBox 5"/>
          <p:cNvSpPr txBox="1"/>
          <p:nvPr/>
        </p:nvSpPr>
        <p:spPr>
          <a:xfrm>
            <a:off x="7284015" y="44835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5322" y="674558"/>
            <a:ext cx="4571747" cy="829039"/>
          </a:xfrm>
        </p:spPr>
        <p:txBody>
          <a:bodyPr>
            <a:normAutofit/>
          </a:bodyPr>
          <a:lstStyle/>
          <a:p>
            <a:r>
              <a:rPr lang="el-GR" sz="4000" dirty="0" smtClean="0"/>
              <a:t>Ράμφη πουλιών 2/5</a:t>
            </a:r>
            <a:endParaRPr lang="en-US" sz="4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BC2E0-F795-46B2-A598-27F319D56F5A}" type="slidenum">
              <a:rPr lang="el-GR" altLang="en-US" smtClean="0"/>
              <a:pPr>
                <a:defRPr/>
              </a:pPr>
              <a:t>25</a:t>
            </a:fld>
            <a:endParaRPr lang="el-GR" alt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8"/>
          <a:stretch/>
        </p:blipFill>
        <p:spPr>
          <a:xfrm>
            <a:off x="4877069" y="203200"/>
            <a:ext cx="3362884" cy="5994400"/>
          </a:xfrm>
        </p:spPr>
      </p:pic>
      <p:sp>
        <p:nvSpPr>
          <p:cNvPr id="7" name="TextBox 6"/>
          <p:cNvSpPr txBox="1"/>
          <p:nvPr/>
        </p:nvSpPr>
        <p:spPr>
          <a:xfrm>
            <a:off x="7832950" y="570762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84616"/>
            <a:ext cx="4841569" cy="989351"/>
          </a:xfrm>
        </p:spPr>
        <p:txBody>
          <a:bodyPr>
            <a:normAutofit/>
          </a:bodyPr>
          <a:lstStyle/>
          <a:p>
            <a:r>
              <a:rPr lang="el-GR" sz="4000" dirty="0"/>
              <a:t>Ράμφη πουλιών 3/5</a:t>
            </a:r>
            <a:endParaRPr lang="en-US" sz="4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BC2E0-F795-46B2-A598-27F319D56F5A}" type="slidenum">
              <a:rPr lang="el-GR" altLang="en-US" smtClean="0"/>
              <a:pPr>
                <a:defRPr/>
              </a:pPr>
              <a:t>26</a:t>
            </a:fld>
            <a:endParaRPr lang="el-GR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19" y="301430"/>
            <a:ext cx="3414176" cy="5838111"/>
          </a:xfrm>
        </p:spPr>
      </p:pic>
      <p:sp>
        <p:nvSpPr>
          <p:cNvPr id="6" name="TextBox 5"/>
          <p:cNvSpPr txBox="1"/>
          <p:nvPr/>
        </p:nvSpPr>
        <p:spPr>
          <a:xfrm>
            <a:off x="7508486" y="567813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614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Ράμφη πουλιών 4/5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38" y="2043672"/>
            <a:ext cx="2926842" cy="3932726"/>
          </a:xfrm>
          <a:ln>
            <a:solidFill>
              <a:srgbClr val="00B050"/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64" y="2636520"/>
            <a:ext cx="3720234" cy="2623598"/>
          </a:xfrm>
          <a:ln>
            <a:solidFill>
              <a:srgbClr val="00B050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27</a:t>
            </a:fld>
            <a:endParaRPr lang="el-G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230545" y="57354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251698" y="498311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Ράμφη πουλιών </a:t>
            </a:r>
            <a:r>
              <a:rPr lang="el-GR" dirty="0" smtClean="0"/>
              <a:t>5/5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28</a:t>
            </a:fld>
            <a:endParaRPr lang="el-GR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09" y="1854200"/>
            <a:ext cx="1871720" cy="2068513"/>
          </a:xfrm>
          <a:ln>
            <a:solidFill>
              <a:srgbClr val="00B050"/>
            </a:solidFill>
          </a:ln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7" y="4048125"/>
            <a:ext cx="2494823" cy="2114550"/>
          </a:xfrm>
          <a:ln>
            <a:solidFill>
              <a:srgbClr val="00B050"/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9" y="1853430"/>
            <a:ext cx="1843069" cy="4308475"/>
          </a:xfrm>
          <a:ln>
            <a:solidFill>
              <a:srgbClr val="00B05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078278" y="58849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554066" y="364571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895826" y="58777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04757" y="344657"/>
            <a:ext cx="4137745" cy="2834641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Ο μηχανισμός της γλώσσας στον Δρυοκολάπτη</a:t>
            </a:r>
            <a:endParaRPr lang="en-US" sz="4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4" t="-152" r="-17444" b="-152"/>
          <a:stretch/>
        </p:blipFill>
        <p:spPr>
          <a:xfrm>
            <a:off x="3917871" y="179706"/>
            <a:ext cx="4710280" cy="5885814"/>
          </a:xfrm>
        </p:spPr>
      </p:pic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>
          <a:xfrm>
            <a:off x="799267" y="3868614"/>
            <a:ext cx="2949178" cy="2083399"/>
          </a:xfrm>
        </p:spPr>
        <p:txBody>
          <a:bodyPr/>
          <a:lstStyle/>
          <a:p>
            <a:r>
              <a:rPr lang="el-GR" altLang="en-US" sz="2000" dirty="0"/>
              <a:t>Σχηματική παράσταση της γλώσσας </a:t>
            </a:r>
            <a:r>
              <a:rPr lang="el-GR" altLang="en-US" sz="2000" dirty="0" smtClean="0"/>
              <a:t>και του </a:t>
            </a:r>
            <a:r>
              <a:rPr lang="el-GR" altLang="en-US" sz="2000" dirty="0"/>
              <a:t>μηχανισμού της στον δρυοκολάπτη.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29</a:t>
            </a:fld>
            <a:endParaRPr lang="el-G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964557" y="577997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smtClean="0"/>
              <a:t>Προέλευση και σχέσεις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1861 ανακάλυψη του </a:t>
            </a:r>
            <a:r>
              <a:rPr lang="en-US" altLang="en-US" i="1" dirty="0" smtClean="0"/>
              <a:t>Archaeopteryx </a:t>
            </a:r>
            <a:r>
              <a:rPr lang="en-US" altLang="en-US" i="1" dirty="0" err="1" smtClean="0"/>
              <a:t>lithographica</a:t>
            </a:r>
            <a:r>
              <a:rPr lang="en-US" altLang="en-US" dirty="0" smtClean="0"/>
              <a:t> </a:t>
            </a:r>
            <a:r>
              <a:rPr lang="el-GR" altLang="en-US" dirty="0" smtClean="0"/>
              <a:t>στη Βαυαρία.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altLang="en-US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Έζησε 147 εκατ. χρόνια πριν.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l-GR" altLang="en-US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Χαρακτηριστικά ερπετού</a:t>
            </a:r>
            <a:r>
              <a:rPr lang="en-US" altLang="en-US" dirty="0" smtClean="0"/>
              <a:t>:</a:t>
            </a:r>
            <a:r>
              <a:rPr lang="el-GR" altLang="en-US" dirty="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α. Σκελετός ερπετού με μακριά ουρά 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β. Μακριά σκληρά νύχια.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γ. Κοιλιακές πλευρές.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δ. Μικρά οστέινα δόντια.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dirty="0" smtClean="0"/>
              <a:t>Τροφή - Διατροφή – Πέψη 1/2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l-GR" altLang="en-US" dirty="0" err="1" smtClean="0"/>
              <a:t>Ευρύφαγα-Στενόφαγα</a:t>
            </a:r>
            <a:r>
              <a:rPr lang="el-GR" altLang="en-US" dirty="0" smtClean="0"/>
              <a:t>.</a:t>
            </a:r>
          </a:p>
          <a:p>
            <a:pPr>
              <a:defRPr/>
            </a:pPr>
            <a:r>
              <a:rPr lang="el-GR" altLang="en-US" dirty="0" smtClean="0"/>
              <a:t>Μικρά πουλιά καταναλώνουν μεγαλύτερες ποσότητες τροφής από τα μεγάλα (σε αναλογία μάζας).</a:t>
            </a:r>
          </a:p>
          <a:p>
            <a:pPr>
              <a:defRPr/>
            </a:pPr>
            <a:r>
              <a:rPr lang="el-GR" altLang="en-US" dirty="0" smtClean="0"/>
              <a:t>Πρόλοβος</a:t>
            </a:r>
            <a:r>
              <a:rPr lang="en-US" altLang="en-US" dirty="0" smtClean="0"/>
              <a:t>: </a:t>
            </a:r>
            <a:r>
              <a:rPr lang="el-GR" altLang="en-US" dirty="0" smtClean="0"/>
              <a:t>αποθηκευτικός χώρος. </a:t>
            </a:r>
          </a:p>
          <a:p>
            <a:pPr>
              <a:defRPr/>
            </a:pPr>
            <a:r>
              <a:rPr lang="el-GR" altLang="en-US" dirty="0" smtClean="0"/>
              <a:t>Επίσης παραγωγή «γάλακτος» πλούσιου σε λίπη και </a:t>
            </a:r>
            <a:r>
              <a:rPr lang="el-GR" altLang="en-US" dirty="0" err="1" smtClean="0"/>
              <a:t>πρωτείνες</a:t>
            </a:r>
            <a:r>
              <a:rPr lang="el-GR" altLang="en-US" dirty="0" smtClean="0"/>
              <a:t> (από αποβαλλόμενα επιθηλιακά κύτταρα).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Τροφή - Διατροφή – Πέψη </a:t>
            </a:r>
            <a:r>
              <a:rPr lang="el-GR" dirty="0" smtClean="0"/>
              <a:t>2/2</a:t>
            </a: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Ο στόμαχος αποτελείται από</a:t>
            </a:r>
            <a:r>
              <a:rPr lang="en-US" altLang="en-US" dirty="0" smtClean="0"/>
              <a:t>:</a:t>
            </a:r>
            <a:endParaRPr lang="el-GR" altLang="en-US" dirty="0" smtClean="0"/>
          </a:p>
          <a:p>
            <a:pPr>
              <a:defRPr/>
            </a:pPr>
            <a:r>
              <a:rPr lang="el-GR" altLang="en-US" b="1" dirty="0" err="1" smtClean="0"/>
              <a:t>Προκοιλίδιο</a:t>
            </a:r>
            <a:r>
              <a:rPr lang="el-GR" altLang="en-US" dirty="0" smtClean="0"/>
              <a:t> εκκρίνει γαστρικό υγρό.</a:t>
            </a:r>
          </a:p>
          <a:p>
            <a:pPr>
              <a:defRPr/>
            </a:pPr>
            <a:r>
              <a:rPr lang="el-GR" altLang="en-US" b="1" dirty="0" err="1" smtClean="0"/>
              <a:t>Προστόμαχο</a:t>
            </a:r>
            <a:r>
              <a:rPr lang="el-GR" altLang="en-US" b="1" dirty="0" smtClean="0"/>
              <a:t> </a:t>
            </a:r>
            <a:r>
              <a:rPr lang="el-GR" altLang="en-US" dirty="0" smtClean="0"/>
              <a:t>επενδύεται από κεράτινες πλάκες για άλεσμα.</a:t>
            </a:r>
          </a:p>
          <a:p>
            <a:pPr>
              <a:defRPr/>
            </a:pPr>
            <a:r>
              <a:rPr lang="el-GR" altLang="en-US" b="1" dirty="0" smtClean="0"/>
              <a:t>Εμέσματα</a:t>
            </a:r>
            <a:r>
              <a:rPr lang="en-US" altLang="en-US" dirty="0" smtClean="0"/>
              <a:t>:</a:t>
            </a:r>
            <a:r>
              <a:rPr lang="el-GR" altLang="en-US" dirty="0" smtClean="0"/>
              <a:t>εγκλείονται σε θήκη στο </a:t>
            </a:r>
            <a:r>
              <a:rPr lang="el-GR" altLang="en-US" dirty="0" err="1" smtClean="0"/>
              <a:t>προκοιλίδιο</a:t>
            </a:r>
            <a:r>
              <a:rPr lang="el-GR" altLang="en-US" dirty="0" smtClean="0"/>
              <a:t>.</a:t>
            </a:r>
          </a:p>
          <a:p>
            <a:pPr>
              <a:defRPr/>
            </a:pPr>
            <a:r>
              <a:rPr lang="el-GR" altLang="en-US" dirty="0" smtClean="0"/>
              <a:t>Τυφλά θάλαμοι ζύμωσης.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dirty="0" smtClean="0"/>
              <a:t>Ποσότητα τροφής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smtClean="0"/>
              <a:t>Κολιμπρί    3 </a:t>
            </a:r>
            <a:r>
              <a:rPr lang="en-US" altLang="en-US" smtClean="0"/>
              <a:t>gr </a:t>
            </a:r>
            <a:r>
              <a:rPr lang="el-GR" altLang="en-US" smtClean="0"/>
              <a:t>     </a:t>
            </a:r>
            <a:r>
              <a:rPr lang="en-US" altLang="en-US" smtClean="0"/>
              <a:t>25mlO</a:t>
            </a:r>
            <a:r>
              <a:rPr lang="el-GR" altLang="en-US" sz="2000" smtClean="0"/>
              <a:t>2</a:t>
            </a:r>
            <a:r>
              <a:rPr lang="en-US" altLang="en-US" smtClean="0"/>
              <a:t>/gr 3gr </a:t>
            </a:r>
            <a:r>
              <a:rPr lang="el-GR" altLang="en-US" smtClean="0"/>
              <a:t>τροφής</a:t>
            </a:r>
          </a:p>
          <a:p>
            <a:pPr eaLnBrk="1" hangingPunct="1">
              <a:defRPr/>
            </a:pPr>
            <a:r>
              <a:rPr lang="el-GR" altLang="en-US" smtClean="0"/>
              <a:t>Περιστέρι   </a:t>
            </a:r>
            <a:r>
              <a:rPr lang="en-US" altLang="en-US" smtClean="0"/>
              <a:t>11gr </a:t>
            </a:r>
            <a:r>
              <a:rPr lang="el-GR" altLang="en-US" smtClean="0"/>
              <a:t>    </a:t>
            </a:r>
            <a:r>
              <a:rPr lang="en-US" altLang="en-US" smtClean="0"/>
              <a:t>2mlO</a:t>
            </a:r>
            <a:r>
              <a:rPr lang="el-GR" altLang="en-US" sz="2000" smtClean="0"/>
              <a:t>2</a:t>
            </a:r>
            <a:r>
              <a:rPr lang="en-US" altLang="en-US" smtClean="0"/>
              <a:t>/gr 3,3gr </a:t>
            </a:r>
            <a:r>
              <a:rPr lang="el-GR" altLang="en-US" smtClean="0"/>
              <a:t>τροφής</a:t>
            </a:r>
          </a:p>
          <a:p>
            <a:pPr eaLnBrk="1" hangingPunct="1">
              <a:defRPr/>
            </a:pPr>
            <a:r>
              <a:rPr lang="el-GR" altLang="en-US" smtClean="0"/>
              <a:t>Κοτόπουλο 2000</a:t>
            </a:r>
            <a:r>
              <a:rPr lang="en-US" altLang="en-US" smtClean="0"/>
              <a:t>gr 1mlO</a:t>
            </a:r>
            <a:r>
              <a:rPr lang="el-GR" altLang="en-US" sz="2000" smtClean="0"/>
              <a:t>2</a:t>
            </a:r>
            <a:r>
              <a:rPr lang="en-US" altLang="en-US" smtClean="0"/>
              <a:t>/gr 63,7gr </a:t>
            </a:r>
            <a:r>
              <a:rPr lang="el-GR" altLang="en-US" smtClean="0"/>
              <a:t>τροφής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smtClean="0"/>
              <a:t>Κυκλοφορικό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l-GR" altLang="en-US" sz="2800" dirty="0" err="1" smtClean="0"/>
              <a:t>Τετράχωρη</a:t>
            </a:r>
            <a:r>
              <a:rPr lang="el-GR" altLang="en-US" sz="2800" dirty="0" smtClean="0"/>
              <a:t> καρδιά.</a:t>
            </a:r>
            <a:endParaRPr lang="en-US" altLang="en-US" sz="2800" dirty="0" smtClean="0"/>
          </a:p>
          <a:p>
            <a:pPr>
              <a:defRPr/>
            </a:pPr>
            <a:r>
              <a:rPr lang="el-GR" altLang="en-US" sz="2800" dirty="0" smtClean="0"/>
              <a:t>Δεξιό αορτικό τόξο προς τη ραχιαία αορτή.</a:t>
            </a:r>
          </a:p>
          <a:p>
            <a:pPr>
              <a:defRPr/>
            </a:pPr>
            <a:r>
              <a:rPr lang="el-GR" altLang="en-US" sz="2800" dirty="0" err="1" smtClean="0"/>
              <a:t>Σφαγίτιδες</a:t>
            </a:r>
            <a:r>
              <a:rPr lang="el-GR" altLang="en-US" sz="2800" dirty="0" smtClean="0"/>
              <a:t> φλέβες συνδέονται με </a:t>
            </a:r>
            <a:r>
              <a:rPr lang="el-GR" altLang="en-US" sz="2800" dirty="0" err="1" smtClean="0"/>
              <a:t>διασταυρωτική</a:t>
            </a:r>
            <a:r>
              <a:rPr lang="el-GR" altLang="en-US" sz="2800" dirty="0" smtClean="0"/>
              <a:t> φλέβα .</a:t>
            </a:r>
          </a:p>
          <a:p>
            <a:pPr>
              <a:defRPr/>
            </a:pPr>
            <a:r>
              <a:rPr lang="el-GR" altLang="en-US" sz="2800" dirty="0" err="1" smtClean="0"/>
              <a:t>Βραγχιακές</a:t>
            </a:r>
            <a:r>
              <a:rPr lang="el-GR" altLang="en-US" sz="2800" dirty="0" smtClean="0"/>
              <a:t> και θωρακικές αρτηρίες ιδιαιτέρως μεγάλες.</a:t>
            </a:r>
          </a:p>
          <a:p>
            <a:pPr>
              <a:defRPr/>
            </a:pPr>
            <a:r>
              <a:rPr lang="el-GR" altLang="en-US" sz="2800" dirty="0" smtClean="0"/>
              <a:t>Ταχύτατος καρδιακός ρυθμός αντιστρόφως ανάλογος του βάρους.</a:t>
            </a:r>
          </a:p>
          <a:p>
            <a:pPr>
              <a:defRPr/>
            </a:pPr>
            <a:r>
              <a:rPr lang="el-GR" altLang="en-US" sz="2800" dirty="0" err="1" smtClean="0"/>
              <a:t>Εμπύρηνα</a:t>
            </a:r>
            <a:r>
              <a:rPr lang="el-GR" altLang="en-US" sz="2800" dirty="0" smtClean="0"/>
              <a:t> αμφίκυρτα </a:t>
            </a:r>
            <a:r>
              <a:rPr lang="el-GR" altLang="en-US" sz="2800" dirty="0" err="1" smtClean="0"/>
              <a:t>ερυθροκύτταρα</a:t>
            </a:r>
            <a:r>
              <a:rPr lang="el-GR" altLang="en-US" sz="2800" dirty="0" smtClean="0"/>
              <a:t>.</a:t>
            </a:r>
          </a:p>
          <a:p>
            <a:pPr>
              <a:defRPr/>
            </a:pPr>
            <a:r>
              <a:rPr lang="el-GR" altLang="en-US" sz="2800" dirty="0" smtClean="0"/>
              <a:t>Φαγοκύτταρα πολύ δραστήρια.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smtClean="0"/>
              <a:t>Αναπνευστικό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l-GR" altLang="en-US" dirty="0" smtClean="0"/>
              <a:t>Βρόγχοι-σωληνοειδείς </a:t>
            </a:r>
            <a:r>
              <a:rPr lang="el-GR" altLang="en-US" dirty="0" err="1" smtClean="0"/>
              <a:t>παράβρογχοι</a:t>
            </a:r>
            <a:r>
              <a:rPr lang="el-GR" altLang="en-US" dirty="0" smtClean="0"/>
              <a:t>.</a:t>
            </a:r>
          </a:p>
          <a:p>
            <a:pPr>
              <a:defRPr/>
            </a:pPr>
            <a:r>
              <a:rPr lang="el-GR" altLang="en-US" dirty="0" smtClean="0"/>
              <a:t>Αεροφόροι </a:t>
            </a:r>
            <a:r>
              <a:rPr lang="el-GR" altLang="en-US" dirty="0" err="1" smtClean="0"/>
              <a:t>σάκκοι</a:t>
            </a:r>
            <a:r>
              <a:rPr lang="el-GR" altLang="en-US" dirty="0" smtClean="0"/>
              <a:t> (αναπνευστικός, ψυκτικός ρόλος, πλευστότητα).</a:t>
            </a:r>
          </a:p>
          <a:p>
            <a:pPr>
              <a:defRPr/>
            </a:pPr>
            <a:r>
              <a:rPr lang="el-GR" altLang="en-US" dirty="0" smtClean="0"/>
              <a:t>Δύο αναπνευστικοί κύκλοι.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altLang="en-US" dirty="0" smtClean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Παράδειγμα</a:t>
            </a:r>
            <a:r>
              <a:rPr lang="en-US" altLang="en-US" dirty="0" smtClean="0"/>
              <a:t>: </a:t>
            </a:r>
            <a:r>
              <a:rPr lang="el-GR" altLang="en-US" dirty="0" smtClean="0"/>
              <a:t>ινδική χήνα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4000" dirty="0" smtClean="0"/>
              <a:t>Αναπνευστικό σύστημα πουλιού</a:t>
            </a:r>
            <a:endParaRPr lang="en-US" sz="40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8" y="1806804"/>
            <a:ext cx="8165042" cy="3965669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BC2E0-F795-46B2-A598-27F319D56F5A}" type="slidenum">
              <a:rPr lang="el-GR" altLang="en-US" smtClean="0"/>
              <a:pPr>
                <a:defRPr/>
              </a:pPr>
              <a:t>35</a:t>
            </a:fld>
            <a:endParaRPr lang="el-G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252564" y="535366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smtClean="0"/>
              <a:t>Απεκκριτικό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l-GR" altLang="en-US" dirty="0" smtClean="0"/>
              <a:t>Αποβολή ουρικού οξέος.</a:t>
            </a:r>
          </a:p>
          <a:p>
            <a:pPr>
              <a:defRPr/>
            </a:pPr>
            <a:r>
              <a:rPr lang="el-GR" altLang="en-US" dirty="0" smtClean="0"/>
              <a:t>Συμπύκνωση ουρικού στην αμάρα.</a:t>
            </a:r>
          </a:p>
          <a:p>
            <a:pPr>
              <a:defRPr/>
            </a:pPr>
            <a:r>
              <a:rPr lang="el-GR" altLang="en-US" dirty="0" smtClean="0"/>
              <a:t>Αποβολή υψηλών φορτίων αλάτων μέσω των </a:t>
            </a:r>
            <a:r>
              <a:rPr lang="el-GR" altLang="en-US" dirty="0" err="1" smtClean="0"/>
              <a:t>αλατογόνων</a:t>
            </a:r>
            <a:r>
              <a:rPr lang="el-GR" altLang="en-US" dirty="0" smtClean="0"/>
              <a:t> αδένων (διπλάσια συγκέντρωση διαλύματος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NaCl</a:t>
            </a:r>
            <a:r>
              <a:rPr lang="el-GR" altLang="en-US" dirty="0" smtClean="0"/>
              <a:t> από αυτή του θαλασσινού νερού). </a:t>
            </a:r>
            <a:r>
              <a:rPr lang="en-US" altLang="en-US" dirty="0" smtClean="0"/>
              <a:t> </a:t>
            </a:r>
            <a:r>
              <a:rPr lang="el-GR" alt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29" tIns="45715" rIns="91429" bIns="45715">
            <a:normAutofit/>
          </a:bodyPr>
          <a:lstStyle/>
          <a:p>
            <a:pPr eaLnBrk="1" hangingPunct="1">
              <a:defRPr/>
            </a:pPr>
            <a:r>
              <a:rPr lang="el-GR" altLang="en-US" sz="4000" dirty="0" err="1" smtClean="0"/>
              <a:t>Αλατογόνοι</a:t>
            </a:r>
            <a:r>
              <a:rPr lang="el-GR" altLang="en-US" sz="4000" dirty="0" smtClean="0"/>
              <a:t> αδένες του γλάρου</a:t>
            </a:r>
            <a:endParaRPr lang="en-US" altLang="en-US" sz="40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37</a:t>
            </a:fld>
            <a:endParaRPr lang="el-GR" alt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964" y="1309215"/>
            <a:ext cx="3256810" cy="4902899"/>
          </a:xfrm>
        </p:spPr>
      </p:pic>
      <p:sp>
        <p:nvSpPr>
          <p:cNvPr id="7" name="TextBox 6"/>
          <p:cNvSpPr txBox="1"/>
          <p:nvPr/>
        </p:nvSpPr>
        <p:spPr>
          <a:xfrm>
            <a:off x="6461350" y="57371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sz="4000" dirty="0" smtClean="0"/>
              <a:t>Νευρικό σύστημα</a:t>
            </a:r>
            <a:br>
              <a:rPr lang="el-GR" altLang="en-US" sz="4000" dirty="0" smtClean="0"/>
            </a:br>
            <a:r>
              <a:rPr lang="el-GR" altLang="en-US" sz="4000" dirty="0" smtClean="0"/>
              <a:t>Αισθητήρια 1/2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l-GR" altLang="en-US" dirty="0" smtClean="0"/>
              <a:t>Καλά ανεπτυγμένα εγκεφαλικά ημισφαίρια .</a:t>
            </a:r>
          </a:p>
          <a:p>
            <a:pPr>
              <a:defRPr/>
            </a:pPr>
            <a:r>
              <a:rPr lang="el-GR" altLang="en-US" dirty="0" smtClean="0"/>
              <a:t>Εγκεφαλικός φλοιός χωρίς αυλακώσεις (ο πυρήνας του εγκεφάλου διευρυμένος αποτελεί το κύριο κέντρο ολοκλήρωσης των νευρικών λειτουργιών).</a:t>
            </a:r>
          </a:p>
          <a:p>
            <a:pPr>
              <a:defRPr/>
            </a:pPr>
            <a:r>
              <a:rPr lang="el-GR" altLang="en-US" dirty="0" err="1" smtClean="0"/>
              <a:t>Μεσεγκέφαλος</a:t>
            </a:r>
            <a:r>
              <a:rPr lang="el-GR" altLang="en-US" dirty="0" smtClean="0"/>
              <a:t> με καλά ανεπτυγμένους οπτικούς λοβούς.</a:t>
            </a:r>
          </a:p>
          <a:p>
            <a:pPr>
              <a:defRPr/>
            </a:pPr>
            <a:r>
              <a:rPr lang="el-GR" altLang="en-US" dirty="0" smtClean="0"/>
              <a:t>Παρεγκεφαλίδα πολύ ανεπτυγμένη.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Νευρικό σύστημα</a:t>
            </a:r>
            <a:br>
              <a:rPr lang="el-GR" sz="4000" dirty="0"/>
            </a:br>
            <a:r>
              <a:rPr lang="el-GR" sz="4000" dirty="0"/>
              <a:t>Αισθητήρια </a:t>
            </a:r>
            <a:r>
              <a:rPr lang="el-GR" sz="4000" dirty="0" smtClean="0"/>
              <a:t>2/2</a:t>
            </a:r>
            <a:endParaRPr lang="en-US" sz="4000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altLang="en-US" dirty="0" err="1" smtClean="0"/>
              <a:t>Οσφρηση</a:t>
            </a:r>
            <a:r>
              <a:rPr lang="el-GR" altLang="en-US" dirty="0" smtClean="0"/>
              <a:t>, γεύση όχι ανεπτυγμένες εκτός από  </a:t>
            </a:r>
            <a:r>
              <a:rPr lang="el-GR" altLang="en-US" dirty="0" err="1" smtClean="0"/>
              <a:t>Παλαιόγναθα</a:t>
            </a:r>
            <a:r>
              <a:rPr lang="el-GR" altLang="en-US" dirty="0" smtClean="0"/>
              <a:t>, γύπες, πάπιες.</a:t>
            </a:r>
          </a:p>
          <a:p>
            <a:pPr>
              <a:defRPr/>
            </a:pPr>
            <a:r>
              <a:rPr lang="el-GR" altLang="en-US" dirty="0" smtClean="0"/>
              <a:t>Ακοή καλή.</a:t>
            </a:r>
          </a:p>
          <a:p>
            <a:pPr>
              <a:defRPr/>
            </a:pPr>
            <a:r>
              <a:rPr lang="el-GR" altLang="en-US" dirty="0" err="1" smtClean="0"/>
              <a:t>Εξω</a:t>
            </a:r>
            <a:r>
              <a:rPr lang="el-GR" altLang="en-US" dirty="0" smtClean="0"/>
              <a:t> </a:t>
            </a:r>
            <a:r>
              <a:rPr lang="el-GR" altLang="en-US" dirty="0" err="1" smtClean="0"/>
              <a:t>ους</a:t>
            </a:r>
            <a:r>
              <a:rPr lang="el-GR" altLang="en-US" dirty="0" smtClean="0"/>
              <a:t>-τύμπανο-μέσο </a:t>
            </a:r>
            <a:r>
              <a:rPr lang="el-GR" altLang="en-US" dirty="0" err="1" smtClean="0"/>
              <a:t>ους</a:t>
            </a:r>
            <a:r>
              <a:rPr lang="el-GR" altLang="en-US" dirty="0" smtClean="0"/>
              <a:t> με στυλίσκο ή άξονα-έσω </a:t>
            </a:r>
            <a:r>
              <a:rPr lang="el-GR" altLang="en-US" dirty="0" err="1" smtClean="0"/>
              <a:t>ους</a:t>
            </a:r>
            <a:r>
              <a:rPr lang="el-GR" altLang="en-US" dirty="0" smtClean="0"/>
              <a:t> με κοχλία βραχύτερο των Θηλαστικών.</a:t>
            </a:r>
          </a:p>
          <a:p>
            <a:pPr>
              <a:defRPr/>
            </a:pPr>
            <a:r>
              <a:rPr lang="el-GR" altLang="en-US" dirty="0" err="1" smtClean="0"/>
              <a:t>Ιδιο</a:t>
            </a:r>
            <a:r>
              <a:rPr lang="el-GR" altLang="en-US" dirty="0" smtClean="0"/>
              <a:t> εύρος ηχητικών κυμάτων με άνθρωπο.</a:t>
            </a:r>
          </a:p>
          <a:p>
            <a:pPr>
              <a:defRPr/>
            </a:pPr>
            <a:r>
              <a:rPr lang="el-GR" altLang="en-US" dirty="0" smtClean="0"/>
              <a:t>Καλύτερη διάκριση διαφορών έντασης.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Archaeopteryx </a:t>
            </a:r>
            <a:r>
              <a:rPr lang="en-US" i="1" dirty="0" err="1" smtClean="0"/>
              <a:t>lithographica</a:t>
            </a:r>
            <a:r>
              <a:rPr lang="el-GR" i="1" dirty="0" smtClean="0"/>
              <a:t> </a:t>
            </a:r>
            <a:r>
              <a:rPr lang="el-GR" dirty="0" smtClean="0"/>
              <a:t>1/2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</a:t>
            </a:fld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49" y="1833978"/>
            <a:ext cx="7724301" cy="4334632"/>
          </a:xfrm>
        </p:spPr>
      </p:pic>
      <p:sp>
        <p:nvSpPr>
          <p:cNvPr id="3" name="TextBox 2"/>
          <p:cNvSpPr txBox="1"/>
          <p:nvPr/>
        </p:nvSpPr>
        <p:spPr>
          <a:xfrm>
            <a:off x="7832950" y="570762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dirty="0" smtClean="0"/>
              <a:t>΄</a:t>
            </a:r>
            <a:r>
              <a:rPr lang="el-GR" altLang="en-US" dirty="0" err="1" smtClean="0"/>
              <a:t>Οραση</a:t>
            </a:r>
            <a:r>
              <a:rPr lang="el-GR" altLang="en-US" dirty="0" smtClean="0"/>
              <a:t> 1/2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altLang="en-US" dirty="0" smtClean="0"/>
              <a:t>Μάτια μεγάλα, σχεδόν ακίνητα</a:t>
            </a:r>
          </a:p>
          <a:p>
            <a:pPr>
              <a:defRPr/>
            </a:pPr>
            <a:r>
              <a:rPr lang="el-GR" altLang="en-US" dirty="0" smtClean="0"/>
              <a:t>Στον αμφιβληστροειδή μεγάλη ποσότητα ραβδίων (αμυδρό φως-νυκτόβια πουλιά) και </a:t>
            </a:r>
            <a:r>
              <a:rPr lang="el-GR" altLang="en-US" dirty="0" err="1" smtClean="0"/>
              <a:t>κωνίων</a:t>
            </a:r>
            <a:r>
              <a:rPr lang="el-GR" altLang="en-US" dirty="0" smtClean="0"/>
              <a:t> (οπτική οξύτητα, χρώματα-ημερόβια πουλιά)</a:t>
            </a:r>
          </a:p>
          <a:p>
            <a:pPr>
              <a:defRPr/>
            </a:pPr>
            <a:r>
              <a:rPr lang="el-GR" altLang="en-US" dirty="0" err="1" smtClean="0"/>
              <a:t>Αγγειοβριθές</a:t>
            </a:r>
            <a:r>
              <a:rPr lang="el-GR" altLang="en-US" dirty="0" smtClean="0"/>
              <a:t> </a:t>
            </a:r>
            <a:r>
              <a:rPr lang="el-GR" altLang="en-US" dirty="0" err="1" smtClean="0"/>
              <a:t>κτένιο</a:t>
            </a:r>
            <a:r>
              <a:rPr lang="el-GR" altLang="en-US" dirty="0" smtClean="0"/>
              <a:t> προσκολλημένο στον αμφιβληστροειδή με προέκταση στο υαλώδες σώμα, παρέχει οξυγόνο και θρεπτικά.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/>
              <a:t>΄</a:t>
            </a:r>
            <a:r>
              <a:rPr lang="el-GR" altLang="en-US" dirty="0" err="1"/>
              <a:t>Οραση</a:t>
            </a:r>
            <a:r>
              <a:rPr lang="el-GR" altLang="en-US" dirty="0"/>
              <a:t> </a:t>
            </a:r>
            <a:r>
              <a:rPr lang="el-GR" altLang="en-US" dirty="0" smtClean="0"/>
              <a:t>2/2</a:t>
            </a:r>
            <a:endParaRPr lang="en-US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altLang="en-US" dirty="0" err="1" smtClean="0"/>
              <a:t>Βοθρίο</a:t>
            </a:r>
            <a:r>
              <a:rPr lang="el-GR" altLang="en-US" dirty="0" smtClean="0"/>
              <a:t> 1 ή 2 (αρπακτικά) σημείο οξύτερης όρασης του αμφιβληστροειδούς.</a:t>
            </a:r>
          </a:p>
          <a:p>
            <a:pPr>
              <a:defRPr/>
            </a:pPr>
            <a:r>
              <a:rPr lang="el-GR" altLang="en-US" dirty="0" smtClean="0"/>
              <a:t>Οπτική οξύτητα γερακιού </a:t>
            </a:r>
            <a:r>
              <a:rPr lang="en-US" altLang="en-US" dirty="0" smtClean="0"/>
              <a:t>x</a:t>
            </a:r>
            <a:r>
              <a:rPr lang="el-GR" altLang="en-US" dirty="0" smtClean="0"/>
              <a:t>8 σε σχέση με άνθρωπο.</a:t>
            </a:r>
          </a:p>
          <a:p>
            <a:pPr>
              <a:defRPr/>
            </a:pPr>
            <a:r>
              <a:rPr lang="el-GR" altLang="en-US" dirty="0" err="1" smtClean="0"/>
              <a:t>Οραση</a:t>
            </a:r>
            <a:r>
              <a:rPr lang="el-GR" altLang="en-US" dirty="0" smtClean="0"/>
              <a:t> κουκουβάγιας σε αμυδρό </a:t>
            </a:r>
            <a:r>
              <a:rPr lang="el-GR" altLang="en-US" dirty="0" err="1" smtClean="0"/>
              <a:t>φώς</a:t>
            </a:r>
            <a:r>
              <a:rPr lang="el-GR" altLang="en-US" dirty="0" smtClean="0"/>
              <a:t> </a:t>
            </a:r>
            <a:r>
              <a:rPr lang="en-US" altLang="en-US" dirty="0" smtClean="0"/>
              <a:t>x</a:t>
            </a:r>
            <a:r>
              <a:rPr lang="el-GR" altLang="en-US" dirty="0" smtClean="0"/>
              <a:t>10.</a:t>
            </a:r>
          </a:p>
          <a:p>
            <a:pPr>
              <a:defRPr/>
            </a:pPr>
            <a:r>
              <a:rPr lang="el-GR" altLang="en-US" dirty="0" smtClean="0"/>
              <a:t>Γενικώς καλύτερη όραση προς το ερυθρό. </a:t>
            </a:r>
          </a:p>
          <a:p>
            <a:pPr>
              <a:defRPr/>
            </a:pPr>
            <a:r>
              <a:rPr lang="el-GR" altLang="en-US" dirty="0" smtClean="0"/>
              <a:t>Δυνατότητα όρασης στο υπεριώδες.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Οφθαλμός γερακιού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42</a:t>
            </a:fld>
            <a:endParaRPr lang="el-GR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98" y="1698691"/>
            <a:ext cx="2492493" cy="2068513"/>
          </a:xfrm>
          <a:ln>
            <a:solidFill>
              <a:srgbClr val="002060"/>
            </a:solidFill>
          </a:ln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07" y="1411804"/>
            <a:ext cx="1913035" cy="4598471"/>
          </a:xfrm>
          <a:ln>
            <a:solidFill>
              <a:srgbClr val="002060"/>
            </a:solidFill>
          </a:ln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932545" y="3907664"/>
            <a:ext cx="6112201" cy="2558211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0000"/>
              </a:lnSpc>
            </a:pPr>
            <a:r>
              <a:rPr lang="el-GR" altLang="en-US" dirty="0"/>
              <a:t>Ο οφθαλμός του γερακιού διαθέτει όλα τα δομικά </a:t>
            </a:r>
            <a:r>
              <a:rPr lang="el-GR" altLang="en-US" dirty="0" smtClean="0"/>
              <a:t>στοιχεία του </a:t>
            </a:r>
            <a:r>
              <a:rPr lang="el-GR" altLang="en-US" dirty="0"/>
              <a:t>οφθαλμού των θηλαστικών και επιπλέον μια ιδιόμορφη δομή, </a:t>
            </a:r>
            <a:r>
              <a:rPr lang="el-GR" altLang="en-US" dirty="0" smtClean="0"/>
              <a:t>το </a:t>
            </a:r>
            <a:r>
              <a:rPr lang="el-GR" altLang="en-US" b="1" dirty="0" err="1"/>
              <a:t>κτένιο</a:t>
            </a:r>
            <a:r>
              <a:rPr lang="el-GR" altLang="en-US" dirty="0"/>
              <a:t>, το οποίο θεωρείται ότι διατρέφει τον αμφιβληστροειδή</a:t>
            </a:r>
            <a:r>
              <a:rPr lang="el-GR" altLang="en-US" dirty="0" smtClean="0"/>
              <a:t>.</a:t>
            </a:r>
          </a:p>
          <a:p>
            <a:pPr marL="0" indent="0" algn="just">
              <a:lnSpc>
                <a:spcPct val="110000"/>
              </a:lnSpc>
            </a:pPr>
            <a:r>
              <a:rPr lang="el-GR" altLang="en-US" dirty="0"/>
              <a:t>Η εξαιρετικά οξεία όραση του γερακιού αποδίδεται στην </a:t>
            </a:r>
            <a:r>
              <a:rPr lang="el-GR" altLang="en-US" dirty="0" smtClean="0"/>
              <a:t>εξαιρετική </a:t>
            </a:r>
            <a:r>
              <a:rPr lang="el-GR" altLang="en-US" dirty="0"/>
              <a:t>πυκνότητα των οπτικών κυττάρων στη περιοχή </a:t>
            </a:r>
            <a:r>
              <a:rPr lang="el-GR" altLang="en-US" dirty="0" smtClean="0"/>
              <a:t>του </a:t>
            </a:r>
            <a:r>
              <a:rPr lang="el-GR" altLang="en-US" dirty="0" err="1" smtClean="0"/>
              <a:t>βοθρίου</a:t>
            </a:r>
            <a:r>
              <a:rPr lang="el-GR" altLang="en-US" dirty="0"/>
              <a:t>, 1,5 </a:t>
            </a:r>
            <a:r>
              <a:rPr lang="el-GR" altLang="en-US" dirty="0" err="1"/>
              <a:t>εκατομ</a:t>
            </a:r>
            <a:r>
              <a:rPr lang="el-GR" altLang="en-US" dirty="0"/>
              <a:t>., ενώ ο άνθρωπος έχει μόλις 200.000</a:t>
            </a:r>
            <a:r>
              <a:rPr lang="el-GR" alt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60919" y="35225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234891" y="35225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1852613" y="2708275"/>
            <a:ext cx="13509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l-GR" altLang="en-US" sz="1600" b="1">
                <a:solidFill>
                  <a:srgbClr val="FF0000"/>
                </a:solidFill>
              </a:rPr>
              <a:t>Κουκουβάγια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5165725" y="2852738"/>
            <a:ext cx="1093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l-GR" altLang="en-US" sz="1600" b="1">
                <a:solidFill>
                  <a:srgbClr val="FF0000"/>
                </a:solidFill>
              </a:rPr>
              <a:t>Σπουργίτι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Οπτικές προσαρμογές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43</a:t>
            </a:fld>
            <a:endParaRPr lang="el-GR" alt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94" y="1866900"/>
            <a:ext cx="2587162" cy="2032000"/>
          </a:xfrm>
          <a:ln>
            <a:solidFill>
              <a:srgbClr val="0070C0"/>
            </a:solidFill>
          </a:ln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30" y="4060825"/>
            <a:ext cx="2831290" cy="2032000"/>
          </a:xfrm>
          <a:ln>
            <a:solidFill>
              <a:srgbClr val="0070C0"/>
            </a:solidFill>
          </a:ln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395" y="1847850"/>
            <a:ext cx="2760260" cy="2032000"/>
          </a:xfrm>
          <a:ln>
            <a:solidFill>
              <a:srgbClr val="0070C0"/>
            </a:solidFill>
          </a:ln>
        </p:spPr>
      </p:pic>
      <p:sp>
        <p:nvSpPr>
          <p:cNvPr id="12" name="Content Placeholder 11"/>
          <p:cNvSpPr>
            <a:spLocks noGrp="1"/>
          </p:cNvSpPr>
          <p:nvPr>
            <p:ph sz="quarter" idx="19"/>
          </p:nvPr>
        </p:nvSpPr>
        <p:spPr>
          <a:xfrm>
            <a:off x="4099560" y="4060595"/>
            <a:ext cx="4415790" cy="203200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0000"/>
              </a:lnSpc>
            </a:pPr>
            <a:r>
              <a:rPr lang="el-GR" dirty="0"/>
              <a:t>Σχεδόν σε όλα τα πουλιά υπάρχει επικάλυψη μεταξύ των οπτικών πεδίων </a:t>
            </a:r>
            <a:r>
              <a:rPr lang="el-GR" dirty="0" smtClean="0"/>
              <a:t>των δύο </a:t>
            </a:r>
            <a:r>
              <a:rPr lang="el-GR" dirty="0"/>
              <a:t>οφθαλμών. Η περιοχή της διοπτρικής όρασης (χρωματισμένη) επιτρέπει </a:t>
            </a:r>
            <a:r>
              <a:rPr lang="el-GR" dirty="0" smtClean="0"/>
              <a:t>την αντίληψη </a:t>
            </a:r>
            <a:r>
              <a:rPr lang="el-GR" dirty="0"/>
              <a:t>του βάθους πεδίου, απαραίτητη για τον υπολογισμό της απόστασης.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62540" y="363306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964557" y="36219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640476" y="57935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dirty="0" smtClean="0"/>
              <a:t>Αναπαραγωγικό σύστημα 1/2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l-GR" altLang="en-US" dirty="0" smtClean="0"/>
              <a:t>Μεγέθυνση των </a:t>
            </a:r>
            <a:r>
              <a:rPr lang="el-GR" altLang="en-US" dirty="0" err="1" smtClean="0"/>
              <a:t>όρχεων</a:t>
            </a:r>
            <a:r>
              <a:rPr lang="el-GR" altLang="en-US" dirty="0" smtClean="0"/>
              <a:t> κατά την αναπαραγωγή.</a:t>
            </a:r>
          </a:p>
          <a:p>
            <a:pPr>
              <a:defRPr/>
            </a:pPr>
            <a:r>
              <a:rPr lang="el-GR" altLang="en-US" dirty="0" smtClean="0"/>
              <a:t>Ανάπτυξη αριστερής μόνον ωοθήκης και ωαγωγού.</a:t>
            </a:r>
          </a:p>
          <a:p>
            <a:pPr>
              <a:defRPr/>
            </a:pPr>
            <a:r>
              <a:rPr lang="el-GR" altLang="en-US" dirty="0" smtClean="0"/>
              <a:t>Γονιμοποίηση στο άνω μέρος του ωαγωγού πριν την πρόσθεση </a:t>
            </a:r>
            <a:r>
              <a:rPr lang="el-GR" altLang="en-US" dirty="0" err="1" smtClean="0"/>
              <a:t>αλβουμίνης</a:t>
            </a:r>
            <a:r>
              <a:rPr lang="el-GR" altLang="en-US" dirty="0" smtClean="0"/>
              <a:t>, μεμβράνης του κελύφους και κελύφους.</a:t>
            </a:r>
          </a:p>
          <a:p>
            <a:pPr>
              <a:defRPr/>
            </a:pPr>
            <a:r>
              <a:rPr lang="el-GR" altLang="en-US" dirty="0" smtClean="0"/>
              <a:t>Διατήρηση επί μακρό του σπερματικού υλικού στον ωαγωγό.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Αναπαραγωγικό σύστημα </a:t>
            </a:r>
            <a:r>
              <a:rPr lang="el-GR" dirty="0" smtClean="0"/>
              <a:t>2/2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BC2E0-F795-46B2-A598-27F319D56F5A}" type="slidenum">
              <a:rPr lang="el-GR" altLang="en-US" smtClean="0"/>
              <a:pPr>
                <a:defRPr/>
              </a:pPr>
              <a:t>45</a:t>
            </a:fld>
            <a:endParaRPr lang="el-GR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98" y="1574294"/>
            <a:ext cx="2815588" cy="4588155"/>
          </a:xfrm>
        </p:spPr>
      </p:pic>
      <p:sp>
        <p:nvSpPr>
          <p:cNvPr id="6" name="TextBox 5"/>
          <p:cNvSpPr txBox="1"/>
          <p:nvPr/>
        </p:nvSpPr>
        <p:spPr>
          <a:xfrm>
            <a:off x="6024559" y="582843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smtClean="0"/>
              <a:t>Συστήματα σύζευξης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altLang="en-US" smtClean="0"/>
              <a:t>Μονογαμία 90% μονογαμικά συνήθως εποχικά αλλά και εφ’όρου ζωής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altLang="en-US" smtClean="0"/>
              <a:t>Πολυγαμία κυρίως πολυγυνία (αγριόκοτες)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altLang="en-US" smtClean="0"/>
              <a:t>Τόπος αναμέτρησης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altLang="en-US" smtClean="0"/>
              <a:t>Πολυανδρία (παράκτια είδη) Τα αρσενικά κυρίως φροντίζουν τα μικρά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altLang="en-US" smtClean="0"/>
              <a:t>Φωλεόφιλα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altLang="en-US" smtClean="0"/>
              <a:t>Φωλεόφυγα (ορτύκια, πάπιες, ορνιθόμορφα)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Σύστημα σύζευξης : Πολυγυνία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47</a:t>
            </a:fld>
            <a:endParaRPr lang="el-GR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53" y="1390719"/>
            <a:ext cx="4645576" cy="4618196"/>
          </a:xfrm>
        </p:spPr>
      </p:pic>
      <p:sp>
        <p:nvSpPr>
          <p:cNvPr id="6" name="TextBox 5"/>
          <p:cNvSpPr txBox="1"/>
          <p:nvPr/>
        </p:nvSpPr>
        <p:spPr>
          <a:xfrm>
            <a:off x="6880415" y="558964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Νεοσσοί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48</a:t>
            </a:fld>
            <a:endParaRPr lang="el-GR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01" y="1368098"/>
            <a:ext cx="4816309" cy="4640816"/>
          </a:xfrm>
        </p:spPr>
      </p:pic>
      <p:sp>
        <p:nvSpPr>
          <p:cNvPr id="6" name="TextBox 5"/>
          <p:cNvSpPr txBox="1"/>
          <p:nvPr/>
        </p:nvSpPr>
        <p:spPr>
          <a:xfrm>
            <a:off x="7198770" y="55601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160272" y="5503923"/>
            <a:ext cx="698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l-GR" altLang="en-US" dirty="0">
                <a:latin typeface="+mn-lt"/>
              </a:rPr>
              <a:t>Το αρσενικό Εμού όσο επωάζει τα αυγά του δεν τρέφεται. </a:t>
            </a:r>
          </a:p>
          <a:p>
            <a:pPr eaLnBrk="1" hangingPunct="1"/>
            <a:r>
              <a:rPr lang="el-GR" altLang="en-US" dirty="0">
                <a:latin typeface="+mn-lt"/>
              </a:rPr>
              <a:t>Μετά την εκκόλαψη φροντίζει τους νεοσσούς για οκτώ περίπου μήνες</a:t>
            </a:r>
            <a:r>
              <a:rPr lang="el-GR" altLang="en-US" sz="1600" dirty="0"/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Γονική Μέριμνα 1/4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04" y="1467809"/>
            <a:ext cx="5050536" cy="4027005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49</a:t>
            </a:fld>
            <a:endParaRPr lang="el-G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287259" y="522692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Archaeopteryx </a:t>
            </a:r>
            <a:r>
              <a:rPr lang="en-US" i="1" dirty="0" err="1"/>
              <a:t>lithographica</a:t>
            </a:r>
            <a:r>
              <a:rPr lang="en-US" i="1" dirty="0"/>
              <a:t> </a:t>
            </a:r>
            <a:r>
              <a:rPr lang="el-GR" dirty="0" smtClean="0"/>
              <a:t>2</a:t>
            </a:r>
            <a:r>
              <a:rPr lang="en-US" dirty="0" smtClean="0"/>
              <a:t>/2</a:t>
            </a:r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Χαρακτηριστικά πουλιού: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α. Κρανίο παρόμοιο με </a:t>
            </a:r>
            <a:r>
              <a:rPr lang="el-GR" altLang="en-US" dirty="0" err="1" smtClean="0"/>
              <a:t>αρτίγονου</a:t>
            </a:r>
            <a:r>
              <a:rPr lang="el-GR" altLang="en-US" dirty="0" smtClean="0"/>
              <a:t> πουλιού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β. Γνάθους σε σχήμα ράμφους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γ. Φτερά (σαφές αποτύπωμα)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altLang="en-US" dirty="0" smtClean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Αδιαμφισβήτητη απόδειξη της στενής φυλογενετικής σχέσης πουλιών και </a:t>
            </a:r>
            <a:r>
              <a:rPr lang="el-GR" altLang="en-US" dirty="0" err="1" smtClean="0"/>
              <a:t>Θηρόποδων</a:t>
            </a:r>
            <a:r>
              <a:rPr lang="el-GR" altLang="en-US" dirty="0" smtClean="0"/>
              <a:t> δεινοσαύρων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Γονική Μέριμνα </a:t>
            </a:r>
            <a:r>
              <a:rPr lang="el-GR" sz="4000" dirty="0" smtClean="0"/>
              <a:t>2/4</a:t>
            </a:r>
            <a:endParaRPr lang="en-US" sz="40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93" t="-648" r="-12693" b="-648"/>
          <a:stretch/>
        </p:blipFill>
        <p:spPr>
          <a:xfrm>
            <a:off x="3825239" y="457200"/>
            <a:ext cx="4829840" cy="5579428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sz="2000" dirty="0"/>
              <a:t>Ο δρυοκολάπτης ετοιμάζει μόνος του τη φωλιά </a:t>
            </a:r>
            <a:r>
              <a:rPr lang="el-GR" sz="2000" dirty="0" smtClean="0"/>
              <a:t>για </a:t>
            </a:r>
            <a:r>
              <a:rPr lang="el-GR" sz="2000" dirty="0"/>
              <a:t>τα μικρά του τα οποία υπερασπίζεται σθεναρά </a:t>
            </a:r>
            <a:r>
              <a:rPr lang="el-GR" sz="2000" dirty="0" smtClean="0"/>
              <a:t>σε </a:t>
            </a:r>
            <a:r>
              <a:rPr lang="el-GR" sz="2000" dirty="0"/>
              <a:t>κάθε κίνδυνο.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50</a:t>
            </a:fld>
            <a:endParaRPr lang="el-G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239953" y="573048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Γονική Μέριμνα </a:t>
            </a:r>
            <a:r>
              <a:rPr lang="el-GR" dirty="0" smtClean="0"/>
              <a:t>3/4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4323" r="1356"/>
          <a:stretch/>
        </p:blipFill>
        <p:spPr>
          <a:xfrm>
            <a:off x="2540001" y="1335314"/>
            <a:ext cx="3947886" cy="4793054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51</a:t>
            </a:fld>
            <a:endParaRPr lang="el-G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623583" y="58113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9841" y="457200"/>
            <a:ext cx="3257550" cy="1600200"/>
          </a:xfrm>
        </p:spPr>
        <p:txBody>
          <a:bodyPr>
            <a:normAutofit/>
          </a:bodyPr>
          <a:lstStyle/>
          <a:p>
            <a:r>
              <a:rPr lang="el-GR" sz="4000" dirty="0"/>
              <a:t>Γονική Μέριμνα </a:t>
            </a:r>
            <a:r>
              <a:rPr lang="el-GR" sz="4000" dirty="0" smtClean="0"/>
              <a:t>4/4</a:t>
            </a:r>
            <a:endParaRPr lang="en-US" sz="40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73" t="-490" r="-16973" b="-490"/>
          <a:stretch/>
        </p:blipFill>
        <p:spPr>
          <a:xfrm>
            <a:off x="3887391" y="457200"/>
            <a:ext cx="4629150" cy="5780088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sz="2000" dirty="0"/>
              <a:t>Ο αυτοκρατορικός πιγκουΐνος φέρει το αυγό </a:t>
            </a:r>
            <a:r>
              <a:rPr lang="el-GR" sz="2000" dirty="0" err="1" smtClean="0"/>
              <a:t>τουανάμεσα</a:t>
            </a:r>
            <a:r>
              <a:rPr lang="el-GR" sz="2000" dirty="0" smtClean="0"/>
              <a:t> </a:t>
            </a:r>
            <a:r>
              <a:rPr lang="el-GR" sz="2000" dirty="0"/>
              <a:t>στα πόδια του προφυλαγμένο μέσα σε ένα </a:t>
            </a:r>
            <a:r>
              <a:rPr lang="el-GR" sz="2000" dirty="0" smtClean="0"/>
              <a:t>δερμικό </a:t>
            </a:r>
            <a:r>
              <a:rPr lang="el-GR" sz="2000" dirty="0"/>
              <a:t>θύλακα επενδυμένο με πούπουλα. </a:t>
            </a:r>
            <a:r>
              <a:rPr lang="el-GR" sz="2000" dirty="0" smtClean="0"/>
              <a:t>Αργότερα φροντίζει </a:t>
            </a:r>
            <a:r>
              <a:rPr lang="el-GR" sz="2000" dirty="0"/>
              <a:t>για το μεγάλωμα του νεοσσού.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52</a:t>
            </a:fld>
            <a:endParaRPr lang="el-G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687023" y="595870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dirty="0" smtClean="0"/>
              <a:t>Πτήση 1/4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altLang="en-US" sz="2800" dirty="0" smtClean="0"/>
              <a:t>Προέλευση: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altLang="en-US" sz="2800" b="1" dirty="0" smtClean="0"/>
              <a:t>1</a:t>
            </a:r>
            <a:r>
              <a:rPr lang="el-GR" altLang="en-US" sz="2800" b="1" baseline="30000" dirty="0" smtClean="0"/>
              <a:t>η</a:t>
            </a:r>
            <a:r>
              <a:rPr lang="el-GR" altLang="en-US" sz="2800" b="1" dirty="0" smtClean="0"/>
              <a:t> υπόθεση</a:t>
            </a:r>
            <a:r>
              <a:rPr lang="en-US" altLang="en-US" sz="2800" dirty="0" smtClean="0"/>
              <a:t>: </a:t>
            </a:r>
            <a:r>
              <a:rPr lang="el-GR" altLang="en-US" sz="2800" dirty="0" err="1" smtClean="0"/>
              <a:t>δενδρική</a:t>
            </a:r>
            <a:r>
              <a:rPr lang="el-GR" altLang="en-US" sz="2800" dirty="0" smtClean="0"/>
              <a:t> ή από το δένδρο προς το έδαφος.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altLang="en-US" sz="2800" b="1" dirty="0" smtClean="0"/>
              <a:t>2</a:t>
            </a:r>
            <a:r>
              <a:rPr lang="el-GR" altLang="en-US" sz="2800" b="1" baseline="30000" dirty="0" smtClean="0"/>
              <a:t>η</a:t>
            </a:r>
            <a:r>
              <a:rPr lang="el-GR" altLang="en-US" sz="2800" b="1" dirty="0" smtClean="0"/>
              <a:t> υπόθεση</a:t>
            </a:r>
            <a:r>
              <a:rPr lang="en-US" altLang="en-US" sz="2800" dirty="0" smtClean="0"/>
              <a:t>: </a:t>
            </a:r>
            <a:r>
              <a:rPr lang="el-GR" altLang="en-US" sz="2800" dirty="0" err="1" smtClean="0"/>
              <a:t>δρομευτική</a:t>
            </a:r>
            <a:r>
              <a:rPr lang="el-GR" altLang="en-US" sz="2800" dirty="0" smtClean="0"/>
              <a:t> ή από το έδαφος προς τα πάνω.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l-GR" altLang="en-US" sz="2800" dirty="0" smtClean="0"/>
              <a:t>Αποφυγή της απώλειας στήριξης με την παρουσία 1) </a:t>
            </a:r>
            <a:r>
              <a:rPr lang="el-GR" altLang="en-US" sz="2800" dirty="0" err="1" smtClean="0"/>
              <a:t>πτερυγιδίου</a:t>
            </a:r>
            <a:r>
              <a:rPr lang="el-GR" altLang="en-US" sz="2800" dirty="0" smtClean="0"/>
              <a:t>=ομάδα μικρών φτερών στον αντίχειρα</a:t>
            </a:r>
            <a:r>
              <a:rPr lang="en-US" altLang="en-US" sz="2800" dirty="0" smtClean="0"/>
              <a:t>:</a:t>
            </a:r>
            <a:r>
              <a:rPr lang="el-GR" altLang="en-US" sz="2800" dirty="0" smtClean="0"/>
              <a:t> εγκοπή στη μέση της πτέρυγας 2) εγκοπής μεταξύ των πρωτευόντων φτερών</a:t>
            </a:r>
            <a:r>
              <a:rPr lang="en-US" altLang="en-US" sz="2800" dirty="0" smtClean="0"/>
              <a:t>: </a:t>
            </a:r>
            <a:r>
              <a:rPr lang="el-GR" altLang="en-US" sz="2800" dirty="0" smtClean="0"/>
              <a:t>εγκοπή στην άκρη της πτέρυγας.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29" tIns="45715" rIns="91429" bIns="45715"/>
          <a:lstStyle/>
          <a:p>
            <a:pPr>
              <a:defRPr/>
            </a:pPr>
            <a:r>
              <a:rPr lang="el-GR" altLang="en-US" sz="4100" dirty="0"/>
              <a:t>Πτήση </a:t>
            </a:r>
            <a:r>
              <a:rPr lang="el-GR" altLang="en-US" sz="4100" dirty="0" smtClean="0"/>
              <a:t>2/4</a:t>
            </a:r>
            <a:endParaRPr lang="en-US" altLang="en-US" sz="410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649FC-F746-478C-AEE3-D8FB71DF333E}" type="slidenum">
              <a:rPr lang="el-GR" altLang="en-US" smtClean="0"/>
              <a:pPr>
                <a:defRPr/>
              </a:pPr>
              <a:t>54</a:t>
            </a:fld>
            <a:endParaRPr lang="el-GR" alt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89" r="-1110" b="-4124"/>
          <a:stretch/>
        </p:blipFill>
        <p:spPr>
          <a:xfrm>
            <a:off x="4360986" y="-23337"/>
            <a:ext cx="3603571" cy="6408502"/>
          </a:xfrm>
        </p:spPr>
      </p:pic>
      <p:sp>
        <p:nvSpPr>
          <p:cNvPr id="8" name="TextBox 7"/>
          <p:cNvSpPr txBox="1"/>
          <p:nvPr/>
        </p:nvSpPr>
        <p:spPr>
          <a:xfrm>
            <a:off x="8108346" y="573048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/>
              <a:t>Πτήση </a:t>
            </a:r>
            <a:r>
              <a:rPr lang="el-GR" altLang="en-US" dirty="0" smtClean="0"/>
              <a:t>3/4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BC2E0-F795-46B2-A598-27F319D56F5A}" type="slidenum">
              <a:rPr lang="el-GR" altLang="en-US" smtClean="0"/>
              <a:pPr>
                <a:defRPr/>
              </a:pPr>
              <a:t>55</a:t>
            </a:fld>
            <a:endParaRPr lang="el-GR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22230"/>
            <a:ext cx="7971084" cy="2883878"/>
          </a:xfrm>
        </p:spPr>
      </p:pic>
      <p:sp>
        <p:nvSpPr>
          <p:cNvPr id="6" name="TextBox 5"/>
          <p:cNvSpPr txBox="1"/>
          <p:nvPr/>
        </p:nvSpPr>
        <p:spPr>
          <a:xfrm>
            <a:off x="8239953" y="476760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/>
              <a:t>Πτήση </a:t>
            </a:r>
            <a:r>
              <a:rPr lang="el-GR" altLang="en-US" dirty="0" smtClean="0"/>
              <a:t>4/4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BC2E0-F795-46B2-A598-27F319D56F5A}" type="slidenum">
              <a:rPr lang="el-GR" altLang="en-US" smtClean="0"/>
              <a:pPr>
                <a:defRPr/>
              </a:pPr>
              <a:t>56</a:t>
            </a:fld>
            <a:endParaRPr lang="el-GR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22" y="2233245"/>
            <a:ext cx="8220371" cy="3516923"/>
          </a:xfrm>
        </p:spPr>
      </p:pic>
      <p:sp>
        <p:nvSpPr>
          <p:cNvPr id="6" name="TextBox 5"/>
          <p:cNvSpPr txBox="1"/>
          <p:nvPr/>
        </p:nvSpPr>
        <p:spPr>
          <a:xfrm>
            <a:off x="8349910" y="55157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dirty="0" smtClean="0"/>
              <a:t>Βασικά σχήματα των πτερύγων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Α. Ελλειψοειδείς (σπουργίτια, δρυοκολάπτες, καρακάξες-δάση-).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Β. Υψηλής αναλογίας διαστάσεων (</a:t>
            </a:r>
            <a:r>
              <a:rPr lang="el-GR" altLang="en-US" dirty="0" err="1" smtClean="0"/>
              <a:t>κολιμπρί</a:t>
            </a:r>
            <a:r>
              <a:rPr lang="el-GR" altLang="en-US" dirty="0" smtClean="0"/>
              <a:t>, χελιδόνια, γλάροι-τρέφονται πετώντας ή μακρινές μεταναστεύσεις-).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Γ. Δυναμικής προώθησης (ωκεάνια άλμπατρος, </a:t>
            </a:r>
            <a:r>
              <a:rPr lang="el-GR" altLang="en-US" dirty="0" err="1" smtClean="0"/>
              <a:t>σούλες</a:t>
            </a:r>
            <a:r>
              <a:rPr lang="el-GR" altLang="en-US" dirty="0" smtClean="0"/>
              <a:t>-πτήση σε μεγάλο ύψος-).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altLang="en-US" dirty="0" smtClean="0"/>
              <a:t>Δ. Δυναμικής άνωσης (γύπες, αετοί, κουκουβάγιες-θηρευτές, βαρύ φορτίο-).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Πτέρυγες πουλιών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BC2E0-F795-46B2-A598-27F319D56F5A}" type="slidenum">
              <a:rPr lang="el-GR" altLang="en-US" smtClean="0"/>
              <a:pPr>
                <a:defRPr/>
              </a:pPr>
              <a:t>58</a:t>
            </a:fld>
            <a:endParaRPr lang="el-GR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6" y="1916723"/>
            <a:ext cx="7632828" cy="3473287"/>
          </a:xfrm>
        </p:spPr>
      </p:pic>
      <p:sp>
        <p:nvSpPr>
          <p:cNvPr id="6" name="TextBox 5"/>
          <p:cNvSpPr txBox="1"/>
          <p:nvPr/>
        </p:nvSpPr>
        <p:spPr>
          <a:xfrm>
            <a:off x="8383743" y="498495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dirty="0" smtClean="0"/>
              <a:t>Μετανάστευση 1/4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l-GR" altLang="en-US" dirty="0" smtClean="0"/>
              <a:t>Αρχές άνοιξης (μακρά διάρκεια ημέρας) ανάπτυξη </a:t>
            </a:r>
            <a:r>
              <a:rPr lang="el-GR" altLang="en-US" dirty="0" err="1" smtClean="0"/>
              <a:t>γονάδων</a:t>
            </a:r>
            <a:r>
              <a:rPr lang="el-GR" altLang="en-US" dirty="0" smtClean="0"/>
              <a:t> και συσσώρευση λίπους προδιάθεση για την προς Β. Μετανάστευση.</a:t>
            </a:r>
          </a:p>
          <a:p>
            <a:pPr>
              <a:defRPr/>
            </a:pPr>
            <a:r>
              <a:rPr lang="el-GR" altLang="en-US" dirty="0" smtClean="0"/>
              <a:t>Σχέση με ενεργοποίηση της υπόφυσης .</a:t>
            </a:r>
          </a:p>
          <a:p>
            <a:pPr>
              <a:defRPr/>
            </a:pPr>
            <a:endParaRPr lang="el-GR" altLang="en-US" dirty="0" smtClean="0"/>
          </a:p>
          <a:p>
            <a:pPr>
              <a:defRPr/>
            </a:pPr>
            <a:r>
              <a:rPr lang="el-GR" altLang="en-US" dirty="0" smtClean="0"/>
              <a:t>Οπτική πλοήγηση.</a:t>
            </a:r>
          </a:p>
          <a:p>
            <a:pPr>
              <a:defRPr/>
            </a:pPr>
            <a:r>
              <a:rPr lang="el-GR" altLang="en-US" dirty="0" smtClean="0"/>
              <a:t>Ακριβής έμφυτη αίσθηση του χρόνου.</a:t>
            </a:r>
          </a:p>
          <a:p>
            <a:pPr>
              <a:defRPr/>
            </a:pPr>
            <a:r>
              <a:rPr lang="el-GR" altLang="en-US" dirty="0" smtClean="0"/>
              <a:t>Ενστικτώδης αίσθηση της κατεύθυνσης.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Κοινά χαρακτηριστικά </a:t>
            </a:r>
            <a:br>
              <a:rPr lang="el-GR" sz="4000" dirty="0" smtClean="0"/>
            </a:br>
            <a:r>
              <a:rPr lang="el-GR" sz="4000" dirty="0" smtClean="0"/>
              <a:t>ερπετών και πουλιών</a:t>
            </a:r>
            <a:endParaRPr lang="en-US" sz="4000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altLang="en-US" dirty="0" smtClean="0"/>
              <a:t>Ένας ινιακός κόνδυλος.</a:t>
            </a:r>
          </a:p>
          <a:p>
            <a:pPr>
              <a:defRPr/>
            </a:pPr>
            <a:r>
              <a:rPr lang="el-GR" altLang="en-US" dirty="0" smtClean="0"/>
              <a:t>Αναβολέας.</a:t>
            </a:r>
          </a:p>
          <a:p>
            <a:pPr>
              <a:defRPr/>
            </a:pPr>
            <a:r>
              <a:rPr lang="el-GR" altLang="en-US" dirty="0" smtClean="0"/>
              <a:t>Κάτω γνάθος από 5-6 οστά.</a:t>
            </a:r>
          </a:p>
          <a:p>
            <a:pPr>
              <a:defRPr/>
            </a:pPr>
            <a:r>
              <a:rPr lang="el-GR" altLang="en-US" dirty="0" smtClean="0"/>
              <a:t>Ουρικό οξύ.</a:t>
            </a:r>
          </a:p>
          <a:p>
            <a:pPr>
              <a:defRPr/>
            </a:pPr>
            <a:r>
              <a:rPr lang="el-GR" altLang="en-US" dirty="0" smtClean="0"/>
              <a:t>Αυγά με λέκιθο.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alt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Μετανάστευση 2/4</a:t>
            </a:r>
            <a:endParaRPr lang="en-US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altLang="en-US" dirty="0" smtClean="0"/>
              <a:t>Μαγνητικό πεδίο της γης</a:t>
            </a:r>
          </a:p>
          <a:p>
            <a:pPr>
              <a:defRPr/>
            </a:pPr>
            <a:r>
              <a:rPr lang="el-GR" altLang="en-US" dirty="0" smtClean="0"/>
              <a:t>Πειράματα </a:t>
            </a:r>
            <a:r>
              <a:rPr lang="en-US" altLang="en-US" dirty="0" smtClean="0"/>
              <a:t>Kramer </a:t>
            </a:r>
            <a:r>
              <a:rPr lang="el-GR" altLang="en-US" dirty="0" smtClean="0"/>
              <a:t>και </a:t>
            </a:r>
            <a:r>
              <a:rPr lang="en-US" altLang="en-US" dirty="0" smtClean="0"/>
              <a:t>Sauer:</a:t>
            </a:r>
            <a:r>
              <a:rPr lang="el-GR" altLang="en-US" dirty="0" smtClean="0"/>
              <a:t> προσανατολισμός σε σχέση με το αζιμούθιο του ήλιου</a:t>
            </a:r>
          </a:p>
          <a:p>
            <a:pPr>
              <a:defRPr/>
            </a:pPr>
            <a:r>
              <a:rPr lang="el-GR" altLang="en-US" dirty="0" smtClean="0"/>
              <a:t>Πείραμα </a:t>
            </a:r>
            <a:r>
              <a:rPr lang="en-US" altLang="en-US" dirty="0" err="1" smtClean="0"/>
              <a:t>Emlen</a:t>
            </a:r>
            <a:r>
              <a:rPr lang="en-US" altLang="en-US" dirty="0" smtClean="0"/>
              <a:t>:</a:t>
            </a:r>
            <a:r>
              <a:rPr lang="el-GR" altLang="en-US" dirty="0" smtClean="0"/>
              <a:t> δεν υπάρχει έμφυτη αίσθηση της κατεύθυνσης, τα πουλιά μαθαίνουν την κατεύθυνση βλέποντας τον ουρανό να περιστρέφεται γύρο από «ένα» Πολικό Αστέρα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l-GR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724" y="457200"/>
            <a:ext cx="3923070" cy="1600200"/>
          </a:xfrm>
        </p:spPr>
        <p:txBody>
          <a:bodyPr>
            <a:normAutofit/>
          </a:bodyPr>
          <a:lstStyle/>
          <a:p>
            <a:r>
              <a:rPr lang="el-GR" sz="4400" dirty="0" smtClean="0"/>
              <a:t>Μετανάστευση</a:t>
            </a:r>
            <a:r>
              <a:rPr lang="el-GR" sz="4000" dirty="0" smtClean="0"/>
              <a:t> 3/4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38" t="320" r="-11738" b="320"/>
          <a:stretch/>
        </p:blipFill>
        <p:spPr>
          <a:xfrm>
            <a:off x="3887391" y="123092"/>
            <a:ext cx="4629150" cy="5996354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BC2E0-F795-46B2-A598-27F319D56F5A}" type="slidenum">
              <a:rPr lang="el-GR" altLang="en-US" smtClean="0"/>
              <a:pPr>
                <a:defRPr/>
              </a:pPr>
              <a:t>61</a:t>
            </a:fld>
            <a:endParaRPr lang="el-G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108346" y="573048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" y="457200"/>
            <a:ext cx="3643551" cy="1600200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Μετανάστευση 4/4</a:t>
            </a:r>
            <a:endParaRPr lang="en-US" sz="4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altLang="en-US" smtClean="0"/>
              <a:t>Ενότητα 2η. Πουλιά</a:t>
            </a:r>
            <a:endParaRPr lang="el-GR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BC2E0-F795-46B2-A598-27F319D56F5A}" type="slidenum">
              <a:rPr lang="el-GR" altLang="en-US" smtClean="0"/>
              <a:pPr>
                <a:defRPr/>
              </a:pPr>
              <a:t>62</a:t>
            </a:fld>
            <a:endParaRPr lang="el-GR" alt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68" t="1183" r="-10268" b="1183"/>
          <a:stretch/>
        </p:blipFill>
        <p:spPr>
          <a:xfrm>
            <a:off x="3887390" y="228600"/>
            <a:ext cx="4713317" cy="5908431"/>
          </a:xfrm>
        </p:spPr>
      </p:pic>
      <p:sp>
        <p:nvSpPr>
          <p:cNvPr id="6" name="TextBox 5"/>
          <p:cNvSpPr txBox="1"/>
          <p:nvPr/>
        </p:nvSpPr>
        <p:spPr>
          <a:xfrm>
            <a:off x="8108346" y="58157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Τέλος Παρουσίασης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</a:rPr>
              <a:t>Σημειώματα</a:t>
            </a:r>
            <a:endParaRPr lang="el-GR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2η. Πουλιά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66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Ρόζα – Μαρία Τζαννετάτου Πολυμένη, Επίκουρη Καθηγήτρια. «Ζωολογία </a:t>
            </a:r>
            <a:r>
              <a:rPr lang="en-US" altLang="en-US" sz="2000" dirty="0" smtClean="0"/>
              <a:t>II</a:t>
            </a:r>
            <a:r>
              <a:rPr lang="el-GR" altLang="en-US" sz="2000" dirty="0" smtClean="0"/>
              <a:t>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2. Πουλιά».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http://opencourses.uoa.gr/courses/BIOL1/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2η. Πουλιά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67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Σχέση ερπετών – πουλιών 1/3</a:t>
            </a:r>
            <a:endParaRPr 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b="1" dirty="0" smtClean="0"/>
              <a:t>Thomas Huxley</a:t>
            </a:r>
            <a:r>
              <a:rPr lang="en-US" altLang="en-US" dirty="0" smtClean="0"/>
              <a:t>:</a:t>
            </a:r>
            <a:r>
              <a:rPr lang="el-GR" altLang="en-US" dirty="0" smtClean="0"/>
              <a:t> Τα πουλιά είναι τα «δοξασμένα ερπετά». Τα ταξινόμησε στους </a:t>
            </a:r>
            <a:r>
              <a:rPr lang="el-GR" altLang="en-US" dirty="0" err="1" smtClean="0"/>
              <a:t>Θηρόποδους</a:t>
            </a:r>
            <a:r>
              <a:rPr lang="el-GR" altLang="en-US" dirty="0" smtClean="0"/>
              <a:t> δεινόσαυρους.</a:t>
            </a:r>
          </a:p>
          <a:p>
            <a:pPr>
              <a:defRPr/>
            </a:pPr>
            <a:r>
              <a:rPr lang="el-GR" altLang="en-US" b="1" dirty="0" err="1" smtClean="0"/>
              <a:t>Θηρόποδοι</a:t>
            </a:r>
            <a:r>
              <a:rPr lang="el-GR" altLang="en-US" b="1" dirty="0" smtClean="0"/>
              <a:t> και πουλιά</a:t>
            </a:r>
            <a:r>
              <a:rPr lang="en-US" altLang="en-US" dirty="0" smtClean="0"/>
              <a:t>:</a:t>
            </a:r>
            <a:r>
              <a:rPr lang="el-GR" altLang="en-US" dirty="0" smtClean="0"/>
              <a:t> επιμηκυμένος ευκίνητος λαιμός σε σχήμα </a:t>
            </a:r>
            <a:r>
              <a:rPr lang="en-US" altLang="en-US" dirty="0" smtClean="0"/>
              <a:t>S</a:t>
            </a:r>
            <a:r>
              <a:rPr lang="el-GR" altLang="en-US" dirty="0" smtClean="0"/>
              <a:t>.</a:t>
            </a:r>
          </a:p>
          <a:p>
            <a:pPr>
              <a:defRPr/>
            </a:pPr>
            <a:r>
              <a:rPr lang="el-GR" altLang="en-US" b="1" dirty="0" err="1" smtClean="0"/>
              <a:t>Δρομεόσαυροι</a:t>
            </a:r>
            <a:r>
              <a:rPr lang="el-GR" altLang="en-US" b="1" dirty="0" smtClean="0"/>
              <a:t> (</a:t>
            </a:r>
            <a:r>
              <a:rPr lang="en-US" altLang="en-US" b="1" i="1" dirty="0" smtClean="0"/>
              <a:t>Velociraptor</a:t>
            </a:r>
            <a:r>
              <a:rPr lang="en-US" altLang="en-US" b="1" dirty="0" smtClean="0"/>
              <a:t>)-</a:t>
            </a:r>
            <a:r>
              <a:rPr lang="el-GR" altLang="en-US" b="1" dirty="0" smtClean="0"/>
              <a:t>Πουλιά</a:t>
            </a:r>
            <a:r>
              <a:rPr lang="el-GR" altLang="en-US" dirty="0" smtClean="0"/>
              <a:t>, κοινά χαρακτηριστικά</a:t>
            </a:r>
            <a:r>
              <a:rPr lang="en-US" altLang="en-US" dirty="0" smtClean="0"/>
              <a:t>:</a:t>
            </a:r>
            <a:endParaRPr lang="el-GR" altLang="en-US" dirty="0" smtClean="0"/>
          </a:p>
          <a:p>
            <a:pPr marL="731520">
              <a:defRPr/>
            </a:pPr>
            <a:r>
              <a:rPr lang="el-GR" altLang="en-US" sz="2800" dirty="0" smtClean="0"/>
              <a:t>Υοειδές οστό (</a:t>
            </a:r>
            <a:r>
              <a:rPr lang="el-GR" altLang="en-US" sz="2800" dirty="0" err="1" smtClean="0"/>
              <a:t>συντηγμένες</a:t>
            </a:r>
            <a:r>
              <a:rPr lang="el-GR" altLang="en-US" sz="2800" dirty="0" smtClean="0"/>
              <a:t> κλείδες).</a:t>
            </a:r>
          </a:p>
          <a:p>
            <a:pPr marL="731520">
              <a:defRPr/>
            </a:pPr>
            <a:r>
              <a:rPr lang="el-GR" altLang="en-US" sz="2800" dirty="0" smtClean="0"/>
              <a:t>Καρπικά οστά για περιστροφικές κινήσεις.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n-US" sz="4000" b="1" dirty="0" smtClean="0"/>
              <a:t>1/</a:t>
            </a:r>
            <a:r>
              <a:rPr lang="el-GR" sz="4000" b="1" dirty="0" smtClean="0"/>
              <a:t>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Εικόνες 1 - 9</a:t>
            </a:r>
            <a:r>
              <a:rPr lang="el-GR" sz="1600" dirty="0" smtClean="0"/>
              <a:t>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Εικόνες 10 - 15. </a:t>
            </a:r>
            <a:r>
              <a:rPr lang="en-US" sz="1600" dirty="0"/>
              <a:t>Life Nature Library THE BIRDS by Roger Tory Peterson and The Editors of </a:t>
            </a:r>
            <a:r>
              <a:rPr lang="en-US" sz="1600" dirty="0" smtClean="0"/>
              <a:t>LIFE</a:t>
            </a:r>
            <a:r>
              <a:rPr lang="el-GR" sz="1600" dirty="0" smtClean="0"/>
              <a:t> </a:t>
            </a:r>
            <a:r>
              <a:rPr lang="en-US" sz="1600" dirty="0" smtClean="0"/>
              <a:t>Copyright </a:t>
            </a:r>
            <a:r>
              <a:rPr lang="en-US" sz="1600" dirty="0"/>
              <a:t>1964 by Time Inc. Original English -language edition.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Εικόνες 16 - 18 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Εικόνες 19 – 24. </a:t>
            </a:r>
            <a:r>
              <a:rPr lang="en-US" sz="1600" dirty="0"/>
              <a:t>Life Nature Library THE BIRDS by Roger Tory Peterson and The Editors of </a:t>
            </a:r>
            <a:r>
              <a:rPr lang="en-US" sz="1600" dirty="0" err="1" smtClean="0"/>
              <a:t>LIFECopyright</a:t>
            </a:r>
            <a:r>
              <a:rPr lang="en-US" sz="1600" dirty="0" smtClean="0"/>
              <a:t> </a:t>
            </a:r>
            <a:r>
              <a:rPr lang="en-US" sz="1600" dirty="0"/>
              <a:t>1964 by Time Inc. Original English -language edition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Εικόνες 25, 26.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27, 28. </a:t>
            </a:r>
            <a:r>
              <a:rPr lang="en-US" sz="1600" dirty="0"/>
              <a:t>Life Nature Library THE BIRDS by Roger Tory Peterson and The Editors of </a:t>
            </a:r>
            <a:r>
              <a:rPr lang="en-US" sz="1600" dirty="0" smtClean="0"/>
              <a:t>LIFE</a:t>
            </a:r>
            <a:r>
              <a:rPr lang="el-GR" sz="1600" dirty="0" smtClean="0"/>
              <a:t> </a:t>
            </a:r>
            <a:r>
              <a:rPr lang="en-US" sz="1600" dirty="0" smtClean="0"/>
              <a:t>Copyright </a:t>
            </a:r>
            <a:r>
              <a:rPr lang="en-US" sz="1600" dirty="0"/>
              <a:t>1964 by Time Inc. Original English -language edition.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2</a:t>
            </a:r>
            <a:r>
              <a:rPr lang="en-US" sz="4000" b="1" dirty="0" smtClean="0"/>
              <a:t>/</a:t>
            </a:r>
            <a:r>
              <a:rPr lang="el-GR" sz="4000" b="1" dirty="0" smtClean="0"/>
              <a:t>2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 smtClean="0"/>
              <a:t>Εικόνες 29 - 31</a:t>
            </a:r>
            <a:r>
              <a:rPr lang="el-GR" sz="1600" dirty="0"/>
              <a:t>. </a:t>
            </a:r>
            <a:r>
              <a:rPr lang="en-US" sz="1600" dirty="0"/>
              <a:t>Life Nature Library THE BIRDS by Roger Tory Peterson and The Editors of </a:t>
            </a:r>
            <a:r>
              <a:rPr lang="en-US" sz="1600" dirty="0" smtClean="0"/>
              <a:t>LIFE</a:t>
            </a:r>
            <a:r>
              <a:rPr lang="el-GR" sz="1600" dirty="0" smtClean="0"/>
              <a:t> </a:t>
            </a:r>
            <a:r>
              <a:rPr lang="en-US" sz="1600" dirty="0" smtClean="0"/>
              <a:t>Copyright </a:t>
            </a:r>
            <a:r>
              <a:rPr lang="en-US" sz="1600" dirty="0"/>
              <a:t>1964 by Time Inc. Original English -language edition.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Εικόνες 32 - 34.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35</a:t>
            </a:r>
            <a:r>
              <a:rPr lang="el-GR" sz="1600" dirty="0"/>
              <a:t>. </a:t>
            </a:r>
            <a:r>
              <a:rPr lang="en-US" sz="1600" dirty="0"/>
              <a:t>This blog is licensed under a Creative Commons License. </a:t>
            </a:r>
            <a:r>
              <a:rPr lang="el-GR" sz="1600" dirty="0"/>
              <a:t>Σύνδεσμος: </a:t>
            </a:r>
            <a:r>
              <a:rPr lang="en-US" sz="1600" dirty="0"/>
              <a:t>http://pandasthumb.org/archives/2013/04/emu-a-large-bir.html. </a:t>
            </a:r>
            <a:r>
              <a:rPr lang="el-GR" sz="1600" dirty="0"/>
              <a:t>Πηγή: </a:t>
            </a:r>
            <a:r>
              <a:rPr lang="en-US" sz="1600" dirty="0"/>
              <a:t>http://pandasthumb.org.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36. </a:t>
            </a:r>
            <a:r>
              <a:rPr lang="en-US" sz="1600" dirty="0"/>
              <a:t>Life Nature Library THE BIRDS by Roger Tory Peterson and The Editors of </a:t>
            </a:r>
            <a:r>
              <a:rPr lang="en-US" sz="1600" dirty="0" smtClean="0"/>
              <a:t>LIFE</a:t>
            </a:r>
            <a:r>
              <a:rPr lang="el-GR" sz="1600" dirty="0" smtClean="0"/>
              <a:t> </a:t>
            </a:r>
            <a:r>
              <a:rPr lang="en-US" sz="1600" dirty="0" smtClean="0"/>
              <a:t>Copyright </a:t>
            </a:r>
            <a:r>
              <a:rPr lang="en-US" sz="1600" dirty="0"/>
              <a:t>1964 by Time Inc. Original English -language edition.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37.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38. </a:t>
            </a:r>
            <a:r>
              <a:rPr lang="en-US" sz="1600" dirty="0"/>
              <a:t>Life Nature Library THE BIRDS by Roger Tory Peterson and The Editors of </a:t>
            </a:r>
            <a:r>
              <a:rPr lang="en-US" sz="1600" dirty="0" smtClean="0"/>
              <a:t>LIFE</a:t>
            </a:r>
            <a:r>
              <a:rPr lang="el-GR" sz="1600" dirty="0" smtClean="0"/>
              <a:t>.</a:t>
            </a:r>
            <a:r>
              <a:rPr lang="en-US" sz="1600" dirty="0" smtClean="0"/>
              <a:t>Copyright </a:t>
            </a:r>
            <a:r>
              <a:rPr lang="en-US" sz="1600" dirty="0"/>
              <a:t>1964 by Time Inc. Original English -language edition.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Εικόνες 39 - 44.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8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altLang="en-US" dirty="0" smtClean="0"/>
              <a:t>Σχέση ερπετών – πουλιών 2/3</a:t>
            </a:r>
            <a:endParaRPr lang="en-US" altLang="en-US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l-GR" altLang="en-US" dirty="0" smtClean="0"/>
              <a:t>Πρόσθετες αποδείξεις</a:t>
            </a:r>
            <a:r>
              <a:rPr lang="en-US" altLang="en-US" dirty="0" smtClean="0"/>
              <a:t>:</a:t>
            </a:r>
            <a:r>
              <a:rPr lang="el-GR" altLang="en-US" dirty="0" smtClean="0"/>
              <a:t> </a:t>
            </a:r>
            <a:r>
              <a:rPr lang="en-US" altLang="en-US" i="1" dirty="0" err="1" smtClean="0"/>
              <a:t>Protoarchaeopteryx</a:t>
            </a:r>
            <a:r>
              <a:rPr lang="en-US" altLang="en-US" dirty="0" smtClean="0"/>
              <a:t>, </a:t>
            </a:r>
            <a:r>
              <a:rPr lang="en-US" altLang="en-US" i="1" dirty="0" err="1" smtClean="0"/>
              <a:t>Caudipteryx</a:t>
            </a:r>
            <a:r>
              <a:rPr lang="en-US" altLang="en-US" dirty="0" smtClean="0"/>
              <a:t> </a:t>
            </a:r>
            <a:r>
              <a:rPr lang="el-GR" altLang="en-US" dirty="0" smtClean="0"/>
              <a:t>από Κίνα, </a:t>
            </a:r>
            <a:r>
              <a:rPr lang="el-GR" altLang="en-US" dirty="0" err="1" smtClean="0"/>
              <a:t>Θηρόποδοι</a:t>
            </a:r>
            <a:r>
              <a:rPr lang="el-GR" altLang="en-US" dirty="0" smtClean="0"/>
              <a:t> </a:t>
            </a:r>
            <a:r>
              <a:rPr lang="el-GR" altLang="en-US" dirty="0" err="1" smtClean="0"/>
              <a:t>Δρομεόσαυροι</a:t>
            </a:r>
            <a:r>
              <a:rPr lang="el-GR" altLang="en-US" dirty="0" smtClean="0"/>
              <a:t> με φτερά 150εκατ. χρόνια πριν.</a:t>
            </a:r>
          </a:p>
          <a:p>
            <a:pPr>
              <a:defRPr/>
            </a:pPr>
            <a:r>
              <a:rPr lang="en-US" altLang="en-US" i="1" dirty="0" err="1" smtClean="0"/>
              <a:t>Sinosauropteryx</a:t>
            </a:r>
            <a:r>
              <a:rPr lang="en-US" altLang="en-US" dirty="0" smtClean="0"/>
              <a:t> </a:t>
            </a:r>
            <a:r>
              <a:rPr lang="el-GR" altLang="en-US" dirty="0" smtClean="0"/>
              <a:t>από Κίνα, νημάτια ομόλογα των φτερών.</a:t>
            </a:r>
          </a:p>
          <a:p>
            <a:pPr>
              <a:defRPr/>
            </a:pPr>
            <a:r>
              <a:rPr lang="el-GR" altLang="en-US" dirty="0" smtClean="0"/>
              <a:t>Απολιθώματα από Ισπανία και Αργεντινή πιο εξελιγμένα από τον </a:t>
            </a:r>
            <a:r>
              <a:rPr lang="en-US" altLang="en-US" i="1" dirty="0" smtClean="0"/>
              <a:t>Archaeopteryx</a:t>
            </a:r>
            <a:r>
              <a:rPr lang="en-US" altLang="en-US" dirty="0" smtClean="0"/>
              <a:t>: </a:t>
            </a:r>
            <a:r>
              <a:rPr lang="el-GR" altLang="en-US" dirty="0" smtClean="0"/>
              <a:t>τρόπιδα, </a:t>
            </a:r>
            <a:r>
              <a:rPr lang="el-GR" altLang="en-US" dirty="0" err="1" smtClean="0"/>
              <a:t>πτερυγίδια</a:t>
            </a:r>
            <a:r>
              <a:rPr lang="el-GR" altLang="en-US" dirty="0" smtClean="0"/>
              <a:t>, απώλεια δοντιών, σύντηξη οστών.</a:t>
            </a:r>
            <a:endParaRPr lang="el-GR" altLang="en-US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Σχέση ερπετών – πουλιών </a:t>
            </a:r>
            <a:r>
              <a:rPr lang="el-GR" dirty="0" smtClean="0"/>
              <a:t>3/3</a:t>
            </a: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l-GR" altLang="en-US" dirty="0" smtClean="0"/>
              <a:t>Απολιθώματα πιο εξελιγμένα φέρουν ανεπτυγμένο στέρνο με τρόπιδα.</a:t>
            </a:r>
          </a:p>
          <a:p>
            <a:pPr>
              <a:defRPr/>
            </a:pPr>
            <a:r>
              <a:rPr lang="el-GR" altLang="en-US" dirty="0" smtClean="0"/>
              <a:t>Απώλεια δοντιών.</a:t>
            </a:r>
          </a:p>
          <a:p>
            <a:pPr>
              <a:defRPr/>
            </a:pPr>
            <a:r>
              <a:rPr lang="el-GR" altLang="en-US" dirty="0" smtClean="0"/>
              <a:t>Σύντηξη οστών.</a:t>
            </a:r>
          </a:p>
          <a:p>
            <a:pPr>
              <a:defRPr/>
            </a:pPr>
            <a:endParaRPr lang="el-GR" altLang="en-US" dirty="0" smtClean="0"/>
          </a:p>
          <a:p>
            <a:pPr>
              <a:defRPr/>
            </a:pPr>
            <a:r>
              <a:rPr lang="el-GR" altLang="en-US" dirty="0" err="1" smtClean="0"/>
              <a:t>Παλαιόγναθα</a:t>
            </a:r>
            <a:r>
              <a:rPr lang="el-GR" altLang="en-US" dirty="0" smtClean="0"/>
              <a:t>. </a:t>
            </a:r>
          </a:p>
          <a:p>
            <a:pPr>
              <a:defRPr/>
            </a:pPr>
            <a:endParaRPr lang="el-GR" altLang="en-US" dirty="0" smtClean="0"/>
          </a:p>
          <a:p>
            <a:pPr>
              <a:defRPr/>
            </a:pPr>
            <a:r>
              <a:rPr lang="el-GR" altLang="en-US" dirty="0" err="1" smtClean="0"/>
              <a:t>Νεόγναθα</a:t>
            </a:r>
            <a:r>
              <a:rPr lang="el-GR" altLang="en-US" dirty="0" smtClean="0"/>
              <a:t>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Πουλιά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TEMPLATE1a</Template>
  <TotalTime>1150</TotalTime>
  <Words>2672</Words>
  <Application>Microsoft Office PowerPoint</Application>
  <PresentationFormat>On-screen Show (4:3)</PresentationFormat>
  <Paragraphs>474</Paragraphs>
  <Slides>71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Calibri</vt:lpstr>
      <vt:lpstr>Comic Sans MS</vt:lpstr>
      <vt:lpstr>MS PGothic</vt:lpstr>
      <vt:lpstr>Tahoma</vt:lpstr>
      <vt:lpstr>Wingdings</vt:lpstr>
      <vt:lpstr>Θέμα του Office</vt:lpstr>
      <vt:lpstr>Zωολογία ΙΙ</vt:lpstr>
      <vt:lpstr>Πτηνά</vt:lpstr>
      <vt:lpstr>Προέλευση και σχέσεις</vt:lpstr>
      <vt:lpstr>Archaeopteryx lithographica 1/2</vt:lpstr>
      <vt:lpstr>Archaeopteryx lithographica 2/2</vt:lpstr>
      <vt:lpstr>Κοινά χαρακτηριστικά  ερπετών και πουλιών</vt:lpstr>
      <vt:lpstr>Σχέση ερπετών – πουλιών 1/3</vt:lpstr>
      <vt:lpstr>Σχέση ερπετών – πουλιών 2/3</vt:lpstr>
      <vt:lpstr>Σχέση ερπετών – πουλιών 3/3</vt:lpstr>
      <vt:lpstr>Βιολογικές καινοτομίες</vt:lpstr>
      <vt:lpstr>Γενικά χαρακτηριστικά 1/3</vt:lpstr>
      <vt:lpstr>Γενικά χαρακτηριστικά 2/3</vt:lpstr>
      <vt:lpstr>Γενικά χαρακτηριστικά 3/3</vt:lpstr>
      <vt:lpstr>Εξέλιξη αρτίγονων πουλιών</vt:lpstr>
      <vt:lpstr>Κλαδόγραμμα Σαυρισχίων</vt:lpstr>
      <vt:lpstr>Τύποι φτερών των πουλιών</vt:lpstr>
      <vt:lpstr>Σκελετός κορακιού</vt:lpstr>
      <vt:lpstr>Κοίλο οστό</vt:lpstr>
      <vt:lpstr>Κρανίο κουκουβάγιας</vt:lpstr>
      <vt:lpstr>Πτητικοί μύες</vt:lpstr>
      <vt:lpstr>Μηχανισμός κουρνιάσματος πουλιών</vt:lpstr>
      <vt:lpstr>Λειτουργικές μορφές ποδιού 1/2</vt:lpstr>
      <vt:lpstr>Λειτουργικές μορφές ποδιού 2/2</vt:lpstr>
      <vt:lpstr>Ράμφη πουλιών 1/5</vt:lpstr>
      <vt:lpstr>Ράμφη πουλιών 2/5</vt:lpstr>
      <vt:lpstr>Ράμφη πουλιών 3/5</vt:lpstr>
      <vt:lpstr>Ράμφη πουλιών 4/5</vt:lpstr>
      <vt:lpstr>Ράμφη πουλιών 5/5</vt:lpstr>
      <vt:lpstr>Ο μηχανισμός της γλώσσας στον Δρυοκολάπτη</vt:lpstr>
      <vt:lpstr>Τροφή - Διατροφή – Πέψη 1/2</vt:lpstr>
      <vt:lpstr>Τροφή - Διατροφή – Πέψη 2/2</vt:lpstr>
      <vt:lpstr>Ποσότητα τροφής</vt:lpstr>
      <vt:lpstr>Κυκλοφορικό</vt:lpstr>
      <vt:lpstr>Αναπνευστικό</vt:lpstr>
      <vt:lpstr>Αναπνευστικό σύστημα πουλιού</vt:lpstr>
      <vt:lpstr>Απεκκριτικό</vt:lpstr>
      <vt:lpstr>Αλατογόνοι αδένες του γλάρου</vt:lpstr>
      <vt:lpstr>Νευρικό σύστημα Αισθητήρια 1/2</vt:lpstr>
      <vt:lpstr>Νευρικό σύστημα Αισθητήρια 2/2</vt:lpstr>
      <vt:lpstr>΄Οραση 1/2</vt:lpstr>
      <vt:lpstr>΄Οραση 2/2</vt:lpstr>
      <vt:lpstr>Οφθαλμός γερακιού</vt:lpstr>
      <vt:lpstr>Οπτικές προσαρμογές</vt:lpstr>
      <vt:lpstr>Αναπαραγωγικό σύστημα 1/2</vt:lpstr>
      <vt:lpstr>Αναπαραγωγικό σύστημα 2/2</vt:lpstr>
      <vt:lpstr>Συστήματα σύζευξης</vt:lpstr>
      <vt:lpstr>Σύστημα σύζευξης : Πολυγυνία</vt:lpstr>
      <vt:lpstr>Νεοσσοί</vt:lpstr>
      <vt:lpstr>Γονική Μέριμνα 1/4</vt:lpstr>
      <vt:lpstr>Γονική Μέριμνα 2/4</vt:lpstr>
      <vt:lpstr>Γονική Μέριμνα 3/4</vt:lpstr>
      <vt:lpstr>Γονική Μέριμνα 4/4</vt:lpstr>
      <vt:lpstr>Πτήση 1/4</vt:lpstr>
      <vt:lpstr>Πτήση 2/4</vt:lpstr>
      <vt:lpstr>Πτήση 3/4</vt:lpstr>
      <vt:lpstr>Πτήση 4/4</vt:lpstr>
      <vt:lpstr>Βασικά σχήματα των πτερύγων</vt:lpstr>
      <vt:lpstr>Πτέρυγες πουλιών</vt:lpstr>
      <vt:lpstr>Μετανάστευση 1/4</vt:lpstr>
      <vt:lpstr>Μετανάστευση 2/4</vt:lpstr>
      <vt:lpstr>Μετανάστευση 3/4</vt:lpstr>
      <vt:lpstr>Μετανάστευση 4/4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1/2</vt:lpstr>
      <vt:lpstr>Σημείωμα  Χρήσης Έργων Τρίτων 2/2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Vassiliki Siafaka</cp:lastModifiedBy>
  <cp:revision>188</cp:revision>
  <dcterms:created xsi:type="dcterms:W3CDTF">2015-03-24T06:43:16Z</dcterms:created>
  <dcterms:modified xsi:type="dcterms:W3CDTF">2015-11-12T22:04:19Z</dcterms:modified>
</cp:coreProperties>
</file>