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59" r:id="rId2"/>
    <p:sldId id="365" r:id="rId3"/>
    <p:sldId id="366" r:id="rId4"/>
    <p:sldId id="367" r:id="rId5"/>
    <p:sldId id="368" r:id="rId6"/>
    <p:sldId id="369" r:id="rId7"/>
    <p:sldId id="370" r:id="rId8"/>
    <p:sldId id="371" r:id="rId9"/>
    <p:sldId id="372" r:id="rId10"/>
    <p:sldId id="373" r:id="rId11"/>
    <p:sldId id="362" r:id="rId12"/>
    <p:sldId id="290" r:id="rId13"/>
    <p:sldId id="295" r:id="rId14"/>
    <p:sldId id="299" r:id="rId15"/>
    <p:sldId id="292" r:id="rId16"/>
    <p:sldId id="291" r:id="rId17"/>
    <p:sldId id="294" r:id="rId1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59"/>
            <p14:sldId id="365"/>
            <p14:sldId id="366"/>
            <p14:sldId id="367"/>
            <p14:sldId id="368"/>
            <p14:sldId id="369"/>
            <p14:sldId id="370"/>
            <p14:sldId id="371"/>
            <p14:sldId id="372"/>
            <p14:sldId id="373"/>
            <p14:sldId id="362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4" autoAdjust="0"/>
    <p:restoredTop sz="99283" autoAdjust="0"/>
  </p:normalViewPr>
  <p:slideViewPr>
    <p:cSldViewPr>
      <p:cViewPr varScale="1">
        <p:scale>
          <a:sx n="116" d="100"/>
          <a:sy n="116" d="100"/>
        </p:scale>
        <p:origin x="150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11/12/2015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Εξέλιξη των ιδεών στις Φυσικές Επιστήμες - Ενότητα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1: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Εισαγωγή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Εξέλιξη των ιδεών στις Φυσικές Επιστήμες - Ενότητα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1: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Εισαγωγή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Εξέλιξη των ιδεών στις Φυσικές Επιστήμες - Ενότητα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1: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Εισαγωγή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Εξέλιξη των ιδεών στις Φυσικές Επιστήμες - Ενότητα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1: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Εισαγωγή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10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Εξέλιξη των ιδεών στις Φυσικές Επιστήμες - Ενότητα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1: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Εισαγωγή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Εξέλιξη των ιδεών στις Φυσικές Επιστήμες - Ενότητα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1: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Εισαγωγή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Εξέλιξη των ιδεών στις Φυσικές Επιστήμες - Ενότητα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1: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Εισαγωγή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Εξέλιξη των ιδεών στις Φυσικές Επιστήμες - Ενότητα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1: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  <a:sym typeface="Helvetica" pitchFamily="2" charset="0"/>
              </a:rPr>
              <a:t>Εισαγωγή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ECD10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772400" cy="1470025"/>
          </a:xfrm>
        </p:spPr>
        <p:txBody>
          <a:bodyPr/>
          <a:lstStyle/>
          <a:p>
            <a:r>
              <a:rPr lang="el-GR" dirty="0"/>
              <a:t>Εξέλιξη των ιδεών στις Φυσικές Επιστήμες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3284984"/>
            <a:ext cx="8280920" cy="3024336"/>
          </a:xfrm>
        </p:spPr>
        <p:txBody>
          <a:bodyPr>
            <a:normAutofit fontScale="92500" lnSpcReduction="1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Ενότητα </a:t>
            </a:r>
            <a:r>
              <a:rPr lang="en-US" dirty="0">
                <a:solidFill>
                  <a:srgbClr val="5075BC"/>
                </a:solidFill>
              </a:rPr>
              <a:t>1</a:t>
            </a:r>
            <a:r>
              <a:rPr lang="el-GR" dirty="0">
                <a:solidFill>
                  <a:srgbClr val="5075BC"/>
                </a:solidFill>
              </a:rPr>
              <a:t>:</a:t>
            </a:r>
            <a:r>
              <a:rPr lang="en-US" dirty="0">
                <a:solidFill>
                  <a:srgbClr val="5075BC"/>
                </a:solidFill>
              </a:rPr>
              <a:t> </a:t>
            </a:r>
            <a:r>
              <a:rPr lang="el-GR" dirty="0" smtClean="0">
                <a:sym typeface="Helvetica" pitchFamily="2" charset="0"/>
              </a:rPr>
              <a:t>Εισαγωγή</a:t>
            </a:r>
            <a:endParaRPr lang="en-US" dirty="0"/>
          </a:p>
          <a:p>
            <a:endParaRPr lang="en-US" dirty="0"/>
          </a:p>
          <a:p>
            <a:r>
              <a:rPr lang="el-GR" dirty="0" smtClean="0">
                <a:sym typeface="Helvetica" pitchFamily="2" charset="0"/>
              </a:rPr>
              <a:t>Βασίλης Τσελφές</a:t>
            </a:r>
            <a:endParaRPr lang="el-GR" dirty="0">
              <a:sym typeface="Helvetica" pitchFamily="2" charset="0"/>
            </a:endParaRPr>
          </a:p>
          <a:p>
            <a:r>
              <a:rPr lang="el-GR" dirty="0" smtClean="0">
                <a:sym typeface="Helvetica" pitchFamily="2" charset="0"/>
              </a:rPr>
              <a:t>Ε</a:t>
            </a:r>
            <a:r>
              <a:rPr lang="en-US" dirty="0" err="1" smtClean="0">
                <a:sym typeface="Helvetica" pitchFamily="2" charset="0"/>
              </a:rPr>
              <a:t>θνικ</a:t>
            </a:r>
            <a:r>
              <a:rPr lang="el-GR" dirty="0" smtClean="0">
                <a:sym typeface="Helvetica" pitchFamily="2" charset="0"/>
              </a:rPr>
              <a:t>ό</a:t>
            </a:r>
            <a:r>
              <a:rPr lang="en-US" dirty="0" smtClean="0">
                <a:sym typeface="Helvetica" pitchFamily="2" charset="0"/>
              </a:rPr>
              <a:t> κα</a:t>
            </a:r>
            <a:r>
              <a:rPr lang="el-GR" dirty="0" smtClean="0">
                <a:sym typeface="Helvetica" pitchFamily="2" charset="0"/>
              </a:rPr>
              <a:t>ι</a:t>
            </a:r>
            <a:r>
              <a:rPr lang="en-US" dirty="0" smtClean="0">
                <a:sym typeface="Helvetica" pitchFamily="2" charset="0"/>
              </a:rPr>
              <a:t> Καπ</a:t>
            </a:r>
            <a:r>
              <a:rPr lang="en-US" dirty="0" err="1" smtClean="0">
                <a:sym typeface="Helvetica" pitchFamily="2" charset="0"/>
              </a:rPr>
              <a:t>οδιστρι</a:t>
            </a:r>
            <a:r>
              <a:rPr lang="en-US" dirty="0" smtClean="0">
                <a:sym typeface="Helvetica" pitchFamily="2" charset="0"/>
              </a:rPr>
              <a:t>ακ</a:t>
            </a:r>
            <a:r>
              <a:rPr lang="el-GR" dirty="0" smtClean="0">
                <a:sym typeface="Helvetica" pitchFamily="2" charset="0"/>
              </a:rPr>
              <a:t>ό</a:t>
            </a:r>
            <a:r>
              <a:rPr lang="en-US" dirty="0" smtClean="0">
                <a:sym typeface="Helvetica" pitchFamily="2" charset="0"/>
              </a:rPr>
              <a:t> </a:t>
            </a:r>
            <a:r>
              <a:rPr lang="en-US" dirty="0">
                <a:sym typeface="Helvetica" pitchFamily="2" charset="0"/>
              </a:rPr>
              <a:t>Πανεπιστήμιο </a:t>
            </a:r>
            <a:r>
              <a:rPr lang="el-GR" dirty="0" smtClean="0">
                <a:sym typeface="Helvetica" pitchFamily="2" charset="0"/>
              </a:rPr>
              <a:t>Α</a:t>
            </a:r>
            <a:r>
              <a:rPr lang="en-US" dirty="0" err="1" smtClean="0">
                <a:sym typeface="Helvetica" pitchFamily="2" charset="0"/>
              </a:rPr>
              <a:t>θην</a:t>
            </a:r>
            <a:r>
              <a:rPr lang="el-GR" dirty="0" smtClean="0">
                <a:sym typeface="Helvetica" pitchFamily="2" charset="0"/>
              </a:rPr>
              <a:t>ώ</a:t>
            </a:r>
            <a:r>
              <a:rPr lang="en-US" dirty="0" smtClean="0">
                <a:sym typeface="Helvetica" pitchFamily="2" charset="0"/>
              </a:rPr>
              <a:t>ν</a:t>
            </a:r>
            <a:endParaRPr lang="en-US" dirty="0">
              <a:sym typeface="Helvetica" pitchFamily="2" charset="0"/>
            </a:endParaRPr>
          </a:p>
          <a:p>
            <a:r>
              <a:rPr lang="en-US" dirty="0" err="1" smtClean="0">
                <a:sym typeface="Helvetica" pitchFamily="2" charset="0"/>
              </a:rPr>
              <a:t>Τμ</a:t>
            </a:r>
            <a:r>
              <a:rPr lang="el-GR" dirty="0" smtClean="0">
                <a:sym typeface="Helvetica" pitchFamily="2" charset="0"/>
              </a:rPr>
              <a:t>ή</a:t>
            </a:r>
            <a:r>
              <a:rPr lang="en-US" dirty="0" smtClean="0">
                <a:sym typeface="Helvetica" pitchFamily="2" charset="0"/>
              </a:rPr>
              <a:t>μα </a:t>
            </a:r>
            <a:r>
              <a:rPr lang="el-GR" dirty="0" smtClean="0">
                <a:sym typeface="Helvetica" pitchFamily="2" charset="0"/>
              </a:rPr>
              <a:t>Εκπαίδευσης και Αγωγής στην Προσχολική Ηλικία</a:t>
            </a:r>
            <a:endParaRPr lang="en-US" dirty="0">
              <a:sym typeface="Helvetica" pitchFamily="2" charset="0"/>
            </a:endParaRPr>
          </a:p>
          <a:p>
            <a:endParaRPr lang="el-GR" dirty="0"/>
          </a:p>
        </p:txBody>
      </p:sp>
      <p:pic>
        <p:nvPicPr>
          <p:cNvPr id="4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40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Συμπληρωματική βιβλιογραφία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70967"/>
          </a:xfrm>
        </p:spPr>
        <p:txBody>
          <a:bodyPr>
            <a:normAutofit fontScale="62500" lnSpcReduction="20000"/>
          </a:bodyPr>
          <a:lstStyle/>
          <a:p>
            <a:r>
              <a:rPr lang="en-US" dirty="0" err="1"/>
              <a:t>Τσελφές</a:t>
            </a:r>
            <a:r>
              <a:rPr lang="en-US" dirty="0"/>
              <a:t>, Β. (2003). Μια πρόταση για τη διδασκαλία των Εργαστηριακών Φυσικών Επιστημών στηριγμένη στην κατά Ian Hacking προσέγγιση της «εσωτερικής ζωής» τους, στο Κ. </a:t>
            </a:r>
            <a:r>
              <a:rPr lang="en-US" dirty="0" err="1"/>
              <a:t>Σκορδούλης</a:t>
            </a:r>
            <a:r>
              <a:rPr lang="en-US" dirty="0"/>
              <a:t> &amp; Λ. Χαλκιά (Eπιμ.), </a:t>
            </a:r>
            <a:r>
              <a:rPr lang="en-US" i="1" dirty="0"/>
              <a:t>Η συμβολή της Ιστορίας και της Φιλοσοφίας των Φυσικών Επιστημών στη Διδασκαλία των Φυσικών Επιστημών</a:t>
            </a:r>
            <a:r>
              <a:rPr lang="en-US" dirty="0"/>
              <a:t>, Αθήνα: ΠΤΔΕ, ΕΚΠΑ, 259-271</a:t>
            </a:r>
            <a:r>
              <a:rPr lang="en-US" dirty="0" smtClean="0"/>
              <a:t>.</a:t>
            </a:r>
            <a:endParaRPr lang="el-GR" dirty="0"/>
          </a:p>
          <a:p>
            <a:r>
              <a:rPr lang="en-US" dirty="0" err="1"/>
              <a:t>Τσελφές</a:t>
            </a:r>
            <a:r>
              <a:rPr lang="en-US" dirty="0"/>
              <a:t>, Β. &amp; </a:t>
            </a:r>
            <a:r>
              <a:rPr lang="en-US" dirty="0" err="1"/>
              <a:t>Καριώτογλου</a:t>
            </a:r>
            <a:r>
              <a:rPr lang="en-US" dirty="0"/>
              <a:t>, Π. (2003). « Όψεις του φυσικού κόσμου»: Πλαίσιο ανάλυσης και παραδείγματα που προωθούνται, μέσω των δραστηριοτήτων των παιδιών, στο νηπιαγωγείο. Στο </a:t>
            </a:r>
            <a:r>
              <a:rPr lang="en-US" dirty="0" err="1"/>
              <a:t>Τσιτουρίδου</a:t>
            </a:r>
            <a:r>
              <a:rPr lang="en-US" dirty="0"/>
              <a:t>, Μ. (</a:t>
            </a:r>
            <a:r>
              <a:rPr lang="en-US" dirty="0" err="1"/>
              <a:t>Επιμ</a:t>
            </a:r>
            <a:r>
              <a:rPr lang="en-US" dirty="0"/>
              <a:t>). </a:t>
            </a:r>
            <a:r>
              <a:rPr lang="en-US" i="1" dirty="0"/>
              <a:t>Οι Φυσικές Επιστήμες και οι Τεχνολογίες της Πληροφορίας και της Επικοινωνίας στην Προσχολική Εκπαίδευση</a:t>
            </a:r>
            <a:r>
              <a:rPr lang="en-US" dirty="0"/>
              <a:t>, Θεσσαλονίκη: Τζιόλας, 69–78</a:t>
            </a:r>
            <a:r>
              <a:rPr lang="en-US" dirty="0" smtClean="0"/>
              <a:t>.</a:t>
            </a:r>
            <a:endParaRPr lang="el-GR" dirty="0"/>
          </a:p>
          <a:p>
            <a:r>
              <a:rPr lang="en-US" dirty="0" err="1"/>
              <a:t>Τσελφές</a:t>
            </a:r>
            <a:r>
              <a:rPr lang="en-US" dirty="0"/>
              <a:t>, Β. &amp; </a:t>
            </a:r>
            <a:r>
              <a:rPr lang="en-US" dirty="0" err="1"/>
              <a:t>Σπυράτου</a:t>
            </a:r>
            <a:r>
              <a:rPr lang="en-US" dirty="0"/>
              <a:t> Ε. (2008). </a:t>
            </a:r>
            <a:r>
              <a:rPr lang="en-US" dirty="0" err="1"/>
              <a:t>Εποικοδομισμός</a:t>
            </a:r>
            <a:r>
              <a:rPr lang="en-US" dirty="0"/>
              <a:t> και πολιτισμικές προσεγγίσεις στη Διδακτική των Φυσικών Επιστημών: Οι πολλές όψεις των επιστημονικών εννοιών. Στο, Κ. </a:t>
            </a:r>
            <a:r>
              <a:rPr lang="en-US" dirty="0" err="1"/>
              <a:t>Σκορδούλης</a:t>
            </a:r>
            <a:r>
              <a:rPr lang="en-US" dirty="0"/>
              <a:t>, Θ. </a:t>
            </a:r>
            <a:r>
              <a:rPr lang="en-US" dirty="0" err="1"/>
              <a:t>Νικολαϊδης</a:t>
            </a:r>
            <a:r>
              <a:rPr lang="en-US" dirty="0"/>
              <a:t>, Ε. </a:t>
            </a:r>
            <a:r>
              <a:rPr lang="en-US" dirty="0" err="1"/>
              <a:t>Κολέζα</a:t>
            </a:r>
            <a:r>
              <a:rPr lang="en-US" dirty="0"/>
              <a:t> &amp; Δ. Χασάπης (</a:t>
            </a:r>
            <a:r>
              <a:rPr lang="en-US" dirty="0" err="1"/>
              <a:t>επιμ</a:t>
            </a:r>
            <a:r>
              <a:rPr lang="en-US" dirty="0"/>
              <a:t>), </a:t>
            </a:r>
            <a:r>
              <a:rPr lang="en-US" i="1" dirty="0"/>
              <a:t>Ζητήματα Επιστήμης: Ιστορία, Φιλοσοφία και Διδακτική</a:t>
            </a:r>
            <a:r>
              <a:rPr lang="en-US" dirty="0"/>
              <a:t>. Αθήνα: Νήσος, 311-320.</a:t>
            </a:r>
            <a:r>
              <a:rPr lang="el-GR" dirty="0" smtClean="0">
                <a:effectLst/>
              </a:rPr>
              <a:t> </a:t>
            </a:r>
          </a:p>
          <a:p>
            <a:r>
              <a:rPr lang="el-GR" dirty="0" smtClean="0"/>
              <a:t>+ άλλα άρθρα από περιοδικά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923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505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n-US" sz="2000" dirty="0" smtClean="0"/>
              <a:t>1.0.</a:t>
            </a:r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>
                <a:sym typeface="Helvetica" pitchFamily="2" charset="0"/>
              </a:rPr>
              <a:t>Βασίλης </a:t>
            </a:r>
            <a:r>
              <a:rPr lang="el-GR" sz="2000" dirty="0" smtClean="0">
                <a:sym typeface="Helvetica" pitchFamily="2" charset="0"/>
              </a:rPr>
              <a:t>Τσελφές</a:t>
            </a:r>
            <a:r>
              <a:rPr lang="el-GR" sz="2000" dirty="0"/>
              <a:t>. </a:t>
            </a:r>
            <a:r>
              <a:rPr lang="el-GR" sz="2000" dirty="0">
                <a:sym typeface="Helvetica" pitchFamily="2" charset="0"/>
              </a:rPr>
              <a:t>Βασίλης Τσελφές</a:t>
            </a:r>
            <a:r>
              <a:rPr lang="el-GR" sz="2000" dirty="0"/>
              <a:t>. «Εξέλιξη των ιδεών στις Φυσικές </a:t>
            </a:r>
            <a:r>
              <a:rPr lang="el-GR" sz="2000" dirty="0" smtClean="0"/>
              <a:t>Επιστήμες</a:t>
            </a:r>
            <a:r>
              <a:rPr lang="en-US" sz="2000" smtClean="0"/>
              <a:t> -</a:t>
            </a:r>
            <a:r>
              <a:rPr lang="el-GR" sz="2000" dirty="0"/>
              <a:t>Ενότητα </a:t>
            </a:r>
            <a:r>
              <a:rPr lang="en-US" sz="2000" dirty="0"/>
              <a:t>1</a:t>
            </a:r>
            <a:r>
              <a:rPr lang="el-GR" sz="2000" dirty="0"/>
              <a:t>:</a:t>
            </a:r>
            <a:r>
              <a:rPr lang="en-US" sz="2000" dirty="0"/>
              <a:t> </a:t>
            </a:r>
            <a:r>
              <a:rPr lang="el-GR" sz="2000" dirty="0" smtClean="0">
                <a:sym typeface="Helvetica" pitchFamily="2" charset="0"/>
              </a:rPr>
              <a:t>Εισαγωγή</a:t>
            </a:r>
            <a:r>
              <a:rPr lang="el-GR" sz="2000" dirty="0" smtClean="0"/>
              <a:t>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</a:t>
            </a:r>
            <a:r>
              <a:rPr lang="en-US" sz="2000" dirty="0"/>
              <a:t> </a:t>
            </a:r>
            <a:r>
              <a:rPr lang="en-US" sz="2000" dirty="0">
                <a:hlinkClick r:id="rId3"/>
              </a:rPr>
              <a:t>http://opencourses.uoa.gr/courses/ECD10/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l-GR" sz="2000" dirty="0" smtClean="0"/>
              <a:t>Δ</a:t>
            </a:r>
            <a:r>
              <a:rPr lang="en-US" sz="2000" dirty="0" err="1" smtClean="0"/>
              <a:t>ήλωση</a:t>
            </a:r>
            <a:r>
              <a:rPr lang="en-US" sz="2000" dirty="0" smtClean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501. Εξέλιξη </a:t>
            </a:r>
            <a:r>
              <a:rPr lang="el-GR" dirty="0"/>
              <a:t>των ιδεών στις φυσικές επιστήμες</a:t>
            </a:r>
            <a:r>
              <a:rPr lang="el-GR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53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 τεχνικά χαρακτηριστικά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Επιλεγόμενο: από την ενότητα της «Εκπαίδευσης στις Φυσικές Επιστήμες»</a:t>
            </a:r>
          </a:p>
          <a:p>
            <a:r>
              <a:rPr lang="el-GR" dirty="0" smtClean="0"/>
              <a:t>Προσφέρει: 5 </a:t>
            </a:r>
            <a:r>
              <a:rPr lang="en-US" dirty="0" err="1" smtClean="0"/>
              <a:t>ECTS</a:t>
            </a:r>
            <a:r>
              <a:rPr lang="el-GR" dirty="0" smtClean="0"/>
              <a:t> ή 3 ΔΜ</a:t>
            </a:r>
          </a:p>
          <a:p>
            <a:r>
              <a:rPr lang="el-GR" dirty="0" smtClean="0"/>
              <a:t>Δίωρες διαλέξεις + παρουσιάσεις από ομάδες φοιτητών + φροντιστηριακού τύπου συναντήσεις με τις ομάδες</a:t>
            </a:r>
          </a:p>
          <a:p>
            <a:r>
              <a:rPr lang="el-GR" dirty="0" smtClean="0"/>
              <a:t>Αξιολόγηση: σε δύο φάσεις, μέσω των παρουσιάσεων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287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Φετινή ιδιαιτερότητα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Θα χρησιμοποιηθεί για την παραγωγή ανοιχτού μαθήματος</a:t>
            </a:r>
          </a:p>
          <a:p>
            <a:r>
              <a:rPr lang="el-GR" dirty="0" smtClean="0"/>
              <a:t>Μέρος των διαλέξεων και των παρουσιάσεων θα βιντεοσκοπηθεί και θα ανέβει στο δίκτυο</a:t>
            </a:r>
          </a:p>
          <a:p>
            <a:r>
              <a:rPr lang="el-GR" dirty="0" smtClean="0"/>
              <a:t>Χρειάζεται την συγκατάθεσή σας</a:t>
            </a:r>
          </a:p>
          <a:p>
            <a:r>
              <a:rPr lang="el-GR" dirty="0" smtClean="0"/>
              <a:t>Σε κάθε περίπτωση τα υλικά που θα ανέβουν στο δίκτυο θα περάσουν από τη διαδικασία του μοντάζ</a:t>
            </a:r>
          </a:p>
        </p:txBody>
      </p:sp>
    </p:spTree>
    <p:extLst>
      <p:ext uri="{BB962C8B-B14F-4D97-AF65-F5344CB8AC3E}">
        <p14:creationId xmlns:p14="http://schemas.microsoft.com/office/powerpoint/2010/main" val="4229438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Πληροφορίες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/>
              <a:t>http</a:t>
            </a:r>
            <a:r>
              <a:rPr lang="en-US" dirty="0"/>
              <a:t>://eclass.uoa.gr/courses/ECD120/</a:t>
            </a:r>
            <a:r>
              <a:rPr lang="el-GR" dirty="0" smtClean="0">
                <a:effectLst/>
              </a:rPr>
              <a:t> </a:t>
            </a:r>
          </a:p>
          <a:p>
            <a:r>
              <a:rPr lang="en-US" dirty="0"/>
              <a:t>Συνίσταται στους/στις </a:t>
            </a:r>
            <a:r>
              <a:rPr lang="el-GR" dirty="0" err="1"/>
              <a:t>φοιτητές/τριες</a:t>
            </a:r>
            <a:r>
              <a:rPr lang="en-US" dirty="0"/>
              <a:t> να έχουν παρακολουθήσει επιτυχώς το μάθημα “Έννοιες φυσικών επιστημών Ι”</a:t>
            </a:r>
            <a:r>
              <a:rPr lang="el-GR" dirty="0" smtClean="0">
                <a:effectLst/>
              </a:rPr>
              <a:t> </a:t>
            </a:r>
          </a:p>
          <a:p>
            <a:r>
              <a:rPr lang="el-GR" dirty="0"/>
              <a:t>Το μάθημα έχει ως βασικό σκοπό την εξοικείωση των εκπαιδευομένων με κάποιες από τις «όψεις του φυσικού κόσμου» που προτείνονται από τις φυσικές-εργαστηριακές επιστήμες, κυρίως τους τελευταίους πέντε αιώνες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71458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"/>
            <a:ext cx="8229600" cy="1143000"/>
          </a:xfrm>
        </p:spPr>
        <p:txBody>
          <a:bodyPr/>
          <a:lstStyle/>
          <a:p>
            <a:r>
              <a:rPr lang="el-GR" dirty="0" smtClean="0"/>
              <a:t>Περιεχόμενο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417" y="1079501"/>
            <a:ext cx="8577055" cy="501379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2000" dirty="0" smtClean="0"/>
              <a:t>Γιατί </a:t>
            </a:r>
            <a:r>
              <a:rPr lang="en-US" sz="2000" dirty="0"/>
              <a:t>το ερώτημα "τι είναι επιστήμη" δεν έχει νόημα χωρίς κάποιο χρονικό </a:t>
            </a:r>
            <a:r>
              <a:rPr lang="en-US" sz="2000" dirty="0" smtClean="0"/>
              <a:t>προσδιορισμό</a:t>
            </a:r>
            <a:endParaRPr lang="el-GR" sz="2000" dirty="0" smtClean="0"/>
          </a:p>
          <a:p>
            <a:pPr>
              <a:spcBef>
                <a:spcPts val="600"/>
              </a:spcBef>
            </a:pPr>
            <a:r>
              <a:rPr lang="en-US" sz="2000" dirty="0" err="1" smtClean="0"/>
              <a:t>Οι</a:t>
            </a:r>
            <a:r>
              <a:rPr lang="en-US" sz="2000" dirty="0" smtClean="0"/>
              <a:t> </a:t>
            </a:r>
            <a:r>
              <a:rPr lang="en-US" sz="2000" dirty="0"/>
              <a:t>κοσμοθεωρίες/ όψεις του φυσικού κόσμου ως συνιστώσες της καθημερινής, </a:t>
            </a:r>
            <a:r>
              <a:rPr lang="el-GR" sz="2000" dirty="0"/>
              <a:t>της </a:t>
            </a:r>
            <a:r>
              <a:rPr lang="en-US" sz="2000" dirty="0"/>
              <a:t>σχολικής και της επιστημονικής κουλτούρας</a:t>
            </a:r>
            <a:r>
              <a:rPr lang="en-US" sz="2000" dirty="0" smtClean="0"/>
              <a:t>.</a:t>
            </a:r>
            <a:endParaRPr lang="el-GR" sz="2000" dirty="0"/>
          </a:p>
          <a:p>
            <a:pPr>
              <a:spcBef>
                <a:spcPts val="600"/>
              </a:spcBef>
            </a:pPr>
            <a:r>
              <a:rPr lang="en-US" sz="2000" dirty="0" smtClean="0"/>
              <a:t>Μορφές </a:t>
            </a:r>
            <a:r>
              <a:rPr lang="en-US" sz="2000" dirty="0"/>
              <a:t>και περίοδοι της σύγχρονης επιστήμης: μια προσπάθεια κατασκευής τομών στο κοινωνικό πλαίσιο και στον ιστορικό χρόνο.</a:t>
            </a:r>
            <a:endParaRPr lang="el-GR" sz="2000" dirty="0"/>
          </a:p>
          <a:p>
            <a:pPr>
              <a:spcBef>
                <a:spcPts val="600"/>
              </a:spcBef>
            </a:pPr>
            <a:r>
              <a:rPr lang="en-US" sz="2000" dirty="0" smtClean="0"/>
              <a:t>Κριτική </a:t>
            </a:r>
            <a:r>
              <a:rPr lang="en-US" sz="2000" dirty="0"/>
              <a:t>ανάγνωση κλασικών επιστημονικών κειμένων: η περίπτωση του Γαλιλαίου</a:t>
            </a:r>
            <a:endParaRPr lang="el-GR" sz="2000" dirty="0"/>
          </a:p>
          <a:p>
            <a:pPr>
              <a:spcBef>
                <a:spcPts val="600"/>
              </a:spcBef>
            </a:pPr>
            <a:r>
              <a:rPr lang="en-US" sz="2000" dirty="0" smtClean="0"/>
              <a:t>Ανιχνεύοντας </a:t>
            </a:r>
            <a:r>
              <a:rPr lang="en-US" sz="2000" dirty="0"/>
              <a:t>και ερμηνεύοντας τα "απομεινάρια της ιστορίας" στα κείμενα των σύγχρονων σχολικών βιβλίων επιστήμης. </a:t>
            </a:r>
            <a:endParaRPr lang="el-GR" sz="2000" dirty="0"/>
          </a:p>
          <a:p>
            <a:pPr>
              <a:spcBef>
                <a:spcPts val="600"/>
              </a:spcBef>
            </a:pPr>
            <a:r>
              <a:rPr lang="en-US" sz="2000" dirty="0" smtClean="0"/>
              <a:t>Ανιχνεύοντας </a:t>
            </a:r>
            <a:r>
              <a:rPr lang="en-US" sz="2000" dirty="0"/>
              <a:t>και ερμηνεύοντας τα "απομεινάρια της ιστορίας" στα σύγχρονα κείμενα "επιστήμης" που διακινούν τα Μέσα Μαζικής Ενημέρωσης</a:t>
            </a:r>
            <a:r>
              <a:rPr lang="en-US" sz="2000" dirty="0" smtClean="0"/>
              <a:t>.</a:t>
            </a:r>
            <a:endParaRPr lang="el-GR" sz="2000" dirty="0"/>
          </a:p>
          <a:p>
            <a:pPr>
              <a:spcBef>
                <a:spcPts val="600"/>
              </a:spcBef>
            </a:pPr>
            <a:r>
              <a:rPr lang="en-US" sz="2000" dirty="0" smtClean="0"/>
              <a:t>Αξιολόγηση </a:t>
            </a:r>
            <a:r>
              <a:rPr lang="en-US" sz="2000" dirty="0"/>
              <a:t>μαθήματος: παρουσίαση των εργασιών των φοιτητών - συζήτηση. </a:t>
            </a:r>
            <a:endParaRPr lang="el-GR" sz="2000" dirty="0"/>
          </a:p>
          <a:p>
            <a:pPr marL="0" indent="0">
              <a:buNone/>
            </a:pP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2094037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834"/>
            <a:ext cx="8229600" cy="1143000"/>
          </a:xfrm>
        </p:spPr>
        <p:txBody>
          <a:bodyPr/>
          <a:lstStyle/>
          <a:p>
            <a:r>
              <a:rPr lang="el-GR" dirty="0" smtClean="0"/>
              <a:t>Αξιολόγηση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2918"/>
            <a:ext cx="8229600" cy="5355166"/>
          </a:xfrm>
        </p:spPr>
        <p:txBody>
          <a:bodyPr>
            <a:normAutofit fontScale="77500" lnSpcReduction="20000"/>
          </a:bodyPr>
          <a:lstStyle/>
          <a:p>
            <a:r>
              <a:rPr lang="el-GR" b="1" dirty="0" smtClean="0"/>
              <a:t>Συγγραφή </a:t>
            </a:r>
            <a:r>
              <a:rPr lang="el-GR" b="1" dirty="0"/>
              <a:t>και παρουσίαση επιστημολογικής και ιστορικής ανάλυσης επιστημονικού κειμένου (50%):</a:t>
            </a:r>
            <a:endParaRPr lang="el-GR" dirty="0"/>
          </a:p>
          <a:p>
            <a:pPr lvl="1"/>
            <a:r>
              <a:rPr lang="el-GR" dirty="0"/>
              <a:t>Ανάλυση κειμένου από τον «Διάλογο» του Γαλιλαίου.</a:t>
            </a:r>
          </a:p>
          <a:p>
            <a:pPr lvl="1"/>
            <a:r>
              <a:rPr lang="el-GR" dirty="0"/>
              <a:t>Επισήμανση των επιστημολογικών χαρακτηριστικών.</a:t>
            </a:r>
          </a:p>
          <a:p>
            <a:pPr lvl="1"/>
            <a:r>
              <a:rPr lang="el-GR" dirty="0"/>
              <a:t>Επισήμανση των ιστορικών επιρροών.</a:t>
            </a:r>
          </a:p>
          <a:p>
            <a:pPr lvl="1"/>
            <a:r>
              <a:rPr lang="el-GR" dirty="0"/>
              <a:t>Επισήμανση πολιτισμικών - κοσμολογικών χαρακτηριστικών. </a:t>
            </a:r>
          </a:p>
          <a:p>
            <a:r>
              <a:rPr lang="el-GR" b="1" dirty="0" smtClean="0"/>
              <a:t>Συγγραφή </a:t>
            </a:r>
            <a:r>
              <a:rPr lang="el-GR" b="1" dirty="0"/>
              <a:t>και παρουσίαση πολιτισμικής και ιστορικής ανάλυσης σχολικού επιστημονικού κειμένου ή δημοσιογραφικού επιστημονικού κειμένου (50%): </a:t>
            </a:r>
            <a:endParaRPr lang="el-GR" dirty="0"/>
          </a:p>
          <a:p>
            <a:pPr lvl="1"/>
            <a:r>
              <a:rPr lang="el-GR" dirty="0"/>
              <a:t>Επισήμανση πολιτισμικών - κοσμολογικών χαρακτηριστικών. </a:t>
            </a:r>
          </a:p>
          <a:p>
            <a:pPr lvl="1"/>
            <a:r>
              <a:rPr lang="el-GR" dirty="0"/>
              <a:t>Επισήμανση των ιστορικών επιρροών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2218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Μέθοδος διδασκαλίας/ αξιολόγησης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μέθοδος διδασκαλίας: κοινωνική – </a:t>
            </a:r>
            <a:r>
              <a:rPr lang="el-GR" dirty="0" err="1" smtClean="0"/>
              <a:t>κουνστρουξιονιστική</a:t>
            </a:r>
            <a:endParaRPr lang="el-GR" dirty="0" smtClean="0"/>
          </a:p>
          <a:p>
            <a:r>
              <a:rPr lang="el-GR" dirty="0" smtClean="0"/>
              <a:t>Μέθοδος αξιολόγησης: διαμορφωτική και συμπερασματική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398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Βασική βιβλιογραφία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Westfall, R. S. (2008). </a:t>
            </a:r>
            <a:r>
              <a:rPr lang="en-US" b="1" i="1" dirty="0"/>
              <a:t>Η συγκρότηση της σύγχρονης επιστήμης</a:t>
            </a:r>
            <a:r>
              <a:rPr lang="en-US" b="1" dirty="0"/>
              <a:t>. Ηράκλειο: ΙΤΕ-ΠΕΚ</a:t>
            </a:r>
            <a:r>
              <a:rPr lang="en-US" b="1" dirty="0" smtClean="0"/>
              <a:t>.</a:t>
            </a:r>
            <a:endParaRPr lang="el-GR" b="1" dirty="0"/>
          </a:p>
          <a:p>
            <a:r>
              <a:rPr lang="en-US" b="1" dirty="0" smtClean="0"/>
              <a:t>Debus, A. G. (2009). </a:t>
            </a:r>
            <a:r>
              <a:rPr lang="en-US" b="1" i="1" dirty="0" smtClean="0"/>
              <a:t>Άνθρωπος και φύση στην αναγέννηση</a:t>
            </a:r>
            <a:r>
              <a:rPr lang="en-US" b="1" dirty="0" smtClean="0"/>
              <a:t>. Ηράκλειο: ΙΤΕ-ΠΕΚ.</a:t>
            </a:r>
            <a:endParaRPr lang="el-GR" dirty="0"/>
          </a:p>
          <a:p>
            <a:r>
              <a:rPr lang="en-US" dirty="0" err="1"/>
              <a:t>Τσελφές</a:t>
            </a:r>
            <a:r>
              <a:rPr lang="en-US" dirty="0"/>
              <a:t>, Β. (2011). </a:t>
            </a:r>
            <a:r>
              <a:rPr lang="en-US" i="1" dirty="0"/>
              <a:t>GALILEO </a:t>
            </a:r>
            <a:r>
              <a:rPr lang="en-US" i="1" dirty="0" err="1"/>
              <a:t>CALILEI</a:t>
            </a:r>
            <a:r>
              <a:rPr lang="en-US" i="1" dirty="0"/>
              <a:t>: Διάλογος γύρω από τα δυο σημαντικότερα κοσμικά συστήματα. Μια διδακτική προσέγγιση</a:t>
            </a:r>
            <a:r>
              <a:rPr lang="en-US" dirty="0"/>
              <a:t>. Αθήνα: ΤΕΑΠΗ-ΕΚΠΑ</a:t>
            </a:r>
            <a:r>
              <a:rPr lang="en-US" dirty="0" smtClean="0"/>
              <a:t>.</a:t>
            </a:r>
            <a:endParaRPr lang="el-GR" dirty="0"/>
          </a:p>
          <a:p>
            <a:r>
              <a:rPr lang="en-US" dirty="0"/>
              <a:t>Kearney, M. (1984). </a:t>
            </a:r>
            <a:r>
              <a:rPr lang="en-US" i="1" dirty="0"/>
              <a:t>World View</a:t>
            </a:r>
            <a:r>
              <a:rPr lang="en-US" dirty="0"/>
              <a:t>. CA: Chandler &amp; Sharp Publishers.</a:t>
            </a:r>
            <a:r>
              <a:rPr lang="el-GR" dirty="0" smtClean="0">
                <a:effectLst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447401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5764</TotalTime>
  <Words>937</Words>
  <Application>Microsoft Office PowerPoint</Application>
  <PresentationFormat>On-screen Show (4:3)</PresentationFormat>
  <Paragraphs>84</Paragraphs>
  <Slides>17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Helvetica</vt:lpstr>
      <vt:lpstr>Wingdings</vt:lpstr>
      <vt:lpstr>Θέμα του Office</vt:lpstr>
      <vt:lpstr>Εξέλιξη των ιδεών στις Φυσικές Επιστήμες</vt:lpstr>
      <vt:lpstr>501. Εξέλιξη των ιδεών στις φυσικές επιστήμες </vt:lpstr>
      <vt:lpstr>Τα τεχνικά χαρακτηριστικά</vt:lpstr>
      <vt:lpstr>Φετινή ιδιαιτερότητα</vt:lpstr>
      <vt:lpstr>Πληροφορίες</vt:lpstr>
      <vt:lpstr>Περιεχόμενο</vt:lpstr>
      <vt:lpstr>Αξιολόγηση</vt:lpstr>
      <vt:lpstr>Μέθοδος διδασκαλίας/ αξιολόγησης</vt:lpstr>
      <vt:lpstr>Βασική βιβλιογραφία</vt:lpstr>
      <vt:lpstr>Συμπληρωματική βιβλιογραφία</vt:lpstr>
      <vt:lpstr>Τέλος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ourna</cp:lastModifiedBy>
  <cp:revision>290</cp:revision>
  <dcterms:created xsi:type="dcterms:W3CDTF">2012-09-06T09:03:05Z</dcterms:created>
  <dcterms:modified xsi:type="dcterms:W3CDTF">2015-12-11T10:45:30Z</dcterms:modified>
</cp:coreProperties>
</file>