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9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62" r:id="rId12"/>
    <p:sldId id="290" r:id="rId13"/>
    <p:sldId id="295" r:id="rId14"/>
    <p:sldId id="299" r:id="rId15"/>
    <p:sldId id="292" r:id="rId16"/>
    <p:sldId id="291" r:id="rId17"/>
    <p:sldId id="29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59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62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9283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Εξέλιξη των ιδεών στις Φυσικές Επιστήμες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Εξέλιξη των ιδεών στις Φυσικές Επιστήμες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Εξέλιξη των ιδεών στις Φυσικές Επιστήμες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Εξέλιξη των ιδεών στις Φυσικές Επιστήμες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Εξέλιξη των ιδεών στις Φυσικές Επιστήμες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Εξέλιξη των ιδεών στις Φυσικές Επιστήμες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Εξέλιξη των ιδεών στις Φυσικές Επιστήμες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Εξέλιξη των ιδεών στις Φυσικές Επιστήμες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/>
              <a:t>Εξέλιξη των ιδεών στις Φυσικές Επιστήμες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80920" cy="3024336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Ενότητα </a:t>
            </a:r>
            <a:r>
              <a:rPr lang="en-US" dirty="0">
                <a:solidFill>
                  <a:srgbClr val="5075BC"/>
                </a:solidFill>
              </a:rPr>
              <a:t>1</a:t>
            </a:r>
            <a:r>
              <a:rPr lang="el-GR" dirty="0">
                <a:solidFill>
                  <a:srgbClr val="5075BC"/>
                </a:solidFill>
              </a:rPr>
              <a:t>:</a:t>
            </a:r>
            <a:r>
              <a:rPr lang="en-US" dirty="0">
                <a:solidFill>
                  <a:srgbClr val="5075BC"/>
                </a:solidFill>
              </a:rPr>
              <a:t> </a:t>
            </a:r>
            <a:r>
              <a:rPr lang="el-GR" dirty="0" smtClean="0">
                <a:sym typeface="Helvetica" pitchFamily="2" charset="0"/>
              </a:rPr>
              <a:t>Εισαγωγή</a:t>
            </a:r>
            <a:endParaRPr lang="en-US" dirty="0"/>
          </a:p>
          <a:p>
            <a:endParaRPr lang="en-US" dirty="0"/>
          </a:p>
          <a:p>
            <a:r>
              <a:rPr lang="el-GR" dirty="0" smtClean="0">
                <a:sym typeface="Helvetica" pitchFamily="2" charset="0"/>
              </a:rPr>
              <a:t>Βασίλης Τσελφές</a:t>
            </a:r>
            <a:endParaRPr lang="el-GR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</a:t>
            </a:r>
            <a:r>
              <a:rPr lang="el-GR" dirty="0" smtClean="0">
                <a:sym typeface="Helvetica" pitchFamily="2" charset="0"/>
              </a:rPr>
              <a:t>ό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l-GR" dirty="0" smtClean="0">
                <a:sym typeface="Helvetica" pitchFamily="2" charset="0"/>
              </a:rPr>
              <a:t>ι</a:t>
            </a:r>
            <a:r>
              <a:rPr lang="en-US" dirty="0" smtClean="0">
                <a:sym typeface="Helvetica" pitchFamily="2" charset="0"/>
              </a:rPr>
              <a:t> Καπ</a:t>
            </a:r>
            <a:r>
              <a:rPr lang="en-US" dirty="0" err="1" smtClean="0">
                <a:sym typeface="Helvetica" pitchFamily="2" charset="0"/>
              </a:rPr>
              <a:t>οδιστρι</a:t>
            </a:r>
            <a:r>
              <a:rPr lang="en-US" dirty="0" smtClean="0">
                <a:sym typeface="Helvetica" pitchFamily="2" charset="0"/>
              </a:rPr>
              <a:t>ακ</a:t>
            </a:r>
            <a:r>
              <a:rPr lang="el-GR" dirty="0" smtClean="0">
                <a:sym typeface="Helvetica" pitchFamily="2" charset="0"/>
              </a:rPr>
              <a:t>ό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n-US" dirty="0" err="1" smtClean="0">
                <a:sym typeface="Helvetica" pitchFamily="2" charset="0"/>
              </a:rPr>
              <a:t>Τμ</a:t>
            </a:r>
            <a:r>
              <a:rPr lang="el-GR" dirty="0" smtClean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 smtClean="0">
                <a:sym typeface="Helvetica" pitchFamily="2" charset="0"/>
              </a:rPr>
              <a:t>Εκπαίδευσης και Αγωγής στην Προσχολική Ηλικία</a:t>
            </a:r>
            <a:endParaRPr lang="en-US" dirty="0">
              <a:sym typeface="Helvetica" pitchFamily="2" charset="0"/>
            </a:endParaRPr>
          </a:p>
          <a:p>
            <a:endParaRPr lang="el-GR" dirty="0"/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Συμπληρωματική 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0967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Τσελφές</a:t>
            </a:r>
            <a:r>
              <a:rPr lang="en-US" dirty="0"/>
              <a:t>, Β. (2003). Μια πρόταση για τη διδασκαλία των Εργαστηριακών Φυσικών Επιστημών στηριγμένη στην κατά Ian Hacking προσέγγιση της «εσωτερικής ζωής» τους, στο Κ. </a:t>
            </a:r>
            <a:r>
              <a:rPr lang="en-US" dirty="0" err="1"/>
              <a:t>Σκορδούλης</a:t>
            </a:r>
            <a:r>
              <a:rPr lang="en-US" dirty="0"/>
              <a:t> &amp; Λ. Χαλκιά (Eπιμ.), </a:t>
            </a:r>
            <a:r>
              <a:rPr lang="en-US" i="1" dirty="0"/>
              <a:t>Η συμβολή της Ιστορίας και της Φιλοσοφίας των Φυσικών Επιστημών στη Διδασκαλία των Φυσικών Επιστημών</a:t>
            </a:r>
            <a:r>
              <a:rPr lang="en-US" dirty="0"/>
              <a:t>, Αθήνα: ΠΤΔΕ, ΕΚΠΑ, 259-271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 err="1"/>
              <a:t>Τσελφές</a:t>
            </a:r>
            <a:r>
              <a:rPr lang="en-US" dirty="0"/>
              <a:t>, Β. &amp; </a:t>
            </a:r>
            <a:r>
              <a:rPr lang="en-US" dirty="0" err="1"/>
              <a:t>Καριώτογλου</a:t>
            </a:r>
            <a:r>
              <a:rPr lang="en-US" dirty="0"/>
              <a:t>, Π. (2003). « Όψεις του φυσικού κόσμου»: Πλαίσιο ανάλυσης και παραδείγματα που προωθούνται, μέσω των δραστηριοτήτων των παιδιών, στο νηπιαγωγείο. Στο </a:t>
            </a:r>
            <a:r>
              <a:rPr lang="en-US" dirty="0" err="1"/>
              <a:t>Τσιτουρίδου</a:t>
            </a:r>
            <a:r>
              <a:rPr lang="en-US" dirty="0"/>
              <a:t>, Μ. (</a:t>
            </a:r>
            <a:r>
              <a:rPr lang="en-US" dirty="0" err="1"/>
              <a:t>Επιμ</a:t>
            </a:r>
            <a:r>
              <a:rPr lang="en-US" dirty="0"/>
              <a:t>). </a:t>
            </a:r>
            <a:r>
              <a:rPr lang="en-US" i="1" dirty="0"/>
              <a:t>Οι Φυσικές Επιστήμες και οι Τεχνολογίες της Πληροφορίας και της Επικοινωνίας στην Προσχολική Εκπαίδευση</a:t>
            </a:r>
            <a:r>
              <a:rPr lang="en-US" dirty="0"/>
              <a:t>, Θεσσαλονίκη: Τζιόλας, 69–78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 err="1"/>
              <a:t>Τσελφές</a:t>
            </a:r>
            <a:r>
              <a:rPr lang="en-US" dirty="0"/>
              <a:t>, Β. &amp; </a:t>
            </a:r>
            <a:r>
              <a:rPr lang="en-US" dirty="0" err="1"/>
              <a:t>Σπυράτου</a:t>
            </a:r>
            <a:r>
              <a:rPr lang="en-US" dirty="0"/>
              <a:t> Ε. (2008). </a:t>
            </a:r>
            <a:r>
              <a:rPr lang="en-US" dirty="0" err="1"/>
              <a:t>Εποικοδομισμός</a:t>
            </a:r>
            <a:r>
              <a:rPr lang="en-US" dirty="0"/>
              <a:t> και πολιτισμικές προσεγγίσεις στη Διδακτική των Φυσικών Επιστημών: Οι πολλές όψεις των επιστημονικών εννοιών. Στο, Κ. </a:t>
            </a:r>
            <a:r>
              <a:rPr lang="en-US" dirty="0" err="1"/>
              <a:t>Σκορδούλης</a:t>
            </a:r>
            <a:r>
              <a:rPr lang="en-US" dirty="0"/>
              <a:t>, Θ. </a:t>
            </a:r>
            <a:r>
              <a:rPr lang="en-US" dirty="0" err="1"/>
              <a:t>Νικολαϊδης</a:t>
            </a:r>
            <a:r>
              <a:rPr lang="en-US" dirty="0"/>
              <a:t>, Ε. </a:t>
            </a:r>
            <a:r>
              <a:rPr lang="en-US" dirty="0" err="1"/>
              <a:t>Κολέζα</a:t>
            </a:r>
            <a:r>
              <a:rPr lang="en-US" dirty="0"/>
              <a:t> &amp; Δ. Χασάπης (</a:t>
            </a:r>
            <a:r>
              <a:rPr lang="en-US" dirty="0" err="1"/>
              <a:t>επιμ</a:t>
            </a:r>
            <a:r>
              <a:rPr lang="en-US" dirty="0"/>
              <a:t>), </a:t>
            </a:r>
            <a:r>
              <a:rPr lang="en-US" i="1" dirty="0"/>
              <a:t>Ζητήματα Επιστήμης: Ιστορία, Φιλοσοφία και Διδακτική</a:t>
            </a:r>
            <a:r>
              <a:rPr lang="en-US" dirty="0"/>
              <a:t>. Αθήνα: Νήσος, 311-320.</a:t>
            </a:r>
            <a:r>
              <a:rPr lang="el-GR" dirty="0" smtClean="0">
                <a:effectLst/>
              </a:rPr>
              <a:t> </a:t>
            </a:r>
          </a:p>
          <a:p>
            <a:r>
              <a:rPr lang="el-GR" dirty="0" smtClean="0"/>
              <a:t>+ άλλα άρθρα από περιοδικά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2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>
                <a:sym typeface="Helvetica" pitchFamily="2" charset="0"/>
              </a:rPr>
              <a:t>Βασίλης </a:t>
            </a:r>
            <a:r>
              <a:rPr lang="el-GR" sz="2000" dirty="0" smtClean="0">
                <a:sym typeface="Helvetica" pitchFamily="2" charset="0"/>
              </a:rPr>
              <a:t>Τσελφές</a:t>
            </a:r>
            <a:r>
              <a:rPr lang="el-GR" sz="2000" dirty="0"/>
              <a:t>. </a:t>
            </a:r>
            <a:r>
              <a:rPr lang="el-GR" sz="2000" dirty="0">
                <a:sym typeface="Helvetica" pitchFamily="2" charset="0"/>
              </a:rPr>
              <a:t>Βασίλης Τσελφές</a:t>
            </a:r>
            <a:r>
              <a:rPr lang="el-GR" sz="2000" dirty="0"/>
              <a:t>. «Εξέλιξη των ιδεών στις Φυσικές </a:t>
            </a:r>
            <a:r>
              <a:rPr lang="el-GR" sz="2000" dirty="0" smtClean="0"/>
              <a:t>Επιστήμες</a:t>
            </a:r>
            <a:r>
              <a:rPr lang="en-US" sz="2000" smtClean="0"/>
              <a:t> -</a:t>
            </a:r>
            <a:r>
              <a:rPr lang="el-GR" sz="2000" dirty="0"/>
              <a:t>Ενότητα </a:t>
            </a:r>
            <a:r>
              <a:rPr lang="en-US" sz="2000" dirty="0"/>
              <a:t>1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 smtClean="0">
                <a:sym typeface="Helvetica" pitchFamily="2" charset="0"/>
              </a:rPr>
              <a:t>Εισαγωγή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http://opencourses.uoa.gr/courses/ECD10/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l-GR" sz="2000" dirty="0" smtClean="0"/>
              <a:t>Δ</a:t>
            </a:r>
            <a:r>
              <a:rPr lang="en-US" sz="2000" dirty="0" err="1" smtClean="0"/>
              <a:t>ήλωση</a:t>
            </a:r>
            <a:r>
              <a:rPr lang="en-US" sz="2000" dirty="0" smtClean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501. Εξέλιξη </a:t>
            </a:r>
            <a:r>
              <a:rPr lang="el-GR" dirty="0"/>
              <a:t>των ιδεών στις φυσικές επιστήμες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τεχνικά χαρακτηριστικά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Επιλεγόμενο: από την ενότητα της «Εκπαίδευσης στις Φυσικές Επιστήμες»</a:t>
            </a:r>
          </a:p>
          <a:p>
            <a:r>
              <a:rPr lang="el-GR" dirty="0" smtClean="0"/>
              <a:t>Προσφέρει: 5 </a:t>
            </a:r>
            <a:r>
              <a:rPr lang="en-US" dirty="0" err="1" smtClean="0"/>
              <a:t>ECTS</a:t>
            </a:r>
            <a:r>
              <a:rPr lang="el-GR" dirty="0" smtClean="0"/>
              <a:t> ή 3 ΔΜ</a:t>
            </a:r>
          </a:p>
          <a:p>
            <a:r>
              <a:rPr lang="el-GR" dirty="0" smtClean="0"/>
              <a:t>Δίωρες διαλέξεις + παρουσιάσεις από ομάδες φοιτητών + φροντιστηριακού τύπου συναντήσεις με τις ομάδες</a:t>
            </a:r>
          </a:p>
          <a:p>
            <a:r>
              <a:rPr lang="el-GR" dirty="0" smtClean="0"/>
              <a:t>Αξιολόγηση: σε δύο φάσεις, μέσω των παρουσιάσεων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8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Φετινή ιδιαιτερότητα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χρησιμοποιηθεί για την παραγωγή ανοιχτού μαθήματος</a:t>
            </a:r>
          </a:p>
          <a:p>
            <a:r>
              <a:rPr lang="el-GR" dirty="0" smtClean="0"/>
              <a:t>Μέρος των διαλέξεων και των παρουσιάσεων θα βιντεοσκοπηθεί και θα ανέβει στο δίκτυο</a:t>
            </a:r>
          </a:p>
          <a:p>
            <a:r>
              <a:rPr lang="el-GR" dirty="0" smtClean="0"/>
              <a:t>Χρειάζεται την συγκατάθεσή σας</a:t>
            </a:r>
          </a:p>
          <a:p>
            <a:r>
              <a:rPr lang="el-GR" dirty="0" smtClean="0"/>
              <a:t>Σε κάθε περίπτωση τα υλικά που θα ανέβουν στο δίκτυο θα περάσουν από τη διαδικασία του μοντάζ</a:t>
            </a:r>
          </a:p>
        </p:txBody>
      </p:sp>
    </p:spTree>
    <p:extLst>
      <p:ext uri="{BB962C8B-B14F-4D97-AF65-F5344CB8AC3E}">
        <p14:creationId xmlns:p14="http://schemas.microsoft.com/office/powerpoint/2010/main" val="422943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Πληροφορίες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http</a:t>
            </a:r>
            <a:r>
              <a:rPr lang="en-US" dirty="0"/>
              <a:t>://eclass.uoa.gr/courses/ECD120/</a:t>
            </a:r>
            <a:r>
              <a:rPr lang="el-GR" dirty="0" smtClean="0">
                <a:effectLst/>
              </a:rPr>
              <a:t> </a:t>
            </a:r>
          </a:p>
          <a:p>
            <a:r>
              <a:rPr lang="en-US" dirty="0"/>
              <a:t>Συνίσταται στους/στις </a:t>
            </a:r>
            <a:r>
              <a:rPr lang="el-GR" dirty="0" err="1"/>
              <a:t>φοιτητές/τριες</a:t>
            </a:r>
            <a:r>
              <a:rPr lang="en-US" dirty="0"/>
              <a:t> να έχουν παρακολουθήσει επιτυχώς το μάθημα “Έννοιες φυσικών επιστημών Ι”</a:t>
            </a:r>
            <a:r>
              <a:rPr lang="el-GR" dirty="0" smtClean="0">
                <a:effectLst/>
              </a:rPr>
              <a:t> </a:t>
            </a:r>
          </a:p>
          <a:p>
            <a:r>
              <a:rPr lang="el-GR" dirty="0"/>
              <a:t>Το μάθημα έχει ως βασικό σκοπό την εξοικείωση των εκπαιδευομένων με κάποιες από τις «όψεις του φυσικού κόσμου» που προτείνονται από τις φυσικές-εργαστηριακές επιστήμες, κυρίως τους τελευταίους πέντε αιώνες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145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1143000"/>
          </a:xfrm>
        </p:spPr>
        <p:txBody>
          <a:bodyPr/>
          <a:lstStyle/>
          <a:p>
            <a:r>
              <a:rPr lang="el-GR" dirty="0" smtClean="0"/>
              <a:t>Περιεχόμενο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7" y="1079501"/>
            <a:ext cx="8577055" cy="50137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Γιατί </a:t>
            </a:r>
            <a:r>
              <a:rPr lang="en-US" sz="2000" dirty="0"/>
              <a:t>το ερώτημα "τι είναι επιστήμη" δεν έχει νόημα χωρίς κάποιο χρονικό </a:t>
            </a:r>
            <a:r>
              <a:rPr lang="en-US" sz="2000" dirty="0" smtClean="0"/>
              <a:t>προσδιορισμό</a:t>
            </a:r>
            <a:endParaRPr lang="el-GR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Οι</a:t>
            </a:r>
            <a:r>
              <a:rPr lang="en-US" sz="2000" dirty="0" smtClean="0"/>
              <a:t> </a:t>
            </a:r>
            <a:r>
              <a:rPr lang="en-US" sz="2000" dirty="0"/>
              <a:t>κοσμοθεωρίες/ όψεις του φυσικού κόσμου ως συνιστώσες της καθημερινής, </a:t>
            </a:r>
            <a:r>
              <a:rPr lang="el-GR" sz="2000" dirty="0"/>
              <a:t>της </a:t>
            </a:r>
            <a:r>
              <a:rPr lang="en-US" sz="2000" dirty="0"/>
              <a:t>σχολικής και της επιστημονικής κουλτούρας</a:t>
            </a:r>
            <a:r>
              <a:rPr lang="en-US" sz="2000" dirty="0" smtClean="0"/>
              <a:t>.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Μορφές </a:t>
            </a:r>
            <a:r>
              <a:rPr lang="en-US" sz="2000" dirty="0"/>
              <a:t>και περίοδοι της σύγχρονης επιστήμης: μια προσπάθεια κατασκευής τομών στο κοινωνικό πλαίσιο και στον ιστορικό χρόνο.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Κριτική </a:t>
            </a:r>
            <a:r>
              <a:rPr lang="en-US" sz="2000" dirty="0"/>
              <a:t>ανάγνωση κλασικών επιστημονικών κειμένων: η περίπτωση του Γαλιλαίου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Ανιχνεύοντας </a:t>
            </a:r>
            <a:r>
              <a:rPr lang="en-US" sz="2000" dirty="0"/>
              <a:t>και ερμηνεύοντας τα "απομεινάρια της ιστορίας" στα κείμενα των σύγχρονων σχολικών βιβλίων επιστήμης. 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Ανιχνεύοντας </a:t>
            </a:r>
            <a:r>
              <a:rPr lang="en-US" sz="2000" dirty="0"/>
              <a:t>και ερμηνεύοντας τα "απομεινάρια της ιστορίας" στα σύγχρονα κείμενα "επιστήμης" που διακινούν τα Μέσα Μαζικής Ενημέρωσης</a:t>
            </a:r>
            <a:r>
              <a:rPr lang="en-US" sz="2000" dirty="0" smtClean="0"/>
              <a:t>.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Αξιολόγηση </a:t>
            </a:r>
            <a:r>
              <a:rPr lang="en-US" sz="2000" dirty="0"/>
              <a:t>μαθήματος: παρουσίαση των εργασιών των φοιτητών - συζήτηση. </a:t>
            </a:r>
            <a:endParaRPr lang="el-GR" sz="2000" dirty="0"/>
          </a:p>
          <a:p>
            <a:pPr mar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9403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34"/>
            <a:ext cx="8229600" cy="1143000"/>
          </a:xfrm>
        </p:spPr>
        <p:txBody>
          <a:bodyPr/>
          <a:lstStyle/>
          <a:p>
            <a:r>
              <a:rPr lang="el-GR" dirty="0" smtClean="0"/>
              <a:t>Αξιολόγηση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918"/>
            <a:ext cx="8229600" cy="5355166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/>
              <a:t>Συγγραφή </a:t>
            </a:r>
            <a:r>
              <a:rPr lang="el-GR" b="1" dirty="0"/>
              <a:t>και παρουσίαση επιστημολογικής και ιστορικής ανάλυσης επιστημονικού κειμένου (50%):</a:t>
            </a:r>
            <a:endParaRPr lang="el-GR" dirty="0"/>
          </a:p>
          <a:p>
            <a:pPr lvl="1"/>
            <a:r>
              <a:rPr lang="el-GR" dirty="0"/>
              <a:t>Ανάλυση κειμένου από τον «Διάλογο» του Γαλιλαίου.</a:t>
            </a:r>
          </a:p>
          <a:p>
            <a:pPr lvl="1"/>
            <a:r>
              <a:rPr lang="el-GR" dirty="0"/>
              <a:t>Επισήμανση των επιστημολογικών χαρακτηριστικών.</a:t>
            </a:r>
          </a:p>
          <a:p>
            <a:pPr lvl="1"/>
            <a:r>
              <a:rPr lang="el-GR" dirty="0"/>
              <a:t>Επισήμανση των ιστορικών επιρροών.</a:t>
            </a:r>
          </a:p>
          <a:p>
            <a:pPr lvl="1"/>
            <a:r>
              <a:rPr lang="el-GR" dirty="0"/>
              <a:t>Επισήμανση πολιτισμικών - κοσμολογικών χαρακτηριστικών. </a:t>
            </a:r>
          </a:p>
          <a:p>
            <a:r>
              <a:rPr lang="el-GR" b="1" dirty="0" smtClean="0"/>
              <a:t>Συγγραφή </a:t>
            </a:r>
            <a:r>
              <a:rPr lang="el-GR" b="1" dirty="0"/>
              <a:t>και παρουσίαση πολιτισμικής και ιστορικής ανάλυσης σχολικού επιστημονικού κειμένου ή δημοσιογραφικού επιστημονικού κειμένου (50%): </a:t>
            </a:r>
            <a:endParaRPr lang="el-GR" dirty="0"/>
          </a:p>
          <a:p>
            <a:pPr lvl="1"/>
            <a:r>
              <a:rPr lang="el-GR" dirty="0"/>
              <a:t>Επισήμανση πολιτισμικών - κοσμολογικών χαρακτηριστικών. </a:t>
            </a:r>
          </a:p>
          <a:p>
            <a:pPr lvl="1"/>
            <a:r>
              <a:rPr lang="el-GR" dirty="0"/>
              <a:t>Επισήμανση των ιστορικών επιρροών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1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Μέθοδος διδασκαλίας/ αξιολόγησης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μέθοδος διδασκαλίας: κοινωνική – </a:t>
            </a:r>
            <a:r>
              <a:rPr lang="el-GR" dirty="0" err="1" smtClean="0"/>
              <a:t>κουνστρουξιονιστική</a:t>
            </a:r>
            <a:endParaRPr lang="el-GR" dirty="0" smtClean="0"/>
          </a:p>
          <a:p>
            <a:r>
              <a:rPr lang="el-GR" dirty="0" smtClean="0"/>
              <a:t>Μέθοδος αξιολόγησης: διαμορφωτική και συμπερασματική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9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Westfall, R. S. (2008). </a:t>
            </a:r>
            <a:r>
              <a:rPr lang="en-US" b="1" i="1" dirty="0"/>
              <a:t>Η συγκρότηση της σύγχρονης επιστήμης</a:t>
            </a:r>
            <a:r>
              <a:rPr lang="en-US" b="1" dirty="0"/>
              <a:t>. Ηράκλειο: ΙΤΕ-ΠΕΚ</a:t>
            </a:r>
            <a:r>
              <a:rPr lang="en-US" b="1" dirty="0" smtClean="0"/>
              <a:t>.</a:t>
            </a:r>
            <a:endParaRPr lang="el-GR" b="1" dirty="0"/>
          </a:p>
          <a:p>
            <a:r>
              <a:rPr lang="en-US" b="1" dirty="0" smtClean="0"/>
              <a:t>Debus, A. G. (2009). </a:t>
            </a:r>
            <a:r>
              <a:rPr lang="en-US" b="1" i="1" dirty="0" smtClean="0"/>
              <a:t>Άνθρωπος και φύση στην αναγέννηση</a:t>
            </a:r>
            <a:r>
              <a:rPr lang="en-US" b="1" dirty="0" smtClean="0"/>
              <a:t>. Ηράκλειο: ΙΤΕ-ΠΕΚ.</a:t>
            </a:r>
            <a:endParaRPr lang="el-GR" dirty="0"/>
          </a:p>
          <a:p>
            <a:r>
              <a:rPr lang="en-US" dirty="0" err="1"/>
              <a:t>Τσελφές</a:t>
            </a:r>
            <a:r>
              <a:rPr lang="en-US" dirty="0"/>
              <a:t>, Β. (2011). </a:t>
            </a:r>
            <a:r>
              <a:rPr lang="en-US" i="1" dirty="0"/>
              <a:t>GALILEO </a:t>
            </a:r>
            <a:r>
              <a:rPr lang="en-US" i="1" dirty="0" err="1"/>
              <a:t>CALILEI</a:t>
            </a:r>
            <a:r>
              <a:rPr lang="en-US" i="1" dirty="0"/>
              <a:t>: Διάλογος γύρω από τα δυο σημαντικότερα κοσμικά συστήματα. Μια διδακτική προσέγγιση</a:t>
            </a:r>
            <a:r>
              <a:rPr lang="en-US" dirty="0"/>
              <a:t>. Αθήνα: ΤΕΑΠΗ-ΕΚΠΑ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/>
              <a:t>Kearney, M. (1984). </a:t>
            </a:r>
            <a:r>
              <a:rPr lang="en-US" i="1" dirty="0"/>
              <a:t>World View</a:t>
            </a:r>
            <a:r>
              <a:rPr lang="en-US" dirty="0"/>
              <a:t>. CA: Chandler &amp; Sharp Publishers.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474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937</Words>
  <Application>Microsoft Office PowerPoint</Application>
  <PresentationFormat>On-screen Show (4:3)</PresentationFormat>
  <Paragraphs>84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Wingdings</vt:lpstr>
      <vt:lpstr>Θέμα του Office</vt:lpstr>
      <vt:lpstr>Εξέλιξη των ιδεών στις Φυσικές Επιστήμες</vt:lpstr>
      <vt:lpstr>501. Εξέλιξη των ιδεών στις φυσικές επιστήμες </vt:lpstr>
      <vt:lpstr>Τα τεχνικά χαρακτηριστικά</vt:lpstr>
      <vt:lpstr>Φετινή ιδιαιτερότητα</vt:lpstr>
      <vt:lpstr>Πληροφορίες</vt:lpstr>
      <vt:lpstr>Περιεχόμενο</vt:lpstr>
      <vt:lpstr>Αξιολόγηση</vt:lpstr>
      <vt:lpstr>Μέθοδος διδασκαλίας/ αξιολόγησης</vt:lpstr>
      <vt:lpstr>Βασική βιβλιογραφία</vt:lpstr>
      <vt:lpstr>Συμπληρωματική βιβλιογραφία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290</cp:revision>
  <dcterms:created xsi:type="dcterms:W3CDTF">2012-09-06T09:03:05Z</dcterms:created>
  <dcterms:modified xsi:type="dcterms:W3CDTF">2015-12-11T10:45:30Z</dcterms:modified>
</cp:coreProperties>
</file>