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6" r:id="rId2"/>
    <p:sldId id="266" r:id="rId3"/>
    <p:sldId id="317" r:id="rId4"/>
    <p:sldId id="318" r:id="rId5"/>
    <p:sldId id="304" r:id="rId6"/>
    <p:sldId id="274" r:id="rId7"/>
    <p:sldId id="291" r:id="rId8"/>
    <p:sldId id="297" r:id="rId9"/>
    <p:sldId id="298" r:id="rId10"/>
    <p:sldId id="299" r:id="rId11"/>
    <p:sldId id="300" r:id="rId12"/>
    <p:sldId id="296" r:id="rId13"/>
    <p:sldId id="302" r:id="rId14"/>
    <p:sldId id="301" r:id="rId15"/>
    <p:sldId id="303" r:id="rId16"/>
    <p:sldId id="305" r:id="rId17"/>
    <p:sldId id="307" r:id="rId18"/>
    <p:sldId id="306" r:id="rId19"/>
    <p:sldId id="308" r:id="rId20"/>
    <p:sldId id="309" r:id="rId21"/>
    <p:sldId id="311" r:id="rId22"/>
    <p:sldId id="312" r:id="rId23"/>
    <p:sldId id="310" r:id="rId24"/>
    <p:sldId id="313" r:id="rId25"/>
    <p:sldId id="314" r:id="rId26"/>
    <p:sldId id="315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A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09" d="100"/>
          <a:sy n="109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335E6-1025-4171-A50A-9EA71A5D104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5" csCatId="accent1" phldr="1"/>
      <dgm:spPr/>
    </dgm:pt>
    <dgm:pt modelId="{31CFC669-95E2-4B09-9286-8A61ED8A2544}">
      <dgm:prSet phldrT="[Κείμενο]" custT="1"/>
      <dgm:spPr/>
      <dgm:t>
        <a:bodyPr/>
        <a:lstStyle/>
        <a:p>
          <a:r>
            <a:rPr lang="el-GR" sz="1800" b="1" dirty="0" smtClean="0">
              <a:effectLst/>
            </a:rPr>
            <a:t>Κατηγορία Α-</a:t>
          </a:r>
        </a:p>
      </dgm:t>
    </dgm:pt>
    <dgm:pt modelId="{988B85B2-A593-44C1-A8FE-371B8A7EEA45}" type="parTrans" cxnId="{D2A79CB3-0D53-4277-9862-EF094A57331A}">
      <dgm:prSet/>
      <dgm:spPr/>
      <dgm:t>
        <a:bodyPr/>
        <a:lstStyle/>
        <a:p>
          <a:endParaRPr lang="el-GR"/>
        </a:p>
      </dgm:t>
    </dgm:pt>
    <dgm:pt modelId="{0294E512-2C09-428B-91FB-E715FB167DE6}" type="sibTrans" cxnId="{D2A79CB3-0D53-4277-9862-EF094A57331A}">
      <dgm:prSet/>
      <dgm:spPr/>
      <dgm:t>
        <a:bodyPr/>
        <a:lstStyle/>
        <a:p>
          <a:endParaRPr lang="el-GR"/>
        </a:p>
      </dgm:t>
    </dgm:pt>
    <dgm:pt modelId="{5B3597E1-A390-4E38-8D75-DB75E20EA6D6}">
      <dgm:prSet phldrT="[Κείμενο]" custT="1"/>
      <dgm:spPr/>
      <dgm:t>
        <a:bodyPr/>
        <a:lstStyle/>
        <a:p>
          <a:r>
            <a:rPr lang="el-GR" sz="1800" b="1" dirty="0" smtClean="0">
              <a:effectLst/>
            </a:rPr>
            <a:t>Κατηγορία Α</a:t>
          </a:r>
        </a:p>
      </dgm:t>
    </dgm:pt>
    <dgm:pt modelId="{6292C31D-1C9E-4712-BEA7-F8649DF3595D}" type="parTrans" cxnId="{8046A44A-B0C3-4216-B8AE-575915633677}">
      <dgm:prSet/>
      <dgm:spPr/>
      <dgm:t>
        <a:bodyPr/>
        <a:lstStyle/>
        <a:p>
          <a:endParaRPr lang="el-GR"/>
        </a:p>
      </dgm:t>
    </dgm:pt>
    <dgm:pt modelId="{51A5C834-BBE7-4AF3-8C79-354C472BD32A}" type="sibTrans" cxnId="{8046A44A-B0C3-4216-B8AE-575915633677}">
      <dgm:prSet/>
      <dgm:spPr/>
      <dgm:t>
        <a:bodyPr/>
        <a:lstStyle/>
        <a:p>
          <a:endParaRPr lang="el-GR"/>
        </a:p>
      </dgm:t>
    </dgm:pt>
    <dgm:pt modelId="{323C5DB8-7FDB-47E4-A841-148B1DF52718}">
      <dgm:prSet phldrT="[Κείμενο]" custT="1"/>
      <dgm:spPr/>
      <dgm:t>
        <a:bodyPr/>
        <a:lstStyle/>
        <a:p>
          <a:r>
            <a:rPr lang="el-GR" sz="1800" b="1" dirty="0" smtClean="0">
              <a:effectLst/>
            </a:rPr>
            <a:t>Κατηγορία</a:t>
          </a:r>
          <a:r>
            <a:rPr lang="en-US" sz="1800" b="1" dirty="0" smtClean="0">
              <a:effectLst/>
            </a:rPr>
            <a:t> </a:t>
          </a:r>
          <a:r>
            <a:rPr lang="el-GR" sz="1800" b="1" dirty="0" smtClean="0">
              <a:effectLst/>
            </a:rPr>
            <a:t>Α</a:t>
          </a:r>
          <a:r>
            <a:rPr lang="en-US" sz="1800" b="1" dirty="0" smtClean="0">
              <a:effectLst/>
            </a:rPr>
            <a:t>+</a:t>
          </a:r>
          <a:endParaRPr lang="el-GR" sz="1800" b="1" dirty="0" smtClean="0">
            <a:effectLst/>
          </a:endParaRPr>
        </a:p>
      </dgm:t>
    </dgm:pt>
    <dgm:pt modelId="{1BCF8ADF-F94F-4CA6-9E0C-BF67F48DE168}" type="parTrans" cxnId="{A6373779-5CB2-4BCB-B8E2-5A7D7AE71460}">
      <dgm:prSet/>
      <dgm:spPr/>
      <dgm:t>
        <a:bodyPr/>
        <a:lstStyle/>
        <a:p>
          <a:endParaRPr lang="el-GR"/>
        </a:p>
      </dgm:t>
    </dgm:pt>
    <dgm:pt modelId="{3394D472-6422-4434-959E-4A4B7251D471}" type="sibTrans" cxnId="{A6373779-5CB2-4BCB-B8E2-5A7D7AE71460}">
      <dgm:prSet/>
      <dgm:spPr/>
      <dgm:t>
        <a:bodyPr/>
        <a:lstStyle/>
        <a:p>
          <a:endParaRPr lang="el-GR"/>
        </a:p>
      </dgm:t>
    </dgm:pt>
    <dgm:pt modelId="{8477BAA2-92D0-41BC-8370-C315B9AC5967}" type="pres">
      <dgm:prSet presAssocID="{5FD335E6-1025-4171-A50A-9EA71A5D1041}" presName="composite" presStyleCnt="0">
        <dgm:presLayoutVars>
          <dgm:chMax val="5"/>
          <dgm:dir/>
          <dgm:resizeHandles val="exact"/>
        </dgm:presLayoutVars>
      </dgm:prSet>
      <dgm:spPr/>
    </dgm:pt>
    <dgm:pt modelId="{6964407E-3244-454A-91A2-A09C39A1C76B}" type="pres">
      <dgm:prSet presAssocID="{31CFC669-95E2-4B09-9286-8A61ED8A2544}" presName="circle1" presStyleLbl="lnNode1" presStyleIdx="0" presStyleCnt="3" custScaleX="240124" custScaleY="242716" custLinFactX="-100000" custLinFactNeighborX="-103483"/>
      <dgm:spPr/>
    </dgm:pt>
    <dgm:pt modelId="{B595FC00-FFE8-4E8D-9AAA-4E8C4E6230F6}" type="pres">
      <dgm:prSet presAssocID="{31CFC669-95E2-4B09-9286-8A61ED8A2544}" presName="text1" presStyleLbl="revTx" presStyleIdx="0" presStyleCnt="3" custLinFactNeighborX="-784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8CC9EE-CDAB-44F2-8874-8BA4622F1BAC}" type="pres">
      <dgm:prSet presAssocID="{31CFC669-95E2-4B09-9286-8A61ED8A2544}" presName="line1" presStyleLbl="callout" presStyleIdx="0" presStyleCnt="6" custLinFactX="-125574" custLinFactNeighborX="-200000"/>
      <dgm:spPr/>
    </dgm:pt>
    <dgm:pt modelId="{F6C2413B-BEBB-48EE-B2E5-3F0C6C84A5C2}" type="pres">
      <dgm:prSet presAssocID="{31CFC669-95E2-4B09-9286-8A61ED8A2544}" presName="d1" presStyleLbl="callout" presStyleIdx="1" presStyleCnt="6" custLinFactNeighborX="-75201"/>
      <dgm:spPr/>
    </dgm:pt>
    <dgm:pt modelId="{C34E9218-B56D-43D4-AD18-AD9AE9380F08}" type="pres">
      <dgm:prSet presAssocID="{5B3597E1-A390-4E38-8D75-DB75E20EA6D6}" presName="circle2" presStyleLbl="lnNode1" presStyleIdx="1" presStyleCnt="3" custScaleX="119415" custScaleY="120280" custLinFactNeighborX="-67828"/>
      <dgm:spPr/>
    </dgm:pt>
    <dgm:pt modelId="{51704066-7F73-4D83-8F2C-FEE1EADFDC5A}" type="pres">
      <dgm:prSet presAssocID="{5B3597E1-A390-4E38-8D75-DB75E20EA6D6}" presName="text2" presStyleLbl="revTx" presStyleIdx="1" presStyleCnt="3" custLinFactNeighborX="-813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5E39D9-9C97-4997-A9C8-43C8E16076E3}" type="pres">
      <dgm:prSet presAssocID="{5B3597E1-A390-4E38-8D75-DB75E20EA6D6}" presName="line2" presStyleLbl="callout" presStyleIdx="2" presStyleCnt="6" custLinFactX="-125574" custLinFactNeighborX="-200000"/>
      <dgm:spPr/>
    </dgm:pt>
    <dgm:pt modelId="{755F4AA6-1335-4FAD-A7F7-5D67D39038AE}" type="pres">
      <dgm:prSet presAssocID="{5B3597E1-A390-4E38-8D75-DB75E20EA6D6}" presName="d2" presStyleLbl="callout" presStyleIdx="3" presStyleCnt="6" custScaleX="67115" custScaleY="69220" custLinFactNeighborX="-83917" custLinFactNeighborY="-15895"/>
      <dgm:spPr/>
    </dgm:pt>
    <dgm:pt modelId="{09C71950-F5A2-45A5-9725-D7D8D3251CC5}" type="pres">
      <dgm:prSet presAssocID="{323C5DB8-7FDB-47E4-A841-148B1DF52718}" presName="circle3" presStyleLbl="lnNode1" presStyleIdx="2" presStyleCnt="3" custLinFactNeighborX="-40696"/>
      <dgm:spPr/>
    </dgm:pt>
    <dgm:pt modelId="{6BEFBF9F-F2B8-45DF-8496-39172313E188}" type="pres">
      <dgm:prSet presAssocID="{323C5DB8-7FDB-47E4-A841-148B1DF52718}" presName="text3" presStyleLbl="revTx" presStyleIdx="2" presStyleCnt="3" custScaleX="119078" custLinFactNeighborX="-72319" custLinFactNeighborY="53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64B49B-75C2-4BE5-AC12-96EF683DF5C3}" type="pres">
      <dgm:prSet presAssocID="{323C5DB8-7FDB-47E4-A841-148B1DF52718}" presName="line3" presStyleLbl="callout" presStyleIdx="4" presStyleCnt="6" custLinFactX="-125574" custLinFactNeighborX="-200000"/>
      <dgm:spPr/>
    </dgm:pt>
    <dgm:pt modelId="{EE1536B8-E95D-4FB3-B368-E2D45F849769}" type="pres">
      <dgm:prSet presAssocID="{323C5DB8-7FDB-47E4-A841-148B1DF52718}" presName="d3" presStyleLbl="callout" presStyleIdx="5" presStyleCnt="6" custScaleX="68081" custScaleY="74622" custLinFactX="-43257" custLinFactNeighborX="-100000" custLinFactNeighborY="-12989"/>
      <dgm:spPr/>
    </dgm:pt>
  </dgm:ptLst>
  <dgm:cxnLst>
    <dgm:cxn modelId="{D2A79CB3-0D53-4277-9862-EF094A57331A}" srcId="{5FD335E6-1025-4171-A50A-9EA71A5D1041}" destId="{31CFC669-95E2-4B09-9286-8A61ED8A2544}" srcOrd="0" destOrd="0" parTransId="{988B85B2-A593-44C1-A8FE-371B8A7EEA45}" sibTransId="{0294E512-2C09-428B-91FB-E715FB167DE6}"/>
    <dgm:cxn modelId="{2E15F9AC-E3FE-4F04-966C-42E91F6608CF}" type="presOf" srcId="{31CFC669-95E2-4B09-9286-8A61ED8A2544}" destId="{B595FC00-FFE8-4E8D-9AAA-4E8C4E6230F6}" srcOrd="0" destOrd="0" presId="urn:microsoft.com/office/officeart/2005/8/layout/target1"/>
    <dgm:cxn modelId="{8046A44A-B0C3-4216-B8AE-575915633677}" srcId="{5FD335E6-1025-4171-A50A-9EA71A5D1041}" destId="{5B3597E1-A390-4E38-8D75-DB75E20EA6D6}" srcOrd="1" destOrd="0" parTransId="{6292C31D-1C9E-4712-BEA7-F8649DF3595D}" sibTransId="{51A5C834-BBE7-4AF3-8C79-354C472BD32A}"/>
    <dgm:cxn modelId="{A6373779-5CB2-4BCB-B8E2-5A7D7AE71460}" srcId="{5FD335E6-1025-4171-A50A-9EA71A5D1041}" destId="{323C5DB8-7FDB-47E4-A841-148B1DF52718}" srcOrd="2" destOrd="0" parTransId="{1BCF8ADF-F94F-4CA6-9E0C-BF67F48DE168}" sibTransId="{3394D472-6422-4434-959E-4A4B7251D471}"/>
    <dgm:cxn modelId="{2C6FA0E4-244F-45FD-80E1-FAAF3F305C4F}" type="presOf" srcId="{323C5DB8-7FDB-47E4-A841-148B1DF52718}" destId="{6BEFBF9F-F2B8-45DF-8496-39172313E188}" srcOrd="0" destOrd="0" presId="urn:microsoft.com/office/officeart/2005/8/layout/target1"/>
    <dgm:cxn modelId="{7477AF1E-21D3-422B-8B10-4CD32A31E740}" type="presOf" srcId="{5B3597E1-A390-4E38-8D75-DB75E20EA6D6}" destId="{51704066-7F73-4D83-8F2C-FEE1EADFDC5A}" srcOrd="0" destOrd="0" presId="urn:microsoft.com/office/officeart/2005/8/layout/target1"/>
    <dgm:cxn modelId="{88449254-AED5-48FB-A809-DD676C085A34}" type="presOf" srcId="{5FD335E6-1025-4171-A50A-9EA71A5D1041}" destId="{8477BAA2-92D0-41BC-8370-C315B9AC5967}" srcOrd="0" destOrd="0" presId="urn:microsoft.com/office/officeart/2005/8/layout/target1"/>
    <dgm:cxn modelId="{EDA47F69-862B-4067-9692-2B1ECFF2946D}" type="presParOf" srcId="{8477BAA2-92D0-41BC-8370-C315B9AC5967}" destId="{6964407E-3244-454A-91A2-A09C39A1C76B}" srcOrd="0" destOrd="0" presId="urn:microsoft.com/office/officeart/2005/8/layout/target1"/>
    <dgm:cxn modelId="{7A22C5A4-616A-4D4F-943A-F76D7A98D267}" type="presParOf" srcId="{8477BAA2-92D0-41BC-8370-C315B9AC5967}" destId="{B595FC00-FFE8-4E8D-9AAA-4E8C4E6230F6}" srcOrd="1" destOrd="0" presId="urn:microsoft.com/office/officeart/2005/8/layout/target1"/>
    <dgm:cxn modelId="{F96B71F0-5BF0-46E0-A48F-24895641AA65}" type="presParOf" srcId="{8477BAA2-92D0-41BC-8370-C315B9AC5967}" destId="{728CC9EE-CDAB-44F2-8874-8BA4622F1BAC}" srcOrd="2" destOrd="0" presId="urn:microsoft.com/office/officeart/2005/8/layout/target1"/>
    <dgm:cxn modelId="{5E957627-E542-4A99-A67D-B496DE0BF498}" type="presParOf" srcId="{8477BAA2-92D0-41BC-8370-C315B9AC5967}" destId="{F6C2413B-BEBB-48EE-B2E5-3F0C6C84A5C2}" srcOrd="3" destOrd="0" presId="urn:microsoft.com/office/officeart/2005/8/layout/target1"/>
    <dgm:cxn modelId="{E60987AD-E96D-49D9-8F31-F57D7EE4CFE9}" type="presParOf" srcId="{8477BAA2-92D0-41BC-8370-C315B9AC5967}" destId="{C34E9218-B56D-43D4-AD18-AD9AE9380F08}" srcOrd="4" destOrd="0" presId="urn:microsoft.com/office/officeart/2005/8/layout/target1"/>
    <dgm:cxn modelId="{F48F9997-EB5B-4EF5-8DDF-421F41FB67C2}" type="presParOf" srcId="{8477BAA2-92D0-41BC-8370-C315B9AC5967}" destId="{51704066-7F73-4D83-8F2C-FEE1EADFDC5A}" srcOrd="5" destOrd="0" presId="urn:microsoft.com/office/officeart/2005/8/layout/target1"/>
    <dgm:cxn modelId="{01EDCB0A-EDC9-41DE-992D-331B119B9EEE}" type="presParOf" srcId="{8477BAA2-92D0-41BC-8370-C315B9AC5967}" destId="{555E39D9-9C97-4997-A9C8-43C8E16076E3}" srcOrd="6" destOrd="0" presId="urn:microsoft.com/office/officeart/2005/8/layout/target1"/>
    <dgm:cxn modelId="{73A90B57-8BBD-4313-A63F-19DD3984150B}" type="presParOf" srcId="{8477BAA2-92D0-41BC-8370-C315B9AC5967}" destId="{755F4AA6-1335-4FAD-A7F7-5D67D39038AE}" srcOrd="7" destOrd="0" presId="urn:microsoft.com/office/officeart/2005/8/layout/target1"/>
    <dgm:cxn modelId="{C653998B-9834-42D5-979D-2D3771D99581}" type="presParOf" srcId="{8477BAA2-92D0-41BC-8370-C315B9AC5967}" destId="{09C71950-F5A2-45A5-9725-D7D8D3251CC5}" srcOrd="8" destOrd="0" presId="urn:microsoft.com/office/officeart/2005/8/layout/target1"/>
    <dgm:cxn modelId="{BB578197-98B5-4C69-A742-403BDED1EA71}" type="presParOf" srcId="{8477BAA2-92D0-41BC-8370-C315B9AC5967}" destId="{6BEFBF9F-F2B8-45DF-8496-39172313E188}" srcOrd="9" destOrd="0" presId="urn:microsoft.com/office/officeart/2005/8/layout/target1"/>
    <dgm:cxn modelId="{85B7F705-579C-4AF0-9CF5-05B824773B53}" type="presParOf" srcId="{8477BAA2-92D0-41BC-8370-C315B9AC5967}" destId="{3064B49B-75C2-4BE5-AC12-96EF683DF5C3}" srcOrd="10" destOrd="0" presId="urn:microsoft.com/office/officeart/2005/8/layout/target1"/>
    <dgm:cxn modelId="{88424E8F-CB4A-44B7-980C-728FD6F84E81}" type="presParOf" srcId="{8477BAA2-92D0-41BC-8370-C315B9AC5967}" destId="{EE1536B8-E95D-4FB3-B368-E2D45F849769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71950-F5A2-45A5-9725-D7D8D3251CC5}">
      <dsp:nvSpPr>
        <dsp:cNvPr id="0" name=""/>
        <dsp:cNvSpPr/>
      </dsp:nvSpPr>
      <dsp:spPr>
        <a:xfrm>
          <a:off x="168136" y="961993"/>
          <a:ext cx="2885982" cy="2885982"/>
        </a:xfrm>
        <a:prstGeom prst="ellipse">
          <a:avLst/>
        </a:prstGeom>
        <a:solidFill>
          <a:schemeClr val="accent1">
            <a:shade val="90000"/>
            <a:hueOff val="375112"/>
            <a:satOff val="-6927"/>
            <a:lumOff val="32127"/>
            <a:alphaOff val="-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E9218-B56D-43D4-AD18-AD9AE9380F08}">
      <dsp:nvSpPr>
        <dsp:cNvPr id="0" name=""/>
        <dsp:cNvSpPr/>
      </dsp:nvSpPr>
      <dsp:spPr>
        <a:xfrm>
          <a:off x="577215" y="1363607"/>
          <a:ext cx="2067777" cy="2082755"/>
        </a:xfrm>
        <a:prstGeom prst="ellipse">
          <a:avLst/>
        </a:prstGeom>
        <a:solidFill>
          <a:schemeClr val="accent1">
            <a:shade val="90000"/>
            <a:hueOff val="187556"/>
            <a:satOff val="-3464"/>
            <a:lumOff val="16063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4407E-3244-454A-91A2-A09C39A1C76B}">
      <dsp:nvSpPr>
        <dsp:cNvPr id="0" name=""/>
        <dsp:cNvSpPr/>
      </dsp:nvSpPr>
      <dsp:spPr>
        <a:xfrm>
          <a:off x="918116" y="1704510"/>
          <a:ext cx="1385987" cy="1400948"/>
        </a:xfrm>
        <a:prstGeom prst="ellipse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5FC00-FFE8-4E8D-9AAA-4E8C4E6230F6}">
      <dsp:nvSpPr>
        <dsp:cNvPr id="0" name=""/>
        <dsp:cNvSpPr/>
      </dsp:nvSpPr>
      <dsp:spPr>
        <a:xfrm>
          <a:off x="3577149" y="0"/>
          <a:ext cx="1442991" cy="84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effectLst/>
            </a:rPr>
            <a:t>Κατηγορία Α-</a:t>
          </a:r>
        </a:p>
      </dsp:txBody>
      <dsp:txXfrm>
        <a:off x="3577149" y="0"/>
        <a:ext cx="1442991" cy="841744"/>
      </dsp:txXfrm>
    </dsp:sp>
    <dsp:sp modelId="{728CC9EE-CDAB-44F2-8874-8BA4622F1BAC}">
      <dsp:nvSpPr>
        <dsp:cNvPr id="0" name=""/>
        <dsp:cNvSpPr/>
      </dsp:nvSpPr>
      <dsp:spPr>
        <a:xfrm>
          <a:off x="3174345" y="420872"/>
          <a:ext cx="360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2413B-BEBB-48EE-B2E5-3F0C6C84A5C2}">
      <dsp:nvSpPr>
        <dsp:cNvPr id="0" name=""/>
        <dsp:cNvSpPr/>
      </dsp:nvSpPr>
      <dsp:spPr>
        <a:xfrm rot="5400000">
          <a:off x="1400202" y="632270"/>
          <a:ext cx="1983631" cy="15617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04066-7F73-4D83-8F2C-FEE1EADFDC5A}">
      <dsp:nvSpPr>
        <dsp:cNvPr id="0" name=""/>
        <dsp:cNvSpPr/>
      </dsp:nvSpPr>
      <dsp:spPr>
        <a:xfrm>
          <a:off x="3535115" y="841744"/>
          <a:ext cx="1442991" cy="84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effectLst/>
            </a:rPr>
            <a:t>Κατηγορία Α</a:t>
          </a:r>
        </a:p>
      </dsp:txBody>
      <dsp:txXfrm>
        <a:off x="3535115" y="841744"/>
        <a:ext cx="1442991" cy="841744"/>
      </dsp:txXfrm>
    </dsp:sp>
    <dsp:sp modelId="{555E39D9-9C97-4997-A9C8-43C8E16076E3}">
      <dsp:nvSpPr>
        <dsp:cNvPr id="0" name=""/>
        <dsp:cNvSpPr/>
      </dsp:nvSpPr>
      <dsp:spPr>
        <a:xfrm>
          <a:off x="3174345" y="1262617"/>
          <a:ext cx="360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F4AA6-1335-4FAD-A7F7-5D67D39038AE}">
      <dsp:nvSpPr>
        <dsp:cNvPr id="0" name=""/>
        <dsp:cNvSpPr/>
      </dsp:nvSpPr>
      <dsp:spPr>
        <a:xfrm rot="5400000">
          <a:off x="2274871" y="1403972"/>
          <a:ext cx="1069955" cy="77057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FBF9F-F2B8-45DF-8496-39172313E188}">
      <dsp:nvSpPr>
        <dsp:cNvPr id="0" name=""/>
        <dsp:cNvSpPr/>
      </dsp:nvSpPr>
      <dsp:spPr>
        <a:xfrm>
          <a:off x="3528390" y="1728194"/>
          <a:ext cx="1718284" cy="84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effectLst/>
            </a:rPr>
            <a:t>Κατηγορία</a:t>
          </a:r>
          <a:r>
            <a:rPr lang="en-US" sz="1800" b="1" kern="1200" dirty="0" smtClean="0">
              <a:effectLst/>
            </a:rPr>
            <a:t> </a:t>
          </a:r>
          <a:r>
            <a:rPr lang="el-GR" sz="1800" b="1" kern="1200" dirty="0" smtClean="0">
              <a:effectLst/>
            </a:rPr>
            <a:t>Α</a:t>
          </a:r>
          <a:r>
            <a:rPr lang="en-US" sz="1800" b="1" kern="1200" dirty="0" smtClean="0">
              <a:effectLst/>
            </a:rPr>
            <a:t>+</a:t>
          </a:r>
          <a:endParaRPr lang="el-GR" sz="1800" b="1" kern="1200" dirty="0" smtClean="0">
            <a:effectLst/>
          </a:endParaRPr>
        </a:p>
      </dsp:txBody>
      <dsp:txXfrm>
        <a:off x="3528390" y="1728194"/>
        <a:ext cx="1718284" cy="841744"/>
      </dsp:txXfrm>
    </dsp:sp>
    <dsp:sp modelId="{3064B49B-75C2-4BE5-AC12-96EF683DF5C3}">
      <dsp:nvSpPr>
        <dsp:cNvPr id="0" name=""/>
        <dsp:cNvSpPr/>
      </dsp:nvSpPr>
      <dsp:spPr>
        <a:xfrm>
          <a:off x="3174345" y="2104361"/>
          <a:ext cx="360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536B8-E95D-4FB3-B368-E2D45F849769}">
      <dsp:nvSpPr>
        <dsp:cNvPr id="0" name=""/>
        <dsp:cNvSpPr/>
      </dsp:nvSpPr>
      <dsp:spPr>
        <a:xfrm rot="5400000">
          <a:off x="2514711" y="2262597"/>
          <a:ext cx="824102" cy="50004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27/5/2014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248954-BC01-4C7A-A266-3608AC3EA3C2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D82B82-0649-4BE7-A42A-82AF184CCDEA}" type="slidenum">
              <a:rPr lang="el-GR" altLang="el-GR" smtClean="0"/>
              <a:pPr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err="1" smtClean="0">
                <a:solidFill>
                  <a:schemeClr val="accent1"/>
                </a:solidFill>
                <a:ea typeface="+mn-ea"/>
                <a:cs typeface="+mn-cs"/>
              </a:rPr>
              <a:t>ΑΨΜ</a:t>
            </a:r>
            <a:r>
              <a:rPr lang="el-GR" sz="1000" dirty="0" smtClean="0">
                <a:solidFill>
                  <a:schemeClr val="accent1"/>
                </a:solidFill>
                <a:ea typeface="+mn-ea"/>
                <a:cs typeface="+mn-cs"/>
              </a:rPr>
              <a:t> – Προδιαγραφές εκπαιδευτικού υλικού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oa.g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755576" y="4077072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B64C5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Ανοικτά Ακαδημαϊκά Μαθήματα</a:t>
            </a:r>
            <a:endParaRPr lang="en-US" sz="3600" b="1" dirty="0" smtClean="0">
              <a:solidFill>
                <a:srgbClr val="0B64C5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στο Πανεπιστήμιο Αθηνών</a:t>
            </a:r>
            <a:endParaRPr lang="el-GR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Υπότιτλος 4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776864" cy="771872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Α’ Κύκλος Εκπαίδευσης Προσωπικού Υποστήριξης (ΠΥ)</a:t>
            </a:r>
          </a:p>
          <a:p>
            <a:r>
              <a:rPr lang="el-GR" sz="1800" dirty="0" smtClean="0"/>
              <a:t>13-15 &amp; 20-22/5/2014</a:t>
            </a:r>
            <a:endParaRPr lang="el-GR" sz="1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32656"/>
            <a:ext cx="1064128" cy="79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Εικόνα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411694"/>
            <a:ext cx="2806974" cy="278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Ανοικτό Ψηφιακό Μάθημα (</a:t>
            </a:r>
            <a:r>
              <a:rPr lang="el-GR" dirty="0" err="1" smtClean="0"/>
              <a:t>ΑΨΜ</a:t>
            </a:r>
            <a:r>
              <a:rPr lang="el-GR" dirty="0" smtClean="0"/>
              <a:t>) : πολύγλωσσες εκδόσεις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Εφόσον ζητηθεί από το μέλος ΔΕΠ, </a:t>
            </a:r>
            <a:r>
              <a:rPr lang="el-GR" sz="2600" b="1" dirty="0" smtClean="0"/>
              <a:t>ένα</a:t>
            </a:r>
            <a:r>
              <a:rPr lang="el-GR" sz="2600" dirty="0" smtClean="0"/>
              <a:t> μάθημα προπτυχιακού ή μεταπτυχιακού προγράμματος σπουδών μπορεί να οδηγήσει στη δημιουργία </a:t>
            </a:r>
            <a:r>
              <a:rPr lang="el-GR" sz="2600" b="1" dirty="0" smtClean="0"/>
              <a:t>δύο</a:t>
            </a:r>
            <a:r>
              <a:rPr lang="el-GR" sz="2600" dirty="0" smtClean="0"/>
              <a:t> </a:t>
            </a:r>
            <a:r>
              <a:rPr lang="el-GR" sz="2600" dirty="0" err="1" smtClean="0"/>
              <a:t>ΑΨΜ</a:t>
            </a:r>
            <a:r>
              <a:rPr lang="el-GR" sz="2600" dirty="0" smtClean="0"/>
              <a:t>:</a:t>
            </a:r>
          </a:p>
          <a:p>
            <a:pPr marL="0" indent="0"/>
            <a:r>
              <a:rPr lang="el-GR" sz="2600" dirty="0" smtClean="0"/>
              <a:t> στην ελληνική γλώσσα</a:t>
            </a:r>
          </a:p>
          <a:p>
            <a:pPr marL="0" indent="0"/>
            <a:r>
              <a:rPr lang="el-GR" sz="2600" dirty="0" smtClean="0"/>
              <a:t> σε ξένη γλώσσα, της επιλογής του μέλους ΔΕΠ. </a:t>
            </a:r>
          </a:p>
          <a:p>
            <a:pPr marL="0" indent="0">
              <a:buNone/>
            </a:pPr>
            <a:r>
              <a:rPr lang="el-GR" sz="2600" dirty="0" smtClean="0"/>
              <a:t>Για τη δημιουργία του ξενόγλωσσου </a:t>
            </a:r>
            <a:r>
              <a:rPr lang="el-GR" sz="2600" dirty="0" err="1" smtClean="0"/>
              <a:t>ΑΨΜ</a:t>
            </a:r>
            <a:r>
              <a:rPr lang="el-GR" sz="2600" dirty="0" smtClean="0"/>
              <a:t> απαιτείται η δημιουργία </a:t>
            </a:r>
            <a:r>
              <a:rPr lang="el-GR" sz="2600" dirty="0" err="1" smtClean="0"/>
              <a:t>ΑΨΜ</a:t>
            </a:r>
            <a:r>
              <a:rPr lang="el-GR" sz="2600" dirty="0" smtClean="0"/>
              <a:t> στην ελληνική γλώσσα.</a:t>
            </a:r>
            <a:br>
              <a:rPr lang="el-GR" sz="2600" dirty="0" smtClean="0"/>
            </a:br>
            <a:r>
              <a:rPr lang="el-GR" sz="2600" dirty="0" smtClean="0"/>
              <a:t>Εξαίρεση σε αυτόν τον κανόνα αποτελούν τα μαθήματα των Τμημάτων Ξένης Γλώσσας &amp; Φιλολογίας (μόνο ξενόγλωσση ή μεικτή έκδοση </a:t>
            </a:r>
            <a:r>
              <a:rPr lang="el-GR" sz="2600" dirty="0" err="1" smtClean="0"/>
              <a:t>ΑΨΜ</a:t>
            </a:r>
            <a:r>
              <a:rPr lang="el-GR" sz="2600" dirty="0" smtClean="0"/>
              <a:t>).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Φροντιστηριακές &amp; Εργαστηριακές Ασκήσεις ως πρωτογενές υλικό </a:t>
            </a:r>
            <a:r>
              <a:rPr lang="el-GR" dirty="0" err="1" smtClean="0"/>
              <a:t>ΑΨΜ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600" dirty="0" smtClean="0"/>
              <a:t>Οι φροντιστηριακές ή εργαστηριακές ασκήσεις μπορούν ανά περίπτωση να αποτελούν:</a:t>
            </a:r>
          </a:p>
          <a:p>
            <a:pPr marL="0" indent="0"/>
            <a:r>
              <a:rPr lang="el-GR" sz="2600" dirty="0" smtClean="0"/>
              <a:t> διακριτό </a:t>
            </a:r>
            <a:r>
              <a:rPr lang="el-GR" sz="2600" dirty="0" err="1" smtClean="0"/>
              <a:t>ΑΨΜ</a:t>
            </a:r>
            <a:r>
              <a:rPr lang="el-GR" sz="2600" dirty="0" smtClean="0"/>
              <a:t> </a:t>
            </a:r>
          </a:p>
          <a:p>
            <a:pPr marL="0" indent="0"/>
            <a:r>
              <a:rPr lang="el-GR" sz="2600" dirty="0" smtClean="0"/>
              <a:t> μέρος ενός </a:t>
            </a:r>
            <a:r>
              <a:rPr lang="el-GR" sz="2600" dirty="0" err="1" smtClean="0"/>
              <a:t>ΑΨΜ</a:t>
            </a:r>
            <a:r>
              <a:rPr lang="el-GR" sz="2600" dirty="0" smtClean="0"/>
              <a:t> </a:t>
            </a:r>
          </a:p>
          <a:p>
            <a:pPr marL="0" indent="0">
              <a:buNone/>
            </a:pPr>
            <a:r>
              <a:rPr lang="el-GR" sz="2600" dirty="0" smtClean="0"/>
              <a:t>με βάση το Πρόγραμμα Σπουδών ή το κριτήριο της αυτοτέλειας.</a:t>
            </a:r>
          </a:p>
          <a:p>
            <a:pPr marL="0" indent="0">
              <a:buNone/>
            </a:pPr>
            <a:r>
              <a:rPr lang="el-GR" sz="2600" dirty="0" smtClean="0"/>
              <a:t>Στην περίπτωση που θα αναπτυχθεί </a:t>
            </a:r>
            <a:r>
              <a:rPr lang="el-GR" sz="2600" dirty="0" err="1" smtClean="0"/>
              <a:t>πολυμεσικό</a:t>
            </a:r>
            <a:r>
              <a:rPr lang="el-GR" sz="2600" dirty="0" smtClean="0"/>
              <a:t> υλικό από εργαστηριακή άσκηση, η χρονική διάρκειά του δεν είναι κατ’ ανάγκη ίση με τον αντίστοιχο αριθμό διδακτικών ωρών της εργαστηριακής άσκησης. 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Πρωτογενές εκπαιδευτικό υλικό </a:t>
            </a:r>
            <a:r>
              <a:rPr lang="el-GR" dirty="0" err="1" smtClean="0"/>
              <a:t>ΑΨΜ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defRPr/>
            </a:pPr>
            <a:r>
              <a:rPr lang="el-GR" sz="2400" dirty="0" smtClean="0"/>
              <a:t>Υπάρχον  ή υπό ανάπτυξη εκπαιδευτικό υλικό  του μέλους ΔΕΠ</a:t>
            </a:r>
          </a:p>
          <a:p>
            <a:pPr marL="857250" lvl="1" indent="-457200">
              <a:defRPr/>
            </a:pPr>
            <a:r>
              <a:rPr lang="el-GR" sz="2400" dirty="0" smtClean="0"/>
              <a:t>Σημειώσεις</a:t>
            </a:r>
          </a:p>
          <a:p>
            <a:pPr marL="857250" lvl="1" indent="-457200">
              <a:defRPr/>
            </a:pPr>
            <a:r>
              <a:rPr lang="el-GR" sz="2400" dirty="0" smtClean="0"/>
              <a:t>Διαφάνειες </a:t>
            </a:r>
          </a:p>
          <a:p>
            <a:pPr marL="857250" lvl="1" indent="-457200">
              <a:defRPr/>
            </a:pPr>
            <a:r>
              <a:rPr lang="el-GR" sz="2400" dirty="0" smtClean="0"/>
              <a:t>Ασκήσεις </a:t>
            </a:r>
          </a:p>
          <a:p>
            <a:pPr marL="857250" lvl="1" indent="-457200">
              <a:defRPr/>
            </a:pPr>
            <a:r>
              <a:rPr lang="el-GR" sz="2400" dirty="0" smtClean="0"/>
              <a:t>Λογισμικά </a:t>
            </a:r>
          </a:p>
          <a:p>
            <a:pPr marL="857250" lvl="1" indent="-457200">
              <a:defRPr/>
            </a:pPr>
            <a:r>
              <a:rPr lang="el-GR" sz="2400" dirty="0" smtClean="0"/>
              <a:t>… </a:t>
            </a:r>
          </a:p>
          <a:p>
            <a:pPr marL="857250" lvl="1" indent="-457200">
              <a:buNone/>
              <a:defRPr/>
            </a:pPr>
            <a:r>
              <a:rPr lang="el-GR" sz="2400" dirty="0" smtClean="0"/>
              <a:t>σε ψηφιακή ή μη μορφή (ψηφιοποίηση).</a:t>
            </a:r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Πρωτογενές εκπαιδευτικό υλικό μαθήματος Α+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1800"/>
              </a:spcBef>
              <a:spcAft>
                <a:spcPts val="600"/>
              </a:spcAft>
              <a:defRPr/>
            </a:pPr>
            <a:r>
              <a:rPr lang="el-GR" sz="2400" dirty="0" err="1" smtClean="0"/>
              <a:t>Πολυμεσικό</a:t>
            </a:r>
            <a:r>
              <a:rPr lang="el-GR" sz="2400" dirty="0" smtClean="0"/>
              <a:t>  υλικό μαθημάτων Α+: </a:t>
            </a:r>
            <a:r>
              <a:rPr lang="el-GR" sz="2400" dirty="0" err="1" smtClean="0"/>
              <a:t>βιντεοδιαλέξεις</a:t>
            </a:r>
            <a:endParaRPr lang="el-GR" sz="2400" dirty="0" smtClean="0"/>
          </a:p>
          <a:p>
            <a:pPr lvl="1"/>
            <a:r>
              <a:rPr lang="el-GR" sz="2400" dirty="0" smtClean="0"/>
              <a:t>διαλέξεις  στα αμφιθέατρα (με ή χωρίς ακροατήριο)</a:t>
            </a:r>
          </a:p>
          <a:p>
            <a:pPr lvl="1"/>
            <a:r>
              <a:rPr lang="el-GR" sz="2400" dirty="0" smtClean="0"/>
              <a:t> δραστηριότητες υποστηρικτικές  της εκπαιδευτικής διαδικασίας </a:t>
            </a:r>
          </a:p>
          <a:p>
            <a:pPr lvl="2"/>
            <a:r>
              <a:rPr lang="el-GR" dirty="0" smtClean="0"/>
              <a:t>εργαστηριακές ασκήσεις</a:t>
            </a:r>
          </a:p>
          <a:p>
            <a:pPr lvl="2"/>
            <a:r>
              <a:rPr lang="el-GR" dirty="0" smtClean="0"/>
              <a:t>πρακτικές ασκήσεις (π.χ. θεατρικό παιχνίδι)</a:t>
            </a:r>
          </a:p>
          <a:p>
            <a:pPr lvl="2"/>
            <a:r>
              <a:rPr lang="el-GR" dirty="0" smtClean="0"/>
              <a:t>πράξεις «στο πεδίο» (ιατρικές επεμβάσεις, ανασκαφές,…)</a:t>
            </a:r>
          </a:p>
          <a:p>
            <a:pPr lvl="2"/>
            <a:r>
              <a:rPr lang="el-GR" sz="2400" dirty="0" smtClean="0"/>
              <a:t> σεμινάρια και ομιλίες σε συνέδρια, ημερίδες ή άλλες εκδηλώσεις σχετικές με το μάθημα.</a:t>
            </a:r>
          </a:p>
          <a:p>
            <a:pPr marL="514350" indent="-514350">
              <a:spcBef>
                <a:spcPts val="1800"/>
              </a:spcBef>
              <a:spcAft>
                <a:spcPts val="600"/>
              </a:spcAft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το πρωτογενές εκπαιδευτικό υλικό στο </a:t>
            </a:r>
            <a:r>
              <a:rPr lang="el-GR" dirty="0" err="1" smtClean="0"/>
              <a:t>ΑΨΜ</a:t>
            </a:r>
            <a:endParaRPr lang="el-GR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611560" y="1844824"/>
            <a:ext cx="2880320" cy="2304256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 smtClean="0">
                <a:solidFill>
                  <a:schemeClr val="tx1"/>
                </a:solidFill>
              </a:rPr>
              <a:t>Πρωτογενές εκπαιδευτικό υλικό</a:t>
            </a:r>
            <a:r>
              <a:rPr lang="el-GR" sz="2200" dirty="0" smtClean="0">
                <a:solidFill>
                  <a:schemeClr val="tx1"/>
                </a:solidFill>
              </a:rPr>
              <a:t/>
            </a:r>
            <a:br>
              <a:rPr lang="el-GR" sz="2200" dirty="0" smtClean="0">
                <a:solidFill>
                  <a:schemeClr val="tx1"/>
                </a:solidFill>
              </a:rPr>
            </a:br>
            <a:r>
              <a:rPr lang="el-GR" sz="2200" dirty="0" smtClean="0">
                <a:solidFill>
                  <a:schemeClr val="tx1"/>
                </a:solidFill>
              </a:rPr>
              <a:t>σημειώσεις, διαφάνειες, ασκήσεις, λογισμικά, βιβλιογραφία, … 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971600" y="4293096"/>
            <a:ext cx="2160240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err="1" smtClean="0">
                <a:solidFill>
                  <a:schemeClr val="tx1"/>
                </a:solidFill>
              </a:rPr>
              <a:t>Πολυμεσικό</a:t>
            </a:r>
            <a:r>
              <a:rPr lang="el-GR" sz="2000" b="1" dirty="0" smtClean="0">
                <a:solidFill>
                  <a:schemeClr val="tx1"/>
                </a:solidFill>
              </a:rPr>
              <a:t> υλικό</a:t>
            </a: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(Α+) 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9" name="8 - Δεξιό βέλος"/>
          <p:cNvSpPr/>
          <p:nvPr/>
        </p:nvSpPr>
        <p:spPr>
          <a:xfrm>
            <a:off x="3563888" y="2492896"/>
            <a:ext cx="3168352" cy="360040"/>
          </a:xfrm>
          <a:prstGeom prst="rightArrow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067944" y="3284984"/>
            <a:ext cx="2232248" cy="230425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 Δόμηση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 Διευθέτηση πιθανών θεμάτων Πνευματικής Ιδιοκτησίας.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 Διαμόρφωση με βάση οδηγίες περί προσβασιμότητας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6804248" y="1916832"/>
            <a:ext cx="1728192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 smtClean="0">
              <a:solidFill>
                <a:srgbClr val="087AC8"/>
              </a:solidFill>
            </a:endParaRPr>
          </a:p>
          <a:p>
            <a:pPr algn="ctr"/>
            <a:r>
              <a:rPr lang="el-GR" sz="2000" dirty="0" smtClean="0">
                <a:solidFill>
                  <a:srgbClr val="087AC8"/>
                </a:solidFill>
              </a:rPr>
              <a:t>Ανοικτό Ψηφιακό Μάθημα</a:t>
            </a:r>
            <a:endParaRPr lang="el-GR" sz="2000" dirty="0">
              <a:solidFill>
                <a:srgbClr val="087AC8"/>
              </a:solidFill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988840"/>
            <a:ext cx="590818" cy="557719"/>
          </a:xfrm>
          <a:prstGeom prst="rect">
            <a:avLst/>
          </a:prstGeom>
        </p:spPr>
      </p:pic>
      <p:cxnSp>
        <p:nvCxnSpPr>
          <p:cNvPr id="17" name="16 - Ευθεία γραμμή σύνδεσης"/>
          <p:cNvCxnSpPr/>
          <p:nvPr/>
        </p:nvCxnSpPr>
        <p:spPr>
          <a:xfrm flipV="1">
            <a:off x="5148064" y="2780928"/>
            <a:ext cx="0" cy="5040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Κατηγορίες </a:t>
            </a:r>
            <a:r>
              <a:rPr lang="el-GR" dirty="0" err="1" smtClean="0"/>
              <a:t>ΑΨΜ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021929"/>
              </p:ext>
            </p:extLst>
          </p:nvPr>
        </p:nvGraphicFramePr>
        <p:xfrm>
          <a:off x="755576" y="1138018"/>
          <a:ext cx="7368067" cy="5235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7107"/>
                <a:gridCol w="757170"/>
                <a:gridCol w="757465"/>
                <a:gridCol w="826325"/>
              </a:tblGrid>
              <a:tr h="659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Προδιαγραφές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effectLst/>
                        </a:rPr>
                        <a:t>Ελάχιστες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Α-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Podcast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Πλήρεις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Α</a:t>
                      </a:r>
                      <a:r>
                        <a:rPr lang="el-GR" sz="1800" dirty="0">
                          <a:effectLst/>
                        </a:rPr>
                        <a:t>+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272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Αναλυτική περιγραφή μαθήματος (και στην αγγλική)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311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Αναλυτική περιγραφή στόχων μαθήματος (και στην αγγλική)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311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Λέξεις – κλειδιά, Βασικοί όροι μαθήματος (και στην αγγλική)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311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Οργάνωση υλικού σε θεματικές ενότητες ή ενότητες διαλέξεων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272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Αναλυτική περιγραφή στόχων ενοτήτων 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311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Λέξεις – κλειδιά, βασικοί όροι ανά ενότητα / ενότητα διαλέξεων 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477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Σημειώσεις, διαφάνειες και λοιπό υποστηρικτικό υλικό ανά </a:t>
                      </a:r>
                      <a:r>
                        <a:rPr lang="el-GR" sz="1400" dirty="0" smtClean="0">
                          <a:effectLst/>
                        </a:rPr>
                        <a:t>διάλεξη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l-GR" sz="1400" dirty="0" smtClean="0">
                          <a:solidFill>
                            <a:srgbClr val="FFFF00"/>
                          </a:solidFill>
                          <a:effectLst/>
                        </a:rPr>
                        <a:t>ή ενότητα διαλέξεων </a:t>
                      </a:r>
                      <a:endParaRPr lang="el-GR" sz="1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272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Αναφορά βιβλιογραφίας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272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Ασκήσεις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477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Χρήση ηλεκτρονικών πηγών που διαθέτουν οι βιβλιοθήκες των ιδρυμάτων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1108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effectLst/>
                        </a:rPr>
                        <a:t>Πολυμεσικό</a:t>
                      </a:r>
                      <a:r>
                        <a:rPr lang="el-GR" sz="1400" dirty="0">
                          <a:effectLst/>
                        </a:rPr>
                        <a:t> υλικό όπως: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el-GR" sz="1400" dirty="0">
                          <a:effectLst/>
                        </a:rPr>
                        <a:t> καταγεγραμμένες </a:t>
                      </a:r>
                      <a:r>
                        <a:rPr lang="el-GR" sz="1400" dirty="0" err="1">
                          <a:effectLst/>
                        </a:rPr>
                        <a:t>βιντεο</a:t>
                      </a:r>
                      <a:r>
                        <a:rPr lang="el-GR" sz="1400" dirty="0">
                          <a:effectLst/>
                        </a:rPr>
                        <a:t>-διαλέξεις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el-GR" sz="1400" dirty="0">
                          <a:effectLst/>
                        </a:rPr>
                        <a:t>καταγεγραμμένες </a:t>
                      </a:r>
                      <a:r>
                        <a:rPr lang="el-GR" sz="1400" dirty="0" err="1">
                          <a:effectLst/>
                        </a:rPr>
                        <a:t>βιντεο</a:t>
                      </a:r>
                      <a:r>
                        <a:rPr lang="el-GR" sz="1400" dirty="0">
                          <a:effectLst/>
                        </a:rPr>
                        <a:t>-διαλέξεις συνδυασμένες ή συγχρονισμένες με </a:t>
                      </a:r>
                      <a:r>
                        <a:rPr lang="el-GR" sz="1400" dirty="0" smtClean="0">
                          <a:effectLst/>
                        </a:rPr>
                        <a:t>διαφάνειες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en-US" sz="1400" dirty="0" smtClean="0">
                          <a:effectLst/>
                        </a:rPr>
                        <a:t>Podcast, </a:t>
                      </a:r>
                      <a:r>
                        <a:rPr lang="el-GR" sz="1400" dirty="0" smtClean="0">
                          <a:effectLst/>
                        </a:rPr>
                        <a:t>εκφωνήσεις στις διαφάνειες</a:t>
                      </a:r>
                      <a:endParaRPr lang="el-GR" sz="1400" dirty="0">
                        <a:effectLst/>
                      </a:endParaRPr>
                    </a:p>
                  </a:txBody>
                  <a:tcPr marL="55472" marR="55472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√</a:t>
                      </a:r>
                      <a:endParaRPr lang="el-GR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r>
                        <a:rPr lang="el-GR" sz="1600" dirty="0" smtClean="0">
                          <a:effectLst/>
                        </a:rPr>
                        <a:t>√</a:t>
                      </a:r>
                      <a:endParaRPr lang="el-GR" sz="1600" dirty="0">
                        <a:effectLst/>
                      </a:endParaRPr>
                    </a:p>
                  </a:txBody>
                  <a:tcPr marL="55472" marR="55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Ανοικτό Ψηφιακό Μάθημα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l-GR" dirty="0" smtClean="0"/>
              <a:t>Προδιαγραφές</a:t>
            </a:r>
          </a:p>
          <a:p>
            <a:r>
              <a:rPr lang="el-G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Αυτοτέλεια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Κάθε </a:t>
            </a:r>
            <a:r>
              <a:rPr lang="el-GR" sz="2800" dirty="0" err="1" smtClean="0"/>
              <a:t>ΑΨΜ</a:t>
            </a:r>
            <a:r>
              <a:rPr lang="el-GR" sz="2800" dirty="0" smtClean="0"/>
              <a:t> θα πρέπει να είναι αυτοτελές, υπό την έννοια ότι θα είναι δυνατή η αυτόνομη μελέτη του.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Πληροφορίες μαθήματος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Κάθε </a:t>
            </a:r>
            <a:r>
              <a:rPr lang="el-GR" sz="2400" dirty="0" err="1" smtClean="0"/>
              <a:t>ΑΨΜ</a:t>
            </a:r>
            <a:r>
              <a:rPr lang="el-GR" sz="2400" dirty="0" smtClean="0"/>
              <a:t> θα πρέπει να συνοδεύεται από ένα σύνολο υποχρεωτικών πληροφοριών σχετικών με το μάθημα. </a:t>
            </a:r>
          </a:p>
          <a:p>
            <a:r>
              <a:rPr lang="el-GR" sz="2400" dirty="0" smtClean="0"/>
              <a:t> Οι πληροφορίες αυτές, και ορισμένες προαιρετικές πληροφορίες, αποτυπώνονται στο «</a:t>
            </a:r>
            <a:r>
              <a:rPr lang="el-GR" sz="2400" b="1" dirty="0" smtClean="0"/>
              <a:t>Έντυπο Καταγραφής Πληροφοριών και Συγκέντρωσης Εκπαιδευτικού Υλικού για τα Ανοικτά Μαθήματα</a:t>
            </a:r>
            <a:r>
              <a:rPr lang="el-GR" sz="2400" dirty="0" smtClean="0"/>
              <a:t>».</a:t>
            </a:r>
          </a:p>
          <a:p>
            <a:r>
              <a:rPr lang="el-GR" sz="2400" dirty="0" smtClean="0"/>
              <a:t> Την ευθύνη για την ορθότητα των στοιχείων του εντύπου φέρει το μέλος ΔΕΠ.</a:t>
            </a:r>
          </a:p>
          <a:p>
            <a:r>
              <a:rPr lang="el-GR" sz="2400" dirty="0" smtClean="0"/>
              <a:t>Ορισμένες από τις πληροφορίες του εντύπου μεταφέρονται σε κατάλληλα πεδία του ηλεκτρονικού μαθήματος στην πλατφόρμα </a:t>
            </a:r>
            <a:r>
              <a:rPr lang="en-US" sz="2400" dirty="0" smtClean="0"/>
              <a:t>Open </a:t>
            </a:r>
            <a:r>
              <a:rPr lang="en-US" sz="2400" dirty="0" err="1" smtClean="0"/>
              <a:t>eClass</a:t>
            </a:r>
            <a:r>
              <a:rPr lang="en-US" sz="2400" dirty="0" smtClean="0"/>
              <a:t>.</a:t>
            </a:r>
          </a:p>
          <a:p>
            <a:r>
              <a:rPr lang="el-GR" sz="2400" dirty="0" smtClean="0"/>
              <a:t>Πληροφορίες του εντύπου είναι απαραίτητες για τη δόμηση του εκπαιδευτικού υλικού κατά την ανάπτυξη του </a:t>
            </a:r>
            <a:r>
              <a:rPr lang="el-GR" sz="2400" dirty="0" err="1" smtClean="0"/>
              <a:t>ΑΨΜ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Οργάνωση εκπαιδευτικού υλικού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/>
              <a:t>Το εκπαιδευτικό υλικό ενός  </a:t>
            </a:r>
            <a:r>
              <a:rPr lang="el-GR" sz="2400" dirty="0" err="1" smtClean="0"/>
              <a:t>ΑΨΜ</a:t>
            </a:r>
            <a:r>
              <a:rPr lang="el-GR" sz="2400" dirty="0" smtClean="0"/>
              <a:t> θα πρέπει να δομημένο σε </a:t>
            </a:r>
          </a:p>
          <a:p>
            <a:pPr>
              <a:buNone/>
            </a:pPr>
            <a:r>
              <a:rPr lang="el-GR" sz="2400" b="1" dirty="0" smtClean="0"/>
              <a:t>Θεματικές Ενότητες </a:t>
            </a:r>
            <a:r>
              <a:rPr lang="el-GR" sz="2400" dirty="0" smtClean="0"/>
              <a:t>(Κεφάλαια, Εβδομάδες, …). </a:t>
            </a:r>
          </a:p>
          <a:p>
            <a:pPr marL="0" indent="0"/>
            <a:r>
              <a:rPr lang="el-GR" sz="2400" dirty="0" smtClean="0"/>
              <a:t> Κάθε Θεματική Ενότητα θα πρέπει να συνοδεύεται από:</a:t>
            </a:r>
          </a:p>
          <a:p>
            <a:pPr lvl="1"/>
            <a:r>
              <a:rPr lang="el-GR" sz="2000" dirty="0" smtClean="0"/>
              <a:t>αναλυτική περιγραφή διδακτικών στόχων</a:t>
            </a:r>
          </a:p>
          <a:p>
            <a:pPr lvl="1"/>
            <a:r>
              <a:rPr lang="el-GR" sz="2000" dirty="0" smtClean="0"/>
              <a:t>λέξεις κλειδιά ή βασικούς όρους </a:t>
            </a:r>
          </a:p>
          <a:p>
            <a:pPr lvl="1"/>
            <a:r>
              <a:rPr lang="el-GR" sz="2000" dirty="0" smtClean="0"/>
              <a:t>σημειώσεις </a:t>
            </a:r>
          </a:p>
          <a:p>
            <a:pPr lvl="1"/>
            <a:r>
              <a:rPr lang="el-GR" sz="2000" dirty="0" smtClean="0"/>
              <a:t>διαφάνειες </a:t>
            </a:r>
          </a:p>
          <a:p>
            <a:pPr lvl="1"/>
            <a:r>
              <a:rPr lang="el-GR" sz="2000" dirty="0" smtClean="0"/>
              <a:t>λοιπό υποστηρικτικό υλικό </a:t>
            </a:r>
          </a:p>
          <a:p>
            <a:pPr lvl="1"/>
            <a:r>
              <a:rPr lang="el-GR" sz="2000" dirty="0" smtClean="0"/>
              <a:t>αναφορές βιβλιογραφίας </a:t>
            </a:r>
          </a:p>
          <a:p>
            <a:pPr lvl="1"/>
            <a:r>
              <a:rPr lang="el-GR" sz="2000" dirty="0" smtClean="0"/>
              <a:t>ασκήσεις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Ανοικτό Ψηφιακό Μάθημα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6864" cy="1752600"/>
          </a:xfrm>
        </p:spPr>
        <p:txBody>
          <a:bodyPr/>
          <a:lstStyle/>
          <a:p>
            <a:pPr lvl="0"/>
            <a:r>
              <a:rPr lang="el-GR" dirty="0" smtClean="0"/>
              <a:t>Εκπαιδευτικό υλικό, κατηγορίες και προδιαγραφές </a:t>
            </a:r>
            <a:r>
              <a:rPr lang="el-GR" dirty="0" err="1" smtClean="0"/>
              <a:t>ΑΨΜ</a:t>
            </a:r>
            <a:endParaRPr lang="el-GR" dirty="0" smtClean="0"/>
          </a:p>
          <a:p>
            <a:r>
              <a:rPr lang="el-GR" dirty="0" smtClean="0"/>
              <a:t> </a:t>
            </a:r>
          </a:p>
        </p:txBody>
      </p:sp>
      <p:sp>
        <p:nvSpPr>
          <p:cNvPr id="6" name="Υπότιτλος 4"/>
          <p:cNvSpPr txBox="1">
            <a:spLocks/>
          </p:cNvSpPr>
          <p:nvPr/>
        </p:nvSpPr>
        <p:spPr>
          <a:xfrm>
            <a:off x="755576" y="5157192"/>
            <a:ext cx="777686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Δρ. Μαριάνθη </a:t>
            </a:r>
            <a:r>
              <a:rPr lang="el-G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Πετράκη</a:t>
            </a: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Κεντρική Ομάδα Υποστήριξης έργου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mpetraki@noc.uoa.gr</a:t>
            </a:r>
            <a:endParaRPr lang="el-G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Εκπαιδευτικό υλικό : σημειώσεις &amp; διαφάνειες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Ένα </a:t>
            </a:r>
            <a:r>
              <a:rPr lang="el-GR" sz="2200" dirty="0" err="1" smtClean="0"/>
              <a:t>ΑΨΜ</a:t>
            </a:r>
            <a:r>
              <a:rPr lang="el-GR" sz="2200" dirty="0" smtClean="0"/>
              <a:t> </a:t>
            </a:r>
            <a:r>
              <a:rPr lang="el-GR" sz="2200" b="1" dirty="0" smtClean="0"/>
              <a:t>Α- </a:t>
            </a:r>
            <a:r>
              <a:rPr lang="el-GR" sz="2200" dirty="0" smtClean="0"/>
              <a:t>θα πρέπει να περιέχει:</a:t>
            </a:r>
          </a:p>
          <a:p>
            <a:pPr lvl="1"/>
            <a:r>
              <a:rPr lang="el-GR" sz="2200" dirty="0" smtClean="0"/>
              <a:t>κατ’ ελάχιστον, τις διαφάνειες ή τις σημειώσεις</a:t>
            </a:r>
          </a:p>
          <a:p>
            <a:r>
              <a:rPr lang="el-GR" sz="2200" dirty="0" smtClean="0"/>
              <a:t>Ένα </a:t>
            </a:r>
            <a:r>
              <a:rPr lang="el-GR" sz="2200" dirty="0" err="1" smtClean="0"/>
              <a:t>ΑΨΜ</a:t>
            </a:r>
            <a:r>
              <a:rPr lang="el-GR" sz="2200" dirty="0" smtClean="0"/>
              <a:t> </a:t>
            </a:r>
            <a:r>
              <a:rPr lang="el-GR" sz="2200" b="1" dirty="0" smtClean="0"/>
              <a:t>Α </a:t>
            </a:r>
            <a:r>
              <a:rPr lang="el-GR" sz="2200" dirty="0" smtClean="0"/>
              <a:t>θα πρέπει να περιέχει:</a:t>
            </a:r>
          </a:p>
          <a:p>
            <a:pPr lvl="1"/>
            <a:r>
              <a:rPr lang="el-GR" sz="2200" dirty="0" err="1" smtClean="0"/>
              <a:t>κατ΄ελάχιστον</a:t>
            </a:r>
            <a:r>
              <a:rPr lang="el-GR" sz="2200" dirty="0" smtClean="0"/>
              <a:t> τις διαφάνειες</a:t>
            </a:r>
          </a:p>
          <a:p>
            <a:r>
              <a:rPr lang="el-GR" sz="2200" dirty="0" smtClean="0"/>
              <a:t>Ένα </a:t>
            </a:r>
            <a:r>
              <a:rPr lang="el-GR" sz="2200" dirty="0" err="1" smtClean="0"/>
              <a:t>ΑΨΜ</a:t>
            </a:r>
            <a:r>
              <a:rPr lang="el-GR" sz="2200" dirty="0" smtClean="0"/>
              <a:t> </a:t>
            </a:r>
            <a:r>
              <a:rPr lang="el-GR" sz="2200" b="1" dirty="0" smtClean="0"/>
              <a:t>Α+ </a:t>
            </a:r>
            <a:r>
              <a:rPr lang="el-GR" sz="2200" dirty="0" smtClean="0"/>
              <a:t>δεν</a:t>
            </a:r>
            <a:r>
              <a:rPr lang="el-GR" sz="2200" b="1" dirty="0" smtClean="0"/>
              <a:t> </a:t>
            </a:r>
            <a:r>
              <a:rPr lang="el-GR" sz="2200" dirty="0" smtClean="0"/>
              <a:t>περιέχει υποχρεωτικά σημειώσεις ή διαφάνειες</a:t>
            </a:r>
            <a:r>
              <a:rPr lang="el-GR" sz="2200" b="1" dirty="0" smtClean="0"/>
              <a:t> </a:t>
            </a:r>
          </a:p>
          <a:p>
            <a:pPr marL="342900" lvl="1" indent="-342900">
              <a:buNone/>
            </a:pPr>
            <a:r>
              <a:rPr lang="el-GR" sz="2200" dirty="0" smtClean="0"/>
              <a:t>Ιδανικά, ένα </a:t>
            </a:r>
            <a:r>
              <a:rPr lang="el-GR" sz="2200" dirty="0" err="1" smtClean="0"/>
              <a:t>ΑΨΜ</a:t>
            </a:r>
            <a:r>
              <a:rPr lang="el-GR" sz="2200" dirty="0" smtClean="0"/>
              <a:t> περιέχει  </a:t>
            </a:r>
            <a:r>
              <a:rPr lang="el-GR" sz="2200" dirty="0" err="1" smtClean="0"/>
              <a:t>διαφάνεις</a:t>
            </a:r>
            <a:r>
              <a:rPr lang="el-GR" sz="2200" dirty="0" smtClean="0"/>
              <a:t> και σημειώσεις.</a:t>
            </a:r>
          </a:p>
          <a:p>
            <a:pPr>
              <a:buNone/>
            </a:pPr>
            <a:r>
              <a:rPr lang="el-GR" sz="2200" dirty="0" smtClean="0"/>
              <a:t>Οι σημειώσεις και οι διαφάνειες, εφόσον περιέχονται, θα πρέπει να:</a:t>
            </a:r>
          </a:p>
          <a:p>
            <a:pPr lvl="1"/>
            <a:r>
              <a:rPr lang="el-GR" sz="2200" dirty="0" smtClean="0"/>
              <a:t>ικανοποιούν το κριτήριο της αυτοτέλειας</a:t>
            </a:r>
          </a:p>
          <a:p>
            <a:pPr lvl="1"/>
            <a:r>
              <a:rPr lang="el-GR" sz="2200" dirty="0" smtClean="0"/>
              <a:t>καλύπτουν το 100% της αντίστοιχης διδακτέας ύλης</a:t>
            </a: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Εκπαιδευτικό υλικό : </a:t>
            </a:r>
            <a:br>
              <a:rPr lang="el-GR" dirty="0" smtClean="0"/>
            </a:br>
            <a:r>
              <a:rPr lang="el-GR" dirty="0" smtClean="0"/>
              <a:t>αναφορά βιβλιογραφίας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600" dirty="0" smtClean="0"/>
              <a:t>Η αναφορά βιβλιογραφίας </a:t>
            </a:r>
          </a:p>
          <a:p>
            <a:r>
              <a:rPr lang="el-GR" sz="2600" dirty="0" smtClean="0"/>
              <a:t>Είναι υποχρεωτική για όλες τις κατηγορίες μαθημάτων. </a:t>
            </a:r>
          </a:p>
          <a:p>
            <a:r>
              <a:rPr lang="el-GR" sz="2600" dirty="0" smtClean="0"/>
              <a:t>Περιλαμβάνει την αναφορά:</a:t>
            </a:r>
          </a:p>
          <a:p>
            <a:pPr lvl="1"/>
            <a:r>
              <a:rPr lang="el-GR" sz="2600" dirty="0" smtClean="0"/>
              <a:t> </a:t>
            </a:r>
            <a:r>
              <a:rPr lang="el-GR" sz="2400" dirty="0" smtClean="0"/>
              <a:t>βιβλίων, </a:t>
            </a:r>
            <a:r>
              <a:rPr lang="el-GR" sz="2400" dirty="0" err="1" smtClean="0"/>
              <a:t>συγγραμάτων</a:t>
            </a:r>
            <a:r>
              <a:rPr lang="el-GR" sz="2400" dirty="0" smtClean="0"/>
              <a:t> (</a:t>
            </a:r>
            <a:r>
              <a:rPr lang="en-US" sz="2400" dirty="0" smtClean="0"/>
              <a:t>text books</a:t>
            </a:r>
            <a:r>
              <a:rPr lang="el-GR" sz="2400" dirty="0" smtClean="0"/>
              <a:t>) </a:t>
            </a:r>
          </a:p>
          <a:p>
            <a:pPr lvl="1"/>
            <a:r>
              <a:rPr lang="el-GR" sz="2400" dirty="0" smtClean="0"/>
              <a:t>άλλων  πηγών διαθέσιμων στο Διαδίκτυο</a:t>
            </a:r>
          </a:p>
          <a:p>
            <a:r>
              <a:rPr lang="el-GR" sz="2600" dirty="0" smtClean="0"/>
              <a:t>Θα πρέπει να υπάρχει σε επίπεδο μαθήματος ή θεματικής ενότητας. </a:t>
            </a:r>
          </a:p>
          <a:p>
            <a:r>
              <a:rPr lang="el-GR" sz="2600" dirty="0" smtClean="0"/>
              <a:t>Συστήνεται</a:t>
            </a:r>
            <a:r>
              <a:rPr lang="el-GR" sz="2600" b="1" dirty="0" smtClean="0"/>
              <a:t> </a:t>
            </a:r>
            <a:r>
              <a:rPr lang="el-GR" sz="2600" dirty="0" smtClean="0"/>
              <a:t>να συνοδεύεται από σύντομο σχολιασμό.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Εκπαιδευτικό υλικό : </a:t>
            </a:r>
            <a:br>
              <a:rPr lang="el-GR" dirty="0" smtClean="0"/>
            </a:br>
            <a:r>
              <a:rPr lang="el-GR" dirty="0" smtClean="0"/>
              <a:t>ηλεκτρονικές πηγές βιβλιοθηκών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l-GR" sz="2600" dirty="0" smtClean="0"/>
              <a:t>Συστήνεται η όσο το δυνατόν πιο εκτεταμένη χρήση τους  </a:t>
            </a:r>
          </a:p>
          <a:p>
            <a:pPr>
              <a:spcAft>
                <a:spcPts val="1200"/>
              </a:spcAft>
            </a:pPr>
            <a:r>
              <a:rPr lang="el-GR" sz="2600" dirty="0" smtClean="0"/>
              <a:t>Στα </a:t>
            </a:r>
            <a:r>
              <a:rPr lang="el-GR" sz="2600" dirty="0" err="1" smtClean="0"/>
              <a:t>ΑΨΜ</a:t>
            </a:r>
            <a:r>
              <a:rPr lang="el-GR" sz="2600" dirty="0" smtClean="0"/>
              <a:t>  Α+ θα πρέπει </a:t>
            </a:r>
            <a:r>
              <a:rPr lang="el-GR" sz="2600" b="1" dirty="0" smtClean="0"/>
              <a:t>υποχρεωτικά</a:t>
            </a:r>
            <a:r>
              <a:rPr lang="el-GR" sz="2600" dirty="0" smtClean="0"/>
              <a:t> να γίνεται χρήση των ηλεκτρονικών πηγών που διαθέτουν οι βιβλιοθήκες των ιδρυμάτων σε επίπεδο μαθήματος ή ενότητας.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hlinkClick r:id="rId3"/>
              </a:rPr>
              <a:t>http://www.lib.uoa.gr/</a:t>
            </a:r>
            <a:r>
              <a:rPr lang="el-GR" sz="2600" smtClean="0"/>
              <a:t> </a:t>
            </a:r>
            <a:endParaRPr lang="el-G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Εκπαιδευτικό υλικό : ασκήσεις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600" b="1" dirty="0" smtClean="0"/>
              <a:t>Προαιρετικές</a:t>
            </a:r>
            <a:r>
              <a:rPr lang="el-GR" sz="2600" dirty="0" smtClean="0"/>
              <a:t> για τα μαθήματα </a:t>
            </a:r>
            <a:r>
              <a:rPr lang="el-GR" sz="2600" b="1" dirty="0" smtClean="0"/>
              <a:t>Α-</a:t>
            </a:r>
            <a:r>
              <a:rPr lang="el-GR" sz="2600" dirty="0" smtClean="0"/>
              <a:t> και </a:t>
            </a:r>
            <a:r>
              <a:rPr lang="el-GR" sz="2600" b="1" dirty="0" smtClean="0"/>
              <a:t>Α</a:t>
            </a:r>
          </a:p>
          <a:p>
            <a:r>
              <a:rPr lang="el-GR" sz="2600" b="1" dirty="0" smtClean="0"/>
              <a:t>Υποχρεωτικές </a:t>
            </a:r>
            <a:r>
              <a:rPr lang="el-GR" sz="2600" dirty="0" smtClean="0"/>
              <a:t>για τα μαθήματα </a:t>
            </a:r>
            <a:r>
              <a:rPr lang="el-GR" sz="2600" b="1" dirty="0" smtClean="0"/>
              <a:t>Α+</a:t>
            </a:r>
          </a:p>
          <a:p>
            <a:r>
              <a:rPr lang="el-GR" sz="2600" dirty="0" smtClean="0"/>
              <a:t>Πιθανά είδη: </a:t>
            </a:r>
          </a:p>
          <a:p>
            <a:pPr lvl="1"/>
            <a:r>
              <a:rPr lang="el-GR" sz="2600" dirty="0" err="1" smtClean="0"/>
              <a:t>on</a:t>
            </a:r>
            <a:r>
              <a:rPr lang="el-GR" sz="2600" dirty="0" smtClean="0"/>
              <a:t>-</a:t>
            </a:r>
            <a:r>
              <a:rPr lang="el-GR" sz="2600" dirty="0" err="1" smtClean="0"/>
              <a:t>line</a:t>
            </a:r>
            <a:r>
              <a:rPr lang="el-GR" sz="2600" dirty="0" smtClean="0"/>
              <a:t> ασκήσεις, γενικές, ειδικές ή </a:t>
            </a:r>
            <a:r>
              <a:rPr lang="el-GR" sz="2600" dirty="0" err="1" smtClean="0"/>
              <a:t>αυτοαξιολόγησης</a:t>
            </a:r>
            <a:endParaRPr lang="el-GR" sz="2600" dirty="0" smtClean="0"/>
          </a:p>
          <a:p>
            <a:r>
              <a:rPr lang="el-GR" sz="2600" dirty="0" smtClean="0"/>
              <a:t>Πιθανά εργαλεία ανάπτυξης:</a:t>
            </a:r>
          </a:p>
          <a:p>
            <a:pPr lvl="1"/>
            <a:r>
              <a:rPr lang="el-GR" sz="2600" dirty="0" smtClean="0"/>
              <a:t>Το αντίστοιχο εργαλείο της πλατφόρμας  </a:t>
            </a:r>
            <a:r>
              <a:rPr lang="en-US" sz="2600" dirty="0" smtClean="0"/>
              <a:t>Open </a:t>
            </a:r>
            <a:r>
              <a:rPr lang="en-US" sz="2600" dirty="0" err="1" smtClean="0"/>
              <a:t>eClass</a:t>
            </a:r>
            <a:endParaRPr lang="el-GR" sz="2600" dirty="0" smtClean="0"/>
          </a:p>
          <a:p>
            <a:pPr lvl="1"/>
            <a:r>
              <a:rPr lang="el-GR" sz="2600" dirty="0" smtClean="0"/>
              <a:t>άλλο </a:t>
            </a:r>
            <a:r>
              <a:rPr lang="el-GR" sz="2600" dirty="0" err="1" smtClean="0"/>
              <a:t>πολυμεσικό</a:t>
            </a:r>
            <a:r>
              <a:rPr lang="el-GR" sz="2600" dirty="0" smtClean="0"/>
              <a:t>/</a:t>
            </a:r>
            <a:r>
              <a:rPr lang="el-GR" sz="2600" dirty="0" err="1" smtClean="0"/>
              <a:t>διαδραστικό</a:t>
            </a:r>
            <a:r>
              <a:rPr lang="el-GR" sz="2600" dirty="0" smtClean="0"/>
              <a:t> υλικό</a:t>
            </a: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Εκπαιδευτικό υλικό : </a:t>
            </a:r>
            <a:br>
              <a:rPr lang="el-GR" dirty="0" smtClean="0"/>
            </a:br>
            <a:r>
              <a:rPr lang="el-GR" dirty="0" err="1" smtClean="0"/>
              <a:t>πολυμεσικό</a:t>
            </a:r>
            <a:r>
              <a:rPr lang="el-GR" dirty="0" smtClean="0"/>
              <a:t> υλικό μαθημάτων 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400" dirty="0" smtClean="0"/>
              <a:t>Podcast </a:t>
            </a:r>
            <a:r>
              <a:rPr lang="el-GR" sz="2400" dirty="0" smtClean="0"/>
              <a:t>με υποστηρικτικό οπτικό υλικό.</a:t>
            </a:r>
          </a:p>
          <a:p>
            <a:pPr>
              <a:spcAft>
                <a:spcPts val="1200"/>
              </a:spcAft>
              <a:buNone/>
            </a:pPr>
            <a:r>
              <a:rPr lang="el-GR" sz="2400" dirty="0" smtClean="0"/>
              <a:t> Το υποστηρικτικό οπτικό υλικό: </a:t>
            </a:r>
          </a:p>
          <a:p>
            <a:pPr>
              <a:spcAft>
                <a:spcPts val="1200"/>
              </a:spcAft>
            </a:pPr>
            <a:r>
              <a:rPr lang="el-GR" sz="2200" dirty="0" smtClean="0"/>
              <a:t>Αποτυπώνει διαφάνειες ή άλλα εργαλεία λογισμικού. </a:t>
            </a:r>
          </a:p>
          <a:p>
            <a:pPr>
              <a:spcAft>
                <a:spcPts val="1200"/>
              </a:spcAft>
            </a:pPr>
            <a:r>
              <a:rPr lang="el-GR" sz="2200" dirty="0" smtClean="0"/>
              <a:t>Παράγεται από την καταγραφή της οθόνης του υπολογιστή του μέλους ΔΕΠ σε </a:t>
            </a:r>
            <a:r>
              <a:rPr lang="el-GR" sz="2200" dirty="0" err="1" smtClean="0"/>
              <a:t>μορφότυπο</a:t>
            </a:r>
            <a:r>
              <a:rPr lang="el-GR" sz="2200" dirty="0" smtClean="0"/>
              <a:t> </a:t>
            </a:r>
            <a:r>
              <a:rPr lang="en-US" sz="2200" dirty="0" smtClean="0"/>
              <a:t>(format)</a:t>
            </a:r>
            <a:r>
              <a:rPr lang="el-GR" sz="2200" dirty="0" smtClean="0"/>
              <a:t>: βίντεο, εικόνας, </a:t>
            </a:r>
            <a:r>
              <a:rPr lang="en-US" sz="2200" dirty="0" smtClean="0"/>
              <a:t>html.</a:t>
            </a:r>
            <a:endParaRPr lang="el-GR" sz="2200" dirty="0" smtClean="0"/>
          </a:p>
          <a:p>
            <a:pPr>
              <a:spcAft>
                <a:spcPts val="1200"/>
              </a:spcAft>
            </a:pPr>
            <a:r>
              <a:rPr lang="el-GR" sz="2200" dirty="0" smtClean="0"/>
              <a:t>Συγχρονίζεται με την ηχογράφηση της διάλεξης.  </a:t>
            </a:r>
            <a:endParaRPr lang="en-US" sz="22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l-GR" sz="2400" dirty="0" smtClean="0"/>
              <a:t>Η ομιλία από το μέλος ΔΕΠ </a:t>
            </a:r>
            <a:r>
              <a:rPr lang="el-GR" sz="2400" b="1" dirty="0" smtClean="0"/>
              <a:t>δεν</a:t>
            </a:r>
            <a:r>
              <a:rPr lang="el-GR" sz="2400" dirty="0" smtClean="0"/>
              <a:t> περιορίζεται στην απλή ανάγνωση των διαφανειών, αλλά, είναι </a:t>
            </a:r>
            <a:r>
              <a:rPr lang="el-GR" sz="2400" b="1" dirty="0" smtClean="0"/>
              <a:t>επεξηγηματική</a:t>
            </a:r>
            <a:r>
              <a:rPr lang="el-GR" sz="2400" dirty="0" smtClean="0"/>
              <a:t>. </a:t>
            </a:r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Εκπαιδευτικό υλικό : </a:t>
            </a:r>
            <a:br>
              <a:rPr lang="el-GR" dirty="0" smtClean="0"/>
            </a:br>
            <a:r>
              <a:rPr lang="el-GR" dirty="0" err="1" smtClean="0"/>
              <a:t>πολυμεσικό</a:t>
            </a:r>
            <a:r>
              <a:rPr lang="el-GR" dirty="0" smtClean="0"/>
              <a:t> υλικό μαθημάτων Α+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l-GR" sz="2400" dirty="0" smtClean="0"/>
              <a:t>Το σχετικό πρωτογενές εκπαιδευτικό υλικό (αρχεία βίντεο) από</a:t>
            </a:r>
          </a:p>
          <a:p>
            <a:pPr lvl="1"/>
            <a:r>
              <a:rPr lang="el-GR" sz="2400" dirty="0" smtClean="0"/>
              <a:t>διαλέξεις  στα αμφιθέατρα (με ή χωρίς ακροατήριο)</a:t>
            </a:r>
          </a:p>
          <a:p>
            <a:pPr lvl="1"/>
            <a:r>
              <a:rPr lang="el-GR" sz="2400" dirty="0" smtClean="0"/>
              <a:t> δραστηριότητες υποστηρικτικές  της εκπαιδευτικής διαδικασίας </a:t>
            </a:r>
          </a:p>
          <a:p>
            <a:pPr>
              <a:spcAft>
                <a:spcPts val="1200"/>
              </a:spcAft>
              <a:buNone/>
            </a:pPr>
            <a:r>
              <a:rPr lang="el-GR" sz="2400" dirty="0" smtClean="0"/>
              <a:t>συγχρονίζονται με τις διαφάνειες (εφόσον υπάρχουν).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Εκπαιδευτικό υλικό : </a:t>
            </a:r>
            <a:br>
              <a:rPr lang="el-GR" dirty="0" smtClean="0"/>
            </a:br>
            <a:r>
              <a:rPr lang="el-GR" dirty="0" err="1" smtClean="0"/>
              <a:t>πολυμεσικό</a:t>
            </a:r>
            <a:r>
              <a:rPr lang="el-GR" dirty="0" smtClean="0"/>
              <a:t> υλικό μαθημάτων Α &amp; Α+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2400"/>
              </a:spcBef>
            </a:pPr>
            <a:r>
              <a:rPr lang="el-GR" sz="2400" dirty="0" smtClean="0"/>
              <a:t> Για να χαρακτηριστεί ένα </a:t>
            </a:r>
            <a:r>
              <a:rPr lang="en-US" sz="2400" dirty="0" smtClean="0"/>
              <a:t>A</a:t>
            </a:r>
            <a:r>
              <a:rPr lang="el-GR" sz="2400" dirty="0" smtClean="0"/>
              <a:t>ΨΜ ως Α ή Α+ θα πρέπει το </a:t>
            </a:r>
            <a:r>
              <a:rPr lang="el-GR" sz="2400" dirty="0" err="1" smtClean="0"/>
              <a:t>πολυμεσικό</a:t>
            </a:r>
            <a:r>
              <a:rPr lang="el-GR" sz="2400" dirty="0" smtClean="0"/>
              <a:t> υλικό του να καλύπτει το 80 % των διδακτικών ωρών.</a:t>
            </a:r>
          </a:p>
          <a:p>
            <a:pPr marL="0" indent="0"/>
            <a:r>
              <a:rPr lang="el-GR" sz="2400" dirty="0" smtClean="0"/>
              <a:t> Τούτο </a:t>
            </a:r>
            <a:r>
              <a:rPr lang="el-GR" sz="2400" b="1" dirty="0" smtClean="0"/>
              <a:t>δεν</a:t>
            </a:r>
            <a:r>
              <a:rPr lang="el-GR" sz="2400" dirty="0" smtClean="0"/>
              <a:t> σημαίνει ότι το παραγόμενο </a:t>
            </a:r>
            <a:r>
              <a:rPr lang="el-GR" sz="2400" dirty="0" err="1" smtClean="0"/>
              <a:t>πολυμεσικό</a:t>
            </a:r>
            <a:r>
              <a:rPr lang="el-GR" sz="2400" dirty="0" smtClean="0"/>
              <a:t> υλικό θα έχει διάρκεια ίση με το 80% των διδακτικών ωρών, αλλά, ότι αντιστοιχεί σε ύλη ίση με το 80% των διδακτικών ωρών.</a:t>
            </a:r>
          </a:p>
          <a:p>
            <a:pPr marL="0" indent="0"/>
            <a:r>
              <a:rPr lang="el-GR" sz="2400" dirty="0" smtClean="0"/>
              <a:t> Είναι στην κρίση του μέλους ΔΕΠ να αποφανθεί για την αντιστοίχηση.  </a:t>
            </a: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4681BD"/>
                </a:solidFill>
              </a:rPr>
              <a:t>Άδεια</a:t>
            </a:r>
            <a:r>
              <a:rPr lang="el-GR" altLang="el-GR" sz="4000" dirty="0" smtClean="0">
                <a:solidFill>
                  <a:srgbClr val="0B64C5"/>
                </a:solidFill>
              </a:rPr>
              <a:t> </a:t>
            </a:r>
            <a:r>
              <a:rPr lang="el-GR" altLang="el-GR" sz="4000" dirty="0" smtClean="0">
                <a:solidFill>
                  <a:srgbClr val="4681BD"/>
                </a:solidFill>
              </a:rPr>
              <a:t>Χρήσης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altLang="el-GR" sz="2400" dirty="0" smtClean="0"/>
              <a:t>Το παρόν υλικό υπόκειται σε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άδεια χρήσης </a:t>
            </a:r>
            <a:endParaRPr lang="en-US" altLang="el-GR" sz="2400" dirty="0" smtClean="0"/>
          </a:p>
          <a:p>
            <a:pPr eaLnBrk="1" hangingPunct="1">
              <a:buNone/>
            </a:pPr>
            <a:r>
              <a:rPr lang="en-US" altLang="el-GR" sz="2400" dirty="0" smtClean="0"/>
              <a:t>Creative Commons</a:t>
            </a:r>
            <a:r>
              <a:rPr lang="el-GR" altLang="el-GR" sz="2400" dirty="0" smtClean="0"/>
              <a:t> Αναφορά – παρόμοια χρήση (</a:t>
            </a:r>
            <a:r>
              <a:rPr lang="en-US" altLang="el-GR" sz="2400" dirty="0" smtClean="0"/>
              <a:t>CC-BY-SA). </a:t>
            </a:r>
          </a:p>
          <a:p>
            <a:pPr eaLnBrk="1" hangingPunct="1">
              <a:buNone/>
            </a:pPr>
            <a:endParaRPr lang="el-GR" altLang="el-GR" dirty="0" smtClean="0"/>
          </a:p>
        </p:txBody>
      </p:sp>
      <p:pic>
        <p:nvPicPr>
          <p:cNvPr id="8197" name="Picture 3" descr="C:\Users\Costas\Desktop\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52936"/>
            <a:ext cx="1847528" cy="6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683568" y="407707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 smtClean="0"/>
              <a:t>Η αναφορά στην Παρουσίαση αυτή να γίνεται ως εξής:</a:t>
            </a:r>
          </a:p>
          <a:p>
            <a:r>
              <a:rPr lang="el-GR" altLang="el-GR" dirty="0" err="1" smtClean="0"/>
              <a:t>Πετράκη</a:t>
            </a:r>
            <a:r>
              <a:rPr lang="el-GR" altLang="el-GR" dirty="0" smtClean="0"/>
              <a:t> Μ. (2014), </a:t>
            </a:r>
            <a:r>
              <a:rPr lang="el-GR" altLang="el-GR" dirty="0" smtClean="0"/>
              <a:t>«Ανοικτ</a:t>
            </a:r>
            <a:r>
              <a:rPr lang="el-GR" altLang="el-GR" dirty="0" smtClean="0"/>
              <a:t>ό Ψηφιακό Μάθημα : Εκπαιδευτικό υλικό, κατηγορίες και προδιαγραφές </a:t>
            </a:r>
            <a:r>
              <a:rPr lang="el-GR" altLang="el-GR" dirty="0" err="1" smtClean="0"/>
              <a:t>ΑΨΜ</a:t>
            </a:r>
            <a:r>
              <a:rPr lang="el-GR" altLang="el-GR" dirty="0" smtClean="0"/>
              <a:t>», </a:t>
            </a:r>
            <a:r>
              <a:rPr lang="el-GR" altLang="el-GR" dirty="0" smtClean="0"/>
              <a:t>«Ανοικτά Ακαδημαϊκά Μαθήματα στο Πανεπιστήμιο Αθηνών», Α’ Κύκλος Εκπαίδευσης Προσωπικού Υποστήριξης 20.05.2014</a:t>
            </a:r>
            <a:endParaRPr lang="en-US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B64C5"/>
                </a:solidFill>
              </a:rPr>
              <a:t>Χρηματοδότηση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9221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92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Ανοικτό Ψηφιακό Μάθημα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l-GR" dirty="0" smtClean="0"/>
              <a:t>Εκπαιδευτικό υλικό και κατηγορίες</a:t>
            </a:r>
          </a:p>
          <a:p>
            <a:r>
              <a:rPr lang="el-G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Ανοικτό Ψηφιακό Μάθημα (</a:t>
            </a:r>
            <a:r>
              <a:rPr lang="el-GR" dirty="0" err="1" smtClean="0"/>
              <a:t>ΑΨΜ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Μάθημα προπτυχιακού ή μεταπτυχιακού προγράμματος σπουδών που έχει διαμορφωθεί ψηφιακά ώστε να επιτρέπει την αυτόνομη μελέτη και το οποίο διατίθεται ελεύθερα μέσω του Διαδικτύου με ανοικτή άδεια πνευματικών δικαιωμάτων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CC</a:t>
            </a:r>
            <a:r>
              <a:rPr lang="el-GR" sz="2800" dirty="0" smtClean="0"/>
              <a:t>).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ΑΨΜ</a:t>
            </a:r>
            <a:r>
              <a:rPr lang="el-GR" dirty="0" smtClean="0"/>
              <a:t> : περιεχόμενο και κατηγορίες</a:t>
            </a:r>
            <a:endParaRPr lang="el-GR" dirty="0"/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395536" y="1268760"/>
          <a:ext cx="7632848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5652120" y="1484784"/>
            <a:ext cx="3313113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66CC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400" b="1" dirty="0" smtClean="0"/>
              <a:t>Κατηγορία Α-   </a:t>
            </a:r>
            <a:r>
              <a:rPr lang="el-GR" sz="1400" dirty="0" smtClean="0"/>
              <a:t>(ελάχιστες προδιαγραφές)</a:t>
            </a:r>
            <a:r>
              <a:rPr lang="el-GR" sz="1400" dirty="0">
                <a:latin typeface="+mj-lt"/>
              </a:rPr>
              <a:t/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 περιγραφή μαθήματος, στόχοι</a:t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 λέξεις κλειδιά, βασικοί όροι</a:t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 οργάνωση υλικού σε θεματικές ενότητες</a:t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 σημειώσεις, </a:t>
            </a:r>
            <a:r>
              <a:rPr lang="el-GR" sz="1400" dirty="0" smtClean="0">
                <a:latin typeface="+mj-lt"/>
              </a:rPr>
              <a:t>διαφάνειες και λοιπό  εκπαιδευτικό υλικό</a:t>
            </a:r>
            <a:r>
              <a:rPr lang="el-GR" sz="1400" dirty="0">
                <a:latin typeface="+mj-lt"/>
              </a:rPr>
              <a:t/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 </a:t>
            </a:r>
            <a:r>
              <a:rPr lang="el-GR" sz="1400" dirty="0" smtClean="0">
                <a:latin typeface="+mj-lt"/>
              </a:rPr>
              <a:t>βιβλιογραφία</a:t>
            </a:r>
            <a:r>
              <a:rPr lang="el-GR" sz="1400" dirty="0">
                <a:latin typeface="+mj-lt"/>
              </a:rPr>
              <a:t/>
            </a:r>
            <a:br>
              <a:rPr lang="el-GR" sz="1400" dirty="0">
                <a:latin typeface="+mj-lt"/>
              </a:rPr>
            </a:br>
            <a:r>
              <a:rPr lang="el-GR" sz="1400" b="1" dirty="0" smtClean="0"/>
              <a:t>Κατηγορία</a:t>
            </a:r>
            <a:r>
              <a:rPr lang="el-GR" sz="1400" b="1" dirty="0" smtClean="0">
                <a:latin typeface="+mj-lt"/>
              </a:rPr>
              <a:t> </a:t>
            </a:r>
            <a:r>
              <a:rPr lang="el-GR" sz="1400" b="1" dirty="0" smtClean="0"/>
              <a:t>Α</a:t>
            </a:r>
            <a:r>
              <a:rPr lang="el-GR" sz="1400" dirty="0">
                <a:latin typeface="+mj-lt"/>
              </a:rPr>
              <a:t/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 </a:t>
            </a:r>
            <a:r>
              <a:rPr lang="en-US" sz="1400" dirty="0">
                <a:latin typeface="+mj-lt"/>
              </a:rPr>
              <a:t>podcasts, </a:t>
            </a:r>
            <a:r>
              <a:rPr lang="el-GR" sz="1400" dirty="0">
                <a:latin typeface="+mj-lt"/>
              </a:rPr>
              <a:t>εκφωνήσεις στις διαφάνειες</a:t>
            </a:r>
            <a:br>
              <a:rPr lang="el-GR" sz="1400" dirty="0">
                <a:latin typeface="+mj-lt"/>
              </a:rPr>
            </a:br>
            <a:r>
              <a:rPr lang="el-GR" sz="1400" b="1" dirty="0" smtClean="0"/>
              <a:t>Κατηγορία</a:t>
            </a:r>
            <a:r>
              <a:rPr lang="el-GR" sz="1400" b="1" dirty="0" smtClean="0">
                <a:latin typeface="+mj-lt"/>
              </a:rPr>
              <a:t> </a:t>
            </a:r>
            <a:r>
              <a:rPr lang="el-GR" sz="1400" b="1" dirty="0" smtClean="0"/>
              <a:t>Α+  (πλήρεις προδιαγραφές)</a:t>
            </a:r>
            <a:r>
              <a:rPr lang="el-GR" sz="1400" dirty="0">
                <a:latin typeface="+mj-lt"/>
              </a:rPr>
              <a:t/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 ασκήσεις αυτοαξιολόγησης</a:t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 ψηφιακές πηγές</a:t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 πολυμεσικό </a:t>
            </a:r>
            <a:r>
              <a:rPr lang="el-GR" sz="1400">
                <a:latin typeface="+mj-lt"/>
              </a:rPr>
              <a:t>υλικό </a:t>
            </a:r>
            <a:r>
              <a:rPr lang="el-GR" sz="1400" smtClean="0">
                <a:latin typeface="+mj-lt"/>
              </a:rPr>
              <a:t>βιντεοσκοπήσεων</a:t>
            </a:r>
            <a:endParaRPr lang="el-GR" sz="1400" dirty="0">
              <a:latin typeface="+mj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572000" y="4509120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defRPr/>
            </a:pPr>
            <a:r>
              <a:rPr lang="el-GR" dirty="0" smtClean="0">
                <a:cs typeface="Arial" pitchFamily="34" charset="0"/>
              </a:rPr>
              <a:t>Το εκπαιδευτικό υλικό θα έχει υποστεί:</a:t>
            </a:r>
          </a:p>
          <a:p>
            <a:pPr marL="0" indent="0">
              <a:buFont typeface="Wingdings"/>
              <a:buChar char="ü"/>
              <a:defRPr/>
            </a:pPr>
            <a:r>
              <a:rPr lang="el-GR" dirty="0" smtClean="0">
                <a:cs typeface="Arial" pitchFamily="34" charset="0"/>
              </a:rPr>
              <a:t>Προσαρμογή στις ειδικές απαιτήσεις προσβασιμότητας για </a:t>
            </a:r>
            <a:r>
              <a:rPr lang="el-GR" dirty="0" err="1" smtClean="0">
                <a:cs typeface="Arial" pitchFamily="34" charset="0"/>
              </a:rPr>
              <a:t>ΑμεΑ</a:t>
            </a:r>
            <a:r>
              <a:rPr lang="el-GR" dirty="0" smtClean="0">
                <a:cs typeface="Arial" pitchFamily="34" charset="0"/>
              </a:rPr>
              <a:t> (βάσει οδηγιών της Μονάδας Προσβασιμότητας του </a:t>
            </a:r>
            <a:r>
              <a:rPr lang="el-GR" dirty="0" err="1" smtClean="0">
                <a:cs typeface="Arial" pitchFamily="34" charset="0"/>
              </a:rPr>
              <a:t>ΕΚΠΑ</a:t>
            </a:r>
            <a:r>
              <a:rPr lang="el-GR" dirty="0" smtClean="0">
                <a:cs typeface="Arial" pitchFamily="34" charset="0"/>
              </a:rPr>
              <a:t>).</a:t>
            </a:r>
          </a:p>
          <a:p>
            <a:pPr marL="0" indent="0">
              <a:buFont typeface="Wingdings"/>
              <a:buChar char="ü"/>
              <a:defRPr/>
            </a:pPr>
            <a:r>
              <a:rPr lang="el-GR" dirty="0" smtClean="0">
                <a:cs typeface="Arial" pitchFamily="34" charset="0"/>
              </a:rPr>
              <a:t> Διευθέτηση πιθανών ζητημάτων που άπτονται της  Πνευματικής Ιδιοκτησίας.</a:t>
            </a:r>
            <a:endParaRPr lang="el-GR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Ανοικτό Ψηφιακό Μάθημα (</a:t>
            </a:r>
            <a:r>
              <a:rPr lang="el-GR" dirty="0" err="1" smtClean="0"/>
              <a:t>ΑΨΜ</a:t>
            </a:r>
            <a:r>
              <a:rPr lang="el-GR" dirty="0" smtClean="0"/>
              <a:t>) : τυπικές περιπτώσεις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 smtClean="0"/>
              <a:t>Ένα </a:t>
            </a:r>
            <a:r>
              <a:rPr lang="el-GR" sz="2800" b="1" dirty="0" smtClean="0"/>
              <a:t>τυπικό</a:t>
            </a:r>
            <a:r>
              <a:rPr lang="el-GR" sz="2800" dirty="0" smtClean="0"/>
              <a:t> </a:t>
            </a:r>
            <a:r>
              <a:rPr lang="el-GR" sz="2800" b="1" dirty="0" err="1" smtClean="0"/>
              <a:t>ΑΨΜ</a:t>
            </a:r>
            <a:r>
              <a:rPr lang="el-GR" sz="2800" dirty="0" smtClean="0"/>
              <a:t> μπορεί να συνίσταται από:</a:t>
            </a:r>
          </a:p>
          <a:p>
            <a:pPr marL="0" indent="0"/>
            <a:r>
              <a:rPr lang="el-GR" sz="2800" dirty="0" smtClean="0"/>
              <a:t> το </a:t>
            </a:r>
            <a:r>
              <a:rPr lang="el-GR" sz="2800" b="1" dirty="0" smtClean="0"/>
              <a:t>σύνολο</a:t>
            </a:r>
            <a:r>
              <a:rPr lang="el-GR" sz="2800" dirty="0" smtClean="0"/>
              <a:t> του εκπαιδευτικού υλικού </a:t>
            </a:r>
          </a:p>
          <a:p>
            <a:pPr marL="0" indent="0"/>
            <a:r>
              <a:rPr lang="el-GR" sz="2800" dirty="0" smtClean="0"/>
              <a:t> </a:t>
            </a:r>
            <a:r>
              <a:rPr lang="el-GR" sz="2800" b="1" dirty="0" smtClean="0"/>
              <a:t>αυτοτελές μέρος </a:t>
            </a:r>
            <a:r>
              <a:rPr lang="el-GR" sz="2800" dirty="0" smtClean="0"/>
              <a:t>του εκπαιδευτικού υλικού </a:t>
            </a:r>
          </a:p>
          <a:p>
            <a:pPr marL="0" indent="0">
              <a:buNone/>
            </a:pPr>
            <a:r>
              <a:rPr lang="el-GR" sz="2800" dirty="0" smtClean="0"/>
              <a:t>μαθήματος </a:t>
            </a:r>
            <a:r>
              <a:rPr lang="el-GR" sz="2800" b="1" dirty="0" smtClean="0"/>
              <a:t> </a:t>
            </a:r>
            <a:r>
              <a:rPr lang="el-GR" sz="2800" dirty="0" smtClean="0"/>
              <a:t>προπτυχιακού ή μεταπτυχιακού προγράμματος σπουδών. </a:t>
            </a:r>
            <a:br>
              <a:rPr lang="el-GR" sz="2800" dirty="0" smtClean="0"/>
            </a:b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/>
              <a:t>Η </a:t>
            </a:r>
            <a:r>
              <a:rPr lang="el-GR" sz="2800" b="1" dirty="0" smtClean="0"/>
              <a:t>αυτοτέλεια</a:t>
            </a:r>
            <a:r>
              <a:rPr lang="el-GR" sz="2800" dirty="0" smtClean="0"/>
              <a:t> μέρους του εκπαιδευτικού υλικού:</a:t>
            </a:r>
          </a:p>
          <a:p>
            <a:pPr marL="0" indent="0"/>
            <a:r>
              <a:rPr lang="el-GR" sz="2800" dirty="0" smtClean="0"/>
              <a:t>  είναι </a:t>
            </a:r>
            <a:r>
              <a:rPr lang="el-GR" sz="2800" b="1" dirty="0" smtClean="0"/>
              <a:t>αναγκαία συνθήκη </a:t>
            </a:r>
            <a:r>
              <a:rPr lang="el-GR" sz="2800" dirty="0" smtClean="0"/>
              <a:t>για την περεταίρω δημιουργία του </a:t>
            </a:r>
            <a:r>
              <a:rPr lang="el-GR" sz="2800" dirty="0" err="1" smtClean="0"/>
              <a:t>ΑΨΜ</a:t>
            </a:r>
            <a:r>
              <a:rPr lang="el-GR" sz="2800" dirty="0" smtClean="0"/>
              <a:t>.</a:t>
            </a:r>
          </a:p>
          <a:p>
            <a:pPr marL="0" indent="0"/>
            <a:r>
              <a:rPr lang="el-GR" sz="2800" dirty="0" smtClean="0"/>
              <a:t> πιστοποιείται από το μέλος ΔΕΠ.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Ανοικτό Ψηφιακό Μάθημα (</a:t>
            </a:r>
            <a:r>
              <a:rPr lang="el-GR" dirty="0" err="1" smtClean="0"/>
              <a:t>ΑΨΜ</a:t>
            </a:r>
            <a:r>
              <a:rPr lang="el-GR" dirty="0" smtClean="0"/>
              <a:t>) : ειδικές περιπτώσεις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600" dirty="0" smtClean="0"/>
              <a:t>Σε ειδικές περιπτώσεις, ένα </a:t>
            </a:r>
            <a:r>
              <a:rPr lang="el-GR" sz="2600" dirty="0" err="1" smtClean="0"/>
              <a:t>ΑΨΜ</a:t>
            </a:r>
            <a:r>
              <a:rPr lang="el-GR" sz="2600" dirty="0" smtClean="0"/>
              <a:t> μπορεί να προέλθει από εκπαιδευτικές διαδικασίες </a:t>
            </a:r>
            <a:r>
              <a:rPr lang="el-GR" sz="2600" b="1" dirty="0" smtClean="0"/>
              <a:t>εκτός</a:t>
            </a:r>
            <a:r>
              <a:rPr lang="el-GR" sz="2600" dirty="0" smtClean="0"/>
              <a:t> των Προγραμμάτων Σπουδών. </a:t>
            </a:r>
            <a:br>
              <a:rPr lang="el-GR" sz="2600" dirty="0" smtClean="0"/>
            </a:br>
            <a:endParaRPr lang="el-GR" sz="2600" dirty="0" smtClean="0"/>
          </a:p>
          <a:p>
            <a:pPr marL="400050" lvl="1" indent="0"/>
            <a:r>
              <a:rPr lang="el-GR" sz="2200" dirty="0" smtClean="0"/>
              <a:t> «Μάθημα» παρουσίασης του Τμήματος στους πρωτοετείς φοιτητές.</a:t>
            </a:r>
          </a:p>
          <a:p>
            <a:pPr marL="400050" lvl="1" indent="0"/>
            <a:r>
              <a:rPr lang="el-GR" sz="2200" dirty="0" smtClean="0"/>
              <a:t> «Μάθημα» παρουσίασης του Τμήματος σε μαθητές/υποψήφιους πρωτοετείς φοιτητές.</a:t>
            </a:r>
          </a:p>
          <a:p>
            <a:pPr marL="400050" lvl="1" indent="0"/>
            <a:r>
              <a:rPr lang="el-GR" sz="2200" dirty="0" smtClean="0"/>
              <a:t> «Μάθημα» παρουσίασης συγκεκριμένων υπηρεσιών του Τμήματος. </a:t>
            </a:r>
          </a:p>
          <a:p>
            <a:pPr marL="400050" lvl="1" indent="0"/>
            <a:r>
              <a:rPr lang="el-GR" sz="2200" dirty="0" smtClean="0"/>
              <a:t> …</a:t>
            </a:r>
          </a:p>
          <a:p>
            <a:pPr marL="0" indent="0">
              <a:buNone/>
            </a:pPr>
            <a:r>
              <a:rPr lang="el-GR" sz="2600" dirty="0" smtClean="0"/>
              <a:t> Απαιτούμενο: ικανός αριθμός διδακτικών ωρών  (</a:t>
            </a:r>
            <a:r>
              <a:rPr lang="en-US" sz="2600" dirty="0" smtClean="0"/>
              <a:t>~ </a:t>
            </a:r>
            <a:r>
              <a:rPr lang="el-GR" sz="2600" dirty="0" smtClean="0"/>
              <a:t>10 </a:t>
            </a:r>
            <a:r>
              <a:rPr lang="en-US" sz="2600" dirty="0" smtClean="0"/>
              <a:t>h) 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1285</Words>
  <Application>Microsoft Office PowerPoint</Application>
  <PresentationFormat>Προβολή στην οθόνη (4:3)</PresentationFormat>
  <Paragraphs>250</Paragraphs>
  <Slides>26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Διαφάνεια 1</vt:lpstr>
      <vt:lpstr> Ανοικτό Ψηφιακό Μάθημα</vt:lpstr>
      <vt:lpstr>Άδεια Χρήσης</vt:lpstr>
      <vt:lpstr>Χρηματοδότηση</vt:lpstr>
      <vt:lpstr> Ανοικτό Ψηφιακό Μάθημα</vt:lpstr>
      <vt:lpstr>Ανοικτό Ψηφιακό Μάθημα (ΑΨΜ)</vt:lpstr>
      <vt:lpstr>ΑΨΜ : περιεχόμενο και κατηγορίες</vt:lpstr>
      <vt:lpstr>Ανοικτό Ψηφιακό Μάθημα (ΑΨΜ) : τυπικές περιπτώσεις</vt:lpstr>
      <vt:lpstr>Ανοικτό Ψηφιακό Μάθημα (ΑΨΜ) : ειδικές περιπτώσεις</vt:lpstr>
      <vt:lpstr>Ανοικτό Ψηφιακό Μάθημα (ΑΨΜ) : πολύγλωσσες εκδόσεις</vt:lpstr>
      <vt:lpstr>Φροντιστηριακές &amp; Εργαστηριακές Ασκήσεις ως πρωτογενές υλικό ΑΨΜ</vt:lpstr>
      <vt:lpstr>Πρωτογενές εκπαιδευτικό υλικό ΑΨΜ</vt:lpstr>
      <vt:lpstr>Πρωτογενές εκπαιδευτικό υλικό μαθήματος Α+</vt:lpstr>
      <vt:lpstr>Από το πρωτογενές εκπαιδευτικό υλικό στο ΑΨΜ</vt:lpstr>
      <vt:lpstr>Κατηγορίες ΑΨΜ</vt:lpstr>
      <vt:lpstr> Ανοικτό Ψηφιακό Μάθημα</vt:lpstr>
      <vt:lpstr>Αυτοτέλεια</vt:lpstr>
      <vt:lpstr>Πληροφορίες μαθήματος </vt:lpstr>
      <vt:lpstr>Οργάνωση εκπαιδευτικού υλικού</vt:lpstr>
      <vt:lpstr>Εκπαιδευτικό υλικό : σημειώσεις &amp; διαφάνειες</vt:lpstr>
      <vt:lpstr>Εκπαιδευτικό υλικό :  αναφορά βιβλιογραφίας</vt:lpstr>
      <vt:lpstr>Εκπαιδευτικό υλικό :  ηλεκτρονικές πηγές βιβλιοθηκών</vt:lpstr>
      <vt:lpstr>Εκπαιδευτικό υλικό : ασκήσεις</vt:lpstr>
      <vt:lpstr>Εκπαιδευτικό υλικό :  πολυμεσικό υλικό μαθημάτων Α</vt:lpstr>
      <vt:lpstr>Εκπαιδευτικό υλικό :  πολυμεσικό υλικό μαθημάτων Α+</vt:lpstr>
      <vt:lpstr>Εκπαιδευτικό υλικό :  πολυμεσικό υλικό μαθημάτων Α &amp; Α+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Marianthi Petraki</cp:lastModifiedBy>
  <cp:revision>235</cp:revision>
  <dcterms:created xsi:type="dcterms:W3CDTF">2012-09-06T09:03:05Z</dcterms:created>
  <dcterms:modified xsi:type="dcterms:W3CDTF">2014-05-27T10:17:34Z</dcterms:modified>
</cp:coreProperties>
</file>