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339" r:id="rId49"/>
    <p:sldId id="340" r:id="rId50"/>
    <p:sldId id="341" r:id="rId51"/>
    <p:sldId id="342" r:id="rId52"/>
    <p:sldId id="343" r:id="rId53"/>
    <p:sldId id="280" r:id="rId54"/>
    <p:sldId id="290" r:id="rId55"/>
    <p:sldId id="295" r:id="rId56"/>
    <p:sldId id="292" r:id="rId57"/>
    <p:sldId id="291" r:id="rId58"/>
    <p:sldId id="294" r:id="rId5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37</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39</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47</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49</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διδασκαλία των μαθηματικών στη σχολική τάξη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smtClean="0"/>
              <a:t>Διδακτική Μαθηματικών ΙΙ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smtClean="0">
                <a:solidFill>
                  <a:srgbClr val="5075BC"/>
                </a:solidFill>
                <a:latin typeface="+mj-lt"/>
                <a:ea typeface="+mj-ea"/>
                <a:cs typeface="+mj-cs"/>
              </a:rPr>
              <a:t>Ενότητα 8:</a:t>
            </a:r>
            <a:r>
              <a:rPr lang="en-US" sz="2800" dirty="0" smtClean="0">
                <a:solidFill>
                  <a:srgbClr val="5075BC"/>
                </a:solidFill>
                <a:latin typeface="+mj-lt"/>
                <a:ea typeface="+mj-ea"/>
                <a:cs typeface="+mj-cs"/>
              </a:rPr>
              <a:t> </a:t>
            </a:r>
            <a:r>
              <a:rPr lang="el-GR" sz="2800" dirty="0" smtClean="0"/>
              <a:t>Η διδασκαλία των μαθηματικών στη σχολική τάξη </a:t>
            </a:r>
            <a:endParaRPr lang="en-US" sz="2800" dirty="0" smtClean="0"/>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Παραδείγματα διαδικαστικού και δομικού χαρακτήρα</a:t>
            </a:r>
            <a:endParaRPr lang="el-GR" dirty="0"/>
          </a:p>
        </p:txBody>
      </p:sp>
      <p:sp>
        <p:nvSpPr>
          <p:cNvPr id="3" name="Θέση περιεχομένου 2"/>
          <p:cNvSpPr>
            <a:spLocks noGrp="1"/>
          </p:cNvSpPr>
          <p:nvPr>
            <p:ph idx="1"/>
          </p:nvPr>
        </p:nvSpPr>
        <p:spPr/>
        <p:txBody>
          <a:bodyPr>
            <a:normAutofit/>
          </a:bodyPr>
          <a:lstStyle/>
          <a:p>
            <a:r>
              <a:rPr lang="el-GR" sz="2800" dirty="0" smtClean="0"/>
              <a:t>Διαδικαστικά : Αντικατάσταση μεταβλητών με αριθμούς – υπολογισμοί</a:t>
            </a:r>
          </a:p>
          <a:p>
            <a:r>
              <a:rPr lang="el-GR" sz="2800" dirty="0" smtClean="0"/>
              <a:t>Δομικά: Πράξεις στις αλγεβρικές εκφράσεις (απλοποιήσεις)</a:t>
            </a:r>
          </a:p>
          <a:p>
            <a:r>
              <a:rPr lang="el-GR" sz="2800" dirty="0" smtClean="0"/>
              <a:t>Υπάρχουν γνωστικές δυσκολίες στην αντιμετώπιση του δομικού χαρακτήρα της άλγεβρας.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Ψυχολογικές θεωρήσεις</a:t>
            </a:r>
            <a:endParaRPr lang="el-GR" dirty="0"/>
          </a:p>
        </p:txBody>
      </p:sp>
      <p:sp>
        <p:nvSpPr>
          <p:cNvPr id="3" name="Θέση περιεχομένου 2"/>
          <p:cNvSpPr>
            <a:spLocks noGrp="1"/>
          </p:cNvSpPr>
          <p:nvPr>
            <p:ph idx="1"/>
          </p:nvPr>
        </p:nvSpPr>
        <p:spPr/>
        <p:txBody>
          <a:bodyPr>
            <a:normAutofit/>
          </a:bodyPr>
          <a:lstStyle/>
          <a:p>
            <a:pPr>
              <a:lnSpc>
                <a:spcPct val="90000"/>
              </a:lnSpc>
              <a:buNone/>
            </a:pPr>
            <a:r>
              <a:rPr lang="en-US" sz="2800" dirty="0" err="1" smtClean="0"/>
              <a:t>Sfard</a:t>
            </a:r>
            <a:r>
              <a:rPr lang="en-US" sz="2800" dirty="0" smtClean="0"/>
              <a:t> (1991)</a:t>
            </a:r>
          </a:p>
          <a:p>
            <a:pPr>
              <a:lnSpc>
                <a:spcPct val="90000"/>
              </a:lnSpc>
            </a:pPr>
            <a:r>
              <a:rPr lang="el-GR" sz="2800" dirty="0" smtClean="0"/>
              <a:t>Οι αφηρημένες μαθηματικές έννοιες αντιμετωπίζονται δομικά (ως αντικείμενα) και λειτουργικά (ως διαδικασίες)</a:t>
            </a:r>
            <a:endParaRPr lang="en-US" sz="2800" dirty="0" smtClean="0"/>
          </a:p>
          <a:p>
            <a:pPr>
              <a:lnSpc>
                <a:spcPct val="90000"/>
              </a:lnSpc>
            </a:pPr>
            <a:r>
              <a:rPr lang="el-GR" sz="2800" dirty="0" smtClean="0"/>
              <a:t>Η λειτουργική αντίληψη είναι το πρώτο βήμα κατανόησης</a:t>
            </a:r>
          </a:p>
          <a:p>
            <a:pPr>
              <a:lnSpc>
                <a:spcPct val="90000"/>
              </a:lnSpc>
            </a:pPr>
            <a:r>
              <a:rPr lang="el-GR" sz="2800" dirty="0" smtClean="0"/>
              <a:t>Η μετάβαση από τη λειτουργική στη δομική αντίληψη απαιτεί χρόνο και είναι δύσκολη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 τρόπος εννοιολογικής ανάπτυξης</a:t>
            </a:r>
            <a:endParaRPr lang="el-GR" dirty="0"/>
          </a:p>
        </p:txBody>
      </p:sp>
      <p:sp>
        <p:nvSpPr>
          <p:cNvPr id="3" name="Θέση περιεχομένου 2"/>
          <p:cNvSpPr>
            <a:spLocks noGrp="1"/>
          </p:cNvSpPr>
          <p:nvPr>
            <p:ph idx="1"/>
          </p:nvPr>
        </p:nvSpPr>
        <p:spPr/>
        <p:txBody>
          <a:bodyPr>
            <a:normAutofit lnSpcReduction="10000"/>
          </a:bodyPr>
          <a:lstStyle/>
          <a:p>
            <a:pPr>
              <a:lnSpc>
                <a:spcPct val="80000"/>
              </a:lnSpc>
            </a:pPr>
            <a:r>
              <a:rPr lang="el-GR" sz="2800" dirty="0" smtClean="0"/>
              <a:t>Στο πρώτο στάδιο (</a:t>
            </a:r>
            <a:r>
              <a:rPr lang="en-US" sz="2800" dirty="0" err="1" smtClean="0"/>
              <a:t>interiorization</a:t>
            </a:r>
            <a:r>
              <a:rPr lang="en-US" sz="2800" dirty="0" smtClean="0"/>
              <a:t>) </a:t>
            </a:r>
            <a:r>
              <a:rPr lang="el-GR" sz="2800" dirty="0" smtClean="0"/>
              <a:t>ο μαθητής εφαρμόζει κάποια διαδικασία σε οικεία μαθηματικά αντικείμενα</a:t>
            </a:r>
          </a:p>
          <a:p>
            <a:pPr>
              <a:lnSpc>
                <a:spcPct val="80000"/>
              </a:lnSpc>
            </a:pPr>
            <a:r>
              <a:rPr lang="el-GR" sz="2800" dirty="0" smtClean="0"/>
              <a:t>Στο δεύτερο στάδιο (</a:t>
            </a:r>
            <a:r>
              <a:rPr lang="en-US" sz="2800" dirty="0" smtClean="0"/>
              <a:t>condensation) </a:t>
            </a:r>
            <a:r>
              <a:rPr lang="el-GR" sz="2800" dirty="0" smtClean="0"/>
              <a:t>η λειτουργία ή η διαδικασία συμπυκνώνεται σε </a:t>
            </a:r>
            <a:r>
              <a:rPr lang="el-GR" sz="2800" dirty="0" err="1" smtClean="0"/>
              <a:t>διαχειρίσιμες</a:t>
            </a:r>
            <a:r>
              <a:rPr lang="el-GR" sz="2800" dirty="0" smtClean="0"/>
              <a:t> μονάδες. Μια καινούργια οντότητα αντιμετωπίζεται διαδικαστικά.</a:t>
            </a:r>
          </a:p>
          <a:p>
            <a:pPr>
              <a:lnSpc>
                <a:spcPct val="80000"/>
              </a:lnSpc>
            </a:pPr>
            <a:r>
              <a:rPr lang="el-GR" sz="2800" dirty="0" smtClean="0"/>
              <a:t>Στο τρίτο στάδιο (</a:t>
            </a:r>
            <a:r>
              <a:rPr lang="en-US" sz="2800" dirty="0" smtClean="0"/>
              <a:t>reification) </a:t>
            </a:r>
            <a:r>
              <a:rPr lang="el-GR" sz="2800" dirty="0" smtClean="0"/>
              <a:t>μια ξαφνική ικανότητα εμφανίζεται να δει ο μαθητής κάτι οικείο με μια νέα οπτική. </a:t>
            </a:r>
          </a:p>
          <a:p>
            <a:pPr>
              <a:lnSpc>
                <a:spcPct val="80000"/>
              </a:lnSpc>
            </a:pPr>
            <a:r>
              <a:rPr lang="el-GR" sz="2800" dirty="0" smtClean="0"/>
              <a:t>Παράδειγμα να λύνει εξίσωση όπου οι άγνωστοι είναι συναρτήσεις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Δυσκολίες – εμπόδια των μαθητών (1/4)</a:t>
            </a:r>
            <a:endParaRPr lang="el-GR" dirty="0"/>
          </a:p>
        </p:txBody>
      </p:sp>
      <p:sp>
        <p:nvSpPr>
          <p:cNvPr id="3" name="Θέση περιεχομένου 2"/>
          <p:cNvSpPr>
            <a:spLocks noGrp="1"/>
          </p:cNvSpPr>
          <p:nvPr>
            <p:ph idx="1"/>
          </p:nvPr>
        </p:nvSpPr>
        <p:spPr/>
        <p:txBody>
          <a:bodyPr>
            <a:normAutofit/>
          </a:bodyPr>
          <a:lstStyle/>
          <a:p>
            <a:r>
              <a:rPr lang="el-GR" sz="2400" dirty="0" smtClean="0"/>
              <a:t>Να κατανοήσουν ότι τα αντικείμενα τα οποία χειρίζονται είναι αλγεβρικές εκφράσεις και όχι αριθμοί</a:t>
            </a:r>
          </a:p>
          <a:p>
            <a:pPr lvl="1"/>
            <a:r>
              <a:rPr lang="el-GR" sz="2400" dirty="0" smtClean="0"/>
              <a:t> π.χ. το 2(</a:t>
            </a:r>
            <a:r>
              <a:rPr lang="el-GR" sz="2400" dirty="0" err="1" smtClean="0"/>
              <a:t>α+β</a:t>
            </a:r>
            <a:r>
              <a:rPr lang="el-GR" sz="2400" dirty="0" smtClean="0"/>
              <a:t>) ως διαδικασία είναι διαφορετικό από 2α +2β</a:t>
            </a:r>
          </a:p>
          <a:p>
            <a:r>
              <a:rPr lang="el-GR" sz="2400" dirty="0" smtClean="0"/>
              <a:t>Η μετάφραση προβλημάτων σε εξισώσεις</a:t>
            </a:r>
          </a:p>
          <a:p>
            <a:pPr lvl="1"/>
            <a:r>
              <a:rPr lang="el-GR" sz="2400" dirty="0" smtClean="0"/>
              <a:t>Το σύμβολο της ισότητας στην αριθμητική χρησιμοποιείται να ανακοινώσει ένα αποτέλεσμα (μας δίνει) ενώ στην άλγεβρα να εκφράσει μια συμμετρική και μεταβατική σχέση.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Δυσκολίες – εμπόδια των μαθητών (2/4)</a:t>
            </a:r>
            <a:endParaRPr lang="el-GR" dirty="0"/>
          </a:p>
        </p:txBody>
      </p:sp>
      <p:sp>
        <p:nvSpPr>
          <p:cNvPr id="3" name="Θέση περιεχομένου 2"/>
          <p:cNvSpPr>
            <a:spLocks noGrp="1"/>
          </p:cNvSpPr>
          <p:nvPr>
            <p:ph idx="1"/>
          </p:nvPr>
        </p:nvSpPr>
        <p:spPr/>
        <p:txBody>
          <a:bodyPr>
            <a:normAutofit/>
          </a:bodyPr>
          <a:lstStyle/>
          <a:p>
            <a:r>
              <a:rPr lang="el-GR" dirty="0" smtClean="0"/>
              <a:t>Οι αρνητικοί αριθμοί και το σύμβολο –</a:t>
            </a:r>
          </a:p>
          <a:p>
            <a:pPr lvl="1"/>
            <a:r>
              <a:rPr lang="el-GR" dirty="0" smtClean="0"/>
              <a:t>Ερμηνεύεται το σύμβολο – ως πράξη (αφαιρώ) και με ένα συμμετρικό νόημα (ο αντίθετος του χ)</a:t>
            </a:r>
          </a:p>
          <a:p>
            <a:pPr lvl="1"/>
            <a:r>
              <a:rPr lang="el-GR" dirty="0" smtClean="0"/>
              <a:t>Ανάλογες πορείες ιστορικής ανάπτυξης των αρνητικών αριθμών παρατηρήθηκαν και στους μαθητές </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Δυσκολίες – εμπόδια των μαθητών (3/4)</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αρχή του νοήματος της δομής</a:t>
            </a:r>
          </a:p>
          <a:p>
            <a:pPr lvl="1"/>
            <a:r>
              <a:rPr lang="el-GR" dirty="0" smtClean="0"/>
              <a:t>Οι μαθητές κάνουν ανάλογα λάθη που έκαναν στην αριθμητική και στην άλγεβρα</a:t>
            </a:r>
          </a:p>
          <a:p>
            <a:pPr lvl="1"/>
            <a:r>
              <a:rPr lang="el-GR" dirty="0" smtClean="0"/>
              <a:t>Έμφαση χρειάζεται σε ισοδύναμες δομές και στην αποσύνθεση και ανασύνθεση.</a:t>
            </a:r>
          </a:p>
          <a:p>
            <a:r>
              <a:rPr lang="el-GR" dirty="0" smtClean="0"/>
              <a:t>Πολλαπλές αναπαραστάσεις</a:t>
            </a:r>
          </a:p>
          <a:p>
            <a:pPr lvl="1"/>
            <a:r>
              <a:rPr lang="el-GR" dirty="0" smtClean="0"/>
              <a:t>Πίνακες και αλγεβρικές εκφράσεις (σημαντική η χρήση των λογιστικών φύλλων για να μεταβούν οι μαθητές από ένα συγκεκριμένο παράδειγμα στο να περιγράψουν γενικές σχέσεις)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Δυσκολίες – εμπόδια των μαθητών (4/4)</a:t>
            </a:r>
            <a:endParaRPr lang="el-GR" dirty="0"/>
          </a:p>
        </p:txBody>
      </p:sp>
      <p:sp>
        <p:nvSpPr>
          <p:cNvPr id="3" name="Θέση περιεχομένου 2"/>
          <p:cNvSpPr>
            <a:spLocks noGrp="1"/>
          </p:cNvSpPr>
          <p:nvPr>
            <p:ph idx="1"/>
          </p:nvPr>
        </p:nvSpPr>
        <p:spPr/>
        <p:txBody>
          <a:bodyPr>
            <a:normAutofit lnSpcReduction="10000"/>
          </a:bodyPr>
          <a:lstStyle/>
          <a:p>
            <a:pPr lvl="1"/>
            <a:r>
              <a:rPr lang="el-GR" sz="2400" dirty="0" smtClean="0"/>
              <a:t>Η χρήση του υπολογιστή τσέπη ως ένα μέσο συνειδητοποίησης της έννοιας της μεταβλητής</a:t>
            </a:r>
          </a:p>
          <a:p>
            <a:pPr lvl="1"/>
            <a:r>
              <a:rPr lang="el-GR" sz="2400" dirty="0" smtClean="0"/>
              <a:t>Οι γραφικές παραστάσεις ιδιαίτερα στην περίπτωση γραμμικών σχέσεων φαίνεται ότι βοηθούν τους μαθητές να κάνουν συνδέσεις με την αλγεβρική μορφή. Αυτό όμως δεν είναι εύκολο όταν έχουμε ρητές συναρτήσεις.</a:t>
            </a:r>
          </a:p>
          <a:p>
            <a:pPr lvl="1"/>
            <a:r>
              <a:rPr lang="el-GR" sz="2400" dirty="0" smtClean="0"/>
              <a:t>Η μετάφραση ανάμεσα σε διαφορετικές αναπαραστάσεις φαίνεται ότι είναι δύσκολη</a:t>
            </a:r>
          </a:p>
          <a:p>
            <a:pPr lvl="1"/>
            <a:r>
              <a:rPr lang="el-GR" sz="2400" dirty="0" smtClean="0"/>
              <a:t>Οι μαθητές φαίνεται ότι χειρίζονται ευκολότερα πίνακες και γραφικές παραστάσεις απ’ ότι συμβολικές εξισώσεις και λεκτικές εκφράσεις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προβλημάτων (1/4) </a:t>
            </a:r>
            <a:endParaRPr lang="el-GR" dirty="0"/>
          </a:p>
        </p:txBody>
      </p:sp>
      <p:sp>
        <p:nvSpPr>
          <p:cNvPr id="3" name="Θέση περιεχομένου 2"/>
          <p:cNvSpPr>
            <a:spLocks noGrp="1"/>
          </p:cNvSpPr>
          <p:nvPr>
            <p:ph idx="1"/>
          </p:nvPr>
        </p:nvSpPr>
        <p:spPr/>
        <p:txBody>
          <a:bodyPr>
            <a:normAutofit/>
          </a:bodyPr>
          <a:lstStyle/>
          <a:p>
            <a:r>
              <a:rPr lang="el-GR" sz="2800" dirty="0" smtClean="0"/>
              <a:t>Πρόβλημα που λύνεται με αριθμητική</a:t>
            </a:r>
          </a:p>
          <a:p>
            <a:pPr>
              <a:buNone/>
            </a:pPr>
            <a:r>
              <a:rPr lang="el-GR" sz="2800" dirty="0" smtClean="0"/>
              <a:t> 1. </a:t>
            </a:r>
            <a:r>
              <a:rPr lang="el-GR" sz="2800" i="1" dirty="0" smtClean="0"/>
              <a:t>Ο Γιώργος επισκέφτηκε τη γιαγιά του που του έδωσε 10.50 ευρώ. Αγόρασε ένα βιβλίο που έκανε 14.30 ευρώ. Αν του έμειναν 2.30 ευρώ πόσα χρήματα είχε προτού να συναντήσει τη γιαγιά του;</a:t>
            </a:r>
          </a:p>
          <a:p>
            <a:pPr>
              <a:buNone/>
            </a:pPr>
            <a:endParaRPr lang="el-GR" sz="2800" i="1" dirty="0" smtClean="0"/>
          </a:p>
          <a:p>
            <a:pPr>
              <a:buNone/>
            </a:pPr>
            <a:r>
              <a:rPr lang="el-GR" sz="2800" i="1" dirty="0" smtClean="0"/>
              <a:t>(</a:t>
            </a:r>
            <a:r>
              <a:rPr lang="el-GR" sz="2800" dirty="0" smtClean="0"/>
              <a:t>οι μαθητές δουλεύουν από το τέλος)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προβλημάτων (2/4) </a:t>
            </a:r>
            <a:endParaRPr lang="el-GR" dirty="0"/>
          </a:p>
        </p:txBody>
      </p:sp>
      <p:sp>
        <p:nvSpPr>
          <p:cNvPr id="3" name="Θέση περιεχομένου 2"/>
          <p:cNvSpPr>
            <a:spLocks noGrp="1"/>
          </p:cNvSpPr>
          <p:nvPr>
            <p:ph idx="1"/>
          </p:nvPr>
        </p:nvSpPr>
        <p:spPr/>
        <p:txBody>
          <a:bodyPr>
            <a:normAutofit lnSpcReduction="10000"/>
          </a:bodyPr>
          <a:lstStyle/>
          <a:p>
            <a:pPr>
              <a:buNone/>
            </a:pPr>
            <a:r>
              <a:rPr lang="el-GR" sz="2800" dirty="0" smtClean="0"/>
              <a:t>Πρόβλημα που λύνεται με άλγεβρα</a:t>
            </a:r>
          </a:p>
          <a:p>
            <a:pPr>
              <a:buNone/>
            </a:pPr>
            <a:r>
              <a:rPr lang="el-GR" sz="2800" i="1" dirty="0" smtClean="0"/>
              <a:t>2. Το βίντεο κέντρο της γειτονιάς έχει δύο προσφορές για ενοικίαση. Η πρώτη κοστίζει 35 ευρώ το χρόνο και 2 ευρώ για κάθε ενοικίαση. Η δεύτερη δεν έχει συνδρομή το χρόνο αλλά το κόστος για κάθε ενοικίαση είναι 3.25 ευρώ. Για ποιον αριθμό βίντεο το κόστος από τις δύο προσφορές είναι ακριβώς το ίδιο;</a:t>
            </a:r>
          </a:p>
          <a:p>
            <a:r>
              <a:rPr lang="el-GR" sz="2800" dirty="0" smtClean="0"/>
              <a:t>Οι μαθητές πρέπει να περιγράψουν πρώτα και μετά να υπολογίσουν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προβλημάτων (3/4)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διαδικασία της περιγραφής μπορεί να γίνει δομικά ή διαδικαστικά.</a:t>
            </a:r>
          </a:p>
          <a:p>
            <a:r>
              <a:rPr lang="el-GR" dirty="0" smtClean="0"/>
              <a:t>Γράψε μια εξίσωση χρησιμοποιώντας τις μεταβλητές </a:t>
            </a:r>
            <a:r>
              <a:rPr lang="en-US" dirty="0" smtClean="0"/>
              <a:t>s </a:t>
            </a:r>
            <a:r>
              <a:rPr lang="el-GR" dirty="0" smtClean="0"/>
              <a:t>και </a:t>
            </a:r>
            <a:r>
              <a:rPr lang="en-US" dirty="0" smtClean="0"/>
              <a:t>p </a:t>
            </a:r>
            <a:r>
              <a:rPr lang="el-GR" dirty="0" smtClean="0"/>
              <a:t>να αναπαραστήσεις το παρακάτω πρόβλημα «Ο αριθμός των φοιτητών (</a:t>
            </a:r>
            <a:r>
              <a:rPr lang="en-US" dirty="0" smtClean="0"/>
              <a:t>s)</a:t>
            </a:r>
            <a:r>
              <a:rPr lang="el-GR" dirty="0" smtClean="0"/>
              <a:t> είναι 6πλάσιος από τον αριθμό των καθηγητών </a:t>
            </a:r>
            <a:r>
              <a:rPr lang="en-US" dirty="0" smtClean="0"/>
              <a:t>(p)</a:t>
            </a:r>
            <a:r>
              <a:rPr lang="el-GR" dirty="0" smtClean="0"/>
              <a:t>»</a:t>
            </a:r>
          </a:p>
          <a:p>
            <a:pPr lvl="1">
              <a:buNone/>
            </a:pPr>
            <a:r>
              <a:rPr lang="el-GR" dirty="0" smtClean="0"/>
              <a:t>Τα γράμματα αντιμετωπίζονται ως μεταβλητές και το σύμβολο της ισότητας για να εκφράσει μια ισοδυναμία.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altLang="el-GR" dirty="0" smtClean="0"/>
              <a:t>Διδακτική Μαθηματικών ΙΙ</a:t>
            </a:r>
            <a:endParaRPr lang="el-GR" dirty="0"/>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προβλημάτων (4/4) </a:t>
            </a:r>
            <a:endParaRPr lang="el-GR" dirty="0"/>
          </a:p>
        </p:txBody>
      </p:sp>
      <p:sp>
        <p:nvSpPr>
          <p:cNvPr id="3" name="Θέση περιεχομένου 2"/>
          <p:cNvSpPr>
            <a:spLocks noGrp="1"/>
          </p:cNvSpPr>
          <p:nvPr>
            <p:ph idx="1"/>
          </p:nvPr>
        </p:nvSpPr>
        <p:spPr/>
        <p:txBody>
          <a:bodyPr>
            <a:normAutofit/>
          </a:bodyPr>
          <a:lstStyle/>
          <a:p>
            <a:r>
              <a:rPr lang="el-GR" sz="2800" dirty="0" smtClean="0"/>
              <a:t>Το προηγούμενο πρόβλημα διαμορφώνεται ώστε οι μαθητές να γράψουν ένα πρόγραμμα στον υπολογιστή το οποίο να μας δείχνει κάθε φορά τον αριθμό των καθηγητών για δοσμένο αριθμό φοιτητών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Αντιλήψεις μαθητών πάνω στους βασικούς όρους και εκφράσεις</a:t>
            </a:r>
            <a:endParaRPr lang="el-GR" dirty="0"/>
          </a:p>
        </p:txBody>
      </p:sp>
      <p:sp>
        <p:nvSpPr>
          <p:cNvPr id="3" name="Θέση περιεχομένου 2"/>
          <p:cNvSpPr>
            <a:spLocks noGrp="1"/>
          </p:cNvSpPr>
          <p:nvPr>
            <p:ph idx="1"/>
          </p:nvPr>
        </p:nvSpPr>
        <p:spPr/>
        <p:txBody>
          <a:bodyPr>
            <a:normAutofit/>
          </a:bodyPr>
          <a:lstStyle/>
          <a:p>
            <a:r>
              <a:rPr lang="el-GR" sz="2800" dirty="0" smtClean="0"/>
              <a:t>Για να μπορούν οι μαθητές να αντιμετωπίζουν το </a:t>
            </a:r>
            <a:r>
              <a:rPr lang="el-GR" sz="2800" dirty="0" err="1" smtClean="0"/>
              <a:t>α+β</a:t>
            </a:r>
            <a:r>
              <a:rPr lang="el-GR" sz="2800" dirty="0" smtClean="0"/>
              <a:t> ως αντικείμενο στην άλγεβρα χρειάζεται να κατανοούν τι σημαίνει στην αριθμητική 5+3. </a:t>
            </a:r>
          </a:p>
          <a:p>
            <a:r>
              <a:rPr lang="el-GR" sz="2800" dirty="0" smtClean="0"/>
              <a:t>Χρειάζεται να αναγνωρίζουν στην αριθμητική δομικούς περιορισμούς </a:t>
            </a:r>
            <a:r>
              <a:rPr lang="el-GR" sz="2800" dirty="0" err="1" smtClean="0"/>
              <a:t>π.χ</a:t>
            </a:r>
            <a:r>
              <a:rPr lang="en-US" sz="2800" dirty="0" smtClean="0"/>
              <a:t>.</a:t>
            </a:r>
            <a:r>
              <a:rPr lang="el-GR" sz="2800" dirty="0" smtClean="0"/>
              <a:t> ότι το 685-492+947 δεν είναι το ίδιο με 947+492-685.</a:t>
            </a:r>
          </a:p>
          <a:p>
            <a:pPr>
              <a:buNone/>
            </a:pPr>
            <a:r>
              <a:rPr lang="el-GR" sz="2800" dirty="0" smtClean="0"/>
              <a:t>	(235 +; ) + (679-122) =235+679</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χρήση των γραμμάτων (1/2)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2800" dirty="0" smtClean="0"/>
              <a:t>Δεν αποδίδεται κάποια σημασία στο γράμμα ή απλώς παραβλέπεται</a:t>
            </a:r>
          </a:p>
          <a:p>
            <a:r>
              <a:rPr lang="el-GR" sz="2800" dirty="0" smtClean="0"/>
              <a:t>Το γράμμα είναι ένα συγκεκριμένο αντικείμενο</a:t>
            </a:r>
          </a:p>
          <a:p>
            <a:r>
              <a:rPr lang="el-GR" sz="2800" dirty="0" smtClean="0"/>
              <a:t>Το γράμμα είναι ένας συγκεκριμένος άγνωστος</a:t>
            </a:r>
          </a:p>
          <a:p>
            <a:r>
              <a:rPr lang="el-GR" sz="2800" dirty="0" smtClean="0"/>
              <a:t>Το γράμμα είναι ένας γενικευμένος αριθμός (αναπαριστάνει διάφορες τιμές)</a:t>
            </a:r>
          </a:p>
          <a:p>
            <a:r>
              <a:rPr lang="el-GR" sz="2800" dirty="0" smtClean="0"/>
              <a:t>Το γράμμα είναι μια μεταβλητή ( ένα εύρος μη προσδιορισμένων τιμών)</a:t>
            </a:r>
          </a:p>
          <a:p>
            <a:pPr>
              <a:buNone/>
            </a:pPr>
            <a:r>
              <a:rPr lang="el-GR" sz="2800" dirty="0" smtClean="0"/>
              <a:t>Οι περισσότεροι μαθητές (13-15 χρονών) αντιμετωπίζουν το γράμμα ως συγκεκριμένα αντικείμενα ή τα παρέβλεπαν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χρήση των γραμμάτων (2/2)</a:t>
            </a:r>
            <a:endParaRPr lang="el-GR" dirty="0"/>
          </a:p>
        </p:txBody>
      </p:sp>
      <p:sp>
        <p:nvSpPr>
          <p:cNvPr id="3" name="Θέση περιεχομένου 2"/>
          <p:cNvSpPr>
            <a:spLocks noGrp="1"/>
          </p:cNvSpPr>
          <p:nvPr>
            <p:ph idx="1"/>
          </p:nvPr>
        </p:nvSpPr>
        <p:spPr/>
        <p:txBody>
          <a:bodyPr>
            <a:normAutofit/>
          </a:bodyPr>
          <a:lstStyle/>
          <a:p>
            <a:r>
              <a:rPr lang="el-GR" sz="2800" dirty="0" smtClean="0"/>
              <a:t>Η έννοια της μεταβλητής αναπτύσσεται όταν οι μαθητές φτιάχνουν διαδικασίες στο περιβάλλον της </a:t>
            </a:r>
            <a:r>
              <a:rPr lang="en-US" sz="2800" dirty="0" smtClean="0"/>
              <a:t>LOGO</a:t>
            </a:r>
            <a:endParaRPr lang="el-GR" sz="2800" dirty="0" smtClean="0"/>
          </a:p>
          <a:p>
            <a:r>
              <a:rPr lang="el-GR" sz="2800" dirty="0" smtClean="0"/>
              <a:t>Η ανάπτυξη όμως αυτή δεν έφθασε στα πιο προχωρημένα επίπεδα θεώρησης του συμβόλου.</a:t>
            </a:r>
          </a:p>
          <a:p>
            <a:r>
              <a:rPr lang="el-GR" sz="2800" dirty="0" smtClean="0"/>
              <a:t>Άλγεβρα μέσα από προβλήματα εμβαδού. Οι μαθητές είχαν την ανάγκη να μεταφέρουν μια αλγεβρική έκφραση σε εξίσωση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Απλοποίηση εκφράσεων</a:t>
            </a:r>
            <a:endParaRPr lang="el-GR" dirty="0"/>
          </a:p>
        </p:txBody>
      </p:sp>
      <p:sp>
        <p:nvSpPr>
          <p:cNvPr id="3" name="Θέση περιεχομένου 2"/>
          <p:cNvSpPr>
            <a:spLocks noGrp="1"/>
          </p:cNvSpPr>
          <p:nvPr>
            <p:ph idx="1"/>
          </p:nvPr>
        </p:nvSpPr>
        <p:spPr/>
        <p:txBody>
          <a:bodyPr>
            <a:normAutofit/>
          </a:bodyPr>
          <a:lstStyle/>
          <a:p>
            <a:r>
              <a:rPr lang="el-GR" sz="2800" dirty="0" smtClean="0"/>
              <a:t>Εντοπισμός μια σειράς λαθών και μη δυνατότητας να γενικεύσουν όταν η αλγεβρική έκφραση τροποποιείται.</a:t>
            </a:r>
          </a:p>
          <a:p>
            <a:pPr>
              <a:buNone/>
            </a:pPr>
            <a:r>
              <a:rPr lang="el-GR" sz="2800" dirty="0" smtClean="0"/>
              <a:t>   (π.χ. 39χ-4 =35χ)</a:t>
            </a:r>
          </a:p>
          <a:p>
            <a:pPr>
              <a:buNone/>
            </a:pPr>
            <a:r>
              <a:rPr lang="el-GR" sz="2800" dirty="0" smtClean="0"/>
              <a:t>Ένα παράδειγμα που βοηθά είναι η παράλληλη επεξεργασία με σύμβολα και με </a:t>
            </a:r>
            <a:r>
              <a:rPr lang="el-GR" sz="2800" dirty="0" err="1" smtClean="0"/>
              <a:t>δεντροδιαγράμματα</a:t>
            </a:r>
            <a:endParaRPr lang="el-GR" sz="2800" dirty="0" smtClean="0"/>
          </a:p>
          <a:p>
            <a:r>
              <a:rPr lang="el-GR" sz="2800" dirty="0" smtClean="0"/>
              <a:t>Δυσκολία να ακολουθήσουν τις συμβάσεις (π.χ. την προτεραιότητα των πράξεων, τη χρήση των παρενθέσεων)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Εξισώσεις (1/2)</a:t>
            </a:r>
            <a:endParaRPr lang="el-GR" dirty="0"/>
          </a:p>
        </p:txBody>
      </p:sp>
      <p:sp>
        <p:nvSpPr>
          <p:cNvPr id="3" name="Θέση περιεχομένου 2"/>
          <p:cNvSpPr>
            <a:spLocks noGrp="1"/>
          </p:cNvSpPr>
          <p:nvPr>
            <p:ph idx="1"/>
          </p:nvPr>
        </p:nvSpPr>
        <p:spPr/>
        <p:txBody>
          <a:bodyPr>
            <a:normAutofit fontScale="92500"/>
          </a:bodyPr>
          <a:lstStyle/>
          <a:p>
            <a:r>
              <a:rPr lang="el-GR" sz="2300" dirty="0" smtClean="0"/>
              <a:t>Η αντίληψη του συμμετρικού και μεταβατικού χαρακτήρα της ισότητας</a:t>
            </a:r>
          </a:p>
          <a:p>
            <a:r>
              <a:rPr lang="el-GR" sz="2300" dirty="0" smtClean="0"/>
              <a:t>Το σύμβολο της ισότητας ως σύμβολο ισοδυναμίας του αριστερού και δεξιού μέρους από ότι ένα σύμβολο διαχωρισμού.</a:t>
            </a:r>
          </a:p>
          <a:p>
            <a:pPr lvl="1"/>
            <a:r>
              <a:rPr lang="el-GR" sz="2300" dirty="0" smtClean="0"/>
              <a:t>Η διατύπωση αριθμητικών ισοτήτων οι οποίες περιλαμβάνουν πολλαπλές πράξεις και στις δύο μεριές</a:t>
            </a:r>
          </a:p>
          <a:p>
            <a:pPr lvl="1"/>
            <a:r>
              <a:rPr lang="el-GR" sz="2300" dirty="0" smtClean="0"/>
              <a:t>Κρύβουμε έναν αριθμό από τις αριθμητικές ισότητες</a:t>
            </a:r>
          </a:p>
          <a:p>
            <a:pPr lvl="1">
              <a:buNone/>
            </a:pPr>
            <a:r>
              <a:rPr lang="el-GR" sz="2300" dirty="0" smtClean="0"/>
              <a:t> 2χ+3=4χ+1 </a:t>
            </a:r>
          </a:p>
          <a:p>
            <a:pPr lvl="1">
              <a:buNone/>
            </a:pPr>
            <a:r>
              <a:rPr lang="el-GR" sz="2300" dirty="0" smtClean="0"/>
              <a:t> «Εάν ξέρουμε ποιος αριθμός είναι ο χ, τότε 2 φορές αυτός ο αριθμός και 3 έχει την ίδια τιμή με 4 φορές τον αριθμό αυτό και 1.»</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Εξισώσεις (2/2)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sz="2800" dirty="0" smtClean="0"/>
              <a:t>Μια άλλη προσέγγιση ήταν ο σχηματισμός εξισώσεων μέσα από προβλήματα (διαφοροποιώντας κάθε φορά ποιος θα είναι ο άγνωστος)</a:t>
            </a:r>
          </a:p>
          <a:p>
            <a:r>
              <a:rPr lang="el-GR" sz="2800" dirty="0" smtClean="0"/>
              <a:t>Οι μαθητές κατάφεραν να κάνουν το μετασχηματισμό είχαν όμως δυσκολία να αντιμετωπίσουν μια αλγεβρική έκφραση ως αντικείμενο (χ-30).</a:t>
            </a:r>
          </a:p>
          <a:p>
            <a:r>
              <a:rPr lang="en-US" sz="2800" dirty="0" smtClean="0"/>
              <a:t>“</a:t>
            </a:r>
            <a:r>
              <a:rPr lang="el-GR" sz="2800" dirty="0" smtClean="0"/>
              <a:t>Έχουμε τρεις σωρούς αντικειμένων Α, Β, Γ. Ο Β έχει 2 αντικείμενα περισσότερα από τον Α και ο Γ έχει 4 φορές τόσα αντικείμενα όσο ο Α. Ο συνολικός αριθμός είναι 14. Πόσα αντικείμενα είναι σε κάθε σωρό (με τρεις διαφορετικούς τρόπους)</a:t>
            </a:r>
            <a:r>
              <a:rPr lang="en-US" sz="2800" dirty="0" smtClean="0"/>
              <a:t>”</a:t>
            </a:r>
            <a:endParaRPr lang="el-GR" sz="28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Επίλυση εξισώσεων</a:t>
            </a:r>
            <a:endParaRPr lang="el-GR" dirty="0"/>
          </a:p>
        </p:txBody>
      </p:sp>
      <p:sp>
        <p:nvSpPr>
          <p:cNvPr id="3" name="Θέση περιεχομένου 2"/>
          <p:cNvSpPr>
            <a:spLocks noGrp="1"/>
          </p:cNvSpPr>
          <p:nvPr>
            <p:ph idx="1"/>
          </p:nvPr>
        </p:nvSpPr>
        <p:spPr/>
        <p:txBody>
          <a:bodyPr>
            <a:normAutofit/>
          </a:bodyPr>
          <a:lstStyle/>
          <a:p>
            <a:r>
              <a:rPr lang="el-GR" sz="2400" dirty="0" smtClean="0"/>
              <a:t>Μέθοδοι</a:t>
            </a:r>
          </a:p>
          <a:p>
            <a:pPr marL="914400" lvl="1" indent="-457200">
              <a:buFontTx/>
              <a:buAutoNum type="arabicPeriod"/>
            </a:pPr>
            <a:r>
              <a:rPr lang="el-GR" sz="2400" dirty="0" smtClean="0"/>
              <a:t>Χρήση γνωστών αριθμητικών αποτελεσμάτων</a:t>
            </a:r>
          </a:p>
          <a:p>
            <a:pPr marL="914400" lvl="1" indent="-457200">
              <a:buFontTx/>
              <a:buAutoNum type="arabicPeriod"/>
            </a:pPr>
            <a:r>
              <a:rPr lang="el-GR" sz="2400" dirty="0" smtClean="0"/>
              <a:t>Τεχνικές αρίθμησης</a:t>
            </a:r>
          </a:p>
          <a:p>
            <a:pPr marL="914400" lvl="1" indent="-457200">
              <a:buFontTx/>
              <a:buAutoNum type="arabicPeriod"/>
            </a:pPr>
            <a:r>
              <a:rPr lang="el-GR" sz="2400" dirty="0" smtClean="0"/>
              <a:t>Κάλυψη</a:t>
            </a:r>
          </a:p>
          <a:p>
            <a:pPr marL="914400" lvl="1" indent="-457200">
              <a:buFontTx/>
              <a:buAutoNum type="arabicPeriod"/>
            </a:pPr>
            <a:r>
              <a:rPr lang="el-GR" sz="2400" dirty="0" smtClean="0"/>
              <a:t>Δουλεύοντας προς τα πίσω</a:t>
            </a:r>
          </a:p>
          <a:p>
            <a:pPr marL="914400" lvl="1" indent="-457200">
              <a:buFontTx/>
              <a:buAutoNum type="arabicPeriod"/>
            </a:pPr>
            <a:r>
              <a:rPr lang="el-GR" sz="2400" dirty="0" smtClean="0"/>
              <a:t>Δοκιμή και πλάνη</a:t>
            </a:r>
          </a:p>
          <a:p>
            <a:pPr marL="914400" lvl="1" indent="-457200">
              <a:buFontTx/>
              <a:buAutoNum type="arabicPeriod"/>
            </a:pPr>
            <a:r>
              <a:rPr lang="el-GR" sz="2400" dirty="0" smtClean="0"/>
              <a:t>Μετασχηματισμός (αλλάζω πλευρά, αλλάζω πρόσημο)</a:t>
            </a:r>
          </a:p>
          <a:p>
            <a:pPr marL="914400" lvl="1" indent="-457200">
              <a:buFontTx/>
              <a:buAutoNum type="arabicPeriod"/>
            </a:pPr>
            <a:r>
              <a:rPr lang="el-GR" sz="2400" dirty="0" smtClean="0"/>
              <a:t>Μετασχηματισμός κάνοντας τις ίδιες πράξεις και από τις δύο μεριές.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Διαισθητικές μέθοδοι επίλυσης</a:t>
            </a:r>
            <a:endParaRPr lang="el-GR" dirty="0"/>
          </a:p>
        </p:txBody>
      </p:sp>
      <p:sp>
        <p:nvSpPr>
          <p:cNvPr id="3" name="Θέση περιεχομένου 2"/>
          <p:cNvSpPr>
            <a:spLocks noGrp="1"/>
          </p:cNvSpPr>
          <p:nvPr>
            <p:ph idx="1"/>
          </p:nvPr>
        </p:nvSpPr>
        <p:spPr/>
        <p:txBody>
          <a:bodyPr>
            <a:normAutofit/>
          </a:bodyPr>
          <a:lstStyle/>
          <a:p>
            <a:r>
              <a:rPr lang="el-GR" sz="2400" dirty="0" smtClean="0"/>
              <a:t>Π.χ. 5 +</a:t>
            </a:r>
            <a:r>
              <a:rPr lang="en-US" sz="2400" dirty="0" smtClean="0"/>
              <a:t>n = 8</a:t>
            </a:r>
            <a:r>
              <a:rPr lang="el-GR" sz="2400" dirty="0" smtClean="0"/>
              <a:t> «5 και πόσο μας κάνει 8» (1, 2 μέθοδοι)</a:t>
            </a:r>
          </a:p>
          <a:p>
            <a:r>
              <a:rPr lang="el-GR" sz="2400" dirty="0" smtClean="0"/>
              <a:t>Η Τρίτη μέθοδος </a:t>
            </a:r>
          </a:p>
          <a:p>
            <a:pPr lvl="1">
              <a:buNone/>
            </a:pPr>
            <a:r>
              <a:rPr lang="el-GR" sz="2400" dirty="0" smtClean="0"/>
              <a:t>2χ +9 = 5χ «πρέπει 3χ =9 επειδή 2χ + 3χ = 5χ, άρα χ = 3)</a:t>
            </a:r>
          </a:p>
          <a:p>
            <a:pPr lvl="1">
              <a:buNone/>
            </a:pPr>
            <a:r>
              <a:rPr lang="el-GR" sz="2400" dirty="0" smtClean="0"/>
              <a:t>Η τέταρτη μέθοδος</a:t>
            </a:r>
          </a:p>
          <a:p>
            <a:pPr lvl="1">
              <a:buNone/>
            </a:pPr>
            <a:r>
              <a:rPr lang="el-GR" sz="2400" dirty="0" smtClean="0"/>
              <a:t> 2χ + 4 =18 (αντίστροφες πράξεις από το δεξιό μέρος προς το αριστερό)</a:t>
            </a:r>
          </a:p>
          <a:p>
            <a:pPr lvl="1">
              <a:buNone/>
            </a:pPr>
            <a:r>
              <a:rPr lang="el-GR" sz="2400" dirty="0" smtClean="0"/>
              <a:t>Η μέθοδος της δοκιμής και πλάνης απαιτεί συστηματική γραφή</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Τυπικές μέθοδοι επίλυσης</a:t>
            </a:r>
            <a:endParaRPr lang="el-GR" dirty="0"/>
          </a:p>
        </p:txBody>
      </p:sp>
      <p:sp>
        <p:nvSpPr>
          <p:cNvPr id="3" name="Θέση περιεχομένου 2"/>
          <p:cNvSpPr>
            <a:spLocks noGrp="1"/>
          </p:cNvSpPr>
          <p:nvPr>
            <p:ph idx="1"/>
          </p:nvPr>
        </p:nvSpPr>
        <p:spPr/>
        <p:txBody>
          <a:bodyPr>
            <a:normAutofit/>
          </a:bodyPr>
          <a:lstStyle/>
          <a:p>
            <a:r>
              <a:rPr lang="el-GR" sz="2800" dirty="0" smtClean="0"/>
              <a:t>Η μέθοδος 7 δείχνει τη συμμετρία μιας εξίσωσης σε αντίθεση με τη μέθοδο 6 που εφαρμόζεται μηχανιστικά χωρίς κατανόηση.</a:t>
            </a:r>
          </a:p>
          <a:p>
            <a:r>
              <a:rPr lang="el-GR" sz="2800" dirty="0" smtClean="0"/>
              <a:t>Υπάρχουν προγράμματα επίλυσης εξισώσεων που μοντελοποιούν τις γενικές μεθόδους που χρησιμοποιούνται για επίλυση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Σύντομη ιστορική ανάλυση</a:t>
            </a:r>
            <a:endParaRPr lang="el-GR" dirty="0"/>
          </a:p>
        </p:txBody>
      </p:sp>
      <p:sp>
        <p:nvSpPr>
          <p:cNvPr id="5" name="Θέση περιεχομένου 4"/>
          <p:cNvSpPr>
            <a:spLocks noGrp="1"/>
          </p:cNvSpPr>
          <p:nvPr>
            <p:ph idx="1"/>
          </p:nvPr>
        </p:nvSpPr>
        <p:spPr/>
        <p:txBody>
          <a:bodyPr>
            <a:noAutofit/>
          </a:bodyPr>
          <a:lstStyle/>
          <a:p>
            <a:r>
              <a:rPr lang="el-GR" sz="2800" dirty="0" smtClean="0"/>
              <a:t>Χρήση γραμμάτων για να αναπαραστήσουμε «αγνώστους» στην επίλυση εξισώσεων</a:t>
            </a:r>
          </a:p>
          <a:p>
            <a:r>
              <a:rPr lang="el-GR" sz="2800" dirty="0" smtClean="0"/>
              <a:t>Χρήση γραμμάτων για να αναπαραστήσουμε δεδομένα στην έκφραση γενικών λύσεων και ως ένα εργαλείο απόδειξης κανόνων που χαρακτηρίζουν αριθμητικές σχέσεις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Άλλες προσεγγίσεις για την επίλυση εξίσωσης</a:t>
            </a:r>
            <a:endParaRPr lang="el-GR" dirty="0"/>
          </a:p>
        </p:txBody>
      </p:sp>
      <p:sp>
        <p:nvSpPr>
          <p:cNvPr id="3" name="Θέση περιεχομένου 2"/>
          <p:cNvSpPr>
            <a:spLocks noGrp="1"/>
          </p:cNvSpPr>
          <p:nvPr>
            <p:ph idx="1"/>
          </p:nvPr>
        </p:nvSpPr>
        <p:spPr/>
        <p:txBody>
          <a:bodyPr>
            <a:normAutofit/>
          </a:bodyPr>
          <a:lstStyle/>
          <a:p>
            <a:r>
              <a:rPr lang="el-GR" sz="2800" dirty="0" smtClean="0"/>
              <a:t>Κάποιος έχει ένα οικόπεδο διαστάσεων Α επί χ. Στη συνέχεια αγοράζει ένα διπλανό οικόπεδο με εμβαδόν Β τετραγωνικά μέτρα. Ένας φίλος του </a:t>
            </a:r>
            <a:r>
              <a:rPr lang="el-GR" sz="2800" dirty="0" err="1" smtClean="0"/>
              <a:t>του</a:t>
            </a:r>
            <a:r>
              <a:rPr lang="el-GR" sz="2800" dirty="0" smtClean="0"/>
              <a:t> προτείνει να ανταλλάξει τα δύο αυτά οικόπεδα με ένα που έχει συνολικά το ίδιο βάθος (χ) όπως το πρώτο αλλά καλύτερου σχήματος. Πόσο θα έπρεπε να είναι το βάθος ώστε η ανταλλαγή να είναι δίκαια.</a:t>
            </a:r>
          </a:p>
          <a:p>
            <a:r>
              <a:rPr lang="el-GR" sz="2800" dirty="0" smtClean="0"/>
              <a:t>Το μοντέλο της ζυγαριάς</a:t>
            </a:r>
          </a:p>
          <a:p>
            <a:r>
              <a:rPr lang="el-GR" sz="2800" dirty="0" smtClean="0"/>
              <a:t>Τα μοντέλα δεν φάνηκαν τόσο αποτελεσματικά</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Επίλυση με </a:t>
            </a:r>
            <a:r>
              <a:rPr lang="el-GR" dirty="0" err="1" smtClean="0"/>
              <a:t>δενδροδιάγραμμα</a:t>
            </a:r>
            <a:endParaRPr lang="el-GR" dirty="0"/>
          </a:p>
        </p:txBody>
      </p:sp>
      <p:pic>
        <p:nvPicPr>
          <p:cNvPr id="5" name="Picture 2"/>
          <p:cNvPicPr>
            <a:picLocks noGrp="1" noChangeAspect="1" noChangeArrowheads="1"/>
          </p:cNvPicPr>
          <p:nvPr>
            <p:ph idx="1"/>
          </p:nvPr>
        </p:nvPicPr>
        <p:blipFill>
          <a:blip r:embed="rId3"/>
          <a:srcRect/>
          <a:stretch>
            <a:fillRect/>
          </a:stretch>
        </p:blipFill>
        <p:spPr>
          <a:xfrm>
            <a:off x="1428728" y="1357298"/>
            <a:ext cx="6153150" cy="4857750"/>
          </a:xfrm>
          <a:noFill/>
        </p:spPr>
      </p:pic>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Επίλυση λεκτικών προβλημάτων (1/4)</a:t>
            </a:r>
            <a:endParaRPr lang="el-GR" dirty="0"/>
          </a:p>
        </p:txBody>
      </p:sp>
      <p:sp>
        <p:nvSpPr>
          <p:cNvPr id="3" name="Θέση περιεχομένου 2"/>
          <p:cNvSpPr>
            <a:spLocks noGrp="1"/>
          </p:cNvSpPr>
          <p:nvPr>
            <p:ph idx="1"/>
          </p:nvPr>
        </p:nvSpPr>
        <p:spPr/>
        <p:txBody>
          <a:bodyPr>
            <a:normAutofit fontScale="92500"/>
          </a:bodyPr>
          <a:lstStyle/>
          <a:p>
            <a:r>
              <a:rPr lang="el-GR" sz="2400" dirty="0" smtClean="0"/>
              <a:t>Παραδοσιακού τύπου προβλήματα</a:t>
            </a:r>
          </a:p>
          <a:p>
            <a:pPr lvl="1"/>
            <a:r>
              <a:rPr lang="el-GR" sz="2400" dirty="0" smtClean="0"/>
              <a:t>Ο Γιάννης είναι 4 χρόνια μεγαλύτερος από το Γιώργο. Σε δύο χρόνια το άθροισμα των ηλικιών τους θα είναι 50. Πόσο χρονών είναι ο κάθε ένας;</a:t>
            </a:r>
          </a:p>
          <a:p>
            <a:pPr lvl="1"/>
            <a:r>
              <a:rPr lang="el-GR" sz="2400" dirty="0" smtClean="0"/>
              <a:t>Απευθείας μετάφραση (φράση – φράση μετάφραση)</a:t>
            </a:r>
          </a:p>
          <a:p>
            <a:pPr lvl="1"/>
            <a:r>
              <a:rPr lang="el-GR" sz="2400" dirty="0" smtClean="0"/>
              <a:t>Προσέγγιση όπου χρησιμοποιείται μια μαθηματική αρχή να οργανώσει τις μεταβλητές και τους σταθερούς όρους του προβλήματος (π.χ. προβλήματα κίνησης – αποστάσεις πόλεων)</a:t>
            </a:r>
          </a:p>
          <a:p>
            <a:pPr lvl="1"/>
            <a:r>
              <a:rPr lang="el-GR" sz="2400" dirty="0" smtClean="0"/>
              <a:t>Προσπαθούν να χρησιμοποιήσουν άλλα εργαλεία στην προσπάθεια αναπαράστασης αλλά όχι αποτελεσματικά (</a:t>
            </a:r>
            <a:r>
              <a:rPr lang="el-GR" sz="2400" dirty="0" err="1" smtClean="0"/>
              <a:t>π.χ</a:t>
            </a:r>
            <a:r>
              <a:rPr lang="el-GR" sz="2400" dirty="0" smtClean="0"/>
              <a:t> πίνακες)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Επίλυση λεκτικών προβλημάτων (2/4)</a:t>
            </a:r>
            <a:endParaRPr lang="el-GR" dirty="0"/>
          </a:p>
        </p:txBody>
      </p:sp>
      <p:sp>
        <p:nvSpPr>
          <p:cNvPr id="3" name="Θέση περιεχομένου 2"/>
          <p:cNvSpPr>
            <a:spLocks noGrp="1"/>
          </p:cNvSpPr>
          <p:nvPr>
            <p:ph idx="1"/>
          </p:nvPr>
        </p:nvSpPr>
        <p:spPr/>
        <p:txBody>
          <a:bodyPr>
            <a:normAutofit/>
          </a:bodyPr>
          <a:lstStyle/>
          <a:p>
            <a:r>
              <a:rPr lang="el-GR" dirty="0" smtClean="0"/>
              <a:t>Προβλήματα συναρτησιακής μορφής</a:t>
            </a:r>
          </a:p>
          <a:p>
            <a:pPr lvl="1"/>
            <a:r>
              <a:rPr lang="el-GR" dirty="0" smtClean="0"/>
              <a:t>Κάποια συναρτησιακή σχέση ανάμεσα σε δύο μεταβλητές προσδιορίζεται πριν το πρακτικό πρόβλημα λυθεί.</a:t>
            </a:r>
          </a:p>
          <a:p>
            <a:pPr lvl="1"/>
            <a:r>
              <a:rPr lang="el-GR" dirty="0" smtClean="0"/>
              <a:t>Η χρήση του υπολογιστή (μικρό πρόγραμμα από τους μαθητές)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Επίλυση λεκτικών προβλημάτων (3/4)</a:t>
            </a:r>
            <a:endParaRPr lang="el-GR" dirty="0"/>
          </a:p>
        </p:txBody>
      </p:sp>
      <p:sp>
        <p:nvSpPr>
          <p:cNvPr id="3" name="Θέση περιεχομένου 2"/>
          <p:cNvSpPr>
            <a:spLocks noGrp="1"/>
          </p:cNvSpPr>
          <p:nvPr>
            <p:ph idx="1"/>
          </p:nvPr>
        </p:nvSpPr>
        <p:spPr/>
        <p:txBody>
          <a:bodyPr>
            <a:normAutofit/>
          </a:bodyPr>
          <a:lstStyle/>
          <a:p>
            <a:r>
              <a:rPr lang="el-GR" sz="2800" dirty="0" smtClean="0"/>
              <a:t>Ανοικτού τύπου γενίκευσης προβλήματα</a:t>
            </a:r>
          </a:p>
          <a:p>
            <a:r>
              <a:rPr lang="el-GR" sz="2800" dirty="0" smtClean="0"/>
              <a:t>«Σου δίνεται το άθροισμα και η διαφορά δύο τυχαίων αριθμών, δείξε ότι πάντα μπορείς να βρίσκεις ποιοι είναι οι αριθμοί.»</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Επίλυση λεκτικών προβλημάτων (4/4)</a:t>
            </a:r>
            <a:endParaRPr lang="el-GR" dirty="0"/>
          </a:p>
        </p:txBody>
      </p:sp>
      <p:sp>
        <p:nvSpPr>
          <p:cNvPr id="3" name="Θέση περιεχομένου 2"/>
          <p:cNvSpPr>
            <a:spLocks noGrp="1"/>
          </p:cNvSpPr>
          <p:nvPr>
            <p:ph idx="1"/>
          </p:nvPr>
        </p:nvSpPr>
        <p:spPr/>
        <p:txBody>
          <a:bodyPr>
            <a:normAutofit/>
          </a:bodyPr>
          <a:lstStyle/>
          <a:p>
            <a:r>
              <a:rPr lang="el-GR" sz="2400" dirty="0" smtClean="0"/>
              <a:t>Οι μαθητές προσεγγίζουν το γράμμα ως άγνωστο και λιγότερο ως δεδομένο.</a:t>
            </a:r>
          </a:p>
          <a:p>
            <a:r>
              <a:rPr lang="el-GR" sz="2400" dirty="0" smtClean="0"/>
              <a:t>Η χρήση αλγεβρικού συμβολισμού ως μέσου να προσδιορίσουμε κανόνες που διέπουν αριθμητικές σχέσεις.</a:t>
            </a:r>
          </a:p>
          <a:p>
            <a:pPr lvl="1"/>
            <a:r>
              <a:rPr lang="el-GR" sz="2400" dirty="0" smtClean="0"/>
              <a:t>‘Πάρε τρεις διαδοχικούς αριθμούς. Υπολόγισε το τετράγωνο του μεσαίου, αφαίρεσε από αυτό το γινόμενο των άλλων δύο, Τώρα κάνε το ίδιο με τρεις άλλους διαδοχικούς αριθμούς. Μπορείς να το εξηγήσεις με αριθμούς; Μπορείς με άλγεβρα;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Θέματα που αφορούν στη διδασκαλία</a:t>
            </a:r>
            <a:endParaRPr lang="el-GR" dirty="0"/>
          </a:p>
        </p:txBody>
      </p:sp>
      <p:sp>
        <p:nvSpPr>
          <p:cNvPr id="3" name="Θέση περιεχομένου 2"/>
          <p:cNvSpPr>
            <a:spLocks noGrp="1"/>
          </p:cNvSpPr>
          <p:nvPr>
            <p:ph idx="1"/>
          </p:nvPr>
        </p:nvSpPr>
        <p:spPr/>
        <p:txBody>
          <a:bodyPr>
            <a:normAutofit/>
          </a:bodyPr>
          <a:lstStyle/>
          <a:p>
            <a:r>
              <a:rPr lang="el-GR" sz="2800" dirty="0" smtClean="0"/>
              <a:t>Οι εκπαιδευτικοί διδάσκουν την άλγεβρα στηριζόμενοι σχεδόν αποκλειστικά στα σχολικά εγχειρίδια. </a:t>
            </a:r>
          </a:p>
          <a:p>
            <a:r>
              <a:rPr lang="el-GR" sz="2800" dirty="0" smtClean="0"/>
              <a:t>Η έρευνα πάνω σε πεποιθήσεις και γνώσεις εκπαιδευτικών δεν εξειδικεύεται ιδιαίτερα στην περιοχή της Άλγεβρας</a:t>
            </a:r>
          </a:p>
          <a:p>
            <a:r>
              <a:rPr lang="el-GR" sz="2800" dirty="0" smtClean="0"/>
              <a:t>Οι προσεγγίσεις που συζητήθηκαν στις προηγούμενες έρευνες μπορεί να είναι ένα μέσο ανάπτυξης της κατανόησης των μαθητών </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Χρήση των προτύπων</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Πρότυπα αριθμών</a:t>
            </a:r>
          </a:p>
          <a:p>
            <a:pPr lvl="1"/>
            <a:r>
              <a:rPr lang="el-GR" dirty="0" smtClean="0"/>
              <a:t> </a:t>
            </a:r>
            <a:r>
              <a:rPr lang="en-US" dirty="0" smtClean="0"/>
              <a:t>T</a:t>
            </a:r>
            <a:r>
              <a:rPr lang="el-GR" dirty="0" err="1" smtClean="0"/>
              <a:t>ρίγωνοι</a:t>
            </a:r>
            <a:r>
              <a:rPr lang="el-GR" dirty="0" smtClean="0"/>
              <a:t> </a:t>
            </a:r>
          </a:p>
          <a:p>
            <a:pPr lvl="1"/>
            <a:r>
              <a:rPr lang="el-GR" dirty="0" smtClean="0"/>
              <a:t>Τετράγωνοι</a:t>
            </a:r>
          </a:p>
          <a:p>
            <a:r>
              <a:rPr lang="el-GR" dirty="0" smtClean="0"/>
              <a:t>Γεωμετρικά πρότυπα</a:t>
            </a:r>
          </a:p>
          <a:p>
            <a:pPr lvl="1"/>
            <a:r>
              <a:rPr lang="el-GR" dirty="0" smtClean="0"/>
              <a:t>Σπιρτόξυλα</a:t>
            </a:r>
          </a:p>
          <a:p>
            <a:pPr lvl="1"/>
            <a:r>
              <a:rPr lang="el-GR" dirty="0" smtClean="0"/>
              <a:t>Πλήθος διαγωνίων σε ένα πολύγωνο</a:t>
            </a:r>
          </a:p>
          <a:p>
            <a:pPr lvl="1"/>
            <a:r>
              <a:rPr lang="el-GR" dirty="0" smtClean="0"/>
              <a:t>Ποιες αλγεβρικές έννοιες υποστηρίζονται στα πρότυπα;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Ερευνητικά συμπεράσματα για τις ανισώσεις (1/4)</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Δυσκολίες των μαθητών </a:t>
            </a:r>
          </a:p>
          <a:p>
            <a:pPr lvl="1"/>
            <a:r>
              <a:rPr lang="el-GR" dirty="0" smtClean="0"/>
              <a:t>να μεταβούν από τη συνηθισμένη γλώσσα στην αλγεβρική</a:t>
            </a:r>
          </a:p>
          <a:p>
            <a:pPr lvl="1"/>
            <a:r>
              <a:rPr lang="el-GR" dirty="0" smtClean="0"/>
              <a:t>να κατανοήσουν τα σύμβολα και τις αλγεβρικές εκφράσεις</a:t>
            </a:r>
          </a:p>
          <a:p>
            <a:pPr lvl="1"/>
            <a:r>
              <a:rPr lang="el-GR" dirty="0" smtClean="0"/>
              <a:t>να θεωρήσουν ότι οι λύσεις είναι πραγματικοί αριθμοί</a:t>
            </a:r>
          </a:p>
          <a:p>
            <a:pPr lvl="1"/>
            <a:r>
              <a:rPr lang="el-GR" dirty="0" smtClean="0"/>
              <a:t>να κατανοήσουν την έννοια του διαστήματος</a:t>
            </a:r>
          </a:p>
          <a:p>
            <a:pPr lvl="1"/>
            <a:r>
              <a:rPr lang="el-GR" dirty="0" smtClean="0"/>
              <a:t>να κατανοήσουν την έννοια της μεταβλητής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Ερευνητικά συμπεράσματα για τις ανισώσεις (2/4)</a:t>
            </a:r>
            <a:endParaRPr lang="el-GR" dirty="0"/>
          </a:p>
        </p:txBody>
      </p:sp>
      <p:sp>
        <p:nvSpPr>
          <p:cNvPr id="3" name="Θέση περιεχομένου 2"/>
          <p:cNvSpPr>
            <a:spLocks noGrp="1"/>
          </p:cNvSpPr>
          <p:nvPr>
            <p:ph idx="1"/>
          </p:nvPr>
        </p:nvSpPr>
        <p:spPr/>
        <p:txBody>
          <a:bodyPr>
            <a:normAutofit lnSpcReduction="10000"/>
          </a:bodyPr>
          <a:lstStyle/>
          <a:p>
            <a:pPr lvl="1"/>
            <a:r>
              <a:rPr lang="el-GR" dirty="0" smtClean="0"/>
              <a:t>να ερμηνεύσουν το αποτέλεσμα μια ανίσωσης</a:t>
            </a:r>
          </a:p>
          <a:p>
            <a:pPr lvl="1"/>
            <a:r>
              <a:rPr lang="el-GR" dirty="0" smtClean="0"/>
              <a:t>διαδικαστικά λάθη (παρενθέσεις, επιμεριστική ιδιότητα, μετασχηματίζοντας μια ανίσωση σε άλλη ισοδύναμη</a:t>
            </a:r>
          </a:p>
          <a:p>
            <a:pPr lvl="1"/>
            <a:r>
              <a:rPr lang="el-GR" dirty="0" smtClean="0"/>
              <a:t>Δεν διαχωρίζουν την ανίσωση από την εξίσωση</a:t>
            </a:r>
          </a:p>
          <a:p>
            <a:pPr lvl="1"/>
            <a:r>
              <a:rPr lang="el-GR" dirty="0" smtClean="0"/>
              <a:t>Δυσκολεύονται στη διάταξη των πραγματικών αριθμών</a:t>
            </a:r>
          </a:p>
          <a:p>
            <a:pPr lvl="1"/>
            <a:r>
              <a:rPr lang="el-GR" dirty="0" smtClean="0"/>
              <a:t>Δυσκολία να συνδέσουν διαφορετικές αναπαραστάσεις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ανάπτυξη του αλγεβρικού συμβολισμού (1/2)</a:t>
            </a:r>
            <a:endParaRPr lang="el-GR" dirty="0"/>
          </a:p>
        </p:txBody>
      </p:sp>
      <p:sp>
        <p:nvSpPr>
          <p:cNvPr id="3" name="Θέση περιεχομένου 2"/>
          <p:cNvSpPr>
            <a:spLocks noGrp="1"/>
          </p:cNvSpPr>
          <p:nvPr>
            <p:ph idx="1"/>
          </p:nvPr>
        </p:nvSpPr>
        <p:spPr/>
        <p:txBody>
          <a:bodyPr>
            <a:normAutofit/>
          </a:bodyPr>
          <a:lstStyle/>
          <a:p>
            <a:r>
              <a:rPr lang="el-GR" sz="2800" dirty="0" smtClean="0"/>
              <a:t>Μετακίνηση από διαδικαστική θεώρηση σε δομική</a:t>
            </a:r>
          </a:p>
          <a:p>
            <a:r>
              <a:rPr lang="el-GR" sz="2800" dirty="0" smtClean="0"/>
              <a:t>Τρία στάδια ανάπτυξης</a:t>
            </a:r>
          </a:p>
          <a:p>
            <a:pPr lvl="1"/>
            <a:r>
              <a:rPr lang="el-GR" sz="2400" dirty="0" smtClean="0"/>
              <a:t>Το ρητορικό στάδιο (ανήκει στην περίοδο πριν τον Διόφαντο) - όχι σύμβολα, χρήση της συνηθισμένης γλώσσας</a:t>
            </a:r>
          </a:p>
          <a:p>
            <a:pPr lvl="1"/>
            <a:r>
              <a:rPr lang="el-GR" sz="2400" dirty="0" smtClean="0"/>
              <a:t>Το δεύτερο στάδιο ( ο Διόφαντος εισάγει τη χρήση των γραμμάτων για άγνωστες ποσότητες) μέχρι το 16</a:t>
            </a:r>
            <a:r>
              <a:rPr lang="el-GR" sz="2400" baseline="30000" dirty="0" smtClean="0"/>
              <a:t>ο</a:t>
            </a:r>
            <a:r>
              <a:rPr lang="el-GR" sz="2400" dirty="0" smtClean="0"/>
              <a:t> αιώνα δεν προσπαθούν να εκφράσουν το γενικό. Δεν έχουμε ιδιαίτερη εξέλιξη στη χρήση του συμβολισμού</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Ερευνητικά συμπεράσματα για τις ανισώσεις (3/4)</a:t>
            </a:r>
            <a:endParaRPr lang="el-GR" dirty="0"/>
          </a:p>
        </p:txBody>
      </p:sp>
      <p:sp>
        <p:nvSpPr>
          <p:cNvPr id="3" name="Θέση περιεχομένου 2"/>
          <p:cNvSpPr>
            <a:spLocks noGrp="1"/>
          </p:cNvSpPr>
          <p:nvPr>
            <p:ph idx="1"/>
          </p:nvPr>
        </p:nvSpPr>
        <p:spPr/>
        <p:txBody>
          <a:bodyPr>
            <a:normAutofit/>
          </a:bodyPr>
          <a:lstStyle/>
          <a:p>
            <a:r>
              <a:rPr lang="el-GR" sz="2800" dirty="0" smtClean="0"/>
              <a:t>Υπάρχουν παγίδες στο να μεταφέρουμε μεθόδους από τις εξισώσεις στις ανισώσεις</a:t>
            </a:r>
          </a:p>
          <a:p>
            <a:r>
              <a:rPr lang="el-GR" sz="2800" dirty="0" smtClean="0"/>
              <a:t>Οι γραφικές αναπαραστάσεις μπορούν να βοηθήσουν τους μαθητές να κατανοήσουν τις συμβολικές μορφές των ανισοτήτων</a:t>
            </a:r>
          </a:p>
          <a:p>
            <a:r>
              <a:rPr lang="el-GR" sz="2800" dirty="0" smtClean="0"/>
              <a:t>Η γραφική επίλυση και η αλγεβρική δεν είναι εμφανώς ισοδύναμες στους μαθητές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Ερευνητικά συμπεράσματα για τις ανισώσεις (4/4)</a:t>
            </a:r>
            <a:endParaRPr lang="el-GR" dirty="0"/>
          </a:p>
        </p:txBody>
      </p:sp>
      <p:sp>
        <p:nvSpPr>
          <p:cNvPr id="3" name="Θέση περιεχομένου 2"/>
          <p:cNvSpPr>
            <a:spLocks noGrp="1"/>
          </p:cNvSpPr>
          <p:nvPr>
            <p:ph idx="1"/>
          </p:nvPr>
        </p:nvSpPr>
        <p:spPr/>
        <p:txBody>
          <a:bodyPr>
            <a:normAutofit/>
          </a:bodyPr>
          <a:lstStyle/>
          <a:p>
            <a:r>
              <a:rPr lang="el-GR" sz="2800" dirty="0" smtClean="0"/>
              <a:t>Μια προσέγγιση των ανισώσεων είναι μέσα από τις συναρτήσεις</a:t>
            </a:r>
          </a:p>
          <a:p>
            <a:r>
              <a:rPr lang="el-GR" sz="2800" dirty="0" smtClean="0"/>
              <a:t>Η έμφαση χρειάζεται να δίνεται σε δομικά στοιχεία και όχι στο χειρισμό συμβόλων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(1/9)</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2800" dirty="0" smtClean="0"/>
              <a:t>Η μητέρα του </a:t>
            </a:r>
            <a:r>
              <a:rPr lang="el-GR" sz="2800" dirty="0" err="1" smtClean="0"/>
              <a:t>Ιχίρο</a:t>
            </a:r>
            <a:r>
              <a:rPr lang="el-GR" sz="2800" dirty="0" smtClean="0"/>
              <a:t> είναι στο νοσοκομείο. Αποφάσισε να προσεύχεται κάθε πρωί στον τοπικό ναό με το μικρό του αδελφό ώστε η μητέρα του να γίνει καλά. Ο </a:t>
            </a:r>
            <a:r>
              <a:rPr lang="el-GR" sz="2800" dirty="0" err="1" smtClean="0"/>
              <a:t>Ιχιρο</a:t>
            </a:r>
            <a:r>
              <a:rPr lang="el-GR" sz="2800" dirty="0" smtClean="0"/>
              <a:t> έχει στο πορτοφόλι του 18 κέρματα των δέκα γιέν και ο αδελφός του έχει 22 κέρματα των πέντε γιεν. Αποφάσισαν να δίνουν ένα κέρμα από αυτά που έχουν στο πορτοφόλι τους κάθε πρωί στον έρανο και να συνεχίσουν να προσεύχονται μέχρι κάποιο από τα πορτοφόλια να αδειάσει. Μια μέρα,  μετά την προσευχή,  κοίταξαν στα πορτοφόλια τους και βρήκαν ότι το ποσό των χρημάτων του μικρότερου αδελφού ήταν μεγαλύτερο από του </a:t>
            </a:r>
            <a:r>
              <a:rPr lang="el-GR" sz="2800" dirty="0" err="1" smtClean="0"/>
              <a:t>Ιχιρο</a:t>
            </a:r>
            <a:r>
              <a:rPr lang="el-GR" sz="2800" dirty="0" smtClean="0"/>
              <a:t>. Πόσες μέρες από όταν άρχισαν να προσεύχονται αυτό συνέβη;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(2/9)</a:t>
            </a:r>
            <a:endParaRPr lang="el-GR" dirty="0"/>
          </a:p>
        </p:txBody>
      </p:sp>
      <p:sp>
        <p:nvSpPr>
          <p:cNvPr id="3" name="Θέση περιεχομένου 2"/>
          <p:cNvSpPr>
            <a:spLocks noGrp="1"/>
          </p:cNvSpPr>
          <p:nvPr>
            <p:ph idx="1"/>
          </p:nvPr>
        </p:nvSpPr>
        <p:spPr/>
        <p:txBody>
          <a:bodyPr>
            <a:normAutofit/>
          </a:bodyPr>
          <a:lstStyle/>
          <a:p>
            <a:r>
              <a:rPr lang="el-GR" sz="2800" dirty="0" smtClean="0"/>
              <a:t>Η καθηγήτρια ζητά από κάποιους μαθητές να ανακοινώσουν τις λύσεις τους και να βάλουν κάποιο τίτλο σε κάθε λύση. Στη συνέχεια μετά από τη συζήτηση στην τάξη ρωτά ποιοι άλλοι μαθητές έλυσαν το πρόβλημα με κάποιον από τους παραπάνω τρόπους</a:t>
            </a:r>
          </a:p>
          <a:p>
            <a:pPr>
              <a:buNone/>
            </a:pPr>
            <a:endParaRPr lang="el-GR" sz="28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(3/9)</a:t>
            </a:r>
            <a:endParaRPr lang="el-GR" dirty="0"/>
          </a:p>
        </p:txBody>
      </p:sp>
      <p:sp>
        <p:nvSpPr>
          <p:cNvPr id="3" name="Θέση περιεχομένου 2"/>
          <p:cNvSpPr>
            <a:spLocks noGrp="1"/>
          </p:cNvSpPr>
          <p:nvPr>
            <p:ph idx="1"/>
          </p:nvPr>
        </p:nvSpPr>
        <p:spPr/>
        <p:txBody>
          <a:bodyPr>
            <a:normAutofit/>
          </a:bodyPr>
          <a:lstStyle/>
          <a:p>
            <a:r>
              <a:rPr lang="el-GR" sz="2800" b="1" dirty="0" smtClean="0"/>
              <a:t>Μαθητής 1</a:t>
            </a:r>
            <a:r>
              <a:rPr lang="el-GR" sz="2800" dirty="0" smtClean="0"/>
              <a:t> (χρησιμοποιώντας πραγματικά αντικείμενα)</a:t>
            </a:r>
          </a:p>
          <a:p>
            <a:r>
              <a:rPr lang="el-GR" sz="2800" dirty="0" smtClean="0"/>
              <a:t>Παίρνει ένα κέρμα από κάθε πορτοφόλι ώστε το πορτοφόλι του </a:t>
            </a:r>
            <a:r>
              <a:rPr lang="el-GR" sz="2800" dirty="0" err="1" smtClean="0"/>
              <a:t>Ιχίρο</a:t>
            </a:r>
            <a:r>
              <a:rPr lang="el-GR" sz="2800" dirty="0" smtClean="0"/>
              <a:t> να έχει λιγότερα χρήματα από του αδελφού του, ή διαγραφεί ένα κέρμα από κάθε πορτοφόλι μέχρι να ικανοποιηθεί η συνθήκη. Δίνει απάντηση 15</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(4/9)</a:t>
            </a:r>
            <a:endParaRPr lang="el-GR" dirty="0"/>
          </a:p>
        </p:txBody>
      </p:sp>
      <p:sp>
        <p:nvSpPr>
          <p:cNvPr id="3" name="Θέση περιεχομένου 2"/>
          <p:cNvSpPr>
            <a:spLocks noGrp="1"/>
          </p:cNvSpPr>
          <p:nvPr>
            <p:ph idx="1"/>
          </p:nvPr>
        </p:nvSpPr>
        <p:spPr/>
        <p:txBody>
          <a:bodyPr>
            <a:normAutofit/>
          </a:bodyPr>
          <a:lstStyle/>
          <a:p>
            <a:r>
              <a:rPr lang="el-GR" sz="2800" b="1" dirty="0" smtClean="0"/>
              <a:t>Μαθητής 2 </a:t>
            </a:r>
            <a:r>
              <a:rPr lang="el-GR" sz="2800" dirty="0" smtClean="0"/>
              <a:t>(λύνει το πρόβλημα κάνοντας ένα πίνακα) </a:t>
            </a:r>
          </a:p>
          <a:p>
            <a:r>
              <a:rPr lang="el-GR" sz="2800" dirty="0" smtClean="0"/>
              <a:t>Φτιάχνει ένα πίνακα με στοιχεία τον αριθμό των ημερών και το ποσό που περιέχει κάθε πορτοφόλι, δίνει απάντηση 15</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(5/9)</a:t>
            </a:r>
            <a:endParaRPr lang="el-GR" dirty="0"/>
          </a:p>
        </p:txBody>
      </p:sp>
      <p:sp>
        <p:nvSpPr>
          <p:cNvPr id="3" name="Θέση περιεχομένου 2"/>
          <p:cNvSpPr>
            <a:spLocks noGrp="1"/>
          </p:cNvSpPr>
          <p:nvPr>
            <p:ph idx="1"/>
          </p:nvPr>
        </p:nvSpPr>
        <p:spPr/>
        <p:txBody>
          <a:bodyPr>
            <a:normAutofit/>
          </a:bodyPr>
          <a:lstStyle/>
          <a:p>
            <a:r>
              <a:rPr lang="el-GR" sz="2800" b="1" dirty="0" smtClean="0"/>
              <a:t>Μαθητής 3</a:t>
            </a:r>
            <a:r>
              <a:rPr lang="el-GR" sz="2800" dirty="0" smtClean="0"/>
              <a:t> (υπάρχει διαφορά 5 κερμάτων την ημέρα)</a:t>
            </a:r>
          </a:p>
          <a:p>
            <a:r>
              <a:rPr lang="el-GR" sz="2800" dirty="0" smtClean="0"/>
              <a:t> </a:t>
            </a:r>
          </a:p>
          <a:p>
            <a:r>
              <a:rPr lang="el-GR" sz="2800" dirty="0" smtClean="0"/>
              <a:t>180-110 = 70</a:t>
            </a:r>
          </a:p>
          <a:p>
            <a:r>
              <a:rPr lang="el-GR" sz="2800" dirty="0" smtClean="0"/>
              <a:t>70 : (10-5) = 14</a:t>
            </a:r>
          </a:p>
          <a:p>
            <a:r>
              <a:rPr lang="el-GR" sz="2800" dirty="0" smtClean="0"/>
              <a:t>14+1 = 15</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(6/9)</a:t>
            </a:r>
            <a:endParaRPr lang="el-GR" dirty="0"/>
          </a:p>
        </p:txBody>
      </p:sp>
      <p:sp>
        <p:nvSpPr>
          <p:cNvPr id="3" name="Θέση περιεχομένου 2"/>
          <p:cNvSpPr>
            <a:spLocks noGrp="1"/>
          </p:cNvSpPr>
          <p:nvPr>
            <p:ph idx="1"/>
          </p:nvPr>
        </p:nvSpPr>
        <p:spPr/>
        <p:txBody>
          <a:bodyPr>
            <a:normAutofit/>
          </a:bodyPr>
          <a:lstStyle/>
          <a:p>
            <a:r>
              <a:rPr lang="el-GR" sz="2800" b="1" dirty="0" smtClean="0"/>
              <a:t>Μαθητής 4</a:t>
            </a:r>
            <a:r>
              <a:rPr lang="el-GR" sz="2800" dirty="0" smtClean="0"/>
              <a:t> (εάν </a:t>
            </a:r>
            <a:r>
              <a:rPr lang="en-US" sz="2800" dirty="0" smtClean="0"/>
              <a:t>x </a:t>
            </a:r>
            <a:r>
              <a:rPr lang="el-GR" sz="2800" dirty="0" smtClean="0"/>
              <a:t>είναι η μέρα πότε τα ποσά είναι ίσα)</a:t>
            </a:r>
          </a:p>
          <a:p>
            <a:r>
              <a:rPr lang="en-US" sz="2800" dirty="0" smtClean="0"/>
              <a:t>Y</a:t>
            </a:r>
            <a:r>
              <a:rPr lang="el-GR" sz="2800" dirty="0" smtClean="0"/>
              <a:t> = 180-10</a:t>
            </a:r>
            <a:r>
              <a:rPr lang="en-US" sz="2800" dirty="0" smtClean="0"/>
              <a:t>x</a:t>
            </a:r>
            <a:endParaRPr lang="el-GR" sz="2800" dirty="0" smtClean="0"/>
          </a:p>
          <a:p>
            <a:r>
              <a:rPr lang="en-US" sz="2800" dirty="0" smtClean="0"/>
              <a:t>Y</a:t>
            </a:r>
            <a:r>
              <a:rPr lang="el-GR" sz="2800" dirty="0" smtClean="0"/>
              <a:t>= 110-5</a:t>
            </a:r>
            <a:r>
              <a:rPr lang="en-US" sz="2800" dirty="0" smtClean="0"/>
              <a:t>x</a:t>
            </a:r>
            <a:endParaRPr lang="el-GR" sz="2800" dirty="0" smtClean="0"/>
          </a:p>
          <a:p>
            <a:r>
              <a:rPr lang="el-GR" sz="2800" dirty="0" smtClean="0"/>
              <a:t>180-10</a:t>
            </a:r>
            <a:r>
              <a:rPr lang="en-US" sz="2800" dirty="0" smtClean="0"/>
              <a:t>x</a:t>
            </a:r>
            <a:r>
              <a:rPr lang="el-GR" sz="2800" dirty="0" smtClean="0"/>
              <a:t>=110-5</a:t>
            </a:r>
            <a:r>
              <a:rPr lang="en-US" sz="2800" dirty="0" smtClean="0"/>
              <a:t>x</a:t>
            </a:r>
            <a:endParaRPr lang="el-GR" sz="2800" dirty="0" smtClean="0"/>
          </a:p>
          <a:p>
            <a:r>
              <a:rPr lang="el-GR" sz="2800" dirty="0" smtClean="0"/>
              <a:t>15 η μέρα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(7/9)</a:t>
            </a:r>
            <a:endParaRPr lang="el-GR" dirty="0"/>
          </a:p>
        </p:txBody>
      </p:sp>
      <p:sp>
        <p:nvSpPr>
          <p:cNvPr id="3" name="Θέση περιεχομένου 2"/>
          <p:cNvSpPr>
            <a:spLocks noGrp="1"/>
          </p:cNvSpPr>
          <p:nvPr>
            <p:ph idx="1"/>
          </p:nvPr>
        </p:nvSpPr>
        <p:spPr/>
        <p:txBody>
          <a:bodyPr>
            <a:normAutofit/>
          </a:bodyPr>
          <a:lstStyle/>
          <a:p>
            <a:r>
              <a:rPr lang="el-GR" sz="2800" b="1" dirty="0" smtClean="0"/>
              <a:t>Μαθητής 5</a:t>
            </a:r>
            <a:r>
              <a:rPr lang="el-GR" sz="2800" dirty="0" smtClean="0"/>
              <a:t> (αν χ είναι η μέρα πότε το ποσό το αδελφού ξεπερνά του </a:t>
            </a:r>
            <a:r>
              <a:rPr lang="el-GR" sz="2800" dirty="0" err="1" smtClean="0"/>
              <a:t>Ιχίρο</a:t>
            </a:r>
            <a:r>
              <a:rPr lang="el-GR" sz="2800" dirty="0" smtClean="0"/>
              <a:t>)</a:t>
            </a:r>
          </a:p>
          <a:p>
            <a:r>
              <a:rPr lang="el-GR" sz="2800" dirty="0" smtClean="0"/>
              <a:t> </a:t>
            </a:r>
          </a:p>
          <a:p>
            <a:r>
              <a:rPr lang="el-GR" sz="2800" dirty="0" smtClean="0"/>
              <a:t>180-10</a:t>
            </a:r>
            <a:r>
              <a:rPr lang="en-US" sz="2800" dirty="0" smtClean="0"/>
              <a:t>x &lt; 110-5x</a:t>
            </a:r>
            <a:endParaRPr lang="el-GR" sz="28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(8/9)</a:t>
            </a:r>
            <a:endParaRPr lang="el-GR" dirty="0"/>
          </a:p>
        </p:txBody>
      </p:sp>
      <p:sp>
        <p:nvSpPr>
          <p:cNvPr id="3" name="Θέση περιεχομένου 2"/>
          <p:cNvSpPr>
            <a:spLocks noGrp="1"/>
          </p:cNvSpPr>
          <p:nvPr>
            <p:ph idx="1"/>
          </p:nvPr>
        </p:nvSpPr>
        <p:spPr/>
        <p:txBody>
          <a:bodyPr>
            <a:normAutofit/>
          </a:bodyPr>
          <a:lstStyle/>
          <a:p>
            <a:r>
              <a:rPr lang="el-GR" sz="2800" dirty="0" smtClean="0"/>
              <a:t>Στη συνέχεια η καθηγήτρια γράφει στον πίνακα ένα πίνακα με τις ημέρες 13, 14, 15, 16, 17, 18,  και ζητά από τους μαθητές να συμπληρώσουν το ποσό που έχει το κάθε παιδί. Αφήνει 6 λεπτά στους μαθητές να δουλέψουν ατομικά. Σηκώνει μια μαθήτρια να συμπληρώσει τον πίνακα.</a:t>
            </a:r>
          </a:p>
          <a:p>
            <a:r>
              <a:rPr lang="el-GR" sz="2800" dirty="0" smtClean="0"/>
              <a:t>Χρησιμοποιεί το σύμβολο που προήλθε από το μαθητή 5 και λέει στους μαθητές ότι το </a:t>
            </a:r>
            <a:r>
              <a:rPr lang="en-US" sz="2800" dirty="0" smtClean="0"/>
              <a:t>x </a:t>
            </a:r>
            <a:r>
              <a:rPr lang="el-GR" sz="2800" dirty="0" smtClean="0"/>
              <a:t>μπορεί να πάρει τις τιμές 15, 16, 17, 18. Ρωτά τους μαθητές τι θα συμβεί με το 19. </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ανάπτυξη του αλγεβρικού συμβολισμού (2/2)</a:t>
            </a:r>
            <a:endParaRPr lang="el-GR" dirty="0"/>
          </a:p>
        </p:txBody>
      </p:sp>
      <p:sp>
        <p:nvSpPr>
          <p:cNvPr id="3" name="Θέση περιεχομένου 2"/>
          <p:cNvSpPr>
            <a:spLocks noGrp="1"/>
          </p:cNvSpPr>
          <p:nvPr>
            <p:ph idx="1"/>
          </p:nvPr>
        </p:nvSpPr>
        <p:spPr/>
        <p:txBody>
          <a:bodyPr>
            <a:normAutofit/>
          </a:bodyPr>
          <a:lstStyle/>
          <a:p>
            <a:pPr lvl="1">
              <a:lnSpc>
                <a:spcPct val="90000"/>
              </a:lnSpc>
            </a:pPr>
            <a:r>
              <a:rPr lang="el-GR" sz="2400" dirty="0" smtClean="0"/>
              <a:t>Στο τρίτο στάδιο (συμβολική άλγεβρα) εμφανίζεται το γράμμα να αναπαριστάνει τη δεδομένη καθώς και την άγνωστη ποσότητα (</a:t>
            </a:r>
            <a:r>
              <a:rPr lang="en-US" sz="2400" dirty="0" err="1" smtClean="0"/>
              <a:t>Vieta</a:t>
            </a:r>
            <a:r>
              <a:rPr lang="en-US" sz="2400" dirty="0" smtClean="0"/>
              <a:t> (1540 – 1603) </a:t>
            </a:r>
            <a:r>
              <a:rPr lang="el-GR" sz="2400" dirty="0" smtClean="0"/>
              <a:t>διαβάζοντας τη δουλειά του Διόφαντου που μεταφράστηκε στα Λατινικά</a:t>
            </a:r>
            <a:endParaRPr lang="en-US" sz="2400" dirty="0" smtClean="0"/>
          </a:p>
          <a:p>
            <a:pPr lvl="1">
              <a:lnSpc>
                <a:spcPct val="90000"/>
              </a:lnSpc>
            </a:pPr>
            <a:r>
              <a:rPr lang="en-US" sz="2400" dirty="0" smtClean="0"/>
              <a:t>H </a:t>
            </a:r>
            <a:r>
              <a:rPr lang="el-GR" sz="2400" dirty="0" smtClean="0"/>
              <a:t>ανάπτυξη του συμβολισμού ακολούθησε και διευκόλυνε την ανάπτυξη άλλων μαθηματικών εννοιών όπως την έννοια της συνάρτησης.</a:t>
            </a:r>
          </a:p>
          <a:p>
            <a:pPr lvl="1">
              <a:lnSpc>
                <a:spcPct val="90000"/>
              </a:lnSpc>
            </a:pPr>
            <a:r>
              <a:rPr lang="el-GR" sz="2400" dirty="0" smtClean="0"/>
              <a:t>Η άλγεβρα αναπτύσσεται πέρα από την περιγραφή υπολογιστικών διαδικασιών </a:t>
            </a:r>
          </a:p>
          <a:p>
            <a:pPr lvl="1">
              <a:lnSpc>
                <a:spcPct val="90000"/>
              </a:lnSpc>
            </a:pPr>
            <a:r>
              <a:rPr lang="el-GR" sz="2400" dirty="0" smtClean="0"/>
              <a:t>Οι συμβολικές μορφές χρησιμοποιούνται δομικά ως αντικείμενα.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Ένα παράδειγμα από Β΄ Γυμνασίου στην Ιαπωνία (9/9)</a:t>
            </a:r>
            <a:endParaRPr lang="el-GR" dirty="0"/>
          </a:p>
        </p:txBody>
      </p:sp>
      <p:sp>
        <p:nvSpPr>
          <p:cNvPr id="3" name="Θέση περιεχομένου 2"/>
          <p:cNvSpPr>
            <a:spLocks noGrp="1"/>
          </p:cNvSpPr>
          <p:nvPr>
            <p:ph idx="1"/>
          </p:nvPr>
        </p:nvSpPr>
        <p:spPr/>
        <p:txBody>
          <a:bodyPr>
            <a:normAutofit/>
          </a:bodyPr>
          <a:lstStyle/>
          <a:p>
            <a:r>
              <a:rPr lang="el-GR" sz="2800" dirty="0" smtClean="0"/>
              <a:t>Τι σκέψεις κάνετε πάνω στο παραπάνω παράδειγμα από την τάξη; (σχετικά με το πρόβλημα, τις απαντήσεις των μαθητών και τη διαχείριση του εκπαιδευτικού).</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Προαιρετική εργασία</a:t>
            </a:r>
            <a:r>
              <a:rPr lang="en-US" dirty="0" smtClean="0"/>
              <a:t> (1)</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Σκεφτείτε πώς θα αντιμετωπίζατε διδακτικά τα παρακάτω θέματα</a:t>
            </a:r>
          </a:p>
          <a:p>
            <a:pPr lvl="1"/>
            <a:r>
              <a:rPr lang="el-GR" dirty="0" smtClean="0"/>
              <a:t>Όταν πολλαπλασιάζω και τους δύο όρους μιας ανισότητας με αρνητικό αριθμό αλλάζει η φορά της ανισότητας (Β΄ Γυμνασίου)</a:t>
            </a:r>
          </a:p>
          <a:p>
            <a:pPr lvl="1"/>
            <a:r>
              <a:rPr lang="el-GR" dirty="0" smtClean="0"/>
              <a:t>Δεν μπορώ να διαιρέσω κατά μέλη ανισότητες</a:t>
            </a:r>
          </a:p>
          <a:p>
            <a:pPr lvl="1"/>
            <a:r>
              <a:rPr lang="el-GR" dirty="0" smtClean="0"/>
              <a:t>(Α΄ Λυκείου)</a:t>
            </a:r>
          </a:p>
          <a:p>
            <a:r>
              <a:rPr lang="el-GR" dirty="0" smtClean="0"/>
              <a:t>Βρείτε κάποιο σχετικό ερευνητικό άρθρο με βάσει το οποίο θα υποστηρίζατε την πρόταση σας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Προαιρετική εργασία (2)</a:t>
            </a:r>
            <a:endParaRPr lang="el-GR" dirty="0"/>
          </a:p>
        </p:txBody>
      </p:sp>
      <p:sp>
        <p:nvSpPr>
          <p:cNvPr id="3" name="Θέση περιεχομένου 2"/>
          <p:cNvSpPr>
            <a:spLocks noGrp="1"/>
          </p:cNvSpPr>
          <p:nvPr>
            <p:ph idx="1"/>
          </p:nvPr>
        </p:nvSpPr>
        <p:spPr/>
        <p:txBody>
          <a:bodyPr>
            <a:normAutofit/>
          </a:bodyPr>
          <a:lstStyle/>
          <a:p>
            <a:r>
              <a:rPr lang="el-GR" sz="2800" dirty="0" smtClean="0"/>
              <a:t>Χρησιμοποιώντας κάποιο από τα μοντέλα (μοντέλο της ζυγαριάς) ή τα </a:t>
            </a:r>
            <a:r>
              <a:rPr lang="en-US" sz="2800" dirty="0" smtClean="0"/>
              <a:t>algebra tiles </a:t>
            </a:r>
            <a:r>
              <a:rPr lang="el-GR" sz="2800" dirty="0" smtClean="0"/>
              <a:t>σχεδιάστε μια δραστηριότητα για τους μαθητές της Β΄ Γυμνασίου που δίνατε στους μαθητές για  την επίλυση εξισώσεων και ανισώσεων πρώτου βαθμού.</a:t>
            </a:r>
            <a:endParaRPr lang="en-US" sz="28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err="1" smtClean="0"/>
              <a:t>Πόταρη</a:t>
            </a:r>
            <a:r>
              <a:rPr lang="el-GR" sz="2000" dirty="0" smtClean="0"/>
              <a:t>. </a:t>
            </a:r>
            <a:r>
              <a:rPr lang="el-GR" altLang="el-GR" sz="2000" dirty="0" smtClean="0"/>
              <a:t>Δέσποινα </a:t>
            </a:r>
            <a:r>
              <a:rPr lang="el-GR" altLang="el-GR" sz="2000" dirty="0" err="1" smtClean="0"/>
              <a:t>Πόταρη</a:t>
            </a:r>
            <a:r>
              <a:rPr lang="el-GR" sz="2000" dirty="0" smtClean="0"/>
              <a:t>. «</a:t>
            </a:r>
            <a:r>
              <a:rPr lang="el-GR" altLang="el-GR" sz="2000" dirty="0" smtClean="0"/>
              <a:t>Διδακτική Μαθηματικών ΙΙ</a:t>
            </a:r>
            <a:r>
              <a:rPr lang="el-GR" sz="2000" dirty="0" smtClean="0"/>
              <a:t>. Η διδασκαλία των μαθηματικών στη σχολική τάξη ».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 MATH220</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Τι είναι η αλγεβρική δραστηριότητα</a:t>
            </a:r>
            <a:endParaRPr lang="el-GR" dirty="0"/>
          </a:p>
        </p:txBody>
      </p:sp>
      <p:sp>
        <p:nvSpPr>
          <p:cNvPr id="3" name="Θέση περιεχομένου 2"/>
          <p:cNvSpPr>
            <a:spLocks noGrp="1"/>
          </p:cNvSpPr>
          <p:nvPr>
            <p:ph idx="1"/>
          </p:nvPr>
        </p:nvSpPr>
        <p:spPr/>
        <p:txBody>
          <a:bodyPr>
            <a:normAutofit lnSpcReduction="10000"/>
          </a:bodyPr>
          <a:lstStyle/>
          <a:p>
            <a:r>
              <a:rPr lang="el-GR" sz="2800" dirty="0" smtClean="0"/>
              <a:t>Ή άλγεβρα είναι το μέσο να εκφράσεις γενικεύσεις, σχέσεις, τύπους, να λύσεις προβλήματα, να </a:t>
            </a:r>
            <a:r>
              <a:rPr lang="el-GR" sz="2800" dirty="0" err="1" smtClean="0"/>
              <a:t>βρείς</a:t>
            </a:r>
            <a:r>
              <a:rPr lang="el-GR" sz="2800" dirty="0" smtClean="0"/>
              <a:t> αγνώστους και να λύσεις εξισώσεις.</a:t>
            </a:r>
          </a:p>
          <a:p>
            <a:r>
              <a:rPr lang="el-GR" sz="2800" dirty="0" smtClean="0"/>
              <a:t>Η άλγεβρα είναι γενικευμένη αριθμητική, σύνολο διαδικασιών για την επίλυση προβλημάτων, η μελέτη των σχέσεων, η μελέτη των δομών</a:t>
            </a:r>
          </a:p>
          <a:p>
            <a:r>
              <a:rPr lang="el-GR" sz="2800" dirty="0" smtClean="0"/>
              <a:t>Η άλγεβρα περιλαμβάνει γενίκευση και τυποποίηση - χειρισμούς συντακτικής φύσης -  μελέτη της δομής, μελέτη συναρτήσεων, σχέσεων και μεταβολών – γλώσσα για μοντελοποίηση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άλγεβρα στο σχολείο</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Το περιεχόμενο δεν φαίνεται να έχει αλλάξει με την πάροδο των χρόνων </a:t>
            </a:r>
          </a:p>
          <a:p>
            <a:pPr lvl="1"/>
            <a:r>
              <a:rPr lang="el-GR" dirty="0" smtClean="0"/>
              <a:t>Ιδιότητες αριθμών</a:t>
            </a:r>
          </a:p>
          <a:p>
            <a:pPr lvl="1"/>
            <a:r>
              <a:rPr lang="el-GR" dirty="0" smtClean="0"/>
              <a:t>Επίλυση εξισώσεων</a:t>
            </a:r>
          </a:p>
          <a:p>
            <a:pPr lvl="1"/>
            <a:r>
              <a:rPr lang="el-GR" dirty="0" smtClean="0"/>
              <a:t>Απλοποίηση </a:t>
            </a:r>
            <a:r>
              <a:rPr lang="el-GR" dirty="0" err="1" smtClean="0"/>
              <a:t>πολυωνυμικών</a:t>
            </a:r>
            <a:r>
              <a:rPr lang="el-GR" dirty="0" smtClean="0"/>
              <a:t> και ρητών εκφράσεων</a:t>
            </a:r>
          </a:p>
          <a:p>
            <a:pPr lvl="1"/>
            <a:r>
              <a:rPr lang="el-GR" dirty="0" smtClean="0"/>
              <a:t>Αριθμητικές και τριγωνομετρικές συναρτήσεις και οι γραφικές τους παραστάσεις</a:t>
            </a:r>
          </a:p>
          <a:p>
            <a:pPr lvl="1"/>
            <a:r>
              <a:rPr lang="el-GR" dirty="0" smtClean="0"/>
              <a:t>Ακολουθίες και σειρές</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εξέλιξη του περιεχομένου (1/2)</a:t>
            </a:r>
            <a:endParaRPr lang="el-GR" dirty="0"/>
          </a:p>
        </p:txBody>
      </p:sp>
      <p:sp>
        <p:nvSpPr>
          <p:cNvPr id="3" name="Θέση περιεχομένου 2"/>
          <p:cNvSpPr>
            <a:spLocks noGrp="1"/>
          </p:cNvSpPr>
          <p:nvPr>
            <p:ph idx="1"/>
          </p:nvPr>
        </p:nvSpPr>
        <p:spPr/>
        <p:txBody>
          <a:bodyPr>
            <a:normAutofit/>
          </a:bodyPr>
          <a:lstStyle/>
          <a:p>
            <a:r>
              <a:rPr lang="el-GR" sz="2800" dirty="0" smtClean="0"/>
              <a:t>Στην αρχή του αιώνα έμφαση δίνεται στην απλοποίηση εκφράσεων, στην επίλυση δευτεροβάθμιων εξισώσεων, εξάσκηση με αναλογίες, λόγους, δυνάμεις και ρίζες</a:t>
            </a:r>
          </a:p>
          <a:p>
            <a:r>
              <a:rPr lang="el-GR" sz="2800" dirty="0" smtClean="0"/>
              <a:t>Στη συνέχεια υπήρχαν προσπάθειες να συμπεριληφθούν πρακτικές όψεις και η χρήση γραφικών μεθόδων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εξέλιξη του περιεχομένου (2/2)</a:t>
            </a:r>
            <a:endParaRPr lang="el-GR" dirty="0"/>
          </a:p>
        </p:txBody>
      </p:sp>
      <p:sp>
        <p:nvSpPr>
          <p:cNvPr id="3" name="Θέση περιεχομένου 2"/>
          <p:cNvSpPr>
            <a:spLocks noGrp="1"/>
          </p:cNvSpPr>
          <p:nvPr>
            <p:ph idx="1"/>
          </p:nvPr>
        </p:nvSpPr>
        <p:spPr/>
        <p:txBody>
          <a:bodyPr>
            <a:normAutofit/>
          </a:bodyPr>
          <a:lstStyle/>
          <a:p>
            <a:pPr>
              <a:lnSpc>
                <a:spcPct val="80000"/>
              </a:lnSpc>
            </a:pPr>
            <a:r>
              <a:rPr lang="el-GR" sz="2800" dirty="0" smtClean="0"/>
              <a:t>Το 1960 εισάγονται καινούριες περιοχές (ανισώσεις, έννοιες όπως το σύνολο και η συνάρτηση, έμφαση στη δομή και στον παραγωγικό της χαρακτήρα)</a:t>
            </a:r>
          </a:p>
          <a:p>
            <a:pPr>
              <a:lnSpc>
                <a:spcPct val="80000"/>
              </a:lnSpc>
            </a:pPr>
            <a:r>
              <a:rPr lang="el-GR" sz="2800" dirty="0" smtClean="0"/>
              <a:t>Το εισαγωγικό κεφάλαιο δίνει έμφαση στη σύνδεση με την αριθμητική</a:t>
            </a:r>
          </a:p>
          <a:p>
            <a:pPr lvl="1">
              <a:lnSpc>
                <a:spcPct val="80000"/>
              </a:lnSpc>
            </a:pPr>
            <a:r>
              <a:rPr lang="el-GR" sz="2400" dirty="0" smtClean="0"/>
              <a:t>Οι αλγεβρικές αναπαραστάσεις αντιμετωπίζονται ως γενικευμένες προτάσεις πράξεων που γίνονται στην αριθμητική</a:t>
            </a:r>
          </a:p>
          <a:p>
            <a:pPr lvl="1">
              <a:lnSpc>
                <a:spcPct val="80000"/>
              </a:lnSpc>
            </a:pPr>
            <a:r>
              <a:rPr lang="el-GR" sz="2400" dirty="0" smtClean="0"/>
              <a:t>Στη συνέχεια οι αλγεβρικές αναπαραστάσεις αντιμετωπίζονται ως μαθηματικά αντικείμενα στα οποία εφαρμόζονται κάποιες πράξεις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1595</TotalTime>
  <Words>3156</Words>
  <Application>Microsoft Office PowerPoint</Application>
  <PresentationFormat>Προβολή στην οθόνη (4:3)</PresentationFormat>
  <Paragraphs>366</Paragraphs>
  <Slides>58</Slides>
  <Notes>58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58</vt:i4>
      </vt:variant>
    </vt:vector>
  </HeadingPairs>
  <TitlesOfParts>
    <vt:vector size="63" baseType="lpstr">
      <vt:lpstr>ＭＳ Ｐゴシック</vt:lpstr>
      <vt:lpstr>Arial</vt:lpstr>
      <vt:lpstr>Calibri</vt:lpstr>
      <vt:lpstr>Wingdings</vt:lpstr>
      <vt:lpstr>Θέμα του Office</vt:lpstr>
      <vt:lpstr>Διδακτική Μαθηματικών ΙΙ</vt:lpstr>
      <vt:lpstr>Διδακτική Μαθηματικών ΙΙ</vt:lpstr>
      <vt:lpstr>Σύντομη ιστορική ανάλυση</vt:lpstr>
      <vt:lpstr>Η ανάπτυξη του αλγεβρικού συμβολισμού (1/2)</vt:lpstr>
      <vt:lpstr>Η ανάπτυξη του αλγεβρικού συμβολισμού (2/2)</vt:lpstr>
      <vt:lpstr>Τι είναι η αλγεβρική δραστηριότητα</vt:lpstr>
      <vt:lpstr>Η άλγεβρα στο σχολείο</vt:lpstr>
      <vt:lpstr>Η εξέλιξη του περιεχομένου (1/2)</vt:lpstr>
      <vt:lpstr>Η εξέλιξη του περιεχομένου (2/2)</vt:lpstr>
      <vt:lpstr>Παραδείγματα διαδικαστικού και δομικού χαρακτήρα</vt:lpstr>
      <vt:lpstr>Ψυχολογικές θεωρήσεις</vt:lpstr>
      <vt:lpstr>Ο τρόπος εννοιολογικής ανάπτυξης</vt:lpstr>
      <vt:lpstr>Δυσκολίες – εμπόδια των μαθητών (1/4)</vt:lpstr>
      <vt:lpstr>Δυσκολίες – εμπόδια των μαθητών (2/4)</vt:lpstr>
      <vt:lpstr>Δυσκολίες – εμπόδια των μαθητών (3/4)</vt:lpstr>
      <vt:lpstr>Δυσκολίες – εμπόδια των μαθητών (4/4)</vt:lpstr>
      <vt:lpstr>Παραδείγματα προβλημάτων (1/4) </vt:lpstr>
      <vt:lpstr>Παραδείγματα προβλημάτων (2/4) </vt:lpstr>
      <vt:lpstr>Παραδείγματα προβλημάτων (3/4) </vt:lpstr>
      <vt:lpstr>Παραδείγματα προβλημάτων (4/4) </vt:lpstr>
      <vt:lpstr>Αντιλήψεις μαθητών πάνω στους βασικούς όρους και εκφράσεις</vt:lpstr>
      <vt:lpstr>Η χρήση των γραμμάτων (1/2)</vt:lpstr>
      <vt:lpstr>Η χρήση των γραμμάτων (2/2)</vt:lpstr>
      <vt:lpstr>Απλοποίηση εκφράσεων</vt:lpstr>
      <vt:lpstr>Εξισώσεις (1/2)</vt:lpstr>
      <vt:lpstr>Εξισώσεις (2/2)</vt:lpstr>
      <vt:lpstr>Επίλυση εξισώσεων</vt:lpstr>
      <vt:lpstr>Διαισθητικές μέθοδοι επίλυσης</vt:lpstr>
      <vt:lpstr>Τυπικές μέθοδοι επίλυσης</vt:lpstr>
      <vt:lpstr>Άλλες προσεγγίσεις για την επίλυση εξίσωσης</vt:lpstr>
      <vt:lpstr>Επίλυση με δενδροδιάγραμμα</vt:lpstr>
      <vt:lpstr>Επίλυση λεκτικών προβλημάτων (1/4)</vt:lpstr>
      <vt:lpstr>Επίλυση λεκτικών προβλημάτων (2/4)</vt:lpstr>
      <vt:lpstr>Επίλυση λεκτικών προβλημάτων (3/4)</vt:lpstr>
      <vt:lpstr>Επίλυση λεκτικών προβλημάτων (4/4)</vt:lpstr>
      <vt:lpstr>Θέματα που αφορούν στη διδασκαλία</vt:lpstr>
      <vt:lpstr>Χρήση των προτύπων</vt:lpstr>
      <vt:lpstr>Ερευνητικά συμπεράσματα για τις ανισώσεις (1/4)</vt:lpstr>
      <vt:lpstr>Ερευνητικά συμπεράσματα για τις ανισώσεις (2/4)</vt:lpstr>
      <vt:lpstr>Ερευνητικά συμπεράσματα για τις ανισώσεις (3/4)</vt:lpstr>
      <vt:lpstr>Ερευνητικά συμπεράσματα για τις ανισώσεις (4/4)</vt:lpstr>
      <vt:lpstr>Ένα παράδειγμα από Β΄ Γυμνασίου στην Ιαπωνία (1/9)</vt:lpstr>
      <vt:lpstr>Ένα παράδειγμα από Β΄ Γυμνασίου στην Ιαπωνία (2/9)</vt:lpstr>
      <vt:lpstr>Ένα παράδειγμα από Β΄ Γυμνασίου στην Ιαπωνία (3/9)</vt:lpstr>
      <vt:lpstr>Ένα παράδειγμα από Β΄ Γυμνασίου στην Ιαπωνία (4/9)</vt:lpstr>
      <vt:lpstr>Ένα παράδειγμα από Β΄ Γυμνασίου στην Ιαπωνία (5/9)</vt:lpstr>
      <vt:lpstr>Ένα παράδειγμα από Β΄ Γυμνασίου στην Ιαπωνία (6/9)</vt:lpstr>
      <vt:lpstr>Ένα παράδειγμα από Β΄ Γυμνασίου στην Ιαπωνία (7/9)</vt:lpstr>
      <vt:lpstr>Ένα παράδειγμα από Β΄ Γυμνασίου στην Ιαπωνία (8/9)</vt:lpstr>
      <vt:lpstr>Ένα παράδειγμα από Β΄ Γυμνασίου στην Ιαπωνία (9/9)</vt:lpstr>
      <vt:lpstr>Προαιρετική εργασία (1)</vt:lpstr>
      <vt:lpstr>Προαιρετική εργασία (2)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192</cp:revision>
  <dcterms:created xsi:type="dcterms:W3CDTF">2012-09-06T09:03:05Z</dcterms:created>
  <dcterms:modified xsi:type="dcterms:W3CDTF">2015-07-06T00:31:33Z</dcterms:modified>
</cp:coreProperties>
</file>