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280" r:id="rId9"/>
    <p:sldId id="290" r:id="rId10"/>
    <p:sldId id="295" r:id="rId11"/>
    <p:sldId id="299" r:id="rId12"/>
    <p:sldId id="292" r:id="rId13"/>
    <p:sldId id="291" r:id="rId14"/>
    <p:sldId id="294" r:id="rId15"/>
    <p:sldId id="29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9309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έρευνα στη Διδακτική των Μαθηματικών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διαχείριση του λάθους στην τάξη των μαθηματικών</a:t>
            </a:r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 smtClean="0"/>
              <a:t>Πόταρη</a:t>
            </a:r>
            <a:r>
              <a:rPr lang="el-GR" sz="2000" dirty="0" smtClean="0"/>
              <a:t> </a:t>
            </a:r>
            <a:r>
              <a:rPr lang="el-GR" sz="2000" dirty="0"/>
              <a:t>Δέσποινα, </a:t>
            </a:r>
            <a:r>
              <a:rPr lang="el-GR" sz="2000" dirty="0" err="1" smtClean="0"/>
              <a:t>Σακονίδης</a:t>
            </a:r>
            <a:r>
              <a:rPr lang="el-GR" sz="2000" dirty="0" smtClean="0"/>
              <a:t> Χαράλαμπος. </a:t>
            </a:r>
            <a:r>
              <a:rPr lang="el-GR" sz="2000" dirty="0"/>
              <a:t>«Η διαχείριση του λάθους στην τάξη των </a:t>
            </a:r>
            <a:r>
              <a:rPr lang="el-GR" sz="2000" dirty="0" smtClean="0"/>
              <a:t>μαθηματικών».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διαχείριση του λάθους στην τάξη των μαθηματικών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λάθος στα Μαθηματικά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Το λάθος </a:t>
            </a:r>
            <a:r>
              <a:rPr lang="el-GR" dirty="0" smtClean="0"/>
              <a:t>στη </a:t>
            </a:r>
            <a:r>
              <a:rPr lang="el-GR" dirty="0"/>
              <a:t>μαθηματική </a:t>
            </a:r>
            <a:r>
              <a:rPr lang="el-GR" dirty="0" smtClean="0"/>
              <a:t>επιστήμη</a:t>
            </a:r>
            <a:endParaRPr lang="el-GR" dirty="0"/>
          </a:p>
          <a:p>
            <a:r>
              <a:rPr lang="el-GR" dirty="0"/>
              <a:t>«Η αμφιβολία και η αβεβαιότητα προσφέρουν το κίνητρο για την αναζήτηση νέας γνώσης» (</a:t>
            </a:r>
            <a:r>
              <a:rPr lang="el-GR" dirty="0" err="1"/>
              <a:t>Skagestad</a:t>
            </a:r>
            <a:r>
              <a:rPr lang="el-GR" dirty="0"/>
              <a:t>, 1981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«Η γνώση αποτελεί μια διαδικασία διερεύνησης με κίνητρο την αβεβαιότητα» (</a:t>
            </a:r>
            <a:r>
              <a:rPr lang="el-GR" dirty="0" err="1"/>
              <a:t>Peirce</a:t>
            </a:r>
            <a:r>
              <a:rPr lang="el-GR" dirty="0"/>
              <a:t>, 1989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«Τα μαθηματικά συνιστούν μια κοινωνική πρακτική, στο πλαίσιο της οποίας μια κοινότητα ειδικών ασχολείται με την επιστήμη των κανονικοτήτων… Η αλήθεια στα μαθηματικά αφορά σε εκείνη την κατάσταση, για την οποία η πλειοψηφία της κοινότητας θεωρεί ότι διαθέτει πειστικά επιχειρήματα.  Στα μαθηματικά, η αλήθεια αποτελεί αντικείμενο κοινωνικής διαπραγμάτευσης»  </a:t>
            </a:r>
          </a:p>
          <a:p>
            <a:pPr marL="0" indent="0">
              <a:buNone/>
            </a:pPr>
            <a:r>
              <a:rPr lang="el-GR" dirty="0"/>
              <a:t>(Schoenfeld,1996)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645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700" dirty="0"/>
              <a:t>Το λάθος και η αντιμετώπισή του στο πεδίο της Διδακτικής των Μαθηματικών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276872"/>
            <a:ext cx="3024336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i="1" dirty="0" smtClean="0"/>
              <a:t>Μάθηση</a:t>
            </a:r>
          </a:p>
          <a:p>
            <a:pPr algn="ctr"/>
            <a:r>
              <a:rPr lang="el-GR" sz="2400" dirty="0" smtClean="0"/>
              <a:t>Συμπεριφορισμός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2276872"/>
            <a:ext cx="3024336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i="1" dirty="0" smtClean="0"/>
              <a:t>Διδασκαλία</a:t>
            </a:r>
          </a:p>
          <a:p>
            <a:pPr algn="ctr"/>
            <a:r>
              <a:rPr lang="el-GR" sz="2400" dirty="0" smtClean="0"/>
              <a:t>Μετάδοση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748174"/>
            <a:ext cx="302433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dirty="0" smtClean="0"/>
              <a:t>Θεωρίες απόκτησης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4396246"/>
            <a:ext cx="302433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dirty="0" smtClean="0"/>
              <a:t>Θεωρίες συμμετοχής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748174"/>
            <a:ext cx="302433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dirty="0" smtClean="0"/>
              <a:t>Διερεύνηση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4396246"/>
            <a:ext cx="302433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dirty="0" smtClean="0"/>
              <a:t>Επικοινωνία</a:t>
            </a:r>
          </a:p>
        </p:txBody>
      </p:sp>
      <p:cxnSp>
        <p:nvCxnSpPr>
          <p:cNvPr id="12" name="Ευθύγραμμο βέλος σύνδεσης 11"/>
          <p:cNvCxnSpPr>
            <a:stCxn id="4" idx="3"/>
            <a:endCxn id="5" idx="1"/>
          </p:cNvCxnSpPr>
          <p:nvPr/>
        </p:nvCxnSpPr>
        <p:spPr>
          <a:xfrm>
            <a:off x="4283968" y="2744924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4499992" y="407221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4499992" y="4797152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Συμπεριφορισμός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Μάθηση: αλλαγή συμπεριφοράς 	  	</a:t>
            </a:r>
          </a:p>
          <a:p>
            <a:pPr lvl="1"/>
            <a:r>
              <a:rPr lang="el-GR" dirty="0"/>
              <a:t>Το λάθος συνιστά μια αρνητική ενίσχυση, η οποία υποδηλώνει την απόσταση μεταξύ του επιδιωκόμενου αποτελέσματος μιας συμπεριφοράς και αυτού που </a:t>
            </a:r>
            <a:r>
              <a:rPr lang="el-GR" dirty="0" smtClean="0"/>
              <a:t>επιτεύχθηκε</a:t>
            </a:r>
            <a:endParaRPr lang="el-GR" dirty="0"/>
          </a:p>
          <a:p>
            <a:r>
              <a:rPr lang="el-GR" dirty="0"/>
              <a:t>Διδασκαλία: μετάδοση γνώσης</a:t>
            </a:r>
          </a:p>
          <a:p>
            <a:pPr lvl="1"/>
            <a:r>
              <a:rPr lang="el-GR" dirty="0"/>
              <a:t>Η «δυσλειτουργία» εξαλείφεται με τη βοήθεια ερωτήσεων και την επανάληψη του τεμαχίου της γνώσης που </a:t>
            </a:r>
            <a:r>
              <a:rPr lang="el-GR" dirty="0" smtClean="0"/>
              <a:t>αφορά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✔ Έλλειψη κριτικής σκέψης, λειτουργία μέσα από αυτοματισμούς, αδυναμία μεταφοράς γνώσης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6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Θεωρίες απόκτησης: </a:t>
            </a:r>
            <a:r>
              <a:rPr lang="el-GR" dirty="0" err="1"/>
              <a:t>εποικοδομισμός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>
                <a:cs typeface="Times New Roman" panose="02020603050405020304" pitchFamily="18" charset="0"/>
                <a:sym typeface="Wingdings" panose="05000000000000000000" pitchFamily="2" charset="2"/>
              </a:rPr>
              <a:t>Μάθηση: αλλαγή νοητικών σχημάτων 	</a:t>
            </a:r>
          </a:p>
          <a:p>
            <a:pPr lvl="1"/>
            <a:r>
              <a:rPr lang="el-GR" altLang="el-GR" dirty="0">
                <a:cs typeface="Times New Roman" panose="02020603050405020304" pitchFamily="18" charset="0"/>
                <a:sym typeface="Wingdings" panose="05000000000000000000" pitchFamily="2" charset="2"/>
              </a:rPr>
              <a:t>Το λάθος αποτελεί μια κατάσταση ανισορροπίας, αστάθειας και σύγκρουσης, η οποία συνιστά το βασικό κίνητρο της ανάπτυξης της γνώσης</a:t>
            </a:r>
            <a:r>
              <a:rPr lang="el-GR" altLang="el-GR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l-GR" altLang="el-GR" sz="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74638" indent="-274638" algn="ctr">
              <a:buFont typeface="Wingdings" panose="05000000000000000000" pitchFamily="2" charset="2"/>
              <a:buNone/>
            </a:pPr>
            <a:r>
              <a:rPr lang="el-GR" altLang="el-GR" sz="2800" i="1" dirty="0">
                <a:cs typeface="Times New Roman" panose="02020603050405020304" pitchFamily="18" charset="0"/>
                <a:sym typeface="Wingdings" panose="05000000000000000000" pitchFamily="2" charset="2"/>
              </a:rPr>
              <a:t>Πρόβλημα </a:t>
            </a:r>
            <a:r>
              <a:rPr lang="el-GR" altLang="el-GR" sz="2800" i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i="1" dirty="0">
                <a:cs typeface="Times New Roman" panose="02020603050405020304" pitchFamily="18" charset="0"/>
                <a:sym typeface="Wingdings" panose="05000000000000000000" pitchFamily="2" charset="2"/>
              </a:rPr>
              <a:t>Σύγκρουση </a:t>
            </a:r>
            <a:r>
              <a:rPr lang="el-GR" altLang="el-GR" sz="28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l-GR" sz="28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Διαταραχή </a:t>
            </a:r>
            <a:r>
              <a:rPr lang="el-GR" altLang="el-GR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i="1" dirty="0">
                <a:cs typeface="Times New Roman" panose="02020603050405020304" pitchFamily="18" charset="0"/>
                <a:sym typeface="Wingdings" panose="05000000000000000000" pitchFamily="2" charset="2"/>
              </a:rPr>
              <a:t>Ανισορροπία </a:t>
            </a:r>
            <a:r>
              <a:rPr lang="el-GR" altLang="el-GR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i="1" dirty="0">
                <a:cs typeface="Times New Roman" panose="02020603050405020304" pitchFamily="18" charset="0"/>
                <a:sym typeface="Wingdings" panose="05000000000000000000" pitchFamily="2" charset="2"/>
              </a:rPr>
              <a:t>Ρύθμιση </a:t>
            </a:r>
            <a:r>
              <a:rPr lang="el-GR" altLang="el-GR" sz="2800" i="1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l-G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Αντιστάθμιση </a:t>
            </a:r>
            <a:r>
              <a:rPr lang="el-GR" altLang="el-GR" sz="2800" i="1" dirty="0">
                <a:cs typeface="Times New Roman" panose="02020603050405020304" pitchFamily="18" charset="0"/>
                <a:sym typeface="Wingdings" panose="05000000000000000000" pitchFamily="2" charset="2"/>
              </a:rPr>
              <a:t>/ Λύση του προβλήματος</a:t>
            </a:r>
          </a:p>
          <a:p>
            <a:pPr marL="274638" indent="-274638">
              <a:buFont typeface="Wingdings" panose="05000000000000000000" pitchFamily="2" charset="2"/>
              <a:buNone/>
            </a:pPr>
            <a:endParaRPr lang="el-GR" altLang="el-GR" sz="8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altLang="el-GR" dirty="0">
                <a:cs typeface="Times New Roman" panose="02020603050405020304" pitchFamily="18" charset="0"/>
                <a:sym typeface="Wingdings" panose="05000000000000000000" pitchFamily="2" charset="2"/>
              </a:rPr>
              <a:t>Διδασκαλία: εξασφάλιση συνθηκών διερεύνησης</a:t>
            </a:r>
          </a:p>
          <a:p>
            <a:pPr lvl="1" algn="just"/>
            <a:r>
              <a:rPr lang="el-GR" altLang="el-GR" dirty="0">
                <a:cs typeface="Times New Roman" panose="02020603050405020304" pitchFamily="18" charset="0"/>
                <a:sym typeface="Wingdings" panose="05000000000000000000" pitchFamily="2" charset="2"/>
              </a:rPr>
              <a:t>Το λάθος αφήνεται να εκδηλωθεί, αποκαλύπτοντας την ανεπάρκεια των διαθέσιμων αναπαραστάσεων και στρατηγικών και θέτοντας σε ενέργεια την ανακάλυψη νέων προσεγγίσεων και, κατά συνέπεια, την </a:t>
            </a:r>
            <a:r>
              <a:rPr lang="el-GR" altLang="el-GR" dirty="0" err="1">
                <a:cs typeface="Times New Roman" panose="02020603050405020304" pitchFamily="18" charset="0"/>
                <a:sym typeface="Wingdings" panose="05000000000000000000" pitchFamily="2" charset="2"/>
              </a:rPr>
              <a:t>επανα</a:t>
            </a:r>
            <a:r>
              <a:rPr lang="el-GR" altLang="el-GR" dirty="0">
                <a:cs typeface="Times New Roman" panose="02020603050405020304" pitchFamily="18" charset="0"/>
                <a:sym typeface="Wingdings" panose="05000000000000000000" pitchFamily="2" charset="2"/>
              </a:rPr>
              <a:t>-ανακάλυψη της γνώσης.</a:t>
            </a:r>
          </a:p>
          <a:p>
            <a:pPr marL="274638" indent="-274638">
              <a:buFont typeface="Wingdings" panose="05000000000000000000" pitchFamily="2" charset="2"/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43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Θεωρίες συμμετοχής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Μάθηση: αλλαγή συμμετοχής στην κοινότητα της σχολικής μαθηματικής πρακτικής</a:t>
            </a:r>
          </a:p>
          <a:p>
            <a:pPr lvl="1"/>
            <a:r>
              <a:rPr lang="el-GR" dirty="0"/>
              <a:t>Το λάθος υποδηλώνει την υιοθέτηση πρακτικών (κυρίαρχα λόγου) που δεν ανταποκρίνονται σε αυτές που αναγνωρίζει η κοινότητα των σχολικών </a:t>
            </a:r>
            <a:r>
              <a:rPr lang="el-GR" dirty="0" smtClean="0"/>
              <a:t>μαθηματικών</a:t>
            </a:r>
            <a:endParaRPr lang="el-GR" dirty="0"/>
          </a:p>
          <a:p>
            <a:r>
              <a:rPr lang="el-GR" dirty="0"/>
              <a:t>Διδασκαλία: διαδικασία μύησης στις μαθηματικές πρακτικές </a:t>
            </a:r>
          </a:p>
          <a:p>
            <a:pPr lvl="1"/>
            <a:r>
              <a:rPr lang="el-GR" dirty="0"/>
              <a:t>Το λάθος νομιμοποιείται, καθώς σηματοδοτεί την ατελή συμμετοχή στις πρακτικές του μαθηματικού λόγου και της μαθηματικής σκέψης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1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/>
              <a:t>E</a:t>
            </a:r>
            <a:r>
              <a:rPr lang="el-GR" dirty="0" err="1" smtClean="0"/>
              <a:t>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Η διαχείριση του λάθους στην τάξη των μαθηματικών</a:t>
            </a: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538</Words>
  <Application>Microsoft Office PowerPoint</Application>
  <PresentationFormat>Προβολή στην οθόνη (4:3)</PresentationFormat>
  <Paragraphs>83</Paragraphs>
  <Slides>15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Symbol</vt:lpstr>
      <vt:lpstr>Times New Roman</vt:lpstr>
      <vt:lpstr>Wingdings</vt:lpstr>
      <vt:lpstr>Θέμα του Office</vt:lpstr>
      <vt:lpstr>Ποιοτική μεθοδολογία έρευνας στη Διδακτική των Μαθηματικών</vt:lpstr>
      <vt:lpstr>Η διαχείριση του λάθους στην τάξη των μαθηματικών</vt:lpstr>
      <vt:lpstr>Το λάθος στα Μαθηματικά</vt:lpstr>
      <vt:lpstr>Το λάθος και η αντιμετώπισή του στο πεδίο της Διδακτικής των Μαθηματικών</vt:lpstr>
      <vt:lpstr>Συμπεριφορισμός</vt:lpstr>
      <vt:lpstr>Θεωρίες απόκτησης: εποικοδομισμός</vt:lpstr>
      <vt:lpstr>Θεωρίες συμμετοχής</vt:lpstr>
      <vt:lpstr>Τέλος Eνότητας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198</cp:revision>
  <dcterms:created xsi:type="dcterms:W3CDTF">2012-09-06T09:03:05Z</dcterms:created>
  <dcterms:modified xsi:type="dcterms:W3CDTF">2015-11-30T15:07:13Z</dcterms:modified>
</cp:coreProperties>
</file>