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90" r:id="rId28"/>
    <p:sldId id="295" r:id="rId29"/>
    <p:sldId id="299" r:id="rId30"/>
    <p:sldId id="292" r:id="rId31"/>
    <p:sldId id="291" r:id="rId32"/>
    <p:sldId id="294" r:id="rId33"/>
    <p:sldId id="293" r:id="rId34"/>
    <p:sldId id="327" r:id="rId35"/>
    <p:sldId id="326" r:id="rId36"/>
    <p:sldId id="328" r:id="rId37"/>
    <p:sldId id="329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7"/>
            <p14:sldId id="326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64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21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06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69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5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97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546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958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267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43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4680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961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979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412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551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192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969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714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6829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938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8096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40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95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57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12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18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83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72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Βιογεωχημικοί κύκλοι Θρεπτικών στοιχείων (</a:t>
            </a:r>
            <a:r>
              <a:rPr lang="en-US" sz="3200" dirty="0"/>
              <a:t>P)</a:t>
            </a:r>
            <a:endParaRPr lang="el-GR" sz="3200" dirty="0"/>
          </a:p>
        </p:txBody>
      </p:sp>
      <p:sp>
        <p:nvSpPr>
          <p:cNvPr id="2" name="Rectangle 1"/>
          <p:cNvSpPr/>
          <p:nvPr/>
        </p:nvSpPr>
        <p:spPr>
          <a:xfrm>
            <a:off x="457200" y="1263749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http://www.gly.uga.edu/railsback/Fundamentals/SFMGNutrientCycles06-IV.jpg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14" y="1537246"/>
            <a:ext cx="8329275" cy="47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37441" y="566124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268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Βιογεωχημικοί κύκλοι Θρεπτικών στοιχείων </a:t>
            </a:r>
            <a:r>
              <a:rPr lang="el-GR" sz="3200" dirty="0" smtClean="0"/>
              <a:t>(</a:t>
            </a:r>
            <a:r>
              <a:rPr lang="en-US" sz="3200" dirty="0"/>
              <a:t>Si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sp>
        <p:nvSpPr>
          <p:cNvPr id="2" name="Rectangle 1"/>
          <p:cNvSpPr/>
          <p:nvPr/>
        </p:nvSpPr>
        <p:spPr>
          <a:xfrm>
            <a:off x="457200" y="1263749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http://www.gly.uga.edu/railsback/Fundamentals/SFMGNutrientCycles06-IV.jpg</a:t>
            </a:r>
          </a:p>
        </p:txBody>
      </p:sp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526"/>
            <a:ext cx="8289175" cy="473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89758" y="5805264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846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Βιογεωχημικοί κύκλοι Θρεπτικών στοιχείων </a:t>
            </a:r>
            <a:r>
              <a:rPr lang="el-GR" sz="3200" dirty="0" smtClean="0"/>
              <a:t>(</a:t>
            </a:r>
            <a:r>
              <a:rPr lang="en-US" sz="3200" dirty="0"/>
              <a:t>Fe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sp>
        <p:nvSpPr>
          <p:cNvPr id="2" name="Rectangle 1"/>
          <p:cNvSpPr/>
          <p:nvPr/>
        </p:nvSpPr>
        <p:spPr>
          <a:xfrm>
            <a:off x="457200" y="1263749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http://www.gly.uga.edu/railsback/Fundamentals/SFMGNutrientCycles06-IV.jpg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39" y="1571526"/>
            <a:ext cx="8128522" cy="470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04213" y="558924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521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Κατανομή θρεπτικών στοιχείων και βιολογική παραγωγικότητα στους ωκεανούς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17639"/>
            <a:ext cx="2042627" cy="316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3366" y="1914886"/>
            <a:ext cx="5903434" cy="204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81129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Ελάχιστη συγκέντρωση στο επιφανειακό νερό λόγω κατανάλωσης από φωτοσυνθετικούς οργανισμούς (πλαγκτόν).</a:t>
            </a:r>
          </a:p>
          <a:p>
            <a:r>
              <a:rPr lang="el-GR" sz="2000" dirty="0" smtClean="0"/>
              <a:t>Αύξηση συγκέντρωσης με το βάθος – τροφοδοσία μέσω ανοδικών ωκεάνιων ρευμάτων.</a:t>
            </a:r>
          </a:p>
          <a:p>
            <a:r>
              <a:rPr lang="en-US" sz="2000" dirty="0" smtClean="0"/>
              <a:t>Max </a:t>
            </a:r>
            <a:r>
              <a:rPr lang="el-GR" sz="2000" dirty="0" smtClean="0"/>
              <a:t>παραγωγικότητας στον ανατολικό Ειρηνικό Ωκεανό.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67342" y="414908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5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62077" y="3525251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001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Διεργασία οξείδωσης (</a:t>
            </a:r>
            <a:r>
              <a:rPr lang="el-GR" dirty="0"/>
              <a:t>αποσύνθεσης) οργανικής ύλης στους ωκεανούς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20880" cy="418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18828" y="5869781"/>
            <a:ext cx="550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http://www.gly.uga.edu/railsback/Fundamentals/OceanSolutes18IV.jpg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8384" y="558654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747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Προσροφημένα στοιχεία (ιόντα υψηλού σθένους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76" y="1772817"/>
            <a:ext cx="329574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51720" y="5709546"/>
            <a:ext cx="5310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http://www.gly.uga.edu/railsback/Fundamentals/OceanSolutes18V.jpg</a:t>
            </a:r>
            <a:endParaRPr lang="en-GB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013" y="1965131"/>
            <a:ext cx="2921990" cy="333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3974361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Μικρή αύξηση καθώς ιόντα </a:t>
            </a:r>
            <a:r>
              <a:rPr lang="en-US" dirty="0" smtClean="0"/>
              <a:t>H+</a:t>
            </a:r>
            <a:r>
              <a:rPr lang="el-GR" dirty="0" smtClean="0"/>
              <a:t> του </a:t>
            </a:r>
            <a:r>
              <a:rPr lang="el-GR" dirty="0" err="1" smtClean="0"/>
              <a:t>πορικού</a:t>
            </a:r>
            <a:r>
              <a:rPr lang="el-GR" dirty="0" smtClean="0"/>
              <a:t> νερού των ιζημάτων εκτοπίζουν τα προσροφημένα ιόντα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56748" y="326248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Ελάττωση λόγω προσρόφησης σε βυθιζόμενα </a:t>
            </a:r>
            <a:r>
              <a:rPr lang="el-GR" dirty="0" err="1" smtClean="0"/>
              <a:t>νανο</a:t>
            </a:r>
            <a:r>
              <a:rPr lang="el-GR" dirty="0" smtClean="0"/>
              <a:t>-σωματίδια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72772" y="196513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Χαμηλή συγκέντρωση λόγω χαμηλής διαλυτότητας στα εισερχόμενα υδατικά διαλύματα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21648" y="1535499"/>
            <a:ext cx="14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συγκέντρωση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48884" y="290468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βάθος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5117957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8</a:t>
            </a: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122955" y="499593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811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Ρυθμός απομάκρυνσης ως παράγοντας ελέγχου συγκέντρωσης στοιχείων στο θαλασσινό νερό</a:t>
            </a:r>
          </a:p>
        </p:txBody>
      </p:sp>
      <p:pic>
        <p:nvPicPr>
          <p:cNvPr id="3" name="Picture 2" descr="http://www.gly.uga.edu/railsback/Fundamentals/SFMGSWConcnandResidenceTime1.jpg"/>
          <p:cNvPicPr>
            <a:picLocks noChangeAspect="1" noChangeArrowheads="1"/>
          </p:cNvPicPr>
          <p:nvPr/>
        </p:nvPicPr>
        <p:blipFill>
          <a:blip r:embed="rId3" cstate="print"/>
          <a:srcRect t="27229" r="27719"/>
          <a:stretch>
            <a:fillRect/>
          </a:stretch>
        </p:blipFill>
        <p:spPr bwMode="auto">
          <a:xfrm>
            <a:off x="452247" y="1797210"/>
            <a:ext cx="4911842" cy="3719470"/>
          </a:xfrm>
          <a:prstGeom prst="rect">
            <a:avLst/>
          </a:prstGeom>
          <a:noFill/>
        </p:spPr>
      </p:pic>
      <p:pic>
        <p:nvPicPr>
          <p:cNvPr id="4" name="Picture 2" descr="http://www.gly.uga.edu/railsback/Fundamentals/SFMGSWConcnandResidenceTime1.jpg"/>
          <p:cNvPicPr>
            <a:picLocks noChangeAspect="1" noChangeArrowheads="1"/>
          </p:cNvPicPr>
          <p:nvPr/>
        </p:nvPicPr>
        <p:blipFill>
          <a:blip r:embed="rId3" cstate="print"/>
          <a:srcRect l="72281" t="46448" b="10029"/>
          <a:stretch>
            <a:fillRect/>
          </a:stretch>
        </p:blipFill>
        <p:spPr bwMode="auto">
          <a:xfrm>
            <a:off x="5940152" y="1682399"/>
            <a:ext cx="2016224" cy="23811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2085" y="5727290"/>
            <a:ext cx="433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Χρόνος παραμονής στοιχείων στο </a:t>
            </a:r>
            <a:r>
              <a:rPr lang="el-GR" dirty="0" err="1" smtClean="0"/>
              <a:t>θαλ</a:t>
            </a:r>
            <a:r>
              <a:rPr lang="el-GR" dirty="0" smtClean="0"/>
              <a:t>. νερό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4342" y="3605550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Συγκέντρωση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4504" y="4328268"/>
            <a:ext cx="329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λιγότερο άφθονα στοιχεία είναι αυτά που απομακρύνονται από το νερό εύκολα μέσω προσρόφησης σε αιωρούμενα στερεά και </a:t>
            </a:r>
            <a:r>
              <a:rPr lang="el-GR" b="1" dirty="0" smtClean="0"/>
              <a:t>όχι </a:t>
            </a:r>
            <a:r>
              <a:rPr lang="el-GR" dirty="0" smtClean="0"/>
              <a:t>τα λιγότερο άφθονα στη λιθόσφαιρα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62456" y="5349023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027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600" dirty="0"/>
              <a:t>Ιοντικό δυναμικό (ισχύς χημικού δεσμού) ως </a:t>
            </a:r>
            <a:r>
              <a:rPr lang="el-GR" sz="2600" dirty="0" smtClean="0"/>
              <a:t>παράγοντας </a:t>
            </a:r>
            <a:r>
              <a:rPr lang="el-GR" sz="2600" dirty="0"/>
              <a:t>ελέγχου συγκέντρωσης στοιχείων στο θαλ. νερό</a:t>
            </a:r>
          </a:p>
        </p:txBody>
      </p:sp>
      <p:pic>
        <p:nvPicPr>
          <p:cNvPr id="3" name="Picture 2" descr="http://www.gly.uga.edu/railsback/Fundamentals/SFMGSWConcnandResidenceTime2.jpg"/>
          <p:cNvPicPr>
            <a:picLocks noChangeAspect="1" noChangeArrowheads="1"/>
          </p:cNvPicPr>
          <p:nvPr/>
        </p:nvPicPr>
        <p:blipFill>
          <a:blip r:embed="rId3" cstate="print"/>
          <a:srcRect t="25936" r="28099"/>
          <a:stretch>
            <a:fillRect/>
          </a:stretch>
        </p:blipFill>
        <p:spPr bwMode="auto">
          <a:xfrm>
            <a:off x="604559" y="1708101"/>
            <a:ext cx="5012140" cy="3883570"/>
          </a:xfrm>
          <a:prstGeom prst="rect">
            <a:avLst/>
          </a:prstGeom>
          <a:noFill/>
        </p:spPr>
      </p:pic>
      <p:pic>
        <p:nvPicPr>
          <p:cNvPr id="4" name="Picture 2" descr="http://www.gly.uga.edu/railsback/Fundamentals/SFMGSWConcnandResidenceTime2.jpg"/>
          <p:cNvPicPr>
            <a:picLocks noChangeAspect="1" noChangeArrowheads="1"/>
          </p:cNvPicPr>
          <p:nvPr/>
        </p:nvPicPr>
        <p:blipFill>
          <a:blip r:embed="rId3" cstate="print"/>
          <a:srcRect l="71954" t="42502" b="10723"/>
          <a:stretch>
            <a:fillRect/>
          </a:stretch>
        </p:blipFill>
        <p:spPr bwMode="auto">
          <a:xfrm>
            <a:off x="6246440" y="1515505"/>
            <a:ext cx="2123728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2984" y="5760007"/>
            <a:ext cx="433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Χρόνος παραμονής στοιχείων στο </a:t>
            </a:r>
            <a:r>
              <a:rPr lang="el-GR" dirty="0" err="1" smtClean="0"/>
              <a:t>θαλ</a:t>
            </a:r>
            <a:r>
              <a:rPr lang="el-GR" dirty="0" smtClean="0"/>
              <a:t>. νερό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4814" y="3610412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Συγκέντρωση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4228816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λιγότερο άφθονα στοιχεία είναι αυτά που είναι ικανά να δημιουργούν ισχυρούς δεσμούς με Ο, ΟΗ και να καθιζάνουν (ενδιάμεσο </a:t>
            </a:r>
            <a:r>
              <a:rPr lang="en-US" dirty="0" smtClean="0"/>
              <a:t>z/r)</a:t>
            </a:r>
          </a:p>
          <a:p>
            <a:r>
              <a:rPr lang="el-GR" dirty="0" smtClean="0"/>
              <a:t>και αυτά που δεν κάνουν δεσμούς με το Ο (</a:t>
            </a:r>
            <a:r>
              <a:rPr lang="en-US" dirty="0" smtClean="0"/>
              <a:t>soft </a:t>
            </a:r>
            <a:r>
              <a:rPr lang="en-US" dirty="0" err="1" smtClean="0"/>
              <a:t>cations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84651" y="545008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49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ΘΑΛΑΣΣΙΑ </a:t>
            </a:r>
            <a:r>
              <a:rPr lang="el-GR" dirty="0" smtClean="0"/>
              <a:t>ΙΖΗΜΑΤΑ</a:t>
            </a:r>
            <a:endParaRPr lang="el-GR" dirty="0"/>
          </a:p>
        </p:txBody>
      </p:sp>
      <p:pic>
        <p:nvPicPr>
          <p:cNvPr id="3" name="Picture 3" descr="mar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995" y="1402521"/>
            <a:ext cx="6552009" cy="492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71602" y="5530523"/>
            <a:ext cx="137626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ανθρακικά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71602" y="5972339"/>
            <a:ext cx="137626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πυριτικά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44298" y="5530523"/>
            <a:ext cx="148641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αργιλικά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31722" y="5972339"/>
            <a:ext cx="148641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χερσογενή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5406" y="5849228"/>
            <a:ext cx="1486412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Ηπειρωτικού περιθωρίου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24732" y="5526520"/>
            <a:ext cx="148641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παγετώδη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0470" y="5797621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038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ΠΡΟΕΛΕΥΣΗ ΚΟΚΚΩΝ ΑΝΘΡΑΚΙΚΟΥ </a:t>
            </a:r>
            <a:r>
              <a:rPr lang="el-GR" sz="3200" dirty="0" smtClean="0"/>
              <a:t>ΑΣΒΕΣΤΙΟΥ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800" dirty="0" smtClean="0"/>
              <a:t>Σχηματισμός </a:t>
            </a:r>
            <a:r>
              <a:rPr lang="el-GR" sz="2800" dirty="0"/>
              <a:t>μέσα σε λεκάνες απόθεσης – κυρίως στη </a:t>
            </a:r>
            <a:r>
              <a:rPr lang="el-GR" sz="2800" dirty="0" smtClean="0"/>
              <a:t>θάλασσα.</a:t>
            </a:r>
            <a:endParaRPr lang="el-GR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800" dirty="0"/>
              <a:t>Θαλάσσια ανθρακικά ιζήματα: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l-GR" dirty="0" smtClean="0"/>
              <a:t>Ωκεάνια </a:t>
            </a:r>
            <a:r>
              <a:rPr lang="el-GR" dirty="0"/>
              <a:t>ανθρακικά βιογενούς πελαγικής προέλευσης – μέσο-ωκεάνια ράχη, πηγές </a:t>
            </a:r>
            <a:r>
              <a:rPr lang="el-GR" dirty="0" smtClean="0"/>
              <a:t>ανάβλυσης.</a:t>
            </a:r>
            <a:endParaRPr lang="el-GR" dirty="0"/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l-GR" dirty="0"/>
              <a:t> Ανθρακικά υφάλων υποτροπικής και τροπικής προέλευσης – βιογενούς και τοπικά ανόργανης </a:t>
            </a:r>
            <a:r>
              <a:rPr lang="el-GR" dirty="0" smtClean="0"/>
              <a:t>καθίζησης.</a:t>
            </a:r>
            <a:endParaRPr lang="el-GR" dirty="0"/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l-GR" dirty="0"/>
              <a:t> Ανθρακικά υφάλων εύκρατης προέλευσης – εξολοκλήρου βιογενούς </a:t>
            </a:r>
            <a:r>
              <a:rPr lang="el-GR" dirty="0" smtClean="0"/>
              <a:t>προέλευσης.</a:t>
            </a:r>
            <a:endParaRPr lang="el-GR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22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στην επιφάνεια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Θαλάσσια Γεωχημεία- </a:t>
            </a:r>
            <a:endParaRPr lang="en-US" dirty="0" smtClean="0"/>
          </a:p>
          <a:p>
            <a:r>
              <a:rPr lang="el-GR"/>
              <a:t>Γ</a:t>
            </a:r>
            <a:r>
              <a:rPr lang="el-GR" smtClean="0"/>
              <a:t>εωχημεία </a:t>
            </a:r>
            <a:r>
              <a:rPr lang="el-GR" dirty="0" smtClean="0"/>
              <a:t>ι</a:t>
            </a:r>
            <a:r>
              <a:rPr lang="el-GR" smtClean="0"/>
              <a:t>ζημάτων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ΑΝΘΡΑΚΙΚΑ ΟΡΥΚΤΑ </a:t>
            </a:r>
            <a:r>
              <a:rPr lang="el-GR" dirty="0"/>
              <a:t>ΣΕ </a:t>
            </a:r>
            <a:r>
              <a:rPr lang="el-GR" dirty="0" smtClean="0"/>
              <a:t>ΙΖΗΜΑΤΑ</a:t>
            </a:r>
            <a:endParaRPr lang="el-GR" dirty="0"/>
          </a:p>
        </p:txBody>
      </p:sp>
      <p:grpSp>
        <p:nvGrpSpPr>
          <p:cNvPr id="3" name="Group 2"/>
          <p:cNvGrpSpPr/>
          <p:nvPr/>
        </p:nvGrpSpPr>
        <p:grpSpPr>
          <a:xfrm>
            <a:off x="797949" y="2132856"/>
            <a:ext cx="4464496" cy="3593288"/>
            <a:chOff x="971600" y="2420887"/>
            <a:chExt cx="4320481" cy="361840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2420888"/>
              <a:ext cx="792088" cy="3593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2420887"/>
              <a:ext cx="1728192" cy="2252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7" y="4365104"/>
              <a:ext cx="1296144" cy="167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461555" y="5902613"/>
            <a:ext cx="5496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http://www.gly.uga.edu/railsback/Fundamentals/SFMGCaCO3Table1.jpg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70900" y="1453441"/>
            <a:ext cx="185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Ρομβικό σύστημα</a:t>
            </a:r>
          </a:p>
          <a:p>
            <a:r>
              <a:rPr lang="el-GR" dirty="0" smtClean="0"/>
              <a:t>κρυστάλλωσης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04412" y="1453441"/>
            <a:ext cx="159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Ορθορομβικό</a:t>
            </a:r>
            <a:r>
              <a:rPr lang="el-GR" dirty="0" smtClean="0"/>
              <a:t> σύστημα</a:t>
            </a:r>
          </a:p>
          <a:p>
            <a:r>
              <a:rPr lang="el-GR" dirty="0" smtClean="0"/>
              <a:t>κρυστάλλωσης</a:t>
            </a:r>
            <a:endParaRPr lang="en-GB" dirty="0"/>
          </a:p>
        </p:txBody>
      </p:sp>
      <p:pic>
        <p:nvPicPr>
          <p:cNvPr id="11" name="Picture 2" descr="http://cdn.phys.org/newman/gfx/news/hires/2011/1168.jpg"/>
          <p:cNvPicPr>
            <a:picLocks noChangeAspect="1" noChangeArrowheads="1"/>
          </p:cNvPicPr>
          <p:nvPr/>
        </p:nvPicPr>
        <p:blipFill>
          <a:blip r:embed="rId6" cstate="print"/>
          <a:srcRect r="49143"/>
          <a:stretch>
            <a:fillRect/>
          </a:stretch>
        </p:blipFill>
        <p:spPr bwMode="auto">
          <a:xfrm>
            <a:off x="5778608" y="1361054"/>
            <a:ext cx="2463234" cy="2395284"/>
          </a:xfrm>
          <a:prstGeom prst="rect">
            <a:avLst/>
          </a:prstGeom>
          <a:noFill/>
        </p:spPr>
      </p:pic>
      <p:pic>
        <p:nvPicPr>
          <p:cNvPr id="12" name="Picture 2" descr="http://cdn.phys.org/newman/gfx/news/hires/2011/1168.jpg"/>
          <p:cNvPicPr>
            <a:picLocks noChangeAspect="1" noChangeArrowheads="1"/>
          </p:cNvPicPr>
          <p:nvPr/>
        </p:nvPicPr>
        <p:blipFill>
          <a:blip r:embed="rId6" cstate="print"/>
          <a:srcRect l="59105"/>
          <a:stretch>
            <a:fillRect/>
          </a:stretch>
        </p:blipFill>
        <p:spPr bwMode="auto">
          <a:xfrm>
            <a:off x="6104027" y="3842864"/>
            <a:ext cx="2142406" cy="2590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089471" y="282738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3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089471" y="525261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423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ΠΡΩΤΟΓΕΝΗΣ ΚΑΘΙΖΗΣΗ ΑΝΘΡΑΚΙΚΩΝ</a:t>
            </a:r>
            <a:r>
              <a:rPr lang="el-GR" dirty="0"/>
              <a:t> </a:t>
            </a:r>
            <a:r>
              <a:rPr lang="el-GR" dirty="0" smtClean="0"/>
              <a:t>ΑΠΟ </a:t>
            </a:r>
            <a:r>
              <a:rPr lang="el-GR" dirty="0"/>
              <a:t>ΤΟ ΘΑΛΑΣΣΙΝΟ </a:t>
            </a:r>
            <a:r>
              <a:rPr lang="el-GR" dirty="0" smtClean="0"/>
              <a:t>ΝΕΡΟ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Ca</a:t>
            </a:r>
            <a:r>
              <a:rPr lang="en-US" sz="2800" b="1" baseline="30000" dirty="0"/>
              <a:t>2+ </a:t>
            </a:r>
            <a:r>
              <a:rPr lang="en-US" sz="2800" b="1" dirty="0"/>
              <a:t>+ 2HCO</a:t>
            </a:r>
            <a:r>
              <a:rPr lang="en-US" sz="2800" b="1" baseline="-25000" dirty="0"/>
              <a:t>3</a:t>
            </a:r>
            <a:r>
              <a:rPr lang="en-US" sz="2800" b="1" baseline="30000" dirty="0"/>
              <a:t>- </a:t>
            </a:r>
            <a:r>
              <a:rPr lang="el-GR" sz="2800" b="1" dirty="0">
                <a:sym typeface="Wingdings" pitchFamily="2" charset="2"/>
              </a:rPr>
              <a:t> </a:t>
            </a:r>
            <a:r>
              <a:rPr lang="el-GR" sz="2800" b="1" dirty="0" smtClean="0">
                <a:sym typeface="Wingdings" pitchFamily="2" charset="2"/>
              </a:rPr>
              <a:t> </a:t>
            </a:r>
            <a:r>
              <a:rPr lang="en-US" sz="2800" b="1" dirty="0"/>
              <a:t>CaCO</a:t>
            </a:r>
            <a:r>
              <a:rPr lang="en-US" sz="2800" b="1" baseline="-25000" dirty="0"/>
              <a:t>3 </a:t>
            </a:r>
            <a:r>
              <a:rPr lang="en-US" sz="2800" b="1" dirty="0"/>
              <a:t>+ CO</a:t>
            </a:r>
            <a:r>
              <a:rPr lang="en-US" sz="2800" b="1" baseline="-25000" dirty="0"/>
              <a:t>2</a:t>
            </a:r>
            <a:r>
              <a:rPr lang="en-US" sz="2800" b="1" dirty="0"/>
              <a:t> + 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n-US" sz="2800" dirty="0"/>
              <a:t>γ Ca</a:t>
            </a:r>
            <a:r>
              <a:rPr lang="en-US" sz="2800" baseline="30000" dirty="0"/>
              <a:t>2+ </a:t>
            </a:r>
            <a:r>
              <a:rPr lang="en-US" sz="2800" dirty="0"/>
              <a:t>= 0.26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n-US" sz="2800" dirty="0"/>
              <a:t>γ CO</a:t>
            </a:r>
            <a:r>
              <a:rPr lang="en-US" sz="2800" baseline="-25000" dirty="0"/>
              <a:t>3</a:t>
            </a:r>
            <a:r>
              <a:rPr lang="en-US" sz="2800" baseline="30000" dirty="0"/>
              <a:t>2- </a:t>
            </a:r>
            <a:r>
              <a:rPr lang="en-US" sz="2800" dirty="0"/>
              <a:t>= 0.20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n-US" sz="2800" dirty="0"/>
              <a:t>Ω = 3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θα</a:t>
            </a:r>
            <a:r>
              <a:rPr lang="en-US" sz="2800" dirty="0" err="1"/>
              <a:t>λάσσιο</a:t>
            </a:r>
            <a:r>
              <a:rPr lang="en-US" sz="2800" dirty="0"/>
              <a:t> </a:t>
            </a:r>
            <a:r>
              <a:rPr lang="en-US" sz="2800" dirty="0" err="1"/>
              <a:t>νερό</a:t>
            </a:r>
            <a:r>
              <a:rPr lang="en-US" sz="2800" dirty="0"/>
              <a:t> 3 </a:t>
            </a:r>
            <a:r>
              <a:rPr lang="en-US" sz="2800" dirty="0" err="1"/>
              <a:t>φορές</a:t>
            </a:r>
            <a:r>
              <a:rPr lang="en-US" sz="2800" dirty="0"/>
              <a:t> υπ</a:t>
            </a:r>
            <a:r>
              <a:rPr lang="en-US" sz="2800" dirty="0" err="1"/>
              <a:t>έρκορο</a:t>
            </a:r>
            <a:r>
              <a:rPr lang="en-US" sz="2800" dirty="0"/>
              <a:t> </a:t>
            </a:r>
            <a:r>
              <a:rPr lang="en-US" sz="2800" dirty="0" err="1"/>
              <a:t>σε</a:t>
            </a:r>
            <a:r>
              <a:rPr lang="en-US" sz="2800" dirty="0"/>
              <a:t> CaCO</a:t>
            </a:r>
            <a:r>
              <a:rPr lang="en-US" sz="2800" baseline="-25000" dirty="0"/>
              <a:t>3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κα</a:t>
            </a:r>
            <a:r>
              <a:rPr lang="en-US" sz="2800" dirty="0" err="1"/>
              <a:t>θίζηση</a:t>
            </a:r>
            <a:endParaRPr lang="en-US" sz="2800" baseline="-25000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baseline="-25000" dirty="0"/>
              <a:t> </a:t>
            </a:r>
            <a:r>
              <a:rPr lang="en-US" sz="2800" dirty="0" err="1"/>
              <a:t>Χημική</a:t>
            </a:r>
            <a:r>
              <a:rPr lang="en-US" sz="2800" dirty="0"/>
              <a:t> κα</a:t>
            </a:r>
            <a:r>
              <a:rPr lang="en-US" sz="2800" dirty="0" err="1"/>
              <a:t>θίζηση</a:t>
            </a:r>
            <a:r>
              <a:rPr lang="en-US" sz="2800" dirty="0"/>
              <a:t> </a:t>
            </a:r>
            <a:r>
              <a:rPr lang="en-US" sz="2800" dirty="0" err="1"/>
              <a:t>μόνο</a:t>
            </a:r>
            <a:r>
              <a:rPr lang="en-US" sz="2800" dirty="0"/>
              <a:t> </a:t>
            </a:r>
            <a:r>
              <a:rPr lang="en-US" sz="2800" dirty="0" err="1"/>
              <a:t>γι</a:t>
            </a:r>
            <a:r>
              <a:rPr lang="en-US" sz="2800" dirty="0"/>
              <a:t>α </a:t>
            </a:r>
            <a:r>
              <a:rPr lang="en-US" sz="2800" b="1" dirty="0"/>
              <a:t>αραγονίτη</a:t>
            </a:r>
            <a:r>
              <a:rPr lang="en-US" sz="2800" dirty="0"/>
              <a:t> σε ινώδης κρυστάλλους, σε συγκεκριμένες περιοχές (Μπαχάμες, Περσικός Κόλπος, Νεκρά Θάλασσα).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Ενδείξεις</a:t>
            </a:r>
            <a:r>
              <a:rPr lang="en-US" sz="2800" dirty="0"/>
              <a:t> επ</a:t>
            </a:r>
            <a:r>
              <a:rPr lang="en-US" sz="2800" dirty="0" err="1"/>
              <a:t>ίδρ</a:t>
            </a:r>
            <a:r>
              <a:rPr lang="en-US" sz="2800" dirty="0"/>
              <a:t>ασης Μg</a:t>
            </a:r>
            <a:r>
              <a:rPr lang="en-US" sz="2800" baseline="30000" dirty="0"/>
              <a:t>2+</a:t>
            </a:r>
            <a:r>
              <a:rPr lang="en-US" sz="2800" dirty="0"/>
              <a:t> και άλλων ιόντων στην παρεμπόδιση κρυστάλλωσης μη βιογενούς </a:t>
            </a:r>
            <a:r>
              <a:rPr lang="en-US" sz="2800" dirty="0" smtClean="0"/>
              <a:t>ασβεστίτη</a:t>
            </a:r>
            <a:r>
              <a:rPr lang="el-GR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0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/>
              <a:t>Παρεμπόδιση καθίζησης μη βιογενούς </a:t>
            </a:r>
            <a:r>
              <a:rPr lang="en-US" sz="3400" dirty="0"/>
              <a:t>CaCO</a:t>
            </a:r>
            <a:r>
              <a:rPr lang="en-US" sz="3400" baseline="-25000" dirty="0"/>
              <a:t>3</a:t>
            </a:r>
            <a:r>
              <a:rPr lang="en-US" sz="3400" dirty="0"/>
              <a:t> </a:t>
            </a:r>
            <a:r>
              <a:rPr lang="el-GR" sz="3400" dirty="0"/>
              <a:t>στο θαλάσσιο περιβάλλον παρουσία Μ</a:t>
            </a:r>
            <a:r>
              <a:rPr lang="en-US" sz="3400" dirty="0"/>
              <a:t>g</a:t>
            </a:r>
            <a:endParaRPr lang="el-GR" sz="3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744"/>
          <a:stretch>
            <a:fillRect/>
          </a:stretch>
        </p:blipFill>
        <p:spPr bwMode="auto">
          <a:xfrm>
            <a:off x="4101633" y="2087376"/>
            <a:ext cx="4407462" cy="306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61048" y="5725652"/>
            <a:ext cx="5425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http://www.gly.uga.edu/railsback/Fundamentals/MgFeAdsorption05.jpg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95811"/>
            <a:ext cx="3466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rial" pitchFamily="34" charset="0"/>
              </a:rPr>
              <a:t>Το </a:t>
            </a:r>
            <a:r>
              <a:rPr lang="en-US" dirty="0" smtClean="0">
                <a:cs typeface="Arial" pitchFamily="34" charset="0"/>
              </a:rPr>
              <a:t>Mg</a:t>
            </a:r>
            <a:r>
              <a:rPr lang="el-GR" dirty="0" smtClean="0">
                <a:cs typeface="Arial" pitchFamily="34" charset="0"/>
              </a:rPr>
              <a:t> είναι πιο άφθονο στο θαλασσινό νερό και έχει σχετικά υψηλότερο ιοντικό δυναμικό από το </a:t>
            </a:r>
            <a:r>
              <a:rPr lang="en-US" dirty="0" smtClean="0">
                <a:cs typeface="Arial" pitchFamily="34" charset="0"/>
              </a:rPr>
              <a:t>Ca</a:t>
            </a:r>
            <a:r>
              <a:rPr lang="el-GR" dirty="0" smtClean="0">
                <a:cs typeface="Arial" pitchFamily="34" charset="0"/>
              </a:rPr>
              <a:t> οπότε ενυδατώνεται σε μεγαλύτερο βαθμό  (έλκει περισσότερα μόρια νερού στο διάλυμα). </a:t>
            </a:r>
          </a:p>
          <a:p>
            <a:endParaRPr lang="el-GR" dirty="0" smtClean="0">
              <a:cs typeface="Arial" pitchFamily="34" charset="0"/>
            </a:endParaRPr>
          </a:p>
          <a:p>
            <a:r>
              <a:rPr lang="el-GR" dirty="0" smtClean="0">
                <a:cs typeface="Arial" pitchFamily="34" charset="0"/>
              </a:rPr>
              <a:t>Καθώς το </a:t>
            </a:r>
            <a:r>
              <a:rPr lang="en-US" dirty="0" smtClean="0">
                <a:cs typeface="Arial" pitchFamily="34" charset="0"/>
              </a:rPr>
              <a:t>Mg</a:t>
            </a:r>
            <a:r>
              <a:rPr lang="el-GR" dirty="0" smtClean="0">
                <a:cs typeface="Arial" pitchFamily="34" charset="0"/>
              </a:rPr>
              <a:t> μπορεί να αντικαταστήσει το </a:t>
            </a:r>
            <a:r>
              <a:rPr lang="en-US" dirty="0" smtClean="0">
                <a:cs typeface="Arial" pitchFamily="34" charset="0"/>
              </a:rPr>
              <a:t>C</a:t>
            </a:r>
            <a:r>
              <a:rPr lang="el-GR" dirty="0" smtClean="0">
                <a:cs typeface="Arial" pitchFamily="34" charset="0"/>
              </a:rPr>
              <a:t>α κατά τη κρυστάλλωση του ασβεστίτη (όχι όμως του </a:t>
            </a:r>
            <a:r>
              <a:rPr lang="el-GR" dirty="0" err="1" smtClean="0">
                <a:cs typeface="Arial" pitchFamily="34" charset="0"/>
              </a:rPr>
              <a:t>αραγονίτη</a:t>
            </a:r>
            <a:r>
              <a:rPr lang="el-GR" dirty="0" smtClean="0">
                <a:cs typeface="Arial" pitchFamily="34" charset="0"/>
              </a:rPr>
              <a:t> λόγω διαφοράς μεγέθους κυψελίδας) σταματά τη διαδικασία ανάπτυξης των κρυστάλλων ασβεστίτη</a:t>
            </a:r>
            <a:endParaRPr lang="en-GB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6140" y="5154884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0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Ωόλιθοι αραγονίτη- χημικά ανθρακικά </a:t>
            </a:r>
            <a:r>
              <a:rPr lang="el-GR" sz="3200" dirty="0" smtClean="0"/>
              <a:t>ιζήματα</a:t>
            </a:r>
            <a:endParaRPr lang="el-GR" sz="320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854073" y="1416274"/>
            <a:ext cx="33169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ΩΟΛΙΘΟΙ ΣΤΟ ΗΛΕΚΤΡΟΝΙΚΟ ΜΙΚΡΟΣΚΟΠΙΟ</a:t>
            </a:r>
          </a:p>
        </p:txBody>
      </p:sp>
      <p:pic>
        <p:nvPicPr>
          <p:cNvPr id="4" name="Picture 4" descr="grigo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8946" y="2159210"/>
            <a:ext cx="3604936" cy="2976420"/>
          </a:xfrm>
          <a:prstGeom prst="rect">
            <a:avLst/>
          </a:prstGeom>
          <a:noFill/>
        </p:spPr>
      </p:pic>
      <p:pic>
        <p:nvPicPr>
          <p:cNvPr id="5" name="Picture 6" descr="oolit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10633"/>
            <a:ext cx="2952328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71519" y="1416274"/>
            <a:ext cx="3384376" cy="79208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ΛΕΠΤΗ ΤΟΜΗ ΩΟΛΙΘΟΥ ΣΤΟ ΠΟΛΩΤΙΚΟ ΜΙΚΡΟΣΚΟΠΙΟ</a:t>
            </a:r>
          </a:p>
        </p:txBody>
      </p:sp>
      <p:sp>
        <p:nvSpPr>
          <p:cNvPr id="7" name="Rectangle 6"/>
          <p:cNvSpPr/>
          <p:nvPr/>
        </p:nvSpPr>
        <p:spPr>
          <a:xfrm>
            <a:off x="854073" y="5301208"/>
            <a:ext cx="7998695" cy="917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 smtClean="0"/>
              <a:t> </a:t>
            </a:r>
            <a:r>
              <a:rPr lang="el-GR" b="1" dirty="0" smtClean="0"/>
              <a:t>Ωόλιθοι</a:t>
            </a:r>
            <a:r>
              <a:rPr lang="el-GR" dirty="0" smtClean="0"/>
              <a:t>: Σφαιρικά </a:t>
            </a:r>
            <a:r>
              <a:rPr lang="el-GR" dirty="0" err="1" smtClean="0"/>
              <a:t>αραγονιτικά</a:t>
            </a:r>
            <a:r>
              <a:rPr lang="el-GR" dirty="0" smtClean="0"/>
              <a:t> σωματίδια με πυρήνα (</a:t>
            </a:r>
            <a:r>
              <a:rPr lang="el-GR" dirty="0" err="1" smtClean="0"/>
              <a:t>βιογενής</a:t>
            </a:r>
            <a:r>
              <a:rPr lang="el-GR" dirty="0" smtClean="0"/>
              <a:t>?) και συγκεντρικό ή ακτινωτό φλοιό. Απαντούν σε περιοχές ισχυρών παλιρροιακών ρευμάτων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/>
              <a:t> περιοδική αιώρηση των κόκκων και ανάπτυξη φλοιών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8039" y="473091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6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104929" y="473155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156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ΒΙΟΓΕΝΗΣ ΚΑΘΙΖΗΣΗ </a:t>
            </a:r>
            <a:r>
              <a:rPr lang="en-US" sz="4000" dirty="0" smtClean="0"/>
              <a:t>CaCO</a:t>
            </a:r>
            <a:r>
              <a:rPr lang="en-US" sz="4000" baseline="-25000" dirty="0" smtClean="0"/>
              <a:t>3</a:t>
            </a:r>
            <a:endParaRPr lang="el-GR" sz="4000" baseline="-25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Κυρίως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β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ιογενής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π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ροέλευση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των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θαλα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σσίων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ιζημάτων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Κατα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νάλωση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από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φυτο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πλαγκτόν (κοκκ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λιθο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φόρα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και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ζωο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πλαγκτόν (τρηματοφόρα) για σύνθεση σκελετού σε θερμές, αβαθείς λεκάνες (ανθρακικές πλατφόρμες π.χ.Μπαχάμες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θίζηση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σκελετών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μετά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το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θάν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ατο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Στρώματα CaCO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στον θαλάσσιο πυθμένα σε βάθη 1 - 4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km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Ελάττωση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πάχους ιζημάτων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σε βάθη &gt;4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km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Αύξηση ρυθμού διάλυσης με το βάθος (lysocline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Όριο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υπερκορεσμού θαλάσσιου νερού: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CCD (calcite compensation depth) 4.5 - 6 km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βάθος.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Παράγοντες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υποκορεσμού:</a:t>
            </a:r>
          </a:p>
          <a:p>
            <a:pPr eaLnBrk="0" hangingPunct="0">
              <a:buFontTx/>
              <a:buChar char="–"/>
            </a:pP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ελάττωση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θερμοκρασίας</a:t>
            </a:r>
          </a:p>
          <a:p>
            <a:pPr eaLnBrk="0" hangingPunct="0">
              <a:buFontTx/>
              <a:buChar char="–"/>
            </a:pP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αύξηση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πίεσης</a:t>
            </a:r>
          </a:p>
          <a:p>
            <a:pPr eaLnBrk="0" hangingPunct="0">
              <a:buFontTx/>
              <a:buChar char="–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ύξηση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συγκέντρωσης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λόγω αποσύνθεσης οργανικής ύλης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ΒΙΟΓΕΝΗΣ ΚΑΘΙΖΗΣΗ ΑΣΒΕΣΤΙΤΗ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40063" y="2234123"/>
            <a:ext cx="1691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err="1">
                <a:latin typeface="Corbel" pitchFamily="34" charset="0"/>
              </a:rPr>
              <a:t>Τρηματοφόρα</a:t>
            </a:r>
            <a:r>
              <a:rPr lang="el-GR" dirty="0">
                <a:latin typeface="Corbel" pitchFamily="34" charset="0"/>
              </a:rPr>
              <a:t> (ζωοπλαγκτόν)</a:t>
            </a:r>
            <a:endParaRPr lang="en-US" baseline="-25000" dirty="0">
              <a:latin typeface="Corbel" pitchFamily="34" charset="0"/>
            </a:endParaRPr>
          </a:p>
        </p:txBody>
      </p:sp>
      <p:pic>
        <p:nvPicPr>
          <p:cNvPr id="4" name="Picture 12" descr="tri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074" y="3018898"/>
            <a:ext cx="1615563" cy="16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7577953" y="3096977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4"/>
          <p:cNvGrpSpPr/>
          <p:nvPr/>
        </p:nvGrpSpPr>
        <p:grpSpPr>
          <a:xfrm>
            <a:off x="1300027" y="1419443"/>
            <a:ext cx="5310209" cy="4796518"/>
            <a:chOff x="3243607" y="478107"/>
            <a:chExt cx="4331412" cy="3701592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049" y="478107"/>
              <a:ext cx="3274970" cy="35555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07" y="4022496"/>
              <a:ext cx="2549316" cy="157203"/>
            </a:xfrm>
            <a:prstGeom prst="rect">
              <a:avLst/>
            </a:prstGeom>
          </p:spPr>
        </p:pic>
      </p:grpSp>
      <p:sp>
        <p:nvSpPr>
          <p:cNvPr id="10" name="Line 21"/>
          <p:cNvSpPr>
            <a:spLocks noChangeShapeType="1"/>
          </p:cNvSpPr>
          <p:nvPr/>
        </p:nvSpPr>
        <p:spPr bwMode="auto">
          <a:xfrm flipH="1">
            <a:off x="6416126" y="2795673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58284" y="1658558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err="1">
                <a:latin typeface="Corbel" pitchFamily="34" charset="0"/>
              </a:rPr>
              <a:t>Κοκκολιθοφόρα</a:t>
            </a:r>
            <a:r>
              <a:rPr lang="el-GR" dirty="0">
                <a:latin typeface="Corbel" pitchFamily="34" charset="0"/>
              </a:rPr>
              <a:t> (φυτοπλαγκτόν)</a:t>
            </a:r>
            <a:endParaRPr lang="en-US" baseline="-25000" dirty="0">
              <a:latin typeface="Corbel" pitchFamily="34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73297" y="2304889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240753" y="3538429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orbel" pitchFamily="34" charset="0"/>
              </a:rPr>
              <a:t>Βρυόζωα</a:t>
            </a:r>
            <a:endParaRPr lang="en-US" baseline="-25000" dirty="0">
              <a:latin typeface="Corbel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839127" y="5373216"/>
            <a:ext cx="160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orbel" pitchFamily="34" charset="0"/>
              </a:rPr>
              <a:t>Γαστερόποδα</a:t>
            </a:r>
            <a:endParaRPr lang="en-US" baseline="-25000" dirty="0">
              <a:latin typeface="Corbel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785865" y="1584809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orbel" pitchFamily="34" charset="0"/>
              </a:rPr>
              <a:t>κοράλλια</a:t>
            </a:r>
            <a:endParaRPr lang="en-US" baseline="-25000" dirty="0">
              <a:latin typeface="Corb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3103" y="574254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261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Πώς ρυθμίζεται το </a:t>
            </a:r>
            <a:r>
              <a:rPr lang="en-US" sz="3000" dirty="0"/>
              <a:t>pH</a:t>
            </a:r>
            <a:r>
              <a:rPr lang="el-GR" sz="3000" dirty="0"/>
              <a:t> του θαλασσινού νερού </a:t>
            </a:r>
            <a:r>
              <a:rPr lang="el-GR" sz="3000" dirty="0">
                <a:solidFill>
                  <a:srgbClr val="FF0000"/>
                </a:solidFill>
              </a:rPr>
              <a:t>(</a:t>
            </a:r>
            <a:r>
              <a:rPr lang="en-US" sz="3000" dirty="0">
                <a:solidFill>
                  <a:srgbClr val="FF0000"/>
                </a:solidFill>
              </a:rPr>
              <a:t>SOS</a:t>
            </a:r>
            <a:r>
              <a:rPr lang="en-US" sz="3000" dirty="0" smtClean="0">
                <a:solidFill>
                  <a:srgbClr val="FF0000"/>
                </a:solidFill>
              </a:rPr>
              <a:t>)</a:t>
            </a:r>
            <a:endParaRPr lang="el-GR" sz="3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 =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log[H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+]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Ρύθμιση του θαλάσσιου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από: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της ατμόσφαιρας,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CaCO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τα οποία αντιδρούν μεταξύ τους και ρυθμίζουν το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pH.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H</a:t>
            </a:r>
            <a:r>
              <a:rPr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↔ H</a:t>
            </a:r>
            <a:r>
              <a:rPr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	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 =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1.47</a:t>
            </a: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Προσφορά Η</a:t>
            </a:r>
            <a:r>
              <a:rPr lang="el-GR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+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και ελάττωση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pH: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l-GR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↔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Η</a:t>
            </a:r>
            <a:r>
              <a:rPr lang="el-G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Η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l-G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en-U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pK1 = 6.4 (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ασθενές οξύ)</a:t>
            </a:r>
            <a:endParaRPr lang="en-US" sz="20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↔ 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</a:t>
            </a:r>
            <a:r>
              <a:rPr lang="el-G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CO</a:t>
            </a:r>
            <a:r>
              <a:rPr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			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pK2 = 10.3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Κατανάλωση Η</a:t>
            </a:r>
            <a:r>
              <a:rPr lang="el-GR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και αύξηση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pH:</a:t>
            </a:r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CaCO</a:t>
            </a:r>
            <a:r>
              <a:rPr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↔ Ca</a:t>
            </a:r>
            <a:r>
              <a:rPr lang="en-U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2+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2HCO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l-GR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Τελικό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θαλάσσιου νερού 8.1 – 8.3</a:t>
            </a:r>
          </a:p>
          <a:p>
            <a:pPr>
              <a:lnSpc>
                <a:spcPct val="80000"/>
              </a:lnSpc>
            </a:pP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Κυρίαρχο ιόν – φορέας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HCO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Σύσταση του θαλάσσιου νερού και παράγοντες ελέγχου</a:t>
            </a:r>
            <a:r>
              <a:rPr lang="en-US" sz="2400" dirty="0"/>
              <a:t> </a:t>
            </a:r>
            <a:r>
              <a:rPr lang="el-GR" sz="2400" dirty="0"/>
              <a:t>συγκέντρωσης </a:t>
            </a:r>
            <a:r>
              <a:rPr lang="el-GR" sz="2400" dirty="0" smtClean="0"/>
              <a:t>στοιχείων.</a:t>
            </a:r>
            <a:endParaRPr lang="el-GR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Συντηρητικά, ανακυκλώσιμα (θρεπτικά), </a:t>
            </a:r>
            <a:r>
              <a:rPr lang="el-GR" sz="2400" dirty="0" smtClean="0"/>
              <a:t>προσροφημένα. </a:t>
            </a:r>
            <a:r>
              <a:rPr lang="el-GR" sz="2400" dirty="0"/>
              <a:t>χημικά στοιχεία στο θαλάσσιο </a:t>
            </a:r>
            <a:r>
              <a:rPr lang="el-GR" sz="2400" dirty="0" smtClean="0"/>
              <a:t>περιβάλλον.</a:t>
            </a:r>
            <a:endParaRPr lang="el-GR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Ανθρακικά ιζήματα στο θαλάσσιο </a:t>
            </a:r>
            <a:r>
              <a:rPr lang="el-GR" sz="2400" dirty="0" smtClean="0"/>
              <a:t>περιβάλλον.</a:t>
            </a:r>
            <a:endParaRPr lang="el-GR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Ρύθμιση του </a:t>
            </a:r>
            <a:r>
              <a:rPr lang="en-US" sz="2400" dirty="0"/>
              <a:t>pH </a:t>
            </a:r>
            <a:r>
              <a:rPr lang="el-GR" sz="2400" dirty="0"/>
              <a:t> στο θαλασσινό </a:t>
            </a:r>
            <a:r>
              <a:rPr lang="el-GR" sz="2400" dirty="0" smtClean="0"/>
              <a:t>νερό.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371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/>
              <a:t>Αργυράκη </a:t>
            </a:r>
            <a:r>
              <a:rPr lang="el-GR" sz="2000" smtClean="0"/>
              <a:t>2015. </a:t>
            </a:r>
            <a:r>
              <a:rPr lang="el-GR" sz="2000" dirty="0"/>
              <a:t>Αριάδνη Αργυράκη. 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Βιογεωχημικοί κύκλοι Θρεπτικών στοιχείων (</a:t>
            </a:r>
            <a:r>
              <a:rPr lang="en-US" sz="2000" dirty="0"/>
              <a:t>N)</a:t>
            </a:r>
            <a:r>
              <a:rPr lang="el-GR" sz="2000" dirty="0"/>
              <a:t>. </a:t>
            </a:r>
            <a:r>
              <a:rPr lang="en-US" sz="2000" dirty="0"/>
              <a:t>Copyrighted.</a:t>
            </a:r>
            <a:r>
              <a:rPr lang="el-GR" sz="2000" dirty="0"/>
              <a:t> Σύνδεσμος</a:t>
            </a:r>
            <a:r>
              <a:rPr lang="en-US" sz="2000" dirty="0"/>
              <a:t>: http://www.gly.uga.edu/railsback/Fundamentals/SFMGNutrientCycles06-IV.jpg</a:t>
            </a:r>
            <a:r>
              <a:rPr lang="el-GR" sz="2000" dirty="0"/>
              <a:t>. Πηγή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</a:t>
            </a:r>
            <a:r>
              <a:rPr lang="en-US" sz="2000" dirty="0" smtClean="0"/>
              <a:t> </a:t>
            </a:r>
            <a:r>
              <a:rPr lang="el-GR" sz="2000" dirty="0"/>
              <a:t>Βιογεωχημικοί κύκλοι Θρεπτικών στοιχείων </a:t>
            </a:r>
            <a:r>
              <a:rPr lang="el-GR" sz="2000" dirty="0" smtClean="0"/>
              <a:t>(</a:t>
            </a:r>
            <a:r>
              <a:rPr lang="en-US" sz="2000" dirty="0"/>
              <a:t>P</a:t>
            </a:r>
            <a:r>
              <a:rPr lang="en-US" sz="2000" dirty="0" smtClean="0"/>
              <a:t>)</a:t>
            </a:r>
            <a:r>
              <a:rPr lang="el-GR" sz="2000" dirty="0"/>
              <a:t>. </a:t>
            </a:r>
            <a:r>
              <a:rPr lang="en-US" sz="2000" dirty="0"/>
              <a:t>Copyrighted.</a:t>
            </a:r>
            <a:r>
              <a:rPr lang="el-GR" sz="2000" dirty="0"/>
              <a:t> Σύνδεσμος</a:t>
            </a:r>
            <a:r>
              <a:rPr lang="en-US" sz="2000" dirty="0"/>
              <a:t>: http://www.gly.uga.edu/railsback/Fundamentals/SFMGNutrientCycles06-IV.jpg</a:t>
            </a:r>
            <a:r>
              <a:rPr lang="el-GR" sz="2000" dirty="0"/>
              <a:t>. Πηγή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3:</a:t>
            </a:r>
            <a:r>
              <a:rPr lang="en-US" sz="2000" dirty="0" smtClean="0"/>
              <a:t> </a:t>
            </a:r>
            <a:r>
              <a:rPr lang="el-GR" sz="2000" dirty="0"/>
              <a:t>Βιογεωχημικοί κύκλοι Θρεπτικών στοιχείων </a:t>
            </a:r>
            <a:r>
              <a:rPr lang="el-GR" sz="2000" dirty="0" smtClean="0"/>
              <a:t>(</a:t>
            </a:r>
            <a:r>
              <a:rPr lang="en-US" sz="2000" dirty="0" smtClean="0"/>
              <a:t>Si)</a:t>
            </a:r>
            <a:r>
              <a:rPr lang="el-GR" sz="2000" dirty="0"/>
              <a:t>. </a:t>
            </a:r>
            <a:r>
              <a:rPr lang="en-US" sz="2000" dirty="0"/>
              <a:t>Copyrighted.</a:t>
            </a:r>
            <a:r>
              <a:rPr lang="el-GR" sz="2000" dirty="0"/>
              <a:t> Σύνδεσμος</a:t>
            </a:r>
            <a:r>
              <a:rPr lang="en-US" sz="2000" dirty="0"/>
              <a:t>: http://www.gly.uga.edu/railsback/Fundamentals/SFMGNutrientCycles06-IV.jpg</a:t>
            </a:r>
            <a:r>
              <a:rPr lang="el-GR" sz="2000" dirty="0"/>
              <a:t>. Πηγή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 smtClean="0"/>
              <a:t>www.gly.uga.edu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Βιογεωχημικοί κύκλοι Θρεπτικών στοιχείων </a:t>
            </a:r>
            <a:r>
              <a:rPr lang="el-GR" sz="2000" dirty="0" smtClean="0"/>
              <a:t>(</a:t>
            </a:r>
            <a:r>
              <a:rPr lang="en-US" sz="2000" dirty="0" smtClean="0"/>
              <a:t>Fe)</a:t>
            </a:r>
            <a:r>
              <a:rPr lang="el-GR" sz="2000" dirty="0"/>
              <a:t>. </a:t>
            </a:r>
            <a:r>
              <a:rPr lang="en-US" sz="2000" dirty="0"/>
              <a:t>Copyrighted.</a:t>
            </a:r>
            <a:r>
              <a:rPr lang="el-GR" sz="2000" dirty="0"/>
              <a:t> Σύνδεσμος</a:t>
            </a:r>
            <a:r>
              <a:rPr lang="en-US" sz="2000" dirty="0"/>
              <a:t>: http://www.gly.uga.edu/railsback/Fundamentals/SFMGNutrientCycles06-IV.jpg</a:t>
            </a:r>
            <a:r>
              <a:rPr lang="el-GR" sz="2000" dirty="0"/>
              <a:t>. Πηγή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Κατανομή θρεπτικών στοιχείων στους ωκεανούς. </a:t>
            </a:r>
            <a:r>
              <a:rPr lang="en-US" sz="2000" dirty="0" smtClean="0"/>
              <a:t>Copyrighted.</a:t>
            </a:r>
            <a:r>
              <a:rPr lang="el-GR" sz="2000" dirty="0"/>
              <a:t> Πηγή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smtClean="0"/>
              <a:t>Sverdrup et al. 1942, Chester 1990 and </a:t>
            </a:r>
            <a:r>
              <a:rPr lang="en-US" sz="2000" dirty="0" err="1" smtClean="0"/>
              <a:t>Millero</a:t>
            </a:r>
            <a:r>
              <a:rPr lang="en-US" sz="2000" dirty="0" smtClean="0"/>
              <a:t> 1996.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6: </a:t>
            </a:r>
            <a:r>
              <a:rPr lang="en-US" sz="2000" dirty="0" smtClean="0"/>
              <a:t>Variation in concentration of solutes in the oceans </a:t>
            </a:r>
            <a:r>
              <a:rPr lang="en-US" sz="2000" dirty="0" err="1" smtClean="0"/>
              <a:t>Ia</a:t>
            </a:r>
            <a:r>
              <a:rPr lang="en-US" sz="2000" dirty="0" smtClean="0"/>
              <a:t>: Nutrients and biological productivity</a:t>
            </a:r>
            <a:r>
              <a:rPr lang="el-GR" sz="2000" dirty="0" smtClean="0"/>
              <a:t>.</a:t>
            </a:r>
            <a:r>
              <a:rPr lang="en-US" sz="2000" dirty="0" smtClean="0"/>
              <a:t> Copyright L. Bruce </a:t>
            </a:r>
            <a:r>
              <a:rPr lang="en-US" sz="2000" dirty="0" err="1" smtClean="0"/>
              <a:t>Railsback</a:t>
            </a:r>
            <a:r>
              <a:rPr lang="en-US" sz="2000" dirty="0" smtClean="0"/>
              <a:t>, Department of Geology, University of Georgia, Athens, Georgia 30602-2501 U.S.A.. </a:t>
            </a:r>
            <a:r>
              <a:rPr lang="el-GR" sz="2000" dirty="0" smtClean="0"/>
              <a:t>Σύνδεσμος</a:t>
            </a:r>
            <a:r>
              <a:rPr lang="en-US" sz="2000" dirty="0" smtClean="0"/>
              <a:t>: http://www.gly.uga.edu/railsback/Fundamentals/OceanSolutes18Ia.jpg. </a:t>
            </a:r>
            <a:r>
              <a:rPr lang="el-GR" sz="2000" dirty="0" smtClean="0"/>
              <a:t>Πηγή</a:t>
            </a:r>
            <a:r>
              <a:rPr lang="en-US" sz="2000" dirty="0" smtClean="0"/>
              <a:t>: www.gly.uga.edu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n-US" sz="2000" dirty="0" smtClean="0"/>
              <a:t>. </a:t>
            </a:r>
            <a:r>
              <a:rPr lang="el-GR" sz="2000" dirty="0"/>
              <a:t>Σύνδεσμος</a:t>
            </a:r>
            <a:r>
              <a:rPr lang="en-US" sz="2000" dirty="0"/>
              <a:t>: </a:t>
            </a:r>
            <a:r>
              <a:rPr lang="en-GB" sz="2000" dirty="0" smtClean="0"/>
              <a:t>http</a:t>
            </a:r>
            <a:r>
              <a:rPr lang="en-GB" sz="2000" dirty="0"/>
              <a:t>://</a:t>
            </a:r>
            <a:r>
              <a:rPr lang="en-GB" sz="2000" dirty="0" smtClean="0"/>
              <a:t>www.gly.uga.edu/railsback/Fundamentals/OceanSolutes18IV.jpg. </a:t>
            </a:r>
            <a:r>
              <a:rPr lang="el-GR" sz="2000" dirty="0" smtClean="0"/>
              <a:t>Πηγή</a:t>
            </a:r>
            <a:r>
              <a:rPr lang="en-US" sz="2000" dirty="0"/>
              <a:t>: </a:t>
            </a:r>
            <a:r>
              <a:rPr lang="en-US" sz="2000" dirty="0" smtClean="0"/>
              <a:t>www.gly.uga.edu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991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8:</a:t>
            </a:r>
            <a:r>
              <a:rPr lang="en-US" sz="2000" dirty="0"/>
              <a:t> Copyrighted. </a:t>
            </a:r>
            <a:r>
              <a:rPr lang="el-GR" sz="2000" dirty="0"/>
              <a:t>Σύνδεσμος</a:t>
            </a:r>
            <a:r>
              <a:rPr lang="en-US" sz="2000" dirty="0"/>
              <a:t>: </a:t>
            </a:r>
            <a:r>
              <a:rPr lang="en-GB" sz="2000" dirty="0"/>
              <a:t>http://www.gly.uga.edu/railsback/Fundamentals/OceanSolutes18V.jpg. </a:t>
            </a:r>
            <a:r>
              <a:rPr lang="el-GR" sz="2000" dirty="0"/>
              <a:t>Πηγή</a:t>
            </a:r>
            <a:r>
              <a:rPr lang="en-US" sz="2000" dirty="0"/>
              <a:t>: 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9</a:t>
            </a:r>
            <a:r>
              <a:rPr lang="el-GR" sz="2000" dirty="0"/>
              <a:t>:</a:t>
            </a:r>
            <a:r>
              <a:rPr lang="en-US" sz="2000" dirty="0"/>
              <a:t> Copyrighted. </a:t>
            </a:r>
            <a:r>
              <a:rPr lang="el-GR" sz="2000" dirty="0"/>
              <a:t>Σύνδεσμος</a:t>
            </a:r>
            <a:r>
              <a:rPr lang="en-US" sz="2000" dirty="0"/>
              <a:t>: </a:t>
            </a:r>
            <a:r>
              <a:rPr lang="en-GB" sz="2000" dirty="0"/>
              <a:t>http://www.gly.uga.edu/railsback/Fundamentals/OceanSolutes18V.jpg. </a:t>
            </a:r>
            <a:r>
              <a:rPr lang="el-GR" sz="2000" dirty="0"/>
              <a:t>Πηγή</a:t>
            </a:r>
            <a:r>
              <a:rPr lang="en-US" sz="2000" dirty="0"/>
              <a:t>: 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10: </a:t>
            </a:r>
            <a:r>
              <a:rPr lang="en-US" sz="2000" dirty="0"/>
              <a:t>Concentrations and residence times of solutes in seawater. Copyright L. Bruce </a:t>
            </a:r>
            <a:r>
              <a:rPr lang="en-US" sz="2000" dirty="0" err="1"/>
              <a:t>Railsback</a:t>
            </a:r>
            <a:r>
              <a:rPr lang="en-US" sz="2000" dirty="0"/>
              <a:t>, Department of Geology, University of Georgia, Athens, Georgia 30602-2501 U.S.A. </a:t>
            </a:r>
            <a:r>
              <a:rPr lang="el-GR" sz="2000" dirty="0"/>
              <a:t>Σύνδεσμος</a:t>
            </a:r>
            <a:r>
              <a:rPr lang="en-US" sz="2000" dirty="0"/>
              <a:t>: http://www.gly.uga.edu/railsback/Fundamentals/SFMGSWConcnandResidenceTime1.jpg</a:t>
            </a:r>
            <a:r>
              <a:rPr lang="el-GR" sz="2000" dirty="0"/>
              <a:t>. Πηγή</a:t>
            </a:r>
            <a:r>
              <a:rPr lang="en-US" sz="2000" dirty="0"/>
              <a:t>: </a:t>
            </a:r>
            <a:r>
              <a:rPr lang="en-US" sz="2000" dirty="0" smtClean="0"/>
              <a:t>www.gly.uga.edu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51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11: </a:t>
            </a:r>
            <a:r>
              <a:rPr lang="en-US" sz="2000" dirty="0"/>
              <a:t>Concentrations and residence times of solutes in seawater. Copyright L. Bruce </a:t>
            </a:r>
            <a:r>
              <a:rPr lang="en-US" sz="2000" dirty="0" err="1"/>
              <a:t>Railsback</a:t>
            </a:r>
            <a:r>
              <a:rPr lang="en-US" sz="2000" dirty="0"/>
              <a:t>, Department of Geology, University of Georgia, Athens, Georgia 30602-2501 U.S.A. </a:t>
            </a:r>
            <a:r>
              <a:rPr lang="el-GR" sz="2000" dirty="0"/>
              <a:t>Σύνδεσμος</a:t>
            </a:r>
            <a:r>
              <a:rPr lang="en-US" sz="2000" dirty="0"/>
              <a:t>: http://www.gly.uga.edu/railsback/Fundamentals/SFMGSWConcnandResidenceTime2.jpg</a:t>
            </a:r>
            <a:r>
              <a:rPr lang="el-GR" sz="2000" dirty="0"/>
              <a:t>. Πηγή</a:t>
            </a:r>
            <a:r>
              <a:rPr lang="en-US" sz="2000" dirty="0"/>
              <a:t>: 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</a:t>
            </a:r>
            <a:r>
              <a:rPr lang="el-GR" sz="2000" dirty="0"/>
              <a:t>2:</a:t>
            </a:r>
            <a:r>
              <a:rPr lang="en-US" sz="2000" dirty="0"/>
              <a:t> </a:t>
            </a:r>
            <a:r>
              <a:rPr lang="el-GR" sz="2000" dirty="0" smtClean="0"/>
              <a:t>Χάρτης θαλάσσιων ιζημάτων.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</a:t>
            </a:r>
            <a:r>
              <a:rPr lang="el-GR" sz="2000" dirty="0"/>
              <a:t>3:</a:t>
            </a:r>
            <a:r>
              <a:rPr lang="en-US" sz="2000" dirty="0"/>
              <a:t> </a:t>
            </a:r>
            <a:r>
              <a:rPr lang="en-US" sz="2000" dirty="0" smtClean="0"/>
              <a:t>Calcite. Copyrighted</a:t>
            </a:r>
            <a:r>
              <a:rPr lang="en-US" sz="2000" dirty="0"/>
              <a:t>. </a:t>
            </a:r>
            <a:r>
              <a:rPr lang="el-GR" sz="2000" dirty="0"/>
              <a:t>Σύνδεσμος</a:t>
            </a:r>
            <a:r>
              <a:rPr lang="en-US" sz="2000" dirty="0"/>
              <a:t>: </a:t>
            </a:r>
            <a:r>
              <a:rPr lang="en-GB" sz="2000" dirty="0"/>
              <a:t>http://www.gly.uga.edu/railsback/Fundamentals/SFMGCaCO3Table1.jpg. </a:t>
            </a:r>
            <a:r>
              <a:rPr lang="el-GR" sz="2000" dirty="0"/>
              <a:t>Πηγή</a:t>
            </a:r>
            <a:r>
              <a:rPr lang="en-US" sz="2000" dirty="0"/>
              <a:t>: </a:t>
            </a:r>
            <a:r>
              <a:rPr lang="en-GB" sz="2000" dirty="0"/>
              <a:t>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14</a:t>
            </a:r>
            <a:r>
              <a:rPr lang="el-GR" sz="2000" dirty="0" smtClean="0"/>
              <a:t>:</a:t>
            </a:r>
            <a:r>
              <a:rPr lang="en-US" sz="2000" dirty="0" smtClean="0"/>
              <a:t> Aragonite. Copyrighted</a:t>
            </a:r>
            <a:r>
              <a:rPr lang="en-US" sz="2000" dirty="0"/>
              <a:t>. </a:t>
            </a:r>
            <a:r>
              <a:rPr lang="el-GR" sz="2000" dirty="0"/>
              <a:t>Σύνδεσμος</a:t>
            </a:r>
            <a:r>
              <a:rPr lang="en-US" sz="2000" dirty="0"/>
              <a:t>: </a:t>
            </a:r>
            <a:r>
              <a:rPr lang="en-GB" sz="2000" dirty="0"/>
              <a:t>http://www.gly.uga.edu/railsback/Fundamentals/SFMGCaCO3Table1.jpg. </a:t>
            </a:r>
            <a:r>
              <a:rPr lang="el-GR" sz="2000" dirty="0"/>
              <a:t>Πηγή</a:t>
            </a:r>
            <a:r>
              <a:rPr lang="en-US" sz="2000" dirty="0"/>
              <a:t>: </a:t>
            </a:r>
            <a:r>
              <a:rPr lang="en-GB" sz="2000" dirty="0" smtClean="0"/>
              <a:t>www.gly.uga.edu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730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5</a:t>
            </a:r>
            <a:r>
              <a:rPr lang="en-US" dirty="0" smtClean="0"/>
              <a:t>/</a:t>
            </a:r>
            <a:r>
              <a:rPr lang="el-GR" smtClean="0"/>
              <a:t>5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</a:t>
            </a:r>
            <a:r>
              <a:rPr lang="el-GR" sz="2000" dirty="0"/>
              <a:t>5:</a:t>
            </a:r>
            <a:r>
              <a:rPr lang="en-US" sz="2000" dirty="0"/>
              <a:t> Copyrighted.</a:t>
            </a:r>
            <a:r>
              <a:rPr lang="en-GB" sz="2000" dirty="0"/>
              <a:t> </a:t>
            </a:r>
            <a:r>
              <a:rPr lang="el-GR" sz="2000" dirty="0"/>
              <a:t>Σύνδεσμος</a:t>
            </a:r>
            <a:r>
              <a:rPr lang="en-US" sz="2000" dirty="0"/>
              <a:t>: </a:t>
            </a:r>
            <a:r>
              <a:rPr lang="en-GB" sz="2000" dirty="0"/>
              <a:t>http://www.gly.uga.edu/railsback/Fundamentals/MgFeAdsorption05.jpg. </a:t>
            </a:r>
            <a:r>
              <a:rPr lang="el-GR" sz="2000" dirty="0"/>
              <a:t>Πηγή</a:t>
            </a:r>
            <a:r>
              <a:rPr lang="en-US" sz="2000" dirty="0"/>
              <a:t>: </a:t>
            </a:r>
            <a:r>
              <a:rPr lang="en-GB" sz="2000" dirty="0"/>
              <a:t>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16: </a:t>
            </a:r>
            <a:r>
              <a:rPr lang="el-GR" sz="2000" dirty="0" smtClean="0"/>
              <a:t>Ωόλιθοι</a:t>
            </a:r>
            <a:r>
              <a:rPr lang="en-US" sz="2000" dirty="0" smtClean="0"/>
              <a:t>. </a:t>
            </a:r>
            <a:r>
              <a:rPr lang="en-US" sz="2000" dirty="0"/>
              <a:t>Copyright University of Southampton</a:t>
            </a:r>
            <a:r>
              <a:rPr lang="el-GR" sz="2000" dirty="0"/>
              <a:t>. Σύνδεσμος</a:t>
            </a:r>
            <a:r>
              <a:rPr lang="en-US" sz="2000" dirty="0"/>
              <a:t>: http://www.southampton.ac.uk/~imw/jpg/grigor1.jpg</a:t>
            </a:r>
            <a:r>
              <a:rPr lang="el-GR" sz="2000" dirty="0"/>
              <a:t>. Πηγή</a:t>
            </a:r>
            <a:r>
              <a:rPr lang="en-US" sz="2000" dirty="0"/>
              <a:t>: www.southampton.ac.uk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17</a:t>
            </a:r>
            <a:r>
              <a:rPr lang="el-GR" sz="2000"/>
              <a:t>: </a:t>
            </a:r>
            <a:r>
              <a:rPr lang="el-GR" sz="2000" smtClean="0"/>
              <a:t>Λεπτή τομή ωόλιθου στο πολωτικό μικροσκόπιο. </a:t>
            </a:r>
            <a:r>
              <a:rPr lang="en-US" sz="2000" dirty="0"/>
              <a:t>Copyright</a:t>
            </a:r>
            <a:r>
              <a:rPr lang="el-GR" sz="2000" dirty="0"/>
              <a:t> </a:t>
            </a:r>
            <a:r>
              <a:rPr lang="en-US" sz="2000" dirty="0" err="1"/>
              <a:t>MicroscopyU</a:t>
            </a:r>
            <a:r>
              <a:rPr lang="en-US" sz="2000" dirty="0"/>
              <a:t>.</a:t>
            </a:r>
            <a:r>
              <a:rPr lang="el-GR" sz="2000" dirty="0"/>
              <a:t> Σύνδεσμος</a:t>
            </a:r>
            <a:r>
              <a:rPr lang="en-US" sz="2000" dirty="0"/>
              <a:t>: http://www.microscopyu.com/articles/polarized/oolite.html</a:t>
            </a:r>
            <a:r>
              <a:rPr lang="el-GR" sz="2000" dirty="0"/>
              <a:t>. Πηγή</a:t>
            </a:r>
            <a:r>
              <a:rPr lang="en-US" sz="2000" dirty="0"/>
              <a:t>: http://www.microscopyu.com/articles/polarized/oolite.html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</a:t>
            </a:r>
            <a:r>
              <a:rPr lang="el-GR" sz="2000" dirty="0"/>
              <a:t>8:</a:t>
            </a:r>
            <a:r>
              <a:rPr lang="en-US" sz="2000" dirty="0"/>
              <a:t> 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908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Θαλασσινό νερό στην υδρόσφαιρα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Θαλασσινό νερό -&gt; το μεγαλύτερο μέρος της υδρόσφαιρας (97% του συνολικού νερού στην επιφάνεια της γης</a:t>
            </a:r>
            <a:r>
              <a:rPr lang="el-GR" sz="2800" dirty="0" smtClean="0"/>
              <a:t>).</a:t>
            </a:r>
            <a:endParaRPr lang="el-GR" sz="2800" dirty="0"/>
          </a:p>
          <a:p>
            <a:r>
              <a:rPr lang="el-GR" sz="2800" dirty="0"/>
              <a:t>Καλύπτει το 71% της γήινης </a:t>
            </a:r>
            <a:r>
              <a:rPr lang="el-GR" sz="2800" dirty="0" smtClean="0"/>
              <a:t>επιφάνειας.</a:t>
            </a:r>
            <a:endParaRPr lang="el-GR" sz="2800" dirty="0"/>
          </a:p>
          <a:p>
            <a:r>
              <a:rPr lang="el-GR" sz="2800" dirty="0"/>
              <a:t>Μέσο βάθος 3800 </a:t>
            </a:r>
            <a:r>
              <a:rPr lang="en-US" sz="2800" dirty="0" smtClean="0"/>
              <a:t>m</a:t>
            </a:r>
            <a:r>
              <a:rPr lang="el-GR" sz="2800" dirty="0" smtClean="0"/>
              <a:t>.</a:t>
            </a:r>
            <a:endParaRPr lang="en-US" sz="2800" dirty="0"/>
          </a:p>
          <a:p>
            <a:r>
              <a:rPr lang="el-GR" sz="2800" dirty="0"/>
              <a:t>~1370 </a:t>
            </a:r>
            <a:r>
              <a:rPr lang="en-US" sz="2800" dirty="0"/>
              <a:t>x 10</a:t>
            </a:r>
            <a:r>
              <a:rPr lang="en-US" sz="2800" baseline="30000" dirty="0"/>
              <a:t>6</a:t>
            </a:r>
            <a:r>
              <a:rPr lang="en-US" sz="2800" dirty="0"/>
              <a:t> km</a:t>
            </a:r>
            <a:r>
              <a:rPr lang="en-US" sz="2800" baseline="30000" dirty="0"/>
              <a:t>3</a:t>
            </a:r>
            <a:r>
              <a:rPr lang="en-US" sz="2800" dirty="0"/>
              <a:t> </a:t>
            </a:r>
            <a:r>
              <a:rPr lang="el-GR" sz="2800" dirty="0" smtClean="0"/>
              <a:t>νερού.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832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5075BC"/>
                </a:solidFill>
              </a:rPr>
              <a:t>ΣΥΣΤΑΣΗ ΠΟΤΑΜΙΟΥ &amp; ΘΑΛΑΣΣΙΟΥ ΝΕΡΟΥ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8315" y="1417638"/>
            <a:ext cx="828092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/>
              <a:t>Σύσταση μέσου ποτάμιου και θαλάσσιου νερού (</a:t>
            </a:r>
            <a:r>
              <a:rPr lang="en-US" sz="1800" dirty="0" err="1" smtClean="0"/>
              <a:t>Berner</a:t>
            </a:r>
            <a:r>
              <a:rPr lang="en-US" sz="1800" dirty="0" smtClean="0"/>
              <a:t> &amp;</a:t>
            </a:r>
            <a:r>
              <a:rPr lang="en-US" sz="1800" dirty="0" err="1" smtClean="0"/>
              <a:t>Berner</a:t>
            </a:r>
            <a:r>
              <a:rPr lang="en-US" sz="1800" dirty="0" smtClean="0"/>
              <a:t>, 1987; </a:t>
            </a:r>
            <a:r>
              <a:rPr lang="en-US" sz="1800" dirty="0" err="1" smtClean="0"/>
              <a:t>Broecker</a:t>
            </a:r>
            <a:r>
              <a:rPr lang="en-US" sz="1800" dirty="0" smtClean="0"/>
              <a:t> &amp; Peng, 1982)</a:t>
            </a:r>
            <a:r>
              <a:rPr lang="el-GR" sz="1800" dirty="0" smtClean="0"/>
              <a:t> σε </a:t>
            </a:r>
            <a:r>
              <a:rPr lang="en-US" sz="1800" dirty="0" err="1" smtClean="0"/>
              <a:t>mmol</a:t>
            </a:r>
            <a:r>
              <a:rPr lang="en-US" sz="1800" dirty="0" smtClean="0"/>
              <a:t> /l</a:t>
            </a:r>
          </a:p>
          <a:p>
            <a:pPr>
              <a:buFontTx/>
              <a:buNone/>
            </a:pPr>
            <a:r>
              <a:rPr lang="el-GR" sz="1800" dirty="0" smtClean="0"/>
              <a:t>	</a:t>
            </a:r>
            <a:r>
              <a:rPr lang="en-US" sz="1800" b="1" dirty="0" smtClean="0"/>
              <a:t>I</a:t>
            </a:r>
            <a:r>
              <a:rPr lang="el-GR" sz="1800" b="1" dirty="0" smtClean="0"/>
              <a:t>όν			Ποτάμιο νερό		Θάλασσα</a:t>
            </a:r>
          </a:p>
          <a:p>
            <a:pPr>
              <a:buFontTx/>
              <a:buNone/>
            </a:pPr>
            <a:r>
              <a:rPr lang="en-US" sz="1800" dirty="0" smtClean="0"/>
              <a:t>	Na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			0.23			470</a:t>
            </a:r>
          </a:p>
          <a:p>
            <a:pPr>
              <a:buFontTx/>
              <a:buNone/>
            </a:pPr>
            <a:r>
              <a:rPr lang="en-US" sz="1800" dirty="0" smtClean="0"/>
              <a:t>	Mg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			0.14			53</a:t>
            </a:r>
          </a:p>
          <a:p>
            <a:pPr>
              <a:buFontTx/>
              <a:buNone/>
            </a:pPr>
            <a:r>
              <a:rPr lang="en-US" sz="1800" dirty="0" smtClean="0"/>
              <a:t>	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			0.03			10</a:t>
            </a:r>
          </a:p>
          <a:p>
            <a:pPr>
              <a:buFontTx/>
              <a:buNone/>
            </a:pPr>
            <a:r>
              <a:rPr lang="en-US" sz="1800" dirty="0" smtClean="0"/>
              <a:t>	Ca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			0.33			10</a:t>
            </a:r>
          </a:p>
          <a:p>
            <a:pPr>
              <a:buFontTx/>
              <a:buNone/>
            </a:pPr>
            <a:r>
              <a:rPr lang="en-US" sz="1800" dirty="0" smtClean="0"/>
              <a:t>	HCO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		</a:t>
            </a:r>
            <a:r>
              <a:rPr lang="el-GR" sz="1800" dirty="0" smtClean="0"/>
              <a:t>	</a:t>
            </a:r>
            <a:r>
              <a:rPr lang="en-US" sz="1800" dirty="0" smtClean="0"/>
              <a:t>0.85			2</a:t>
            </a:r>
          </a:p>
          <a:p>
            <a:pPr>
              <a:buFontTx/>
              <a:buNone/>
            </a:pPr>
            <a:r>
              <a:rPr lang="en-US" sz="1800" dirty="0" smtClean="0"/>
              <a:t>	SO</a:t>
            </a:r>
            <a:r>
              <a:rPr lang="en-US" sz="1800" baseline="-25000" dirty="0" smtClean="0"/>
              <a:t>4</a:t>
            </a:r>
            <a:r>
              <a:rPr lang="en-US" sz="1800" baseline="30000" dirty="0" smtClean="0"/>
              <a:t>2-</a:t>
            </a:r>
            <a:r>
              <a:rPr lang="en-US" sz="1800" dirty="0" smtClean="0"/>
              <a:t>			0.09			28</a:t>
            </a:r>
          </a:p>
          <a:p>
            <a:pPr>
              <a:buFontTx/>
              <a:buNone/>
            </a:pPr>
            <a:r>
              <a:rPr lang="en-US" sz="1800" dirty="0" smtClean="0"/>
              <a:t>	Cl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			0.16			550</a:t>
            </a:r>
          </a:p>
          <a:p>
            <a:pPr>
              <a:buFontTx/>
              <a:buNone/>
            </a:pPr>
            <a:r>
              <a:rPr lang="en-US" sz="1800" dirty="0" smtClean="0"/>
              <a:t>	Si			0.16			0.1</a:t>
            </a:r>
          </a:p>
          <a:p>
            <a:r>
              <a:rPr lang="el-GR" sz="1800" dirty="0" smtClean="0"/>
              <a:t>Μεγαλύτερη περιεκτικότητα θαλάσσιου νερού σε διαλυμένα στερεά</a:t>
            </a:r>
          </a:p>
          <a:p>
            <a:r>
              <a:rPr lang="el-GR" sz="1800" dirty="0" smtClean="0"/>
              <a:t>Διαφορές στις αναλογίες ιόντων π.χ. </a:t>
            </a:r>
            <a:r>
              <a:rPr lang="en-US" sz="1800" dirty="0" smtClean="0"/>
              <a:t>Ca</a:t>
            </a:r>
            <a:r>
              <a:rPr lang="el-GR" sz="1800" dirty="0" smtClean="0"/>
              <a:t> αναλογικά πιο άφθονο στο ποτάμιο νερό</a:t>
            </a:r>
          </a:p>
          <a:p>
            <a:r>
              <a:rPr lang="el-GR" sz="1800" dirty="0" smtClean="0"/>
              <a:t>Ομοιογένεια σύστασης ωκεανών παγκοσμίως (μεταβλητότητα +/- 10%)</a:t>
            </a:r>
          </a:p>
          <a:p>
            <a:r>
              <a:rPr lang="el-GR" sz="1800" dirty="0" smtClean="0"/>
              <a:t>Αμετάβλητη σύσταση με το χρόνο </a:t>
            </a:r>
            <a:r>
              <a:rPr lang="el-GR" sz="1800" dirty="0" smtClean="0">
                <a:sym typeface="Wingdings" pitchFamily="2" charset="2"/>
              </a:rPr>
              <a:t> γεωχημικοί κύκλοι μακράς διάρκειας</a:t>
            </a:r>
            <a:endParaRPr lang="el-GR" sz="1800" dirty="0" smtClean="0"/>
          </a:p>
        </p:txBody>
      </p:sp>
      <p:sp>
        <p:nvSpPr>
          <p:cNvPr id="4" name="4 - Δεξιό άγκιστρο"/>
          <p:cNvSpPr/>
          <p:nvPr/>
        </p:nvSpPr>
        <p:spPr>
          <a:xfrm>
            <a:off x="6498995" y="2382342"/>
            <a:ext cx="504056" cy="2232248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5 - Ορθογώνιο"/>
          <p:cNvSpPr/>
          <p:nvPr/>
        </p:nvSpPr>
        <p:spPr>
          <a:xfrm>
            <a:off x="7219075" y="2886398"/>
            <a:ext cx="13681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99%  διαλυμένων ιόντων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1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ΑΛΛΑ ΧΑΡΑΚΤΗΡΙΣΤΙΚΑ ΘΑΛΑΣΣΙΟΥ ΝΕΡΟΥ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ΔΥΝΑΜΙΚΟ ΟΞΕΙΔOΑΝΑΓΩΓΗΣ (Eh)</a:t>
            </a:r>
          </a:p>
          <a:p>
            <a:pPr eaLnBrk="0" hangingPunct="0">
              <a:spcBef>
                <a:spcPct val="50000"/>
              </a:spcBef>
              <a:buFontTx/>
              <a:buChar char="–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Ωκεάνιο νερό: πολύ οξειδωτικό διάλυμα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-&gt;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άρα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στοιχεία στις υψηλότερες καταστάσεις σθένους</a:t>
            </a:r>
          </a:p>
          <a:p>
            <a:pPr eaLnBrk="0" hangingPunct="0">
              <a:spcBef>
                <a:spcPct val="50000"/>
              </a:spcBef>
              <a:buFontTx/>
              <a:buChar char="–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Εξαίρεση: Παράκτιες περιοχές ή απομονωμένες λεκάνες -&gt;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πτώση Ε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με δράση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οργανισμών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ΠΑΡΟΧΗ ΧΗΜΙΚΩΝ ΣΤΟΙΧΕΙΩΝ</a:t>
            </a:r>
          </a:p>
          <a:p>
            <a:pPr eaLnBrk="0" hangingPunct="0">
              <a:spcBef>
                <a:spcPct val="50000"/>
              </a:spcBef>
              <a:buFontTx/>
              <a:buChar char="–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Δι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αλυμένα ιόντα και κόκκοι από την αποσάθρωση χερσαίων πετρωμάτων</a:t>
            </a:r>
          </a:p>
          <a:p>
            <a:pPr eaLnBrk="0" hangingPunct="0">
              <a:spcBef>
                <a:spcPct val="50000"/>
              </a:spcBef>
              <a:buFontTx/>
              <a:buChar char="–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Νa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Κ, SiO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πυριτικά ορυκτά</a:t>
            </a:r>
          </a:p>
          <a:p>
            <a:pPr eaLnBrk="0" hangingPunct="0">
              <a:spcBef>
                <a:spcPct val="50000"/>
              </a:spcBef>
              <a:buFontTx/>
              <a:buChar char="–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Ca, Mg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κυρίως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ασβεστόλιθους, δολομίτες</a:t>
            </a:r>
          </a:p>
          <a:p>
            <a:pPr eaLnBrk="0" hangingPunct="0">
              <a:spcBef>
                <a:spcPct val="50000"/>
              </a:spcBef>
              <a:buFontTx/>
              <a:buChar char="–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θειούχα ορυκτά</a:t>
            </a:r>
          </a:p>
          <a:p>
            <a:pPr eaLnBrk="0" hangingPunct="0">
              <a:spcBef>
                <a:spcPct val="50000"/>
              </a:spcBef>
              <a:buFontTx/>
              <a:buChar char="–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Cl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έκπλυση αλάτων </a:t>
            </a:r>
          </a:p>
          <a:p>
            <a:pPr eaLnBrk="0" hangingPunct="0">
              <a:spcBef>
                <a:spcPct val="50000"/>
              </a:spcBef>
              <a:buFontTx/>
              <a:buChar char="–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ανθρωπογενείς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πηγές</a:t>
            </a:r>
          </a:p>
        </p:txBody>
      </p:sp>
    </p:spTree>
    <p:extLst>
      <p:ext uri="{BB962C8B-B14F-4D97-AF65-F5344CB8AC3E}">
        <p14:creationId xmlns:p14="http://schemas.microsoft.com/office/powerpoint/2010/main" val="24397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Μηχανισμοί απομάκρυνσης χημικών στοιχείων από το θαλασσινό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/>
              <a:t>Βιολογικές διεργασίες (σύνθεση μαλακών ιστών και σκελετικών στοιχείων) </a:t>
            </a:r>
            <a:r>
              <a:rPr lang="el-GR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/>
              <a:t>έλεγχος συγκέντρωσης θρεπτικών </a:t>
            </a:r>
            <a:r>
              <a:rPr lang="el-GR" sz="2800" dirty="0" smtClean="0"/>
              <a:t>στοιχείων.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Χημικές αντιδράσεις σε περιοχές υποθαλάσσιας ηφαιστειότητας (π.χ. σερπεντινίωση</a:t>
            </a:r>
            <a:r>
              <a:rPr lang="el-GR" sz="2800" dirty="0" smtClean="0"/>
              <a:t>).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Χημικές αντιδράσεις με κόκκους χερσογενών ορυκτών </a:t>
            </a:r>
            <a:r>
              <a:rPr lang="el-GR" sz="2800" dirty="0" smtClean="0"/>
              <a:t>φάσεων.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Μεταφορά θαλάσσιων αλάτων με τον άνεμο προς την </a:t>
            </a:r>
            <a:r>
              <a:rPr lang="el-GR" sz="2800" dirty="0" smtClean="0"/>
              <a:t>ξηρά.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Χημική καθίζηση εβαποριτών και </a:t>
            </a:r>
            <a:r>
              <a:rPr lang="el-GR" sz="2800" dirty="0" smtClean="0"/>
              <a:t>σουλφιδίων.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Ειδικές διεργασίες απομάκρυνσης συγκεκριμένων στοιχείων π.χ. νιτροποίηση, δημιουργία αυθυγενούς απατίτη κ.α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731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Συντηρητικά ιόντα (</a:t>
            </a:r>
            <a:r>
              <a:rPr lang="en-US" sz="3600" dirty="0"/>
              <a:t>conservative solutes)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Cl, Na, Mg, SO</a:t>
            </a:r>
            <a:r>
              <a:rPr lang="en-US" sz="2800" baseline="-25000" dirty="0"/>
              <a:t>4</a:t>
            </a:r>
            <a:r>
              <a:rPr lang="en-US" sz="2800" dirty="0"/>
              <a:t>, Ca, K, HCO</a:t>
            </a:r>
            <a:r>
              <a:rPr lang="en-US" sz="2800" baseline="-25000" dirty="0"/>
              <a:t>3</a:t>
            </a:r>
            <a:r>
              <a:rPr lang="en-US" sz="2800" dirty="0"/>
              <a:t>, Br, </a:t>
            </a:r>
            <a:r>
              <a:rPr lang="en-US" sz="2800" dirty="0" err="1"/>
              <a:t>Sr</a:t>
            </a:r>
            <a:r>
              <a:rPr lang="en-US" sz="2800" dirty="0"/>
              <a:t>, H</a:t>
            </a:r>
            <a:r>
              <a:rPr lang="en-US" sz="2800" baseline="-25000" dirty="0"/>
              <a:t>3</a:t>
            </a:r>
            <a:r>
              <a:rPr lang="en-US" sz="2800" dirty="0"/>
              <a:t>BO</a:t>
            </a:r>
            <a:r>
              <a:rPr lang="en-US" sz="2800" baseline="-25000" dirty="0"/>
              <a:t>3</a:t>
            </a:r>
            <a:r>
              <a:rPr lang="en-US" sz="2800" dirty="0"/>
              <a:t>, F, Li, </a:t>
            </a:r>
            <a:r>
              <a:rPr lang="en-US" sz="2800" dirty="0" err="1"/>
              <a:t>Rb</a:t>
            </a:r>
            <a:r>
              <a:rPr lang="en-US" sz="2800" dirty="0"/>
              <a:t>, MoO</a:t>
            </a:r>
            <a:r>
              <a:rPr lang="en-US" sz="2800" baseline="-25000" dirty="0"/>
              <a:t>4</a:t>
            </a:r>
            <a:r>
              <a:rPr lang="en-US" sz="2800" dirty="0"/>
              <a:t>, Ba</a:t>
            </a:r>
            <a:endParaRPr lang="el-GR" sz="2800" dirty="0"/>
          </a:p>
          <a:p>
            <a:pPr>
              <a:lnSpc>
                <a:spcPct val="150000"/>
              </a:lnSpc>
            </a:pPr>
            <a:r>
              <a:rPr lang="el-GR" sz="2800" dirty="0"/>
              <a:t>Αποτελούν αθροιστικά το 99% των </a:t>
            </a:r>
            <a:r>
              <a:rPr lang="el-GR" sz="2800" dirty="0" smtClean="0"/>
              <a:t>περιεχομένων διαλυμένων </a:t>
            </a:r>
            <a:r>
              <a:rPr lang="el-GR" sz="2800" dirty="0"/>
              <a:t>στερεών του θαλάσσιου </a:t>
            </a:r>
            <a:r>
              <a:rPr lang="el-GR" sz="2800" dirty="0" smtClean="0"/>
              <a:t>νερού.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l-GR" sz="2800" dirty="0"/>
              <a:t>Σταθερή αναλογία συγκεντρώσεων στο θαλάσσιο </a:t>
            </a:r>
            <a:r>
              <a:rPr lang="el-GR" sz="2800" dirty="0" smtClean="0"/>
              <a:t>νερό.</a:t>
            </a:r>
            <a:endParaRPr lang="el-GR" sz="2800" dirty="0"/>
          </a:p>
          <a:p>
            <a:pPr>
              <a:lnSpc>
                <a:spcPct val="150000"/>
              </a:lnSpc>
            </a:pPr>
            <a:r>
              <a:rPr lang="el-GR" sz="2800" dirty="0"/>
              <a:t>Σταθερή συγκέντρωση με το </a:t>
            </a:r>
            <a:r>
              <a:rPr lang="el-GR" sz="2800" dirty="0" smtClean="0"/>
              <a:t>βάθος.</a:t>
            </a:r>
            <a:endParaRPr lang="el-GR" sz="2800" dirty="0"/>
          </a:p>
          <a:p>
            <a:pPr>
              <a:lnSpc>
                <a:spcPct val="150000"/>
              </a:lnSpc>
            </a:pPr>
            <a:r>
              <a:rPr lang="el-GR" sz="2800" dirty="0"/>
              <a:t>Δεν απομακρύνονται με καθίζηση </a:t>
            </a:r>
            <a:r>
              <a:rPr lang="el-GR" sz="2800" dirty="0" smtClean="0"/>
              <a:t>στερεών.</a:t>
            </a:r>
            <a:endParaRPr lang="el-GR" sz="2800" dirty="0"/>
          </a:p>
          <a:p>
            <a:pPr>
              <a:lnSpc>
                <a:spcPct val="150000"/>
              </a:lnSpc>
            </a:pPr>
            <a:r>
              <a:rPr lang="el-GR" sz="2800" dirty="0"/>
              <a:t>Δεν επηρεάζονται από </a:t>
            </a:r>
            <a:r>
              <a:rPr lang="el-GR" sz="2800" b="1" dirty="0"/>
              <a:t>βιογενείς </a:t>
            </a:r>
            <a:r>
              <a:rPr lang="el-GR" sz="2800" b="1" dirty="0" smtClean="0"/>
              <a:t>διεργασίες.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697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Βιογεωχημικοί κύκλοι Θρεπτικών στοιχείων (</a:t>
            </a:r>
            <a:r>
              <a:rPr lang="en-US" sz="3200" dirty="0"/>
              <a:t>N)</a:t>
            </a:r>
            <a:endParaRPr lang="el-GR" sz="3200" dirty="0"/>
          </a:p>
        </p:txBody>
      </p:sp>
      <p:sp>
        <p:nvSpPr>
          <p:cNvPr id="2" name="Rectangle 1"/>
          <p:cNvSpPr/>
          <p:nvPr/>
        </p:nvSpPr>
        <p:spPr>
          <a:xfrm>
            <a:off x="457200" y="1263749"/>
            <a:ext cx="7787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http://www.gly.uga.edu/railsback/Fundamentals/SFMGNutrientCycles06-IV.jpg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54" y="1551092"/>
            <a:ext cx="82984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12172" y="573325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5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1878</Words>
  <Application>Microsoft Office PowerPoint</Application>
  <PresentationFormat>On-screen Show (4:3)</PresentationFormat>
  <Paragraphs>283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Corbel</vt:lpstr>
      <vt:lpstr>Wingdings</vt:lpstr>
      <vt:lpstr>Θέμα του Office</vt:lpstr>
      <vt:lpstr>Γεωχημεία</vt:lpstr>
      <vt:lpstr>Γεωχημικές διεργασίες στην επιφάνεια της γης</vt:lpstr>
      <vt:lpstr>Περιεχόμενα</vt:lpstr>
      <vt:lpstr>Θαλασσινό νερό στην υδρόσφαιρα</vt:lpstr>
      <vt:lpstr>ΣΥΣΤΑΣΗ ΠΟΤΑΜΙΟΥ &amp; ΘΑΛΑΣΣΙΟΥ ΝΕΡΟΥ</vt:lpstr>
      <vt:lpstr>ΑΛΛΑ ΧΑΡΑΚΤΗΡΙΣΤΙΚΑ ΘΑΛΑΣΣΙΟΥ ΝΕΡΟΥ</vt:lpstr>
      <vt:lpstr>Μηχανισμοί απομάκρυνσης χημικών στοιχείων από το θαλασσινό νερό</vt:lpstr>
      <vt:lpstr>Συντηρητικά ιόντα (conservative solutes)</vt:lpstr>
      <vt:lpstr>Βιογεωχημικοί κύκλοι Θρεπτικών στοιχείων (N)</vt:lpstr>
      <vt:lpstr>Βιογεωχημικοί κύκλοι Θρεπτικών στοιχείων (P)</vt:lpstr>
      <vt:lpstr>Βιογεωχημικοί κύκλοι Θρεπτικών στοιχείων (Si)</vt:lpstr>
      <vt:lpstr>Βιογεωχημικοί κύκλοι Θρεπτικών στοιχείων (Fe)</vt:lpstr>
      <vt:lpstr>Κατανομή θρεπτικών στοιχείων και βιολογική παραγωγικότητα στους ωκεανούς</vt:lpstr>
      <vt:lpstr>Διεργασία οξείδωσης (αποσύνθεσης) οργανικής ύλης στους ωκεανούς</vt:lpstr>
      <vt:lpstr>Προσροφημένα στοιχεία (ιόντα υψηλού σθένους)</vt:lpstr>
      <vt:lpstr>Ρυθμός απομάκρυνσης ως παράγοντας ελέγχου συγκέντρωσης στοιχείων στο θαλασσινό νερό</vt:lpstr>
      <vt:lpstr>Ιοντικό δυναμικό (ισχύς χημικού δεσμού) ως παράγοντας ελέγχου συγκέντρωσης στοιχείων στο θαλ. νερό</vt:lpstr>
      <vt:lpstr>ΘΑΛΑΣΣΙΑ ΙΖΗΜΑΤΑ</vt:lpstr>
      <vt:lpstr>ΠΡΟΕΛΕΥΣΗ ΚΟΚΚΩΝ ΑΝΘΡΑΚΙΚΟΥ ΑΣΒΕΣΤΙΟΥ</vt:lpstr>
      <vt:lpstr>ΑΝΘΡΑΚΙΚΑ ΟΡΥΚΤΑ ΣΕ ΙΖΗΜΑΤΑ</vt:lpstr>
      <vt:lpstr>ΠΡΩΤΟΓΕΝΗΣ ΚΑΘΙΖΗΣΗ ΑΝΘΡΑΚΙΚΩΝ ΑΠΟ ΤΟ ΘΑΛΑΣΣΙΝΟ ΝΕΡΟ</vt:lpstr>
      <vt:lpstr>Παρεμπόδιση καθίζησης μη βιογενούς CaCO3 στο θαλάσσιο περιβάλλον παρουσία Μg</vt:lpstr>
      <vt:lpstr>Ωόλιθοι αραγονίτη- χημικά ανθρακικά ιζήματα</vt:lpstr>
      <vt:lpstr>ΒΙΟΓΕΝΗΣ ΚΑΘΙΖΗΣΗ CaCO3</vt:lpstr>
      <vt:lpstr>ΒΙΟΓΕΝΗΣ ΚΑΘΙΖΗΣΗ ΑΣΒΕΣΤΙΤΗ</vt:lpstr>
      <vt:lpstr>Πώς ρυθμίζεται το pH του θαλασσινού νερού (SOS)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(1/5)</vt:lpstr>
      <vt:lpstr>Σημείωμα Χρήσης Έργων Τρίτων (2/5)</vt:lpstr>
      <vt:lpstr>Σημείωμα Χρήσης Έργων Τρίτων (3/5)</vt:lpstr>
      <vt:lpstr>Σημείωμα Χρήσης Έργων Τρίτων (4/5)</vt:lpstr>
      <vt:lpstr>Σημείωμα Χρήσης Έργων Τρίτων (5/5)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214</cp:revision>
  <dcterms:created xsi:type="dcterms:W3CDTF">2012-09-06T09:03:05Z</dcterms:created>
  <dcterms:modified xsi:type="dcterms:W3CDTF">2015-05-19T14:51:28Z</dcterms:modified>
</cp:coreProperties>
</file>