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302" r:id="rId3"/>
    <p:sldId id="306" r:id="rId4"/>
    <p:sldId id="307" r:id="rId5"/>
    <p:sldId id="308" r:id="rId6"/>
    <p:sldId id="309" r:id="rId7"/>
    <p:sldId id="310" r:id="rId8"/>
    <p:sldId id="311" r:id="rId9"/>
    <p:sldId id="312" r:id="rId10"/>
    <p:sldId id="313" r:id="rId11"/>
    <p:sldId id="314" r:id="rId12"/>
    <p:sldId id="315" r:id="rId13"/>
    <p:sldId id="316" r:id="rId14"/>
    <p:sldId id="317" r:id="rId15"/>
    <p:sldId id="318" r:id="rId16"/>
    <p:sldId id="319" r:id="rId17"/>
    <p:sldId id="320" r:id="rId18"/>
    <p:sldId id="321" r:id="rId19"/>
    <p:sldId id="280" r:id="rId20"/>
    <p:sldId id="290" r:id="rId21"/>
    <p:sldId id="295" r:id="rId22"/>
    <p:sldId id="299" r:id="rId23"/>
    <p:sldId id="292" r:id="rId24"/>
    <p:sldId id="291" r:id="rId25"/>
    <p:sldId id="294" r:id="rId26"/>
    <p:sldId id="293" r:id="rId2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02"/>
            <p14:sldId id="306"/>
            <p14:sldId id="307"/>
            <p14:sldId id="308"/>
            <p14:sldId id="309"/>
            <p14:sldId id="310"/>
            <p14:sldId id="311"/>
            <p14:sldId id="312"/>
            <p14:sldId id="313"/>
            <p14:sldId id="314"/>
            <p14:sldId id="315"/>
            <p14:sldId id="316"/>
            <p14:sldId id="317"/>
            <p14:sldId id="318"/>
            <p14:sldId id="319"/>
            <p14:sldId id="320"/>
            <p14:sldId id="321"/>
            <p14:sldId id="280"/>
            <p14:sldId id="290"/>
            <p14:sldId id="295"/>
            <p14:sldId id="299"/>
            <p14:sldId id="292"/>
            <p14:sldId id="291"/>
            <p14:sldId id="294"/>
          </p14:sldIdLst>
        </p14:section>
        <p14:section name="Untitled Section" id="{0F1CB131-A6BD-43D0-B8D4-1F27CEF7A05E}">
          <p14:sldIdLst>
            <p14:sldId id="29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99309" autoAdjust="0"/>
  </p:normalViewPr>
  <p:slideViewPr>
    <p:cSldViewPr>
      <p:cViewPr varScale="1">
        <p:scale>
          <a:sx n="80" d="100"/>
          <a:sy n="80" d="100"/>
        </p:scale>
        <p:origin x="108" y="82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2/11/2015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39908697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29696301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42150986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27366871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28107580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17545738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13284575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1009788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17848821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16235836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21451231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2049767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15491680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9852916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721906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8507891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25439752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3204739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marL="0" marR="0" indent="0" algn="l" defTabSz="914400" rtl="0" eaLnBrk="1" fontAlgn="auto" latinLnBrk="0" hangingPunct="1">
              <a:lnSpc>
                <a:spcPct val="100000"/>
              </a:lnSpc>
              <a:spcBef>
                <a:spcPts val="0"/>
              </a:spcBef>
              <a:spcAft>
                <a:spcPts val="0"/>
              </a:spcAft>
              <a:buClrTx/>
              <a:buSzTx/>
              <a:buFontTx/>
              <a:buNone/>
              <a:tabLst/>
              <a:defRPr/>
            </a:pPr>
            <a:r>
              <a:rPr lang="el-GR" altLang="en-US" sz="1000" kern="1200" dirty="0" smtClean="0">
                <a:solidFill>
                  <a:srgbClr val="5075BC"/>
                </a:solidFill>
                <a:latin typeface="+mn-lt"/>
                <a:ea typeface="+mn-ea"/>
                <a:cs typeface="+mn-cs"/>
              </a:rPr>
              <a:t>Η μελέτη των πρακτικών γραμματισμού σε μη προνομιούχα, πολιτισμικά ανομοιογενή σχολεία</a:t>
            </a:r>
            <a:endParaRPr lang="en-US" sz="1000" kern="1200" dirty="0" smtClean="0">
              <a:solidFill>
                <a:srgbClr val="5075BC"/>
              </a:solidFill>
              <a:latin typeface="+mn-lt"/>
              <a:ea typeface="+mn-ea"/>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a:lnSpc>
                <a:spcPct val="80000"/>
              </a:lnSpc>
            </a:pPr>
            <a:r>
              <a:rPr lang="el-GR" altLang="en-US" sz="1000" kern="1200" dirty="0" smtClean="0">
                <a:solidFill>
                  <a:srgbClr val="5075BC"/>
                </a:solidFill>
                <a:latin typeface="+mn-lt"/>
                <a:ea typeface="+mn-ea"/>
                <a:cs typeface="+mn-cs"/>
              </a:rPr>
              <a:t>Η μελέτη των πρακτικών γραμματισμού σε μη προνομιούχα, πολιτισμικά ανομοιογενή σχολεία</a:t>
            </a:r>
            <a:endParaRPr lang="en-US" sz="1000" kern="1200" dirty="0">
              <a:solidFill>
                <a:srgbClr val="5075BC"/>
              </a:solidFill>
              <a:latin typeface="+mn-lt"/>
              <a:ea typeface="+mn-ea"/>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marL="0" marR="0" indent="0" algn="l" defTabSz="914400" rtl="0" eaLnBrk="1" fontAlgn="auto" latinLnBrk="0" hangingPunct="1">
              <a:lnSpc>
                <a:spcPct val="100000"/>
              </a:lnSpc>
              <a:spcBef>
                <a:spcPts val="0"/>
              </a:spcBef>
              <a:spcAft>
                <a:spcPts val="0"/>
              </a:spcAft>
              <a:buClrTx/>
              <a:buSzTx/>
              <a:buFontTx/>
              <a:buNone/>
              <a:tabLst/>
              <a:defRPr/>
            </a:pPr>
            <a:r>
              <a:rPr lang="el-GR" altLang="en-US" sz="1000" kern="1200" dirty="0" smtClean="0">
                <a:solidFill>
                  <a:srgbClr val="5075BC"/>
                </a:solidFill>
                <a:latin typeface="+mn-lt"/>
                <a:ea typeface="+mn-ea"/>
                <a:cs typeface="+mn-cs"/>
              </a:rPr>
              <a:t>Η μελέτη των πρακτικών γραμματισμού σε μη προνομιούχα, πολιτισμικά ανομοιογενή σχολεία</a:t>
            </a:r>
            <a:endParaRPr lang="en-US" sz="1000" kern="1200" dirty="0" smtClean="0">
              <a:solidFill>
                <a:srgbClr val="5075BC"/>
              </a:solidFill>
              <a:latin typeface="+mn-lt"/>
              <a:ea typeface="+mn-ea"/>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marL="0" marR="0" indent="0" algn="l" defTabSz="914400" rtl="0" eaLnBrk="1" fontAlgn="auto" latinLnBrk="0" hangingPunct="1">
              <a:lnSpc>
                <a:spcPct val="100000"/>
              </a:lnSpc>
              <a:spcBef>
                <a:spcPts val="0"/>
              </a:spcBef>
              <a:spcAft>
                <a:spcPts val="0"/>
              </a:spcAft>
              <a:buClrTx/>
              <a:buSzTx/>
              <a:buFontTx/>
              <a:buNone/>
              <a:tabLst/>
              <a:defRPr/>
            </a:pPr>
            <a:r>
              <a:rPr lang="el-GR" altLang="en-US" sz="1000" kern="1200" dirty="0" smtClean="0">
                <a:solidFill>
                  <a:srgbClr val="5075BC"/>
                </a:solidFill>
                <a:latin typeface="+mn-lt"/>
                <a:ea typeface="+mn-ea"/>
                <a:cs typeface="+mn-cs"/>
              </a:rPr>
              <a:t>Η μελέτη των πρακτικών γραμματισμού σε μη προνομιούχα, πολιτισμικά ανομοιογενή σχολεία</a:t>
            </a:r>
            <a:endParaRPr lang="en-US" sz="1000" kern="1200" dirty="0" smtClean="0">
              <a:solidFill>
                <a:srgbClr val="5075BC"/>
              </a:solidFill>
              <a:latin typeface="+mn-lt"/>
              <a:ea typeface="+mn-ea"/>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marL="0" marR="0" indent="0" algn="l" defTabSz="914400" rtl="0" eaLnBrk="1" fontAlgn="auto" latinLnBrk="0" hangingPunct="1">
              <a:lnSpc>
                <a:spcPct val="100000"/>
              </a:lnSpc>
              <a:spcBef>
                <a:spcPts val="0"/>
              </a:spcBef>
              <a:spcAft>
                <a:spcPts val="0"/>
              </a:spcAft>
              <a:buClrTx/>
              <a:buSzTx/>
              <a:buFontTx/>
              <a:buNone/>
              <a:tabLst/>
              <a:defRPr/>
            </a:pPr>
            <a:r>
              <a:rPr lang="el-GR" altLang="en-US" sz="1000" kern="1200" dirty="0" smtClean="0">
                <a:solidFill>
                  <a:srgbClr val="5075BC"/>
                </a:solidFill>
                <a:latin typeface="+mn-lt"/>
                <a:ea typeface="+mn-ea"/>
                <a:cs typeface="+mn-cs"/>
              </a:rPr>
              <a:t>Η μελέτη των πρακτικών γραμματισμού σε μη προνομιούχα, πολιτισμικά ανομοιογενή σχολεία</a:t>
            </a:r>
            <a:endParaRPr lang="en-US" sz="1000" kern="1200" dirty="0" smtClean="0">
              <a:solidFill>
                <a:srgbClr val="5075BC"/>
              </a:solidFill>
              <a:latin typeface="+mn-lt"/>
              <a:ea typeface="+mn-ea"/>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marL="0" marR="0" indent="0" algn="l" defTabSz="914400" rtl="0" eaLnBrk="1" fontAlgn="auto" latinLnBrk="0" hangingPunct="1">
              <a:lnSpc>
                <a:spcPct val="100000"/>
              </a:lnSpc>
              <a:spcBef>
                <a:spcPts val="0"/>
              </a:spcBef>
              <a:spcAft>
                <a:spcPts val="0"/>
              </a:spcAft>
              <a:buClrTx/>
              <a:buSzTx/>
              <a:buFontTx/>
              <a:buNone/>
              <a:tabLst/>
              <a:defRPr/>
            </a:pPr>
            <a:r>
              <a:rPr lang="el-GR" altLang="en-US" sz="1000" kern="1200" dirty="0" smtClean="0">
                <a:solidFill>
                  <a:srgbClr val="5075BC"/>
                </a:solidFill>
                <a:latin typeface="+mn-lt"/>
                <a:ea typeface="+mn-ea"/>
                <a:cs typeface="+mn-cs"/>
              </a:rPr>
              <a:t>Η μελέτη των πρακτικών γραμματισμού σε μη προνομιούχα, πολιτισμικά ανομοιογενή σχολεία</a:t>
            </a:r>
            <a:endParaRPr lang="en-US" sz="1000" kern="1200" dirty="0" smtClean="0">
              <a:solidFill>
                <a:srgbClr val="5075BC"/>
              </a:solidFill>
              <a:latin typeface="+mn-lt"/>
              <a:ea typeface="+mn-ea"/>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marL="0" marR="0" indent="0" algn="l" defTabSz="914400" rtl="0" eaLnBrk="1" fontAlgn="auto" latinLnBrk="0" hangingPunct="1">
              <a:lnSpc>
                <a:spcPct val="100000"/>
              </a:lnSpc>
              <a:spcBef>
                <a:spcPts val="0"/>
              </a:spcBef>
              <a:spcAft>
                <a:spcPts val="0"/>
              </a:spcAft>
              <a:buClrTx/>
              <a:buSzTx/>
              <a:buFontTx/>
              <a:buNone/>
              <a:tabLst/>
              <a:defRPr/>
            </a:pPr>
            <a:r>
              <a:rPr lang="el-GR" altLang="en-US" sz="1000" kern="1200" dirty="0" smtClean="0">
                <a:solidFill>
                  <a:srgbClr val="5075BC"/>
                </a:solidFill>
                <a:latin typeface="+mn-lt"/>
                <a:ea typeface="+mn-ea"/>
                <a:cs typeface="+mn-cs"/>
              </a:rPr>
              <a:t>Η μελέτη των πρακτικών γραμματισμού σε μη προνομιούχα, πολιτισμικά ανομοιογενή σχολεία</a:t>
            </a:r>
            <a:endParaRPr lang="en-US" sz="1000" kern="1200" dirty="0" smtClean="0">
              <a:solidFill>
                <a:srgbClr val="5075BC"/>
              </a:solidFill>
              <a:latin typeface="+mn-lt"/>
              <a:ea typeface="+mn-ea"/>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eprints.qut.edu.au/"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avasil@ecd.uoa.gr"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http://eclass.uoa.gr/courses/ENL131/"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opencourses.uoa.gr/courses/ECD105/"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thefullwiki.org/Basil_Bernstein"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hyperlink" Target="http://www.thefullwiki.org/"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en.wikipedia.org/wiki/File:Basil_bernstein_by_LGdL.jp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p:txBody>
          <a:bodyPr>
            <a:normAutofit/>
          </a:bodyPr>
          <a:lstStyle/>
          <a:p>
            <a:r>
              <a:rPr lang="el-GR" altLang="en-US" dirty="0" smtClean="0">
                <a:solidFill>
                  <a:srgbClr val="5075BC"/>
                </a:solidFill>
              </a:rPr>
              <a:t>Οι </a:t>
            </a:r>
            <a:r>
              <a:rPr lang="el-GR" altLang="en-US" dirty="0">
                <a:solidFill>
                  <a:srgbClr val="5075BC"/>
                </a:solidFill>
              </a:rPr>
              <a:t>κοινωνικές παράμετροι </a:t>
            </a:r>
            <a:r>
              <a:rPr lang="en-US" altLang="en-US" dirty="0">
                <a:solidFill>
                  <a:srgbClr val="5075BC"/>
                </a:solidFill>
              </a:rPr>
              <a:t/>
            </a:r>
            <a:br>
              <a:rPr lang="en-US" altLang="en-US" dirty="0">
                <a:solidFill>
                  <a:srgbClr val="5075BC"/>
                </a:solidFill>
              </a:rPr>
            </a:br>
            <a:r>
              <a:rPr lang="el-GR" altLang="en-US" dirty="0">
                <a:solidFill>
                  <a:srgbClr val="5075BC"/>
                </a:solidFill>
              </a:rPr>
              <a:t>της εκπαιδευτικής διαδικασίας </a:t>
            </a:r>
            <a:endParaRPr lang="el-GR" dirty="0">
              <a:solidFill>
                <a:srgbClr val="5075BC"/>
              </a:solidFill>
            </a:endParaRPr>
          </a:p>
        </p:txBody>
      </p:sp>
      <p:sp>
        <p:nvSpPr>
          <p:cNvPr id="3" name="Υπότιτλος 2"/>
          <p:cNvSpPr>
            <a:spLocks noGrp="1"/>
          </p:cNvSpPr>
          <p:nvPr>
            <p:ph type="subTitle" idx="1"/>
          </p:nvPr>
        </p:nvSpPr>
        <p:spPr/>
        <p:txBody>
          <a:bodyPr>
            <a:noAutofit/>
          </a:bodyPr>
          <a:lstStyle/>
          <a:p>
            <a:pPr>
              <a:lnSpc>
                <a:spcPct val="80000"/>
              </a:lnSpc>
            </a:pPr>
            <a:r>
              <a:rPr lang="el-GR" sz="2400" dirty="0" smtClean="0">
                <a:solidFill>
                  <a:srgbClr val="5075BC"/>
                </a:solidFill>
                <a:latin typeface="+mj-lt"/>
                <a:ea typeface="+mj-ea"/>
                <a:cs typeface="+mj-cs"/>
              </a:rPr>
              <a:t>Ενότητες 11-12:</a:t>
            </a:r>
            <a:r>
              <a:rPr lang="en-US" sz="2400" dirty="0" smtClean="0">
                <a:solidFill>
                  <a:srgbClr val="5075BC"/>
                </a:solidFill>
                <a:latin typeface="+mj-lt"/>
                <a:ea typeface="+mj-ea"/>
                <a:cs typeface="+mj-cs"/>
              </a:rPr>
              <a:t> </a:t>
            </a:r>
            <a:r>
              <a:rPr lang="el-GR" altLang="en-US" sz="2400" dirty="0"/>
              <a:t>Η μελέτη των πρακτικών </a:t>
            </a:r>
            <a:r>
              <a:rPr lang="el-GR" altLang="en-US" sz="2400" dirty="0" smtClean="0"/>
              <a:t>γραμματισμού σε </a:t>
            </a:r>
            <a:r>
              <a:rPr lang="el-GR" altLang="en-US" sz="2400" dirty="0"/>
              <a:t>μη προνομιούχα, πολιτισμικά ανομοιογενή σχολεία</a:t>
            </a:r>
            <a:endParaRPr lang="en-US" altLang="en-US" sz="2400" dirty="0"/>
          </a:p>
          <a:p>
            <a:pPr>
              <a:lnSpc>
                <a:spcPct val="80000"/>
              </a:lnSpc>
            </a:pPr>
            <a:endParaRPr lang="el-GR" altLang="en-US" sz="2400" dirty="0" smtClean="0"/>
          </a:p>
          <a:p>
            <a:pPr>
              <a:lnSpc>
                <a:spcPct val="80000"/>
              </a:lnSpc>
            </a:pPr>
            <a:r>
              <a:rPr lang="el-GR" altLang="en-US" sz="2400" dirty="0" smtClean="0"/>
              <a:t>Αλεξάνδρα </a:t>
            </a:r>
            <a:r>
              <a:rPr lang="el-GR" altLang="en-US" sz="2400" dirty="0"/>
              <a:t>Βασιλοπούλου</a:t>
            </a:r>
          </a:p>
          <a:p>
            <a:r>
              <a:rPr lang="el-GR" sz="2400" dirty="0" smtClean="0"/>
              <a:t>Σχολή</a:t>
            </a:r>
            <a:r>
              <a:rPr lang="en-US" sz="2400" dirty="0" smtClean="0"/>
              <a:t> </a:t>
            </a:r>
            <a:r>
              <a:rPr lang="el-GR" sz="2400" dirty="0" smtClean="0"/>
              <a:t>Επιστημών της Αγωγής</a:t>
            </a:r>
          </a:p>
          <a:p>
            <a:r>
              <a:rPr lang="el-GR" sz="2400" dirty="0" smtClean="0"/>
              <a:t>Τμήμα </a:t>
            </a:r>
            <a:r>
              <a:rPr lang="el-GR" sz="2400" dirty="0"/>
              <a:t>Εκπαίδευσης και Αγωγής στην Προσχολική </a:t>
            </a:r>
            <a:r>
              <a:rPr lang="el-GR" sz="2400" dirty="0" smtClean="0"/>
              <a:t>Ηλικία</a:t>
            </a:r>
            <a:endParaRPr lang="en-US" sz="24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n-US" altLang="en-US" dirty="0"/>
              <a:t>Singh,</a:t>
            </a:r>
            <a:r>
              <a:rPr lang="el-GR" altLang="en-US" dirty="0"/>
              <a:t> </a:t>
            </a:r>
            <a:r>
              <a:rPr lang="en-US" altLang="en-US" dirty="0"/>
              <a:t>Nicolson</a:t>
            </a:r>
            <a:r>
              <a:rPr lang="el-GR" altLang="en-US" dirty="0"/>
              <a:t> </a:t>
            </a:r>
            <a:r>
              <a:rPr lang="en-US" altLang="en-US" dirty="0"/>
              <a:t>&amp; </a:t>
            </a:r>
            <a:r>
              <a:rPr lang="en-US" altLang="en-US" dirty="0" err="1"/>
              <a:t>Exley</a:t>
            </a:r>
            <a:r>
              <a:rPr lang="en-US" altLang="en-US" dirty="0"/>
              <a:t> (2001)</a:t>
            </a:r>
            <a:r>
              <a:rPr lang="el-GR" altLang="en-US" dirty="0"/>
              <a:t>,</a:t>
            </a:r>
            <a:br>
              <a:rPr lang="el-GR" altLang="en-US" dirty="0"/>
            </a:br>
            <a:r>
              <a:rPr lang="el-GR" altLang="en-US" dirty="0"/>
              <a:t> </a:t>
            </a:r>
            <a:r>
              <a:rPr lang="en-US" altLang="en-US" dirty="0"/>
              <a:t>Singh, Dooley &amp; </a:t>
            </a:r>
            <a:r>
              <a:rPr lang="en-US" altLang="en-US" dirty="0" err="1"/>
              <a:t>Freebody</a:t>
            </a:r>
            <a:r>
              <a:rPr lang="en-US" altLang="en-US" dirty="0"/>
              <a:t> (2001)</a:t>
            </a:r>
            <a:endParaRPr lang="el-GR" dirty="0"/>
          </a:p>
        </p:txBody>
      </p:sp>
      <p:sp>
        <p:nvSpPr>
          <p:cNvPr id="5" name="Θέση περιεχομένου 4"/>
          <p:cNvSpPr>
            <a:spLocks noGrp="1"/>
          </p:cNvSpPr>
          <p:nvPr>
            <p:ph idx="1"/>
          </p:nvPr>
        </p:nvSpPr>
        <p:spPr/>
        <p:txBody>
          <a:bodyPr>
            <a:noAutofit/>
          </a:bodyPr>
          <a:lstStyle/>
          <a:p>
            <a:pPr>
              <a:lnSpc>
                <a:spcPct val="80000"/>
              </a:lnSpc>
            </a:pPr>
            <a:r>
              <a:rPr lang="el-GR" altLang="en-US" sz="2400" dirty="0"/>
              <a:t>Η κα</a:t>
            </a:r>
            <a:r>
              <a:rPr lang="en-US" altLang="en-US" sz="2400" dirty="0"/>
              <a:t> Jameson</a:t>
            </a:r>
            <a:r>
              <a:rPr lang="el-GR" altLang="en-US" sz="2400" dirty="0"/>
              <a:t> και ο κος</a:t>
            </a:r>
            <a:r>
              <a:rPr lang="en-US" altLang="en-US" sz="2400" dirty="0"/>
              <a:t> Axel</a:t>
            </a:r>
            <a:r>
              <a:rPr lang="el-GR" altLang="en-US" sz="2400" dirty="0"/>
              <a:t> προσπαθούσαν να επιβάλουν στους μαθητές κανόνες συμπεριφοράς του μαθητή της μεσαίας τάξης. Το μάθημά τους δεν ήταν ενδιαφέρον, σύμφωνα τους ίδιους, και δεν παρείχε στους μαθητές αξιόλογες γνώσεις.</a:t>
            </a:r>
          </a:p>
          <a:p>
            <a:pPr>
              <a:lnSpc>
                <a:spcPct val="80000"/>
              </a:lnSpc>
            </a:pPr>
            <a:r>
              <a:rPr lang="el-GR" altLang="en-US" sz="2400" dirty="0"/>
              <a:t>Τα κριτήρια του κου</a:t>
            </a:r>
            <a:r>
              <a:rPr lang="en-US" altLang="en-US" sz="2400" dirty="0"/>
              <a:t> Axel </a:t>
            </a:r>
            <a:r>
              <a:rPr lang="el-GR" altLang="en-US" sz="2400" dirty="0"/>
              <a:t>ως προς την εκπαιδευτική διαδικασία ήταν ασαφή. Αυτό έδινε έδαφος για αναστάτωση και στην συνακόλουθη έντονη χρήση διαδικαστικού λόγου (“</a:t>
            </a:r>
            <a:r>
              <a:rPr lang="en-US" altLang="en-US" sz="2400" dirty="0"/>
              <a:t>managerial talk</a:t>
            </a:r>
            <a:r>
              <a:rPr lang="el-GR" altLang="en-US" sz="2400" dirty="0"/>
              <a:t>”). Ωστόσο ο εκπαιδευτικός φαίνεται ότι ασκούσε ισχυρό έλεγχο στον βηματισμό.</a:t>
            </a:r>
          </a:p>
          <a:p>
            <a:pPr>
              <a:lnSpc>
                <a:spcPct val="80000"/>
              </a:lnSpc>
            </a:pPr>
            <a:r>
              <a:rPr lang="el-GR" altLang="en-US" sz="2400" dirty="0"/>
              <a:t>Αντίθετα η κα</a:t>
            </a:r>
            <a:r>
              <a:rPr lang="en-US" altLang="en-US" sz="2400" dirty="0"/>
              <a:t> </a:t>
            </a:r>
            <a:r>
              <a:rPr lang="en-US" altLang="en-US" sz="2400" dirty="0" err="1"/>
              <a:t>Byrce</a:t>
            </a:r>
            <a:r>
              <a:rPr lang="el-GR" altLang="en-US" sz="2400" dirty="0"/>
              <a:t> ήταν πολύ πιο επεξηγηματική με ρητό έλεγχο της επιλογής, αλληλουχίας και κριτηρίων της γνώσης. Ο έλεγχος στον βηματισμό ήταν ωστόσο χαλαρός. Προς το τέλος των οδηγιών που απήυθυνε στην τάξη, χαλάρωσε τον έλεγχο ως προς την αλληλουχία</a:t>
            </a:r>
            <a:r>
              <a:rPr lang="el-GR" altLang="en-US" sz="2400" dirty="0" smtClean="0"/>
              <a:t>.</a:t>
            </a:r>
            <a:endParaRPr lang="el-GR" altLang="en-US" sz="2400" dirty="0"/>
          </a:p>
        </p:txBody>
      </p:sp>
    </p:spTree>
    <p:extLst>
      <p:ext uri="{BB962C8B-B14F-4D97-AF65-F5344CB8AC3E}">
        <p14:creationId xmlns:p14="http://schemas.microsoft.com/office/powerpoint/2010/main" val="13980905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n-US" sz="3400" dirty="0"/>
              <a:t>Έλεγχος εξωσχολικού διαβάσματος 15χρονων μαθητών από εκπαιδευτικούς (Μο</a:t>
            </a:r>
            <a:r>
              <a:rPr lang="en-US" altLang="en-US" sz="3400" dirty="0" err="1"/>
              <a:t>ss</a:t>
            </a:r>
            <a:r>
              <a:rPr lang="en-US" altLang="en-US" sz="3400" dirty="0"/>
              <a:t> 2001</a:t>
            </a:r>
            <a:r>
              <a:rPr lang="el-GR" altLang="en-US" sz="3400" dirty="0"/>
              <a:t>) </a:t>
            </a:r>
            <a:endParaRPr lang="el-GR" sz="3400" dirty="0"/>
          </a:p>
        </p:txBody>
      </p:sp>
      <p:sp>
        <p:nvSpPr>
          <p:cNvPr id="5" name="Θέση περιεχομένου 4"/>
          <p:cNvSpPr>
            <a:spLocks noGrp="1"/>
          </p:cNvSpPr>
          <p:nvPr>
            <p:ph idx="1"/>
          </p:nvPr>
        </p:nvSpPr>
        <p:spPr/>
        <p:txBody>
          <a:bodyPr>
            <a:noAutofit/>
          </a:bodyPr>
          <a:lstStyle/>
          <a:p>
            <a:endParaRPr lang="el-GR" altLang="en-US" sz="2800" dirty="0" smtClean="0"/>
          </a:p>
          <a:p>
            <a:r>
              <a:rPr lang="el-GR" altLang="en-US" sz="2800" dirty="0" smtClean="0"/>
              <a:t>Μαθητές </a:t>
            </a:r>
            <a:r>
              <a:rPr lang="el-GR" altLang="en-US" sz="2800" dirty="0"/>
              <a:t>εργατικής τάξης: αντίσταση, αρνητική τοποθέτηση ως επιβολή βαρετής εργασίας</a:t>
            </a:r>
          </a:p>
          <a:p>
            <a:pPr lvl="1"/>
            <a:r>
              <a:rPr lang="el-GR" altLang="en-US" sz="2400" dirty="0"/>
              <a:t>«Σε βάζουν να διαβάζεις (βιβλία) σκουπίδια»</a:t>
            </a:r>
          </a:p>
          <a:p>
            <a:pPr lvl="1"/>
            <a:r>
              <a:rPr lang="el-GR" altLang="en-US" sz="2400" dirty="0"/>
              <a:t>«Προσπαθούν αλλά δεν έχει κανένα αποτέλεσμα»</a:t>
            </a:r>
          </a:p>
          <a:p>
            <a:endParaRPr lang="el-GR" sz="2000" dirty="0"/>
          </a:p>
        </p:txBody>
      </p:sp>
    </p:spTree>
    <p:extLst>
      <p:ext uri="{BB962C8B-B14F-4D97-AF65-F5344CB8AC3E}">
        <p14:creationId xmlns:p14="http://schemas.microsoft.com/office/powerpoint/2010/main" val="19297940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n-US" sz="3400" dirty="0"/>
              <a:t>Έλεγχος εξωσχολικού διαβάσματος 15χρονων μαθητών από εκπαιδευτικούς (Μο</a:t>
            </a:r>
            <a:r>
              <a:rPr lang="en-US" altLang="en-US" sz="3400" dirty="0" err="1"/>
              <a:t>ss</a:t>
            </a:r>
            <a:r>
              <a:rPr lang="en-US" altLang="en-US" sz="3400" dirty="0"/>
              <a:t> 2001</a:t>
            </a:r>
            <a:r>
              <a:rPr lang="el-GR" altLang="en-US" sz="3400" dirty="0"/>
              <a:t>)</a:t>
            </a:r>
            <a:endParaRPr lang="el-GR" sz="3400" dirty="0"/>
          </a:p>
        </p:txBody>
      </p:sp>
      <p:sp>
        <p:nvSpPr>
          <p:cNvPr id="5" name="Θέση περιεχομένου 4"/>
          <p:cNvSpPr>
            <a:spLocks noGrp="1"/>
          </p:cNvSpPr>
          <p:nvPr>
            <p:ph idx="1"/>
          </p:nvPr>
        </p:nvSpPr>
        <p:spPr/>
        <p:txBody>
          <a:bodyPr>
            <a:noAutofit/>
          </a:bodyPr>
          <a:lstStyle/>
          <a:p>
            <a:endParaRPr lang="el-GR" altLang="en-US" sz="2800" dirty="0" smtClean="0"/>
          </a:p>
          <a:p>
            <a:r>
              <a:rPr lang="el-GR" altLang="en-US" sz="2800" dirty="0" smtClean="0"/>
              <a:t>Μαθητές </a:t>
            </a:r>
            <a:r>
              <a:rPr lang="el-GR" altLang="en-US" sz="2800" dirty="0"/>
              <a:t>μεσαίας τάξης: επίδραση εκτός αναλυτικού προγράμματος, ως κάτι προαιρετικό:</a:t>
            </a:r>
          </a:p>
          <a:p>
            <a:pPr lvl="1"/>
            <a:r>
              <a:rPr lang="el-GR" altLang="en-US" sz="2400" dirty="0"/>
              <a:t>«Νομίζω θα προτιμούσαν να διαβάζουμε πιο «κουλτουριάρικα» βιβλία. Σε πολλούς (καθηγητές) δεν θα άρεσαν κάποιες ταινίες αλλά δε λένε τίποτα»</a:t>
            </a:r>
          </a:p>
          <a:p>
            <a:pPr lvl="1"/>
            <a:r>
              <a:rPr lang="el-GR" altLang="en-US" sz="2400" dirty="0"/>
              <a:t>«Ο καθηγητής μπορεί να προτείνει ένα βιβλίο που να είναι βοηθητικό για το μάθημα»</a:t>
            </a:r>
          </a:p>
        </p:txBody>
      </p:sp>
    </p:spTree>
    <p:extLst>
      <p:ext uri="{BB962C8B-B14F-4D97-AF65-F5344CB8AC3E}">
        <p14:creationId xmlns:p14="http://schemas.microsoft.com/office/powerpoint/2010/main" val="8546232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n-US" altLang="en-US" sz="2400" dirty="0"/>
              <a:t>Singh, P. (2001b)</a:t>
            </a:r>
            <a:r>
              <a:rPr lang="en-GB" altLang="en-US" sz="2400" dirty="0"/>
              <a:t> Speaking About ‘Cultural’ Difference. An Interview Study of ‘Samoan’ Paraprofessionals in Designated Disadvantaged Secondary Schools in Australia </a:t>
            </a:r>
            <a:endParaRPr lang="el-GR" sz="2400" dirty="0"/>
          </a:p>
        </p:txBody>
      </p:sp>
      <p:sp>
        <p:nvSpPr>
          <p:cNvPr id="5" name="Θέση περιεχομένου 4"/>
          <p:cNvSpPr>
            <a:spLocks noGrp="1"/>
          </p:cNvSpPr>
          <p:nvPr>
            <p:ph idx="1"/>
          </p:nvPr>
        </p:nvSpPr>
        <p:spPr/>
        <p:txBody>
          <a:bodyPr>
            <a:noAutofit/>
          </a:bodyPr>
          <a:lstStyle/>
          <a:p>
            <a:pPr>
              <a:lnSpc>
                <a:spcPct val="80000"/>
              </a:lnSpc>
            </a:pPr>
            <a:endParaRPr lang="el-GR" altLang="en-US" sz="2000" dirty="0" smtClean="0"/>
          </a:p>
          <a:p>
            <a:pPr>
              <a:lnSpc>
                <a:spcPct val="80000"/>
              </a:lnSpc>
            </a:pPr>
            <a:r>
              <a:rPr lang="el-GR" altLang="en-US" sz="2000" dirty="0" smtClean="0"/>
              <a:t>Αναλύονται </a:t>
            </a:r>
            <a:r>
              <a:rPr lang="el-GR" altLang="en-US" sz="2000" dirty="0"/>
              <a:t>συνεντεύξεις με 35 μέλη επικουρικού προσωπικού</a:t>
            </a:r>
            <a:r>
              <a:rPr lang="en-US" altLang="en-US" sz="2000" dirty="0"/>
              <a:t> </a:t>
            </a:r>
            <a:r>
              <a:rPr lang="el-GR" altLang="en-US" sz="2000" dirty="0"/>
              <a:t>(γονείς, γραφειοκράτες, επαγγελματίες, εθελοντές) από τη Σαμόα που εργάζονται σε 4 μη-προνομιούχα σχολεία (με μαθητές χαμηλών κοινωνικο-οικονομικών στρωμάτων) στο </a:t>
            </a:r>
            <a:r>
              <a:rPr lang="en-US" altLang="en-US" sz="2000" dirty="0"/>
              <a:t>Queensland </a:t>
            </a:r>
            <a:r>
              <a:rPr lang="el-GR" altLang="en-US" sz="2000" dirty="0"/>
              <a:t>της Αυστραλίας. </a:t>
            </a:r>
          </a:p>
          <a:p>
            <a:pPr>
              <a:lnSpc>
                <a:spcPct val="80000"/>
              </a:lnSpc>
            </a:pPr>
            <a:r>
              <a:rPr lang="el-GR" altLang="en-US" sz="2000" dirty="0"/>
              <a:t>Αναφέρεται ότι η ταυτότητα στη Σαμόα, το </a:t>
            </a:r>
            <a:r>
              <a:rPr lang="en-US" altLang="en-US" sz="2000" dirty="0" err="1"/>
              <a:t>fa</a:t>
            </a:r>
            <a:r>
              <a:rPr lang="el-GR" altLang="en-US" sz="2000" dirty="0"/>
              <a:t>’</a:t>
            </a:r>
            <a:r>
              <a:rPr lang="en-US" altLang="en-US" sz="2000" dirty="0" err="1"/>
              <a:t>aSamoa</a:t>
            </a:r>
            <a:r>
              <a:rPr lang="en-US" altLang="en-US" sz="2000" dirty="0"/>
              <a:t> </a:t>
            </a:r>
            <a:r>
              <a:rPr lang="el-GR" altLang="en-US" sz="2000" dirty="0"/>
              <a:t>αφορά την έννοια του σεβασμού προς τον άλλο και όχι την ατομικότητα. Που σημαίνει ότι είναι δύσκολο για έναν μαθητή από τη Σαμόα να μιλήσει στην τάξη και να δείξει από την αρχή τι γνωρίζει, να απευθύνει τον λόγο στον εκπαιδευτικό ρωτώντας ή προκαλώντας τον (σε αντίθεση με τα λευκά παιδιά της Αυστραλίας που ανταγωνίζονταν μεταξύ τους για το «πόσα ξέρουν» σ. 330). Χρειάζεται να οικοδομηθεί μια άλλου τύπου σχέση με τον εκπαιδευτικό για να μιλήσει το παιδί από τη Σαμόα. </a:t>
            </a:r>
          </a:p>
          <a:p>
            <a:pPr>
              <a:lnSpc>
                <a:spcPct val="80000"/>
              </a:lnSpc>
            </a:pPr>
            <a:r>
              <a:rPr lang="el-GR" altLang="en-US" sz="2000" dirty="0"/>
              <a:t>Αρκετοί συνεντευξιαζόμενοι σημείωσαν ότι τα παιδιά από τη Σαμόα δεν κατανοούσαν το ακριβές στάτους των εκπαιδευτικών – πόσο ψηλό ήταν</a:t>
            </a:r>
            <a:r>
              <a:rPr lang="el-GR" altLang="en-US" sz="2000" dirty="0" smtClean="0"/>
              <a:t>.</a:t>
            </a:r>
            <a:endParaRPr lang="el-GR" altLang="en-US" sz="2000" dirty="0"/>
          </a:p>
        </p:txBody>
      </p:sp>
    </p:spTree>
    <p:extLst>
      <p:ext uri="{BB962C8B-B14F-4D97-AF65-F5344CB8AC3E}">
        <p14:creationId xmlns:p14="http://schemas.microsoft.com/office/powerpoint/2010/main" val="8129432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n-US" dirty="0"/>
              <a:t>Προβλήματα διεπίδρασης στα μη προνομιούχα σχολεία</a:t>
            </a:r>
            <a:endParaRPr lang="el-GR" dirty="0"/>
          </a:p>
        </p:txBody>
      </p:sp>
      <p:sp>
        <p:nvSpPr>
          <p:cNvPr id="5" name="Θέση περιεχομένου 4"/>
          <p:cNvSpPr>
            <a:spLocks noGrp="1"/>
          </p:cNvSpPr>
          <p:nvPr>
            <p:ph idx="1"/>
          </p:nvPr>
        </p:nvSpPr>
        <p:spPr/>
        <p:txBody>
          <a:bodyPr>
            <a:noAutofit/>
          </a:bodyPr>
          <a:lstStyle/>
          <a:p>
            <a:pPr>
              <a:lnSpc>
                <a:spcPct val="90000"/>
              </a:lnSpc>
            </a:pPr>
            <a:r>
              <a:rPr lang="el-GR" altLang="en-US" sz="2400" dirty="0" smtClean="0"/>
              <a:t>Επιστημολογικά </a:t>
            </a:r>
            <a:r>
              <a:rPr lang="el-GR" altLang="en-US" sz="2400" dirty="0"/>
              <a:t>και συλλογισμού (όχι η απάντηση που περιμένει η εκπαιδευτικός)</a:t>
            </a:r>
          </a:p>
          <a:p>
            <a:pPr>
              <a:lnSpc>
                <a:spcPct val="90000"/>
              </a:lnSpc>
            </a:pPr>
            <a:r>
              <a:rPr lang="el-GR" altLang="en-US" sz="2400" dirty="0"/>
              <a:t>Διαδικαστικά (π.χ. ποιος είναι ο επόμενος ομιλητής) </a:t>
            </a:r>
          </a:p>
          <a:p>
            <a:pPr>
              <a:lnSpc>
                <a:spcPct val="90000"/>
              </a:lnSpc>
            </a:pPr>
            <a:r>
              <a:rPr lang="el-GR" altLang="en-US" sz="2400" dirty="0"/>
              <a:t>Παιδαγωγικά (απαντήσεις που δεν αντανακλούν την κατάλληλη θεωρία μάθησης)</a:t>
            </a:r>
          </a:p>
          <a:p>
            <a:pPr>
              <a:lnSpc>
                <a:spcPct val="90000"/>
              </a:lnSpc>
            </a:pPr>
            <a:r>
              <a:rPr lang="el-GR" altLang="en-US" sz="2400" dirty="0"/>
              <a:t>Σχεσιακά (αμοιβαιότητα των σχέσεων)</a:t>
            </a:r>
          </a:p>
          <a:p>
            <a:pPr>
              <a:lnSpc>
                <a:spcPct val="90000"/>
              </a:lnSpc>
            </a:pPr>
            <a:r>
              <a:rPr lang="el-GR" altLang="en-US" sz="2400" dirty="0"/>
              <a:t>Στυλιστικά (προτίμηση για κάποιες μορφές έκφρασης χωρίς αιτιολογία)</a:t>
            </a:r>
          </a:p>
          <a:p>
            <a:pPr>
              <a:lnSpc>
                <a:spcPct val="90000"/>
              </a:lnSpc>
            </a:pPr>
            <a:r>
              <a:rPr lang="el-GR" altLang="en-US" sz="2400" dirty="0"/>
              <a:t>Ετερότητα/υπάρχουσα γνώση ως ελλειμματική</a:t>
            </a:r>
            <a:r>
              <a:rPr lang="en-US" altLang="en-US" sz="2400" dirty="0"/>
              <a:t> (</a:t>
            </a:r>
            <a:r>
              <a:rPr lang="en-US" altLang="en-US" sz="2400" dirty="0" err="1"/>
              <a:t>Freiberg&amp;Freebody</a:t>
            </a:r>
            <a:r>
              <a:rPr lang="en-US" altLang="en-US" sz="2400" dirty="0"/>
              <a:t> 1995</a:t>
            </a:r>
            <a:r>
              <a:rPr lang="en-US" altLang="en-US" sz="2400" dirty="0" smtClean="0"/>
              <a:t>)</a:t>
            </a:r>
            <a:endParaRPr lang="el-GR" altLang="en-US" sz="2400" dirty="0"/>
          </a:p>
        </p:txBody>
      </p:sp>
    </p:spTree>
    <p:extLst>
      <p:ext uri="{BB962C8B-B14F-4D97-AF65-F5344CB8AC3E}">
        <p14:creationId xmlns:p14="http://schemas.microsoft.com/office/powerpoint/2010/main" val="12581032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normAutofit/>
          </a:bodyPr>
          <a:lstStyle/>
          <a:p>
            <a:pPr marL="0" indent="0">
              <a:buNone/>
            </a:pPr>
            <a:r>
              <a:rPr lang="el-GR" altLang="en-US" dirty="0"/>
              <a:t>«Όσο πιο ρητός είναι </a:t>
            </a:r>
            <a:r>
              <a:rPr lang="el-GR" altLang="en-US" dirty="0" smtClean="0"/>
              <a:t>ο </a:t>
            </a:r>
            <a:r>
              <a:rPr lang="el-GR" altLang="en-US" dirty="0"/>
              <a:t>κοινωνικός έλεγχος, τόσο περισσότερες είναι οι διαθέσιμες νύξεις στους μαθητές ώστε να συμπεράνουν </a:t>
            </a:r>
            <a:r>
              <a:rPr lang="el-GR" altLang="en-US" i="1" dirty="0"/>
              <a:t>τι</a:t>
            </a:r>
            <a:r>
              <a:rPr lang="el-GR" altLang="en-US" dirty="0"/>
              <a:t> νόημα να βγάλουν και με </a:t>
            </a:r>
            <a:r>
              <a:rPr lang="el-GR" altLang="en-US" i="1" dirty="0"/>
              <a:t>ποιον τρόπο</a:t>
            </a:r>
            <a:r>
              <a:rPr lang="el-GR" altLang="en-US" dirty="0"/>
              <a:t>» </a:t>
            </a:r>
            <a:r>
              <a:rPr lang="en-US" altLang="en-US" dirty="0"/>
              <a:t>(Singh, Dooley &amp; </a:t>
            </a:r>
            <a:r>
              <a:rPr lang="en-US" altLang="en-US" dirty="0" err="1"/>
              <a:t>Freebody</a:t>
            </a:r>
            <a:r>
              <a:rPr lang="en-US" altLang="en-US" dirty="0"/>
              <a:t> 2001: 54)</a:t>
            </a:r>
            <a:endParaRPr lang="el-GR" dirty="0"/>
          </a:p>
        </p:txBody>
      </p:sp>
    </p:spTree>
    <p:extLst>
      <p:ext uri="{BB962C8B-B14F-4D97-AF65-F5344CB8AC3E}">
        <p14:creationId xmlns:p14="http://schemas.microsoft.com/office/powerpoint/2010/main" val="34778318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n-GB" altLang="en-US" sz="3600" dirty="0"/>
              <a:t>Rose, D. (2004) ‘Sequencing and pacing of the hidden curriculum. How indigenous learners are left out of the chain’</a:t>
            </a:r>
            <a:endParaRPr lang="el-GR" sz="3600" dirty="0"/>
          </a:p>
        </p:txBody>
      </p:sp>
      <p:sp>
        <p:nvSpPr>
          <p:cNvPr id="5" name="Θέση περιεχομένου 4"/>
          <p:cNvSpPr>
            <a:spLocks noGrp="1"/>
          </p:cNvSpPr>
          <p:nvPr>
            <p:ph idx="1"/>
          </p:nvPr>
        </p:nvSpPr>
        <p:spPr/>
        <p:txBody>
          <a:bodyPr>
            <a:noAutofit/>
          </a:bodyPr>
          <a:lstStyle/>
          <a:p>
            <a:endParaRPr lang="el-GR" sz="2800" dirty="0" smtClean="0"/>
          </a:p>
          <a:p>
            <a:r>
              <a:rPr lang="en-US" altLang="en-US" sz="2800" dirty="0"/>
              <a:t>H </a:t>
            </a:r>
            <a:r>
              <a:rPr lang="el-GR" altLang="en-US" sz="2800" dirty="0"/>
              <a:t>άνιση πρόσβαση των ιθαγενών στον γραμματισμό κατασκευάζεται/διακρίνεται στις τριαδικές δομές Ερώτησης-Απάντησης-Ανατροφοδότησης. </a:t>
            </a:r>
          </a:p>
          <a:p>
            <a:r>
              <a:rPr lang="en-US" altLang="en-US" sz="2800" dirty="0"/>
              <a:t>H </a:t>
            </a:r>
            <a:r>
              <a:rPr lang="el-GR" altLang="en-US" sz="2800" dirty="0"/>
              <a:t>λύση που προτείνεται είναι η χαλάρωση της αλληλουχίας (</a:t>
            </a:r>
            <a:r>
              <a:rPr lang="en-US" altLang="en-US" sz="2800" dirty="0"/>
              <a:t>sequencing</a:t>
            </a:r>
            <a:r>
              <a:rPr lang="el-GR" altLang="en-US" sz="2800" dirty="0"/>
              <a:t>) και του βηματισμού του διδακτικού λόγου (</a:t>
            </a:r>
            <a:r>
              <a:rPr lang="en-US" altLang="en-US" sz="2800" dirty="0"/>
              <a:t>instructional discourse</a:t>
            </a:r>
            <a:r>
              <a:rPr lang="el-GR" altLang="en-US" sz="2800" dirty="0"/>
              <a:t>)</a:t>
            </a:r>
          </a:p>
          <a:p>
            <a:endParaRPr lang="el-GR" sz="2800" dirty="0"/>
          </a:p>
        </p:txBody>
      </p:sp>
    </p:spTree>
    <p:extLst>
      <p:ext uri="{BB962C8B-B14F-4D97-AF65-F5344CB8AC3E}">
        <p14:creationId xmlns:p14="http://schemas.microsoft.com/office/powerpoint/2010/main" val="27910242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normAutofit/>
          </a:bodyPr>
          <a:lstStyle/>
          <a:p>
            <a:pPr marL="0" indent="0">
              <a:buNone/>
            </a:pPr>
            <a:r>
              <a:rPr lang="el-GR" altLang="en-US" sz="2800" dirty="0"/>
              <a:t> «Οι εκπαιδευτικοί θα πρέπει να εμπλακούν σε μια ενεργό [κριτική] συνειδητοποίηση της δικής τους πολιτισμικής ταυτότητας και του δικού τους ρόλου στην εκπαιδευτική ισότητα. Χρειάζεται να προχωρήσουν πέρα από τη συνειδητοποίηση των αναγκών των μαθητών τους προς μια λεπτομερή γνώση των δομικών και ιδεολογικών παραγόντων που διαιωνίζουν την περιθωριοποίηση» </a:t>
            </a:r>
            <a:r>
              <a:rPr lang="en-US" altLang="en-US" sz="2800" dirty="0"/>
              <a:t>(Mara et al. 1994: 210</a:t>
            </a:r>
            <a:r>
              <a:rPr lang="el-GR" altLang="en-US" sz="2800" dirty="0"/>
              <a:t> στο </a:t>
            </a:r>
            <a:r>
              <a:rPr lang="en-US" altLang="en-US" sz="2800" dirty="0"/>
              <a:t>Singh, Dooley &amp; </a:t>
            </a:r>
            <a:r>
              <a:rPr lang="en-US" altLang="en-US" sz="2800" dirty="0" err="1"/>
              <a:t>Freebody</a:t>
            </a:r>
            <a:r>
              <a:rPr lang="en-US" altLang="en-US" sz="2800" dirty="0"/>
              <a:t> 2001)</a:t>
            </a:r>
            <a:r>
              <a:rPr lang="el-GR" altLang="en-US" sz="2800" dirty="0"/>
              <a:t>.</a:t>
            </a:r>
            <a:endParaRPr lang="el-GR" sz="2800" dirty="0"/>
          </a:p>
        </p:txBody>
      </p:sp>
    </p:spTree>
    <p:extLst>
      <p:ext uri="{BB962C8B-B14F-4D97-AF65-F5344CB8AC3E}">
        <p14:creationId xmlns:p14="http://schemas.microsoft.com/office/powerpoint/2010/main" val="12190694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n-US" dirty="0"/>
              <a:t>Βιβλιογραφία</a:t>
            </a:r>
            <a:endParaRPr lang="el-GR" dirty="0"/>
          </a:p>
        </p:txBody>
      </p:sp>
      <p:sp>
        <p:nvSpPr>
          <p:cNvPr id="5" name="Θέση περιεχομένου 4"/>
          <p:cNvSpPr>
            <a:spLocks noGrp="1"/>
          </p:cNvSpPr>
          <p:nvPr>
            <p:ph idx="1"/>
          </p:nvPr>
        </p:nvSpPr>
        <p:spPr/>
        <p:txBody>
          <a:bodyPr>
            <a:noAutofit/>
          </a:bodyPr>
          <a:lstStyle/>
          <a:p>
            <a:pPr>
              <a:lnSpc>
                <a:spcPct val="80000"/>
              </a:lnSpc>
            </a:pPr>
            <a:r>
              <a:rPr lang="en-US" altLang="en-US" sz="1600" dirty="0" err="1"/>
              <a:t>Freebody</a:t>
            </a:r>
            <a:r>
              <a:rPr lang="el-GR" altLang="en-US" sz="1600" dirty="0"/>
              <a:t>, </a:t>
            </a:r>
            <a:r>
              <a:rPr lang="en-US" altLang="en-US" sz="1600" dirty="0"/>
              <a:t>Ludwig</a:t>
            </a:r>
            <a:r>
              <a:rPr lang="el-GR" altLang="en-US" sz="1600" dirty="0"/>
              <a:t> &amp; </a:t>
            </a:r>
            <a:r>
              <a:rPr lang="en-US" altLang="en-US" sz="1600" dirty="0"/>
              <a:t>Gunn</a:t>
            </a:r>
            <a:r>
              <a:rPr lang="el-GR" altLang="en-US" sz="1600" dirty="0"/>
              <a:t> (επιμ.) </a:t>
            </a:r>
            <a:r>
              <a:rPr lang="en-US" altLang="en-US" sz="1600" dirty="0"/>
              <a:t>(1995) Everyday literacy practices in and out of schools in low socio-economic urban communities</a:t>
            </a:r>
            <a:r>
              <a:rPr lang="en-GB" altLang="en-US" sz="1600" dirty="0"/>
              <a:t>, </a:t>
            </a:r>
            <a:r>
              <a:rPr lang="en-US" altLang="en-US" sz="1600" dirty="0"/>
              <a:t>Brisbane, Australia: Griffin University.</a:t>
            </a:r>
            <a:r>
              <a:rPr lang="el-GR" altLang="en-US" sz="1600" dirty="0"/>
              <a:t> </a:t>
            </a:r>
            <a:endParaRPr lang="en-US" altLang="en-US" sz="1600" dirty="0"/>
          </a:p>
          <a:p>
            <a:pPr>
              <a:lnSpc>
                <a:spcPct val="80000"/>
              </a:lnSpc>
            </a:pPr>
            <a:r>
              <a:rPr lang="en-GB" altLang="en-US" sz="1600" dirty="0"/>
              <a:t>Nicolson-</a:t>
            </a:r>
            <a:r>
              <a:rPr lang="en-GB" altLang="en-US" sz="1600" dirty="0" err="1"/>
              <a:t>Setz</a:t>
            </a:r>
            <a:r>
              <a:rPr lang="en-GB" altLang="en-US" sz="1600" dirty="0"/>
              <a:t>, Helen Ann (2007) </a:t>
            </a:r>
            <a:r>
              <a:rPr lang="en-GB" altLang="en-US" sz="1600" i="1" dirty="0"/>
              <a:t>Producing literacy practices that count for subject English.</a:t>
            </a:r>
            <a:r>
              <a:rPr lang="en-GB" altLang="en-US" sz="1600" dirty="0"/>
              <a:t> </a:t>
            </a:r>
            <a:r>
              <a:rPr lang="el-GR" altLang="en-US" sz="1600" dirty="0"/>
              <a:t>[</a:t>
            </a:r>
            <a:r>
              <a:rPr lang="en-GB" altLang="en-US" sz="1600" dirty="0"/>
              <a:t>QUT Thesis</a:t>
            </a:r>
            <a:r>
              <a:rPr lang="el-GR" altLang="en-US" sz="1600" dirty="0"/>
              <a:t>] στο </a:t>
            </a:r>
            <a:r>
              <a:rPr lang="en-GB" altLang="en-US" sz="1600" dirty="0"/>
              <a:t> </a:t>
            </a:r>
            <a:r>
              <a:rPr lang="en-GB" altLang="en-US" sz="1600" dirty="0">
                <a:hlinkClick r:id="rId3"/>
              </a:rPr>
              <a:t>http</a:t>
            </a:r>
            <a:r>
              <a:rPr lang="el-GR" altLang="en-US" sz="1600" dirty="0">
                <a:hlinkClick r:id="rId3"/>
              </a:rPr>
              <a:t>://</a:t>
            </a:r>
            <a:r>
              <a:rPr lang="en-GB" altLang="en-US" sz="1600" dirty="0" err="1">
                <a:hlinkClick r:id="rId3"/>
              </a:rPr>
              <a:t>eprints</a:t>
            </a:r>
            <a:r>
              <a:rPr lang="el-GR" altLang="en-US" sz="1600" dirty="0">
                <a:hlinkClick r:id="rId3"/>
              </a:rPr>
              <a:t>.</a:t>
            </a:r>
            <a:r>
              <a:rPr lang="en-GB" altLang="en-US" sz="1600" dirty="0" err="1">
                <a:hlinkClick r:id="rId3"/>
              </a:rPr>
              <a:t>qut</a:t>
            </a:r>
            <a:r>
              <a:rPr lang="el-GR" altLang="en-US" sz="1600" dirty="0">
                <a:hlinkClick r:id="rId3"/>
              </a:rPr>
              <a:t>.</a:t>
            </a:r>
            <a:r>
              <a:rPr lang="en-GB" altLang="en-US" sz="1600" dirty="0" err="1">
                <a:hlinkClick r:id="rId3"/>
              </a:rPr>
              <a:t>edu</a:t>
            </a:r>
            <a:r>
              <a:rPr lang="el-GR" altLang="en-US" sz="1600" dirty="0">
                <a:hlinkClick r:id="rId3"/>
              </a:rPr>
              <a:t>.</a:t>
            </a:r>
            <a:r>
              <a:rPr lang="en-GB" altLang="en-US" sz="1600" dirty="0">
                <a:hlinkClick r:id="rId3"/>
              </a:rPr>
              <a:t>au</a:t>
            </a:r>
            <a:r>
              <a:rPr lang="el-GR" altLang="en-US" sz="1600" dirty="0">
                <a:hlinkClick r:id="rId3"/>
              </a:rPr>
              <a:t>/</a:t>
            </a:r>
            <a:endParaRPr lang="en-US" altLang="en-US" sz="1600" dirty="0"/>
          </a:p>
          <a:p>
            <a:pPr>
              <a:lnSpc>
                <a:spcPct val="80000"/>
              </a:lnSpc>
            </a:pPr>
            <a:r>
              <a:rPr lang="en-GB" altLang="en-US" sz="1600" dirty="0"/>
              <a:t>Rose, D. (2004) ‘Sequencing and pacing of the hidden curriculum. How indigenous learners are left out of the chain’ </a:t>
            </a:r>
            <a:r>
              <a:rPr lang="el-GR" altLang="en-US" sz="1600" dirty="0"/>
              <a:t>στο</a:t>
            </a:r>
            <a:r>
              <a:rPr lang="en-GB" altLang="en-US" sz="1600" dirty="0"/>
              <a:t> J. Muller, B. Davies &amp; A. </a:t>
            </a:r>
            <a:r>
              <a:rPr lang="en-GB" altLang="en-US" sz="1600" dirty="0" err="1"/>
              <a:t>Morais</a:t>
            </a:r>
            <a:r>
              <a:rPr lang="en-GB" altLang="en-US" sz="1600" dirty="0"/>
              <a:t> (</a:t>
            </a:r>
            <a:r>
              <a:rPr lang="el-GR" altLang="en-US" sz="1600" dirty="0"/>
              <a:t>επιμ</a:t>
            </a:r>
            <a:r>
              <a:rPr lang="en-GB" altLang="en-US" sz="1600" dirty="0"/>
              <a:t>.) </a:t>
            </a:r>
            <a:r>
              <a:rPr lang="en-US" altLang="en-US" sz="1600" i="1" dirty="0"/>
              <a:t>Reading Bernstein, Researching Bernstein</a:t>
            </a:r>
            <a:r>
              <a:rPr lang="en-US" altLang="en-US" sz="1600" dirty="0"/>
              <a:t>, London: </a:t>
            </a:r>
            <a:r>
              <a:rPr lang="en-US" altLang="en-US" sz="1600" dirty="0" err="1"/>
              <a:t>RoutledgeFalmer</a:t>
            </a:r>
            <a:r>
              <a:rPr lang="en-US" altLang="en-US" sz="1600" dirty="0"/>
              <a:t>, 91-107.</a:t>
            </a:r>
            <a:endParaRPr lang="en-GB" altLang="en-US" sz="1600" b="1" dirty="0"/>
          </a:p>
          <a:p>
            <a:pPr>
              <a:lnSpc>
                <a:spcPct val="80000"/>
              </a:lnSpc>
            </a:pPr>
            <a:r>
              <a:rPr lang="en-US" altLang="en-US" sz="1600" dirty="0"/>
              <a:t>Singh, P. (2001a) Pedagogic discourses and student resistance in Australian secondary schools in A. </a:t>
            </a:r>
            <a:r>
              <a:rPr lang="en-US" altLang="en-US" sz="1600" dirty="0" err="1"/>
              <a:t>Morais</a:t>
            </a:r>
            <a:r>
              <a:rPr lang="en-US" altLang="en-US" sz="1600" dirty="0"/>
              <a:t>, I. </a:t>
            </a:r>
            <a:r>
              <a:rPr lang="en-US" altLang="en-US" sz="1600" dirty="0" err="1"/>
              <a:t>Neves</a:t>
            </a:r>
            <a:r>
              <a:rPr lang="en-US" altLang="en-US" sz="1600" dirty="0"/>
              <a:t>, B. Davies, H. Daniels  (eds.) </a:t>
            </a:r>
            <a:r>
              <a:rPr lang="en-US" altLang="en-US" sz="1600" i="1" dirty="0"/>
              <a:t>Towards a sociology of pedagogy</a:t>
            </a:r>
            <a:r>
              <a:rPr lang="en-US" altLang="en-US" sz="1600" dirty="0"/>
              <a:t>, New York: Peter Lang Publishing.</a:t>
            </a:r>
          </a:p>
          <a:p>
            <a:pPr>
              <a:lnSpc>
                <a:spcPct val="80000"/>
              </a:lnSpc>
            </a:pPr>
            <a:r>
              <a:rPr lang="en-US" altLang="en-US" sz="1600" dirty="0"/>
              <a:t>Singh, P. (2001b)</a:t>
            </a:r>
            <a:r>
              <a:rPr lang="en-GB" altLang="en-US" sz="1600" dirty="0"/>
              <a:t> Speaking About ‘Cultural’ Difference. An Interview Study of ‘Samoan’ Paraprofessionals in Designated Disadvantaged Secondary Schools in Australia. </a:t>
            </a:r>
            <a:r>
              <a:rPr lang="el-GR" altLang="en-US" sz="1600" i="1" dirty="0"/>
              <a:t>British Journal of Sociology of Education</a:t>
            </a:r>
            <a:r>
              <a:rPr lang="el-GR" altLang="en-US" sz="1600" dirty="0"/>
              <a:t>, 22(3), 317-337.</a:t>
            </a:r>
            <a:endParaRPr lang="en-US" altLang="en-US" sz="1600" dirty="0"/>
          </a:p>
          <a:p>
            <a:pPr>
              <a:lnSpc>
                <a:spcPct val="80000"/>
              </a:lnSpc>
            </a:pPr>
            <a:r>
              <a:rPr lang="en-US" altLang="en-US" sz="1600" dirty="0"/>
              <a:t>Singh, P., Dooley, K. &amp; P. </a:t>
            </a:r>
            <a:r>
              <a:rPr lang="en-US" altLang="en-US" sz="1600" dirty="0" err="1"/>
              <a:t>Freebody</a:t>
            </a:r>
            <a:r>
              <a:rPr lang="en-US" altLang="en-US" sz="1600" dirty="0"/>
              <a:t> (2001) Literacy pedagogies that may ‘make a difference’</a:t>
            </a:r>
            <a:r>
              <a:rPr lang="en-GB" altLang="en-US" sz="1600" dirty="0"/>
              <a:t>, </a:t>
            </a:r>
            <a:r>
              <a:rPr lang="en-US" altLang="en-US" sz="1600" i="1" dirty="0"/>
              <a:t>Asia Pacific Journal of Teacher Education</a:t>
            </a:r>
            <a:r>
              <a:rPr lang="en-US" altLang="en-US" sz="1600" dirty="0"/>
              <a:t>, 29(1)</a:t>
            </a:r>
            <a:r>
              <a:rPr lang="en-GB" altLang="en-US" sz="1600" dirty="0"/>
              <a:t>:</a:t>
            </a:r>
            <a:r>
              <a:rPr lang="en-US" altLang="en-US" sz="1600" dirty="0"/>
              <a:t> 49-71.</a:t>
            </a:r>
          </a:p>
          <a:p>
            <a:pPr>
              <a:lnSpc>
                <a:spcPct val="80000"/>
              </a:lnSpc>
            </a:pPr>
            <a:r>
              <a:rPr lang="en-US" altLang="en-US" sz="1600" dirty="0"/>
              <a:t>Singh, P., Nicolson, H. &amp; B. </a:t>
            </a:r>
            <a:r>
              <a:rPr lang="en-US" altLang="en-US" sz="1600" dirty="0" err="1"/>
              <a:t>Exley</a:t>
            </a:r>
            <a:r>
              <a:rPr lang="en-US" altLang="en-US" sz="1600" dirty="0"/>
              <a:t> (2001) Teacher talk and classroom practice: An analysis of the constitution of pedagogic identities, Manuscript for AARE conference, Freemantle, WA: Australian Association for Research in Education</a:t>
            </a:r>
            <a:r>
              <a:rPr lang="en-US" altLang="en-US" sz="1600" dirty="0" smtClean="0"/>
              <a:t>.</a:t>
            </a:r>
            <a:endParaRPr lang="en-GB" altLang="en-US" sz="1600" dirty="0"/>
          </a:p>
        </p:txBody>
      </p:sp>
    </p:spTree>
    <p:extLst>
      <p:ext uri="{BB962C8B-B14F-4D97-AF65-F5344CB8AC3E}">
        <p14:creationId xmlns:p14="http://schemas.microsoft.com/office/powerpoint/2010/main" val="34725822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n-US" dirty="0" smtClean="0"/>
              <a:t>Οι κοινωνικές παράμετροι </a:t>
            </a:r>
            <a:r>
              <a:rPr lang="en-US" altLang="en-US" dirty="0" smtClean="0"/>
              <a:t/>
            </a:r>
            <a:br>
              <a:rPr lang="en-US" altLang="en-US" dirty="0" smtClean="0"/>
            </a:br>
            <a:r>
              <a:rPr lang="el-GR" altLang="en-US" dirty="0" smtClean="0"/>
              <a:t>της εκπαιδευτικής διαδικασίας</a:t>
            </a:r>
            <a:endParaRPr lang="el-GR" dirty="0"/>
          </a:p>
        </p:txBody>
      </p:sp>
      <p:sp>
        <p:nvSpPr>
          <p:cNvPr id="5" name="Θέση περιεχομένου 4"/>
          <p:cNvSpPr>
            <a:spLocks noGrp="1"/>
          </p:cNvSpPr>
          <p:nvPr>
            <p:ph idx="1"/>
          </p:nvPr>
        </p:nvSpPr>
        <p:spPr/>
        <p:txBody>
          <a:bodyPr>
            <a:noAutofit/>
          </a:bodyPr>
          <a:lstStyle/>
          <a:p>
            <a:pPr marL="0" indent="0">
              <a:lnSpc>
                <a:spcPct val="80000"/>
              </a:lnSpc>
              <a:buNone/>
            </a:pPr>
            <a:endParaRPr lang="el-GR" altLang="en-US" sz="2800" dirty="0" smtClean="0"/>
          </a:p>
          <a:p>
            <a:pPr marL="0" indent="0">
              <a:lnSpc>
                <a:spcPct val="80000"/>
              </a:lnSpc>
              <a:buNone/>
            </a:pPr>
            <a:r>
              <a:rPr lang="el-GR" altLang="en-US" sz="2800" dirty="0"/>
              <a:t>Χειμερινό εξάμηνο 201</a:t>
            </a:r>
            <a:r>
              <a:rPr lang="en-US" altLang="en-US" sz="2800" dirty="0"/>
              <a:t>5</a:t>
            </a:r>
            <a:endParaRPr lang="el-GR" altLang="en-US" sz="2800" dirty="0"/>
          </a:p>
          <a:p>
            <a:pPr marL="0" indent="0">
              <a:lnSpc>
                <a:spcPct val="80000"/>
              </a:lnSpc>
              <a:buNone/>
            </a:pPr>
            <a:endParaRPr lang="el-GR" altLang="en-US" sz="2800" dirty="0"/>
          </a:p>
          <a:p>
            <a:pPr marL="0" indent="0">
              <a:lnSpc>
                <a:spcPct val="80000"/>
              </a:lnSpc>
              <a:buNone/>
            </a:pPr>
            <a:r>
              <a:rPr lang="el-GR" altLang="en-US" sz="2800" dirty="0"/>
              <a:t>Διδάσκουσα: Αλεξάνδρα Βασιλοπούλου</a:t>
            </a:r>
          </a:p>
          <a:p>
            <a:pPr marL="0" indent="0">
              <a:lnSpc>
                <a:spcPct val="80000"/>
              </a:lnSpc>
              <a:buNone/>
            </a:pPr>
            <a:r>
              <a:rPr lang="en-US" altLang="en-US" sz="2800" dirty="0">
                <a:hlinkClick r:id="rId3"/>
              </a:rPr>
              <a:t>avasil@ecd.uoa.gr</a:t>
            </a:r>
            <a:endParaRPr lang="en-US" altLang="en-US" sz="2800" dirty="0"/>
          </a:p>
          <a:p>
            <a:pPr marL="0" indent="0">
              <a:lnSpc>
                <a:spcPct val="80000"/>
              </a:lnSpc>
              <a:buNone/>
            </a:pPr>
            <a:endParaRPr lang="el-GR" altLang="en-US" sz="2800" dirty="0"/>
          </a:p>
          <a:p>
            <a:pPr marL="0" indent="0">
              <a:lnSpc>
                <a:spcPct val="80000"/>
              </a:lnSpc>
              <a:buNone/>
            </a:pPr>
            <a:r>
              <a:rPr lang="el-GR" altLang="en-US" sz="2800" dirty="0" smtClean="0"/>
              <a:t>Μάθημα </a:t>
            </a:r>
            <a:r>
              <a:rPr lang="el-GR" altLang="en-US" sz="2800" dirty="0" smtClean="0"/>
              <a:t>11</a:t>
            </a:r>
            <a:r>
              <a:rPr lang="el-GR" altLang="en-US" sz="2800" baseline="30000" dirty="0" smtClean="0"/>
              <a:t>ο</a:t>
            </a:r>
            <a:r>
              <a:rPr lang="el-GR" altLang="en-US" sz="2800" dirty="0" smtClean="0"/>
              <a:t>-12</a:t>
            </a:r>
            <a:r>
              <a:rPr lang="el-GR" altLang="en-US" sz="2800" baseline="30000" dirty="0" smtClean="0"/>
              <a:t>ο</a:t>
            </a:r>
            <a:r>
              <a:rPr lang="el-GR" altLang="en-US" sz="2800" dirty="0" smtClean="0"/>
              <a:t>: </a:t>
            </a:r>
            <a:r>
              <a:rPr lang="el-GR" altLang="en-US" sz="2800" dirty="0"/>
              <a:t>Η μελέτη των </a:t>
            </a:r>
            <a:r>
              <a:rPr lang="el-GR" altLang="en-US" sz="2800" dirty="0" smtClean="0"/>
              <a:t>πρακτικών γραμματισμού σε </a:t>
            </a:r>
            <a:r>
              <a:rPr lang="el-GR" altLang="en-US" sz="2800" dirty="0"/>
              <a:t>μη προνομιούχα, πολιτισμικά ανομοιογενή σχολεία</a:t>
            </a:r>
            <a:endParaRPr lang="en-US" altLang="en-US" sz="2800" dirty="0"/>
          </a:p>
          <a:p>
            <a:pPr marL="0" indent="0">
              <a:lnSpc>
                <a:spcPct val="80000"/>
              </a:lnSpc>
              <a:buNone/>
            </a:pPr>
            <a:endParaRPr lang="en-US" altLang="en-US" sz="2800" dirty="0"/>
          </a:p>
        </p:txBody>
      </p:sp>
    </p:spTree>
    <p:extLst>
      <p:ext uri="{BB962C8B-B14F-4D97-AF65-F5344CB8AC3E}">
        <p14:creationId xmlns:p14="http://schemas.microsoft.com/office/powerpoint/2010/main" val="18739418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n-US" sz="2000" dirty="0" smtClean="0"/>
              <a:t>1.0</a:t>
            </a:r>
            <a:r>
              <a:rPr lang="el-GR" sz="2000" dirty="0" smtClean="0"/>
              <a:t>.  </a:t>
            </a:r>
            <a:endParaRPr lang="el-GR" sz="2000" dirty="0"/>
          </a:p>
          <a:p>
            <a:pPr marL="0" indent="0">
              <a:buNone/>
            </a:pPr>
            <a:r>
              <a:rPr lang="el-GR" sz="2000" dirty="0"/>
              <a:t>Έχουν προηγηθεί οι κάτωθι εκδόσεις:</a:t>
            </a:r>
          </a:p>
          <a:p>
            <a:r>
              <a:rPr lang="el-GR" sz="2000" dirty="0" smtClean="0"/>
              <a:t>Έκδοση διαθέσιμη </a:t>
            </a:r>
            <a:r>
              <a:rPr lang="el-GR" sz="2000" dirty="0">
                <a:hlinkClick r:id="rId3"/>
              </a:rPr>
              <a:t>εδώ</a:t>
            </a:r>
            <a:r>
              <a:rPr lang="el-GR" sz="2000" dirty="0"/>
              <a:t>. </a:t>
            </a:r>
          </a:p>
        </p:txBody>
      </p:sp>
    </p:spTree>
    <p:extLst>
      <p:ext uri="{BB962C8B-B14F-4D97-AF65-F5344CB8AC3E}">
        <p14:creationId xmlns:p14="http://schemas.microsoft.com/office/powerpoint/2010/main" val="11605714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smtClean="0"/>
              <a:t>Αλεξάνδρα Βασιλοπούλου </a:t>
            </a:r>
            <a:r>
              <a:rPr lang="en-US" sz="2000" dirty="0" smtClean="0"/>
              <a:t>2015</a:t>
            </a:r>
            <a:r>
              <a:rPr lang="el-GR" sz="2000" dirty="0" smtClean="0"/>
              <a:t>. Αλεξάνδρα Βασιλοπούλου. «</a:t>
            </a:r>
            <a:r>
              <a:rPr lang="el-GR" sz="2000" dirty="0"/>
              <a:t>Οι κοινωνικές παράμετροι </a:t>
            </a:r>
            <a:br>
              <a:rPr lang="el-GR" sz="2000" dirty="0"/>
            </a:br>
            <a:r>
              <a:rPr lang="el-GR" sz="2000" dirty="0"/>
              <a:t>της εκπαιδευτικής διαδικασίας. Εισαγωγή</a:t>
            </a:r>
            <a:r>
              <a:rPr lang="el-GR" sz="2000" dirty="0" smtClean="0"/>
              <a:t>». </a:t>
            </a:r>
            <a:r>
              <a:rPr lang="el-GR" sz="2000" dirty="0"/>
              <a:t>Έκδοση: </a:t>
            </a:r>
            <a:r>
              <a:rPr lang="el-GR" sz="2000" dirty="0" smtClean="0"/>
              <a:t>1.0</a:t>
            </a:r>
            <a:r>
              <a:rPr lang="el-GR" sz="2000" dirty="0"/>
              <a:t>. Αθήνα </a:t>
            </a:r>
            <a:r>
              <a:rPr lang="el-GR" sz="2000" dirty="0" smtClean="0"/>
              <a:t>2015. </a:t>
            </a:r>
            <a:r>
              <a:rPr lang="el-GR" sz="2000" dirty="0"/>
              <a:t>Διαθέσιμο από τη δικτυακή </a:t>
            </a:r>
            <a:r>
              <a:rPr lang="el-GR" sz="2000" dirty="0" smtClean="0"/>
              <a:t>διεύθυνση: </a:t>
            </a:r>
            <a:r>
              <a:rPr lang="en-GB" sz="2000" dirty="0" smtClean="0">
                <a:hlinkClick r:id="rId3"/>
              </a:rPr>
              <a:t>opencourses.uoa.gr/courses/ECD105</a:t>
            </a:r>
            <a:r>
              <a:rPr lang="el-GR" sz="2000" dirty="0" smtClean="0"/>
              <a:t>.</a:t>
            </a:r>
            <a:endParaRPr lang="el-GR" sz="2000" dirty="0"/>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92"/>
            <a:ext cx="9144000" cy="1143000"/>
          </a:xfrm>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a:xfrm>
            <a:off x="179512" y="1556792"/>
            <a:ext cx="8856984" cy="4525963"/>
          </a:xfrm>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b="1" dirty="0" smtClean="0"/>
              <a:t>Εικόνες/Σχήματα/Διαγράμματα</a:t>
            </a:r>
            <a:r>
              <a:rPr lang="en-US" sz="2000" b="1" dirty="0" smtClean="0"/>
              <a:t>/</a:t>
            </a:r>
            <a:r>
              <a:rPr lang="el-GR" sz="2000" b="1" dirty="0" smtClean="0"/>
              <a:t>Φωτογραφίες</a:t>
            </a:r>
          </a:p>
          <a:p>
            <a:pPr marL="0" indent="0">
              <a:buNone/>
            </a:pPr>
            <a:r>
              <a:rPr lang="el-GR" sz="2000" dirty="0"/>
              <a:t>Εικόνα 1: ΜΠΑΖΙΛ ΜΠΕΡΝΣΤΑΪΝ. </a:t>
            </a:r>
            <a:r>
              <a:rPr lang="en-US" sz="2000" dirty="0"/>
              <a:t>Copyrighted. </a:t>
            </a:r>
            <a:r>
              <a:rPr lang="el-GR" sz="2000" dirty="0"/>
              <a:t>Σύνδεσμος</a:t>
            </a:r>
            <a:r>
              <a:rPr lang="en-US" sz="2000" dirty="0"/>
              <a:t>: </a:t>
            </a:r>
            <a:r>
              <a:rPr lang="en-US" sz="2000" dirty="0">
                <a:hlinkClick r:id="rId3"/>
              </a:rPr>
              <a:t>http://www.thefullwiki.org/Basil_Bernstein</a:t>
            </a:r>
            <a:r>
              <a:rPr lang="el-GR" sz="2000" dirty="0"/>
              <a:t>. Πηγή</a:t>
            </a:r>
            <a:r>
              <a:rPr lang="en-US" sz="2000" dirty="0"/>
              <a:t>: </a:t>
            </a:r>
            <a:r>
              <a:rPr lang="en-US" sz="2000" dirty="0">
                <a:hlinkClick r:id="rId4"/>
              </a:rPr>
              <a:t>www.thefullwiki.org</a:t>
            </a:r>
            <a:r>
              <a:rPr lang="el-GR" sz="2000" dirty="0"/>
              <a:t>.</a:t>
            </a:r>
          </a:p>
        </p:txBody>
      </p:sp>
    </p:spTree>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n-US" dirty="0"/>
              <a:t>Ερωτήματα</a:t>
            </a:r>
          </a:p>
        </p:txBody>
      </p:sp>
      <p:sp>
        <p:nvSpPr>
          <p:cNvPr id="3" name="Θέση περιεχομένου 2"/>
          <p:cNvSpPr>
            <a:spLocks noGrp="1"/>
          </p:cNvSpPr>
          <p:nvPr>
            <p:ph idx="1"/>
          </p:nvPr>
        </p:nvSpPr>
        <p:spPr/>
        <p:txBody>
          <a:bodyPr>
            <a:normAutofit/>
          </a:bodyPr>
          <a:lstStyle/>
          <a:p>
            <a:pPr>
              <a:lnSpc>
                <a:spcPct val="80000"/>
              </a:lnSpc>
              <a:buFontTx/>
              <a:buNone/>
            </a:pPr>
            <a:r>
              <a:rPr lang="el-GR" altLang="en-US" sz="2800" dirty="0" smtClean="0"/>
              <a:t>1</a:t>
            </a:r>
            <a:r>
              <a:rPr lang="el-GR" altLang="en-US" sz="2800" dirty="0"/>
              <a:t>) Πώς μπορούμε να αναλύσουμε διαφορετικές παιδαγωγικές πρακτικές;</a:t>
            </a:r>
          </a:p>
          <a:p>
            <a:pPr>
              <a:lnSpc>
                <a:spcPct val="80000"/>
              </a:lnSpc>
              <a:buFontTx/>
              <a:buNone/>
            </a:pPr>
            <a:r>
              <a:rPr lang="el-GR" altLang="en-US" sz="2800" dirty="0"/>
              <a:t>2) Ποιες ταξικές παραδοχές εμπεριέχονται στις διαφορετικές παιδαγωγικές πρακτικές;</a:t>
            </a:r>
          </a:p>
          <a:p>
            <a:pPr>
              <a:lnSpc>
                <a:spcPct val="80000"/>
              </a:lnSpc>
              <a:buFontTx/>
              <a:buNone/>
            </a:pPr>
            <a:r>
              <a:rPr lang="el-GR" altLang="en-US" sz="2800" dirty="0"/>
              <a:t>3) Ποιες οι εσωτερικές διαφοροποιήσεις διαφορετικών παιδαγωγικών;  </a:t>
            </a:r>
          </a:p>
          <a:p>
            <a:pPr>
              <a:lnSpc>
                <a:spcPct val="80000"/>
              </a:lnSpc>
              <a:buFontTx/>
              <a:buNone/>
            </a:pPr>
            <a:r>
              <a:rPr lang="el-GR" altLang="en-US" sz="2800" dirty="0"/>
              <a:t>4) Πώς μπορούμε να μελετήσουμε την άνιση πρόσβαση των μαθητών από μη προνομιούχα κοινωνικά στρώματα σε πρακτικές γραμματισμού</a:t>
            </a:r>
            <a:r>
              <a:rPr lang="el-GR" altLang="en-US" sz="2800" dirty="0" smtClean="0"/>
              <a:t>;</a:t>
            </a:r>
            <a:endParaRPr lang="el-GR" altLang="en-US" sz="2800" dirty="0"/>
          </a:p>
        </p:txBody>
      </p:sp>
    </p:spTree>
    <p:extLst>
      <p:ext uri="{BB962C8B-B14F-4D97-AF65-F5344CB8AC3E}">
        <p14:creationId xmlns:p14="http://schemas.microsoft.com/office/powerpoint/2010/main" val="22969372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pPr marL="609600" indent="-609600">
              <a:lnSpc>
                <a:spcPct val="80000"/>
              </a:lnSpc>
            </a:pPr>
            <a:r>
              <a:rPr lang="en-US" altLang="en-US" dirty="0"/>
              <a:t>Basil Bernstein</a:t>
            </a:r>
            <a:endParaRPr lang="el-GR" altLang="en-US" dirty="0"/>
          </a:p>
        </p:txBody>
      </p:sp>
      <p:sp>
        <p:nvSpPr>
          <p:cNvPr id="5" name="Θέση περιεχομένου 4"/>
          <p:cNvSpPr>
            <a:spLocks noGrp="1"/>
          </p:cNvSpPr>
          <p:nvPr>
            <p:ph idx="1"/>
          </p:nvPr>
        </p:nvSpPr>
        <p:spPr/>
        <p:txBody>
          <a:bodyPr>
            <a:noAutofit/>
          </a:bodyPr>
          <a:lstStyle/>
          <a:p>
            <a:pPr marL="609600" indent="-609600">
              <a:lnSpc>
                <a:spcPct val="90000"/>
              </a:lnSpc>
              <a:buFontTx/>
              <a:buNone/>
            </a:pPr>
            <a:endParaRPr lang="el-GR" altLang="en-US" sz="2000" dirty="0"/>
          </a:p>
          <a:p>
            <a:pPr marL="609600" indent="-609600">
              <a:lnSpc>
                <a:spcPct val="90000"/>
              </a:lnSpc>
              <a:buFontTx/>
              <a:buNone/>
            </a:pPr>
            <a:r>
              <a:rPr lang="el-GR" altLang="en-US" sz="2000" dirty="0"/>
              <a:t>Θεωρία των παιδαγωγικών πρακτικών</a:t>
            </a:r>
          </a:p>
          <a:p>
            <a:pPr marL="609600" indent="-609600">
              <a:lnSpc>
                <a:spcPct val="90000"/>
              </a:lnSpc>
              <a:buFontTx/>
              <a:buNone/>
            </a:pPr>
            <a:endParaRPr lang="el-GR" altLang="en-US" sz="2000" dirty="0"/>
          </a:p>
          <a:p>
            <a:pPr marL="609600" indent="-609600">
              <a:lnSpc>
                <a:spcPct val="90000"/>
              </a:lnSpc>
            </a:pPr>
            <a:r>
              <a:rPr lang="en-US" altLang="en-US" sz="2000" dirty="0"/>
              <a:t>Bernstein, Β. (1975) </a:t>
            </a:r>
            <a:r>
              <a:rPr lang="en-US" altLang="en-US" sz="2000" i="1" dirty="0"/>
              <a:t>Class</a:t>
            </a:r>
            <a:r>
              <a:rPr lang="en-GB" altLang="en-US" sz="2000" i="1" dirty="0"/>
              <a:t>, </a:t>
            </a:r>
            <a:r>
              <a:rPr lang="en-US" altLang="en-US" sz="2000" i="1" dirty="0"/>
              <a:t>codes and control</a:t>
            </a:r>
            <a:r>
              <a:rPr lang="en-US" altLang="en-US" sz="2000" dirty="0"/>
              <a:t>, Vol. </a:t>
            </a:r>
            <a:r>
              <a:rPr lang="en-GB" altLang="en-US" sz="2000" dirty="0"/>
              <a:t>3</a:t>
            </a:r>
            <a:r>
              <a:rPr lang="en-US" altLang="en-US" sz="2000" dirty="0"/>
              <a:t>, London: Routledge &amp; Kegan Paul.              </a:t>
            </a:r>
          </a:p>
          <a:p>
            <a:pPr marL="609600" indent="-609600">
              <a:lnSpc>
                <a:spcPct val="90000"/>
              </a:lnSpc>
            </a:pPr>
            <a:r>
              <a:rPr lang="en-US" altLang="en-US" sz="2000" dirty="0"/>
              <a:t>Bernstein</a:t>
            </a:r>
            <a:r>
              <a:rPr lang="el-GR" altLang="en-US" sz="2000" dirty="0"/>
              <a:t>, Β. [1989,1991](2000) </a:t>
            </a:r>
            <a:r>
              <a:rPr lang="el-GR" altLang="en-US" sz="2000" i="1" dirty="0"/>
              <a:t>Παιδαγωγικοί Κώδικες και Κοινωνικός Έλεγχος</a:t>
            </a:r>
            <a:r>
              <a:rPr lang="el-GR" altLang="en-US" sz="2000" dirty="0"/>
              <a:t>, (εισαγωγή-μετάφραση Ι. Σολομών), Αθήνα: Αλεξάνδρεια. </a:t>
            </a:r>
            <a:endParaRPr lang="el-GR" altLang="en-US" sz="2000" dirty="0" smtClean="0"/>
          </a:p>
          <a:p>
            <a:pPr marL="609600" indent="-609600">
              <a:lnSpc>
                <a:spcPct val="90000"/>
              </a:lnSpc>
            </a:pPr>
            <a:r>
              <a:rPr lang="en-US" altLang="en-US" sz="2000" dirty="0" smtClean="0"/>
              <a:t>Bernstein</a:t>
            </a:r>
            <a:r>
              <a:rPr lang="en-US" altLang="en-US" sz="2000" dirty="0"/>
              <a:t>, Β. (19</a:t>
            </a:r>
            <a:r>
              <a:rPr lang="en-GB" altLang="en-US" sz="2000" dirty="0"/>
              <a:t>90</a:t>
            </a:r>
            <a:r>
              <a:rPr lang="en-US" altLang="en-US" sz="2000" dirty="0"/>
              <a:t>) </a:t>
            </a:r>
            <a:r>
              <a:rPr lang="en-US" altLang="en-US" sz="2000" i="1" dirty="0"/>
              <a:t>The Structuring of Pedagogic Discourse</a:t>
            </a:r>
            <a:r>
              <a:rPr lang="en-GB" altLang="en-US" sz="2000" dirty="0"/>
              <a:t>,</a:t>
            </a:r>
            <a:r>
              <a:rPr lang="en-US" altLang="en-US" sz="2000" i="1" dirty="0"/>
              <a:t> Class</a:t>
            </a:r>
            <a:r>
              <a:rPr lang="en-GB" altLang="en-US" sz="2000" i="1" dirty="0"/>
              <a:t>, </a:t>
            </a:r>
            <a:r>
              <a:rPr lang="en-US" altLang="en-US" sz="2000" i="1" dirty="0"/>
              <a:t>codes and control</a:t>
            </a:r>
            <a:r>
              <a:rPr lang="en-US" altLang="en-US" sz="2000" dirty="0"/>
              <a:t>, Vol. </a:t>
            </a:r>
            <a:r>
              <a:rPr lang="en-GB" altLang="en-US" sz="2000" dirty="0"/>
              <a:t>4</a:t>
            </a:r>
            <a:r>
              <a:rPr lang="en-US" altLang="en-US" sz="2000" dirty="0"/>
              <a:t>,  London: Routledge.</a:t>
            </a:r>
          </a:p>
          <a:p>
            <a:pPr marL="609600" indent="-609600">
              <a:lnSpc>
                <a:spcPct val="90000"/>
              </a:lnSpc>
            </a:pPr>
            <a:r>
              <a:rPr lang="en-US" altLang="en-US" sz="2000" dirty="0"/>
              <a:t>Bernstein, Β. [</a:t>
            </a:r>
            <a:r>
              <a:rPr lang="en-GB" altLang="en-US" sz="2000" dirty="0"/>
              <a:t>1996](</a:t>
            </a:r>
            <a:r>
              <a:rPr lang="en-US" altLang="en-US" sz="2000" dirty="0"/>
              <a:t>2000 </a:t>
            </a:r>
            <a:r>
              <a:rPr lang="el-GR" altLang="en-US" sz="2000" dirty="0"/>
              <a:t>αναθεωρημένη</a:t>
            </a:r>
            <a:r>
              <a:rPr lang="en-GB" altLang="en-US" sz="2000" dirty="0"/>
              <a:t> </a:t>
            </a:r>
            <a:r>
              <a:rPr lang="el-GR" altLang="en-US" sz="2000" dirty="0"/>
              <a:t>έκδοση</a:t>
            </a:r>
            <a:r>
              <a:rPr lang="en-GB" altLang="en-US" sz="2000" dirty="0"/>
              <a:t>) </a:t>
            </a:r>
            <a:r>
              <a:rPr lang="en-US" altLang="en-US" sz="2000" i="1" dirty="0"/>
              <a:t>Pedagogy, Symbolic Control and Identity: Theory, Research, Critique</a:t>
            </a:r>
            <a:r>
              <a:rPr lang="en-US" altLang="en-US" sz="2000" dirty="0"/>
              <a:t>, Oxford: </a:t>
            </a:r>
            <a:r>
              <a:rPr lang="en-US" altLang="en-US" sz="2000" dirty="0" err="1"/>
              <a:t>Rowman</a:t>
            </a:r>
            <a:r>
              <a:rPr lang="en-US" altLang="en-US" sz="2000" dirty="0"/>
              <a:t> &amp; Littlefield.</a:t>
            </a:r>
            <a:endParaRPr lang="el-GR" altLang="en-US" sz="2000" dirty="0"/>
          </a:p>
        </p:txBody>
      </p:sp>
      <p:pic>
        <p:nvPicPr>
          <p:cNvPr id="6" name="Picture 4" descr="180px-Basil_bernstein_by_LGdL">
            <a:hlinkClick r:id="rId3" tooltip="Basil Bernstein."/>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72300" y="502310"/>
            <a:ext cx="1714500" cy="20288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8373616" y="2232100"/>
            <a:ext cx="313184" cy="240020"/>
          </a:xfrm>
          <a:prstGeom prst="rect">
            <a:avLst/>
          </a:prstGeom>
        </p:spPr>
        <p:txBody>
          <a:bodyPr vert="horz" wrap="square" lIns="91440" tIns="45720" rIns="91440" bIns="45720" rtlCol="0" anchor="ctr">
            <a:normAutofit fontScale="62500" lnSpcReduction="20000"/>
          </a:bodyPr>
          <a:lstStyle/>
          <a:p>
            <a:r>
              <a:rPr lang="el-GR" dirty="0" smtClean="0">
                <a:solidFill>
                  <a:schemeClr val="bg1"/>
                </a:solidFill>
              </a:rPr>
              <a:t>1</a:t>
            </a:r>
          </a:p>
        </p:txBody>
      </p:sp>
    </p:spTree>
    <p:extLst>
      <p:ext uri="{BB962C8B-B14F-4D97-AF65-F5344CB8AC3E}">
        <p14:creationId xmlns:p14="http://schemas.microsoft.com/office/powerpoint/2010/main" val="36279383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n-US" dirty="0"/>
              <a:t>Προνομιοδοτούν κείμενο</a:t>
            </a:r>
            <a:endParaRPr lang="el-GR" dirty="0"/>
          </a:p>
        </p:txBody>
      </p:sp>
      <p:sp>
        <p:nvSpPr>
          <p:cNvPr id="5" name="Θέση περιεχομένου 4"/>
          <p:cNvSpPr>
            <a:spLocks noGrp="1"/>
          </p:cNvSpPr>
          <p:nvPr>
            <p:ph idx="1"/>
          </p:nvPr>
        </p:nvSpPr>
        <p:spPr/>
        <p:txBody>
          <a:bodyPr>
            <a:noAutofit/>
          </a:bodyPr>
          <a:lstStyle/>
          <a:p>
            <a:pPr marL="457200" indent="-457200">
              <a:lnSpc>
                <a:spcPct val="90000"/>
              </a:lnSpc>
            </a:pPr>
            <a:r>
              <a:rPr lang="el-GR" altLang="en-US" sz="2400" dirty="0"/>
              <a:t>Περιλαμβάνει «το κυρίαρχο αναλυτικό πρόγραμμα, την κυρίαρχη παιδαγωγική πρακτική αλλά και οποιαδήποτε παιδαγωγική αναπαράσταση, προφορική, γραπτή, οπτική, ορθοστατική, ενδυματολογική, χωρική.» </a:t>
            </a:r>
            <a:r>
              <a:rPr lang="en-US" altLang="en-US" sz="2400" dirty="0"/>
              <a:t>(Bernstein 1990</a:t>
            </a:r>
            <a:r>
              <a:rPr lang="el-GR" altLang="en-US" sz="2400" dirty="0"/>
              <a:t>: 175)</a:t>
            </a:r>
          </a:p>
          <a:p>
            <a:pPr marL="457200" indent="-457200">
              <a:lnSpc>
                <a:spcPct val="90000"/>
              </a:lnSpc>
            </a:pPr>
            <a:r>
              <a:rPr lang="el-GR" altLang="en-US" sz="2400" dirty="0"/>
              <a:t>Δύο σχέσεις μπορούν να μελετηθούν σε κάθε προνομιοδοτούν κείμενο:</a:t>
            </a:r>
          </a:p>
          <a:p>
            <a:pPr marL="838200" lvl="1" indent="-381000">
              <a:lnSpc>
                <a:spcPct val="90000"/>
              </a:lnSpc>
              <a:buFontTx/>
              <a:buAutoNum type="arabicPeriod"/>
            </a:pPr>
            <a:r>
              <a:rPr lang="el-GR" altLang="en-US" sz="2000" i="1" dirty="0"/>
              <a:t>Σχέσεις με</a:t>
            </a:r>
            <a:r>
              <a:rPr lang="el-GR" altLang="en-US" sz="2000" dirty="0"/>
              <a:t> το κείμενο: πώς ο λόγος στην τάξη/συνεντεύξεις κ.λπ. Αποκαλύπτουν τη σχέση εκπαιδευτικού ή μαθητή και τα κοινωνικά χαρακτηριστικά του με το κείμενο.</a:t>
            </a:r>
          </a:p>
          <a:p>
            <a:pPr marL="838200" lvl="1" indent="-381000">
              <a:lnSpc>
                <a:spcPct val="90000"/>
              </a:lnSpc>
              <a:buFontTx/>
              <a:buAutoNum type="arabicPeriod"/>
            </a:pPr>
            <a:r>
              <a:rPr lang="el-GR" altLang="en-US" sz="2000" i="1" dirty="0"/>
              <a:t>Σχέσεις εντός</a:t>
            </a:r>
            <a:r>
              <a:rPr lang="el-GR" altLang="en-US" sz="2000" dirty="0"/>
              <a:t> του κειμένου: Πώς ο λόγος στην τάξη/συνέντευξη αποκαλύπτει αρχές για το τι θεωρείται θεμιτή παιδαγωγική πρακτική.</a:t>
            </a:r>
          </a:p>
        </p:txBody>
      </p:sp>
    </p:spTree>
    <p:extLst>
      <p:ext uri="{BB962C8B-B14F-4D97-AF65-F5344CB8AC3E}">
        <p14:creationId xmlns:p14="http://schemas.microsoft.com/office/powerpoint/2010/main" val="32372317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altLang="en-US" sz="3600" dirty="0"/>
              <a:t>Μελέτες γραμματισμού σε μη προνομιούχα, πολιτισμικά ανομοιγενή σχολεία στην Αυστραλία</a:t>
            </a:r>
            <a:r>
              <a:rPr lang="el-GR" altLang="en-US" sz="3600" dirty="0" smtClean="0"/>
              <a:t>:</a:t>
            </a:r>
            <a:endParaRPr lang="el-GR" sz="3600" dirty="0"/>
          </a:p>
        </p:txBody>
      </p:sp>
      <p:sp>
        <p:nvSpPr>
          <p:cNvPr id="5" name="Θέση περιεχομένου 4"/>
          <p:cNvSpPr>
            <a:spLocks noGrp="1"/>
          </p:cNvSpPr>
          <p:nvPr>
            <p:ph idx="1"/>
          </p:nvPr>
        </p:nvSpPr>
        <p:spPr/>
        <p:txBody>
          <a:bodyPr>
            <a:noAutofit/>
          </a:bodyPr>
          <a:lstStyle/>
          <a:p>
            <a:endParaRPr lang="el-GR" altLang="en-US" sz="2800" dirty="0" smtClean="0"/>
          </a:p>
          <a:p>
            <a:r>
              <a:rPr lang="en-US" altLang="en-US" sz="2800" dirty="0" err="1" smtClean="0"/>
              <a:t>Freebody</a:t>
            </a:r>
            <a:r>
              <a:rPr lang="el-GR" altLang="en-US" sz="2800" dirty="0"/>
              <a:t>, </a:t>
            </a:r>
            <a:r>
              <a:rPr lang="en-US" altLang="en-US" sz="2800" dirty="0"/>
              <a:t>Ludwig</a:t>
            </a:r>
            <a:r>
              <a:rPr lang="el-GR" altLang="en-US" sz="2800" dirty="0"/>
              <a:t> &amp; </a:t>
            </a:r>
            <a:r>
              <a:rPr lang="en-US" altLang="en-US" sz="2800" dirty="0"/>
              <a:t>Gunn</a:t>
            </a:r>
            <a:r>
              <a:rPr lang="el-GR" altLang="en-US" sz="2800" dirty="0"/>
              <a:t> </a:t>
            </a:r>
            <a:r>
              <a:rPr lang="en-US" altLang="en-US" sz="2800" dirty="0"/>
              <a:t>(1995) </a:t>
            </a:r>
            <a:endParaRPr lang="el-GR" altLang="en-US" sz="2800" dirty="0"/>
          </a:p>
          <a:p>
            <a:r>
              <a:rPr lang="en-US" altLang="en-US" sz="2800" dirty="0"/>
              <a:t>Freiberg &amp; </a:t>
            </a:r>
            <a:r>
              <a:rPr lang="en-US" altLang="en-US" sz="2800" dirty="0" err="1"/>
              <a:t>Freebody</a:t>
            </a:r>
            <a:r>
              <a:rPr lang="en-US" altLang="en-US" sz="2800" dirty="0"/>
              <a:t> (1995)</a:t>
            </a:r>
            <a:endParaRPr lang="el-GR" altLang="en-US" sz="2800" dirty="0"/>
          </a:p>
          <a:p>
            <a:r>
              <a:rPr lang="en-US" altLang="en-US" sz="2800" dirty="0"/>
              <a:t>Singh, Dooley &amp; </a:t>
            </a:r>
            <a:r>
              <a:rPr lang="en-US" altLang="en-US" sz="2800" dirty="0" err="1"/>
              <a:t>Freebody</a:t>
            </a:r>
            <a:r>
              <a:rPr lang="en-US" altLang="en-US" sz="2800" dirty="0"/>
              <a:t> (2001)</a:t>
            </a:r>
            <a:endParaRPr lang="en-GB" altLang="en-US" sz="2800" dirty="0"/>
          </a:p>
          <a:p>
            <a:r>
              <a:rPr lang="en-US" altLang="en-US" sz="2800" dirty="0"/>
              <a:t>Singh, Nicolson &amp; </a:t>
            </a:r>
            <a:r>
              <a:rPr lang="en-US" altLang="en-US" sz="2800" dirty="0" err="1"/>
              <a:t>Exley</a:t>
            </a:r>
            <a:r>
              <a:rPr lang="en-US" altLang="en-US" sz="2800" dirty="0"/>
              <a:t> (2001)</a:t>
            </a:r>
            <a:endParaRPr lang="en-GB" altLang="en-US" sz="2800" dirty="0"/>
          </a:p>
          <a:p>
            <a:r>
              <a:rPr lang="en-US" altLang="en-US" sz="2800" dirty="0"/>
              <a:t>Singh (2001a, 2001b)</a:t>
            </a:r>
          </a:p>
          <a:p>
            <a:endParaRPr lang="el-GR" sz="2800" dirty="0"/>
          </a:p>
        </p:txBody>
      </p:sp>
    </p:spTree>
    <p:extLst>
      <p:ext uri="{BB962C8B-B14F-4D97-AF65-F5344CB8AC3E}">
        <p14:creationId xmlns:p14="http://schemas.microsoft.com/office/powerpoint/2010/main" val="34150643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n-US" altLang="en-US" dirty="0"/>
              <a:t>Freiberg</a:t>
            </a:r>
            <a:r>
              <a:rPr lang="el-GR" altLang="en-US" dirty="0"/>
              <a:t> </a:t>
            </a:r>
            <a:r>
              <a:rPr lang="en-US" altLang="en-US" dirty="0"/>
              <a:t>&amp;</a:t>
            </a:r>
            <a:r>
              <a:rPr lang="el-GR" altLang="en-US" dirty="0"/>
              <a:t> </a:t>
            </a:r>
            <a:r>
              <a:rPr lang="en-US" altLang="en-US" dirty="0" err="1"/>
              <a:t>Freebody</a:t>
            </a:r>
            <a:r>
              <a:rPr lang="en-US" altLang="en-US" dirty="0"/>
              <a:t> </a:t>
            </a:r>
            <a:r>
              <a:rPr lang="el-GR" altLang="en-US" dirty="0"/>
              <a:t>(</a:t>
            </a:r>
            <a:r>
              <a:rPr lang="en-US" altLang="en-US" dirty="0"/>
              <a:t>1995</a:t>
            </a:r>
            <a:r>
              <a:rPr lang="el-GR" altLang="en-US" dirty="0"/>
              <a:t>)</a:t>
            </a:r>
            <a:endParaRPr lang="el-GR" dirty="0"/>
          </a:p>
        </p:txBody>
      </p:sp>
      <p:sp>
        <p:nvSpPr>
          <p:cNvPr id="5" name="Θέση περιεχομένου 4"/>
          <p:cNvSpPr>
            <a:spLocks noGrp="1"/>
          </p:cNvSpPr>
          <p:nvPr>
            <p:ph idx="1"/>
          </p:nvPr>
        </p:nvSpPr>
        <p:spPr/>
        <p:txBody>
          <a:bodyPr>
            <a:noAutofit/>
          </a:bodyPr>
          <a:lstStyle/>
          <a:p>
            <a:r>
              <a:rPr lang="el-GR" altLang="en-US" sz="2400" dirty="0"/>
              <a:t>Μελέτη Τάξεων 1-3 σε δημοτικά σχολεία του </a:t>
            </a:r>
            <a:r>
              <a:rPr lang="en-US" altLang="en-US" sz="2400" dirty="0"/>
              <a:t>Queensland </a:t>
            </a:r>
            <a:r>
              <a:rPr lang="el-GR" altLang="en-US" sz="2400" dirty="0"/>
              <a:t>της Αυστραλίας.</a:t>
            </a:r>
          </a:p>
          <a:p>
            <a:r>
              <a:rPr lang="el-GR" altLang="en-US" sz="2400" dirty="0"/>
              <a:t>Διαφορετικές μορφές αλληλουχίας Ερώτησης-Απάντησης σε προνομιούχα και μη προνομιούχα σχολεία.</a:t>
            </a:r>
          </a:p>
          <a:p>
            <a:r>
              <a:rPr lang="el-GR" altLang="en-US" sz="2400" dirty="0"/>
              <a:t>Η καθημερινή γνώση που έφερναν οι μαθητές στα μη προνομιούχα σχολία κρινόταν ως ανεπαρκής για περαιτέρω μάθηση. </a:t>
            </a:r>
          </a:p>
          <a:p>
            <a:r>
              <a:rPr lang="el-GR" altLang="en-US" sz="2400" dirty="0"/>
              <a:t>Κατίσχυση διαδικαστικού λόγου </a:t>
            </a:r>
            <a:r>
              <a:rPr lang="en-US" altLang="en-US" sz="2400" dirty="0"/>
              <a:t>“managerial talk” </a:t>
            </a:r>
            <a:r>
              <a:rPr lang="el-GR" altLang="en-US" sz="2400" dirty="0"/>
              <a:t>στα μη προνομιούχα σχολεία για το «πώς να είναι κανείς μαθητής» μέσα στην τάξη </a:t>
            </a:r>
            <a:r>
              <a:rPr lang="en-US" altLang="en-US" sz="2400" dirty="0"/>
              <a:t>(Freiberg &amp; </a:t>
            </a:r>
            <a:r>
              <a:rPr lang="en-US" altLang="en-US" sz="2400" dirty="0" err="1"/>
              <a:t>Freebody</a:t>
            </a:r>
            <a:r>
              <a:rPr lang="en-US" altLang="en-US" sz="2400" dirty="0"/>
              <a:t> 1995)</a:t>
            </a:r>
            <a:r>
              <a:rPr lang="el-GR" altLang="en-US" sz="2400" dirty="0"/>
              <a:t>. </a:t>
            </a:r>
          </a:p>
        </p:txBody>
      </p:sp>
    </p:spTree>
    <p:extLst>
      <p:ext uri="{BB962C8B-B14F-4D97-AF65-F5344CB8AC3E}">
        <p14:creationId xmlns:p14="http://schemas.microsoft.com/office/powerpoint/2010/main" val="27219422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n-US" altLang="en-US" sz="2200" dirty="0"/>
              <a:t>Singh, P., Nicolson, H. &amp; B. </a:t>
            </a:r>
            <a:r>
              <a:rPr lang="en-US" altLang="en-US" sz="2200" dirty="0" err="1"/>
              <a:t>Exley</a:t>
            </a:r>
            <a:r>
              <a:rPr lang="en-US" altLang="en-US" sz="2200" dirty="0"/>
              <a:t> (2001) Teacher talk and classroom practice: An analysis of the constitution of pedagogic </a:t>
            </a:r>
            <a:r>
              <a:rPr lang="en-US" altLang="en-US" sz="2200" dirty="0" smtClean="0"/>
              <a:t>identities</a:t>
            </a:r>
            <a:r>
              <a:rPr lang="el-GR" altLang="en-US" sz="2200" dirty="0" smtClean="0"/>
              <a:t>.</a:t>
            </a:r>
            <a:r>
              <a:rPr lang="el-GR" altLang="en-US" sz="2200" dirty="0"/>
              <a:t/>
            </a:r>
            <a:br>
              <a:rPr lang="el-GR" altLang="en-US" sz="2200" dirty="0"/>
            </a:br>
            <a:r>
              <a:rPr lang="el-GR" altLang="en-US" sz="2200" dirty="0" smtClean="0"/>
              <a:t> </a:t>
            </a:r>
            <a:r>
              <a:rPr lang="en-US" altLang="en-US" sz="2200" dirty="0"/>
              <a:t>Singh, P., Dooley, K. &amp; P. </a:t>
            </a:r>
            <a:r>
              <a:rPr lang="en-US" altLang="en-US" sz="2200" dirty="0" err="1"/>
              <a:t>Freebody</a:t>
            </a:r>
            <a:r>
              <a:rPr lang="en-US" altLang="en-US" sz="2200" dirty="0"/>
              <a:t> (2001) Literacy pedagogies that may ‘make a difference</a:t>
            </a:r>
            <a:r>
              <a:rPr lang="en-US" altLang="en-US" sz="2200" dirty="0" smtClean="0"/>
              <a:t>’</a:t>
            </a:r>
            <a:r>
              <a:rPr lang="el-GR" altLang="en-US" sz="2200" dirty="0" smtClean="0"/>
              <a:t>.</a:t>
            </a:r>
            <a:endParaRPr lang="el-GR" sz="2200" dirty="0"/>
          </a:p>
        </p:txBody>
      </p:sp>
      <p:sp>
        <p:nvSpPr>
          <p:cNvPr id="5" name="Θέση περιεχομένου 4"/>
          <p:cNvSpPr>
            <a:spLocks noGrp="1"/>
          </p:cNvSpPr>
          <p:nvPr>
            <p:ph idx="1"/>
          </p:nvPr>
        </p:nvSpPr>
        <p:spPr/>
        <p:txBody>
          <a:bodyPr>
            <a:noAutofit/>
          </a:bodyPr>
          <a:lstStyle/>
          <a:p>
            <a:pPr>
              <a:lnSpc>
                <a:spcPct val="90000"/>
              </a:lnSpc>
            </a:pPr>
            <a:endParaRPr lang="el-GR" altLang="en-US" sz="2000" dirty="0" smtClean="0"/>
          </a:p>
          <a:p>
            <a:pPr>
              <a:lnSpc>
                <a:spcPct val="90000"/>
              </a:lnSpc>
            </a:pPr>
            <a:r>
              <a:rPr lang="el-GR" altLang="en-US" sz="2000" dirty="0" smtClean="0"/>
              <a:t>Αναλύονται  </a:t>
            </a:r>
            <a:r>
              <a:rPr lang="el-GR" altLang="en-US" sz="2000" dirty="0"/>
              <a:t>οι πρακτικές και οι διεπιδράσεις σε τρεις διαφορετικές τάξεις (σχολεία με μαθητές μη προνομιούχων στρωμάτων) στο </a:t>
            </a:r>
            <a:r>
              <a:rPr lang="en-US" altLang="en-US" sz="2000" dirty="0"/>
              <a:t>Queensland </a:t>
            </a:r>
            <a:r>
              <a:rPr lang="el-GR" altLang="en-US" sz="2000" dirty="0"/>
              <a:t>της Αυστραλίας με εκπαιδευτικούς την κα</a:t>
            </a:r>
            <a:r>
              <a:rPr lang="en-US" altLang="en-US" sz="2000" dirty="0"/>
              <a:t> Jameson</a:t>
            </a:r>
            <a:r>
              <a:rPr lang="el-GR" altLang="en-US" sz="2000" dirty="0"/>
              <a:t> (</a:t>
            </a:r>
            <a:r>
              <a:rPr lang="en-US" altLang="en-US" sz="2000" dirty="0" err="1"/>
              <a:t>Bluehills</a:t>
            </a:r>
            <a:r>
              <a:rPr lang="en-US" altLang="en-US" sz="2000" dirty="0"/>
              <a:t> State School</a:t>
            </a:r>
            <a:r>
              <a:rPr lang="el-GR" altLang="en-US" sz="2000" dirty="0"/>
              <a:t>), τον</a:t>
            </a:r>
            <a:r>
              <a:rPr lang="en-US" altLang="en-US" sz="2000" dirty="0"/>
              <a:t> </a:t>
            </a:r>
            <a:r>
              <a:rPr lang="el-GR" altLang="en-US" sz="2000" dirty="0"/>
              <a:t>κο</a:t>
            </a:r>
            <a:r>
              <a:rPr lang="en-US" altLang="en-US" sz="2000" dirty="0"/>
              <a:t> Axel </a:t>
            </a:r>
            <a:r>
              <a:rPr lang="el-GR" altLang="en-US" sz="2000" dirty="0"/>
              <a:t>και την κα</a:t>
            </a:r>
            <a:r>
              <a:rPr lang="en-US" altLang="en-US" sz="2000" dirty="0"/>
              <a:t> </a:t>
            </a:r>
            <a:r>
              <a:rPr lang="en-US" altLang="en-US" sz="2000" dirty="0" err="1"/>
              <a:t>Byrce</a:t>
            </a:r>
            <a:r>
              <a:rPr lang="el-GR" altLang="en-US" sz="2000" dirty="0"/>
              <a:t> (</a:t>
            </a:r>
            <a:r>
              <a:rPr lang="en-US" altLang="en-US" sz="2000" dirty="0" err="1"/>
              <a:t>Sanunder</a:t>
            </a:r>
            <a:r>
              <a:rPr lang="en-US" altLang="en-US" sz="2000" dirty="0"/>
              <a:t> School</a:t>
            </a:r>
            <a:r>
              <a:rPr lang="el-GR" altLang="en-US" sz="2000" dirty="0"/>
              <a:t>).</a:t>
            </a:r>
            <a:endParaRPr lang="en-US" altLang="en-US" sz="2000" dirty="0"/>
          </a:p>
          <a:p>
            <a:pPr>
              <a:lnSpc>
                <a:spcPct val="90000"/>
              </a:lnSpc>
            </a:pPr>
            <a:r>
              <a:rPr lang="en-US" altLang="en-US" sz="2000" dirty="0"/>
              <a:t>H </a:t>
            </a:r>
            <a:r>
              <a:rPr lang="el-GR" altLang="en-US" sz="2000" dirty="0"/>
              <a:t>αντίσταση των μαθητών στις τάξεις της κας</a:t>
            </a:r>
            <a:r>
              <a:rPr lang="en-US" altLang="en-US" sz="2000" dirty="0"/>
              <a:t> Jameson </a:t>
            </a:r>
            <a:r>
              <a:rPr lang="el-GR" altLang="en-US" sz="2000" dirty="0"/>
              <a:t>και του κου</a:t>
            </a:r>
            <a:r>
              <a:rPr lang="en-US" altLang="en-US" sz="2000" dirty="0"/>
              <a:t> Axel</a:t>
            </a:r>
            <a:r>
              <a:rPr lang="el-GR" altLang="en-US" sz="2000" dirty="0"/>
              <a:t> εκδηλώνονταν ως τακτικές καθυστέρησης,  ασχολία με δραστηριότητες άσχετες προς το αντικείμενο του μαθήματος, χρήση περιεχομένου ταμπού και κατά μέτωπο αντιμετώπιση της/του εκπαιδευτικού. </a:t>
            </a:r>
          </a:p>
          <a:p>
            <a:endParaRPr lang="el-GR" sz="2000" dirty="0"/>
          </a:p>
        </p:txBody>
      </p:sp>
    </p:spTree>
    <p:extLst>
      <p:ext uri="{BB962C8B-B14F-4D97-AF65-F5344CB8AC3E}">
        <p14:creationId xmlns:p14="http://schemas.microsoft.com/office/powerpoint/2010/main" val="3190307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n-US" altLang="en-US" dirty="0"/>
              <a:t>Singh,</a:t>
            </a:r>
            <a:r>
              <a:rPr lang="el-GR" altLang="en-US" dirty="0"/>
              <a:t> </a:t>
            </a:r>
            <a:r>
              <a:rPr lang="en-US" altLang="en-US" dirty="0"/>
              <a:t>Nicolson</a:t>
            </a:r>
            <a:r>
              <a:rPr lang="el-GR" altLang="en-US" dirty="0"/>
              <a:t> </a:t>
            </a:r>
            <a:r>
              <a:rPr lang="en-US" altLang="en-US" dirty="0"/>
              <a:t>&amp; </a:t>
            </a:r>
            <a:r>
              <a:rPr lang="en-US" altLang="en-US" dirty="0" err="1"/>
              <a:t>Exley</a:t>
            </a:r>
            <a:r>
              <a:rPr lang="en-US" altLang="en-US" dirty="0"/>
              <a:t> (2001)</a:t>
            </a:r>
            <a:r>
              <a:rPr lang="el-GR" altLang="en-US" dirty="0"/>
              <a:t>,</a:t>
            </a:r>
            <a:br>
              <a:rPr lang="el-GR" altLang="en-US" dirty="0"/>
            </a:br>
            <a:r>
              <a:rPr lang="el-GR" altLang="en-US" dirty="0"/>
              <a:t> </a:t>
            </a:r>
            <a:r>
              <a:rPr lang="en-US" altLang="en-US" dirty="0"/>
              <a:t>Singh, Dooley &amp; </a:t>
            </a:r>
            <a:r>
              <a:rPr lang="en-US" altLang="en-US" dirty="0" err="1"/>
              <a:t>Freebody</a:t>
            </a:r>
            <a:r>
              <a:rPr lang="en-US" altLang="en-US" dirty="0"/>
              <a:t> (2001)</a:t>
            </a:r>
            <a:endParaRPr lang="el-GR" dirty="0"/>
          </a:p>
        </p:txBody>
      </p:sp>
      <p:sp>
        <p:nvSpPr>
          <p:cNvPr id="5" name="Θέση περιεχομένου 4"/>
          <p:cNvSpPr>
            <a:spLocks noGrp="1"/>
          </p:cNvSpPr>
          <p:nvPr>
            <p:ph idx="1"/>
          </p:nvPr>
        </p:nvSpPr>
        <p:spPr/>
        <p:txBody>
          <a:bodyPr>
            <a:noAutofit/>
          </a:bodyPr>
          <a:lstStyle/>
          <a:p>
            <a:endParaRPr lang="el-GR" altLang="en-US" sz="2800" dirty="0" smtClean="0"/>
          </a:p>
          <a:p>
            <a:r>
              <a:rPr lang="el-GR" altLang="en-US" sz="2800" dirty="0" smtClean="0"/>
              <a:t>Στις </a:t>
            </a:r>
            <a:r>
              <a:rPr lang="el-GR" altLang="en-US" sz="2800" dirty="0"/>
              <a:t>τάξεις της Κας</a:t>
            </a:r>
            <a:r>
              <a:rPr lang="en-US" altLang="en-US" sz="2800" dirty="0"/>
              <a:t> Jameson</a:t>
            </a:r>
            <a:r>
              <a:rPr lang="el-GR" altLang="en-US" sz="2800" dirty="0"/>
              <a:t> και του Κου</a:t>
            </a:r>
            <a:r>
              <a:rPr lang="en-US" altLang="en-US" sz="2800" dirty="0"/>
              <a:t> Axel</a:t>
            </a:r>
            <a:r>
              <a:rPr lang="el-GR" altLang="en-US" sz="2800" dirty="0"/>
              <a:t> εντοπίστηκαν πολλά φαινόμενα έντασης ανάμεσα στον εκπαιδευτικό και τους μαθητές ενώ στην τάξη της Κας</a:t>
            </a:r>
            <a:r>
              <a:rPr lang="en-US" altLang="en-US" sz="2800" dirty="0"/>
              <a:t> Bryce </a:t>
            </a:r>
            <a:r>
              <a:rPr lang="el-GR" altLang="en-US" sz="2800" dirty="0"/>
              <a:t>τα φαινόμενα ήταν λιγότερα και δεν υπογραμμίζονταν από την εκπαιδευτικό.</a:t>
            </a:r>
          </a:p>
        </p:txBody>
      </p:sp>
    </p:spTree>
    <p:extLst>
      <p:ext uri="{BB962C8B-B14F-4D97-AF65-F5344CB8AC3E}">
        <p14:creationId xmlns:p14="http://schemas.microsoft.com/office/powerpoint/2010/main" val="2051103303"/>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1667</TotalTime>
  <Words>1884</Words>
  <Application>Microsoft Office PowerPoint</Application>
  <PresentationFormat>On-screen Show (4:3)</PresentationFormat>
  <Paragraphs>168</Paragraphs>
  <Slides>26</Slides>
  <Notes>26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Wingdings</vt:lpstr>
      <vt:lpstr>Θέμα του Office</vt:lpstr>
      <vt:lpstr>Οι κοινωνικές παράμετροι  της εκπαιδευτικής διαδικασίας </vt:lpstr>
      <vt:lpstr>Οι κοινωνικές παράμετροι  της εκπαιδευτικής διαδικασίας</vt:lpstr>
      <vt:lpstr>Ερωτήματα</vt:lpstr>
      <vt:lpstr>Basil Bernstein</vt:lpstr>
      <vt:lpstr>Προνομιοδοτούν κείμενο</vt:lpstr>
      <vt:lpstr>Μελέτες γραμματισμού σε μη προνομιούχα, πολιτισμικά ανομοιγενή σχολεία στην Αυστραλία:</vt:lpstr>
      <vt:lpstr>Freiberg &amp; Freebody (1995)</vt:lpstr>
      <vt:lpstr>Singh, P., Nicolson, H. &amp; B. Exley (2001) Teacher talk and classroom practice: An analysis of the constitution of pedagogic identities.  Singh, P., Dooley, K. &amp; P. Freebody (2001) Literacy pedagogies that may ‘make a difference’.</vt:lpstr>
      <vt:lpstr>Singh, Nicolson &amp; Exley (2001),  Singh, Dooley &amp; Freebody (2001)</vt:lpstr>
      <vt:lpstr>Singh, Nicolson &amp; Exley (2001),  Singh, Dooley &amp; Freebody (2001)</vt:lpstr>
      <vt:lpstr>Έλεγχος εξωσχολικού διαβάσματος 15χρονων μαθητών από εκπαιδευτικούς (Μοss 2001) </vt:lpstr>
      <vt:lpstr>Έλεγχος εξωσχολικού διαβάσματος 15χρονων μαθητών από εκπαιδευτικούς (Μοss 2001)</vt:lpstr>
      <vt:lpstr>Singh, P. (2001b) Speaking About ‘Cultural’ Difference. An Interview Study of ‘Samoan’ Paraprofessionals in Designated Disadvantaged Secondary Schools in Australia </vt:lpstr>
      <vt:lpstr>Προβλήματα διεπίδρασης στα μη προνομιούχα σχολεία</vt:lpstr>
      <vt:lpstr>PowerPoint Presentation</vt:lpstr>
      <vt:lpstr>Rose, D. (2004) ‘Sequencing and pacing of the hidden curriculum. How indigenous learners are left out of the chain’</vt:lpstr>
      <vt:lpstr>PowerPoint Presentation</vt:lpstr>
      <vt:lpstr>Βιβλιογραφία</vt:lpstr>
      <vt:lpstr>Τέλος Ενότητας</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giannis</cp:lastModifiedBy>
  <cp:revision>201</cp:revision>
  <dcterms:created xsi:type="dcterms:W3CDTF">2012-09-06T09:03:05Z</dcterms:created>
  <dcterms:modified xsi:type="dcterms:W3CDTF">2015-11-02T16:30:56Z</dcterms:modified>
</cp:coreProperties>
</file>