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6" r:id="rId3"/>
    <p:sldId id="265" r:id="rId4"/>
    <p:sldId id="274" r:id="rId5"/>
    <p:sldId id="296" r:id="rId6"/>
    <p:sldId id="297" r:id="rId7"/>
    <p:sldId id="339" r:id="rId8"/>
    <p:sldId id="298" r:id="rId9"/>
    <p:sldId id="299" r:id="rId10"/>
    <p:sldId id="300" r:id="rId11"/>
    <p:sldId id="301" r:id="rId12"/>
    <p:sldId id="340" r:id="rId13"/>
    <p:sldId id="302" r:id="rId14"/>
    <p:sldId id="280" r:id="rId15"/>
    <p:sldId id="290" r:id="rId16"/>
    <p:sldId id="295" r:id="rId17"/>
    <p:sldId id="292" r:id="rId18"/>
    <p:sldId id="291" r:id="rId19"/>
    <p:sldId id="294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339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40"/>
            <p14:sldId id="302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86421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23/11/2015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9746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4946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Έρευνα στη διδασκαλία και μάθηση της έννοιας της συνάρτησης</a:t>
            </a:r>
            <a:endParaRPr lang="el-GR" sz="1000" dirty="0" smtClean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4: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altLang="el-GR" sz="2800" dirty="0"/>
              <a:t>Έρευνα στη διδασκαλία και μάθηση της έννοιας της </a:t>
            </a:r>
            <a:r>
              <a:rPr lang="el-GR" altLang="el-GR" sz="2800" dirty="0" smtClean="0"/>
              <a:t>συνάρτησης</a:t>
            </a:r>
          </a:p>
          <a:p>
            <a:endParaRPr lang="en-US" altLang="el-GR" sz="2800" dirty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Αφαίρεση, συμβολισμός και </a:t>
            </a:r>
            <a:r>
              <a:rPr lang="el-GR" altLang="el-GR" sz="4000" dirty="0" smtClean="0"/>
              <a:t>άγχος (2/5)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«Αν 2 και 4 είναι οι τιμές του </a:t>
            </a:r>
            <a:r>
              <a:rPr lang="en-US" altLang="el-GR" sz="2400" dirty="0"/>
              <a:t>x  </a:t>
            </a:r>
            <a:r>
              <a:rPr lang="el-GR" altLang="el-GR" sz="2400" dirty="0"/>
              <a:t>για τις οποίες </a:t>
            </a:r>
            <a:r>
              <a:rPr lang="en-US" altLang="el-GR" sz="2400" dirty="0"/>
              <a:t>f(x) =0, </a:t>
            </a:r>
            <a:r>
              <a:rPr lang="el-GR" altLang="el-GR" sz="2400" dirty="0"/>
              <a:t>ποιες είναι οι τιμές του </a:t>
            </a:r>
            <a:r>
              <a:rPr lang="en-US" altLang="el-GR" sz="2400" dirty="0"/>
              <a:t>x</a:t>
            </a:r>
            <a:r>
              <a:rPr lang="el-GR" altLang="el-GR" sz="2400" dirty="0"/>
              <a:t> για τις οποίες </a:t>
            </a:r>
            <a:r>
              <a:rPr lang="en-US" altLang="el-GR" sz="2400" dirty="0"/>
              <a:t>f(4x) =0</a:t>
            </a:r>
            <a:r>
              <a:rPr lang="el-GR" altLang="el-GR" sz="2400" dirty="0"/>
              <a:t>»</a:t>
            </a:r>
          </a:p>
          <a:p>
            <a:r>
              <a:rPr lang="el-GR" altLang="el-GR" sz="2400" dirty="0"/>
              <a:t>(70% από πρωτοετείς μαθηματικούς δεν απάντησαν σωστά)</a:t>
            </a:r>
          </a:p>
          <a:p>
            <a:r>
              <a:rPr lang="el-GR" altLang="el-GR" sz="2400" dirty="0"/>
              <a:t>«Μόνο οι τιμές 2 και 4 μηδενίζουν τη συνάρτηση </a:t>
            </a:r>
            <a:r>
              <a:rPr lang="en-US" altLang="el-GR" sz="2400" dirty="0"/>
              <a:t>f. </a:t>
            </a:r>
            <a:r>
              <a:rPr lang="el-GR" altLang="el-GR" sz="2400" dirty="0"/>
              <a:t>Ποιες τιμές πολλαπλασιαζόμενες με το 4 θα μηδενίσουν τη συνάρτηση </a:t>
            </a:r>
            <a:r>
              <a:rPr lang="en-US" altLang="el-GR" sz="2400" dirty="0"/>
              <a:t>f</a:t>
            </a:r>
            <a:r>
              <a:rPr lang="el-GR" altLang="el-GR" sz="2400" dirty="0"/>
              <a:t>;»</a:t>
            </a:r>
          </a:p>
          <a:p>
            <a:r>
              <a:rPr lang="el-GR" altLang="el-GR" sz="2400" dirty="0"/>
              <a:t>(70% απάντησε σωστά τη δεύτερη)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Αφαίρεση, συμβολισμός και </a:t>
            </a:r>
            <a:r>
              <a:rPr lang="el-GR" altLang="el-GR" sz="4000" dirty="0" smtClean="0"/>
              <a:t>άγχος (3/5)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Δυσκολία να δει κανείς ότι μπορεί να ορίσει κανείς μια συνάρτηση ως ένα ολοκλήρωμα </a:t>
            </a:r>
            <a:r>
              <a:rPr lang="el-GR" altLang="el-GR" dirty="0" smtClean="0"/>
              <a:t>(π.χ. </a:t>
            </a:r>
            <a:r>
              <a:rPr lang="en-US" altLang="el-GR" dirty="0"/>
              <a:t>ln(x))</a:t>
            </a:r>
          </a:p>
          <a:p>
            <a:r>
              <a:rPr lang="el-GR" altLang="el-GR" dirty="0"/>
              <a:t>Δυσκολία να δει κανείς τη συνάρτηση ως μαθηματικό αντικείμενο</a:t>
            </a:r>
          </a:p>
          <a:p>
            <a:r>
              <a:rPr lang="el-GR" altLang="el-GR" dirty="0"/>
              <a:t>Δυσκολία να δει κανείς τη συνάρτηση και ως τελεστή και ως αντικείμενο </a:t>
            </a:r>
            <a:r>
              <a:rPr lang="el-GR" altLang="el-GR" dirty="0" smtClean="0"/>
              <a:t>(π.χ. </a:t>
            </a:r>
            <a:r>
              <a:rPr lang="el-GR" altLang="el-GR" dirty="0"/>
              <a:t>συνάρτηση </a:t>
            </a:r>
            <a:r>
              <a:rPr lang="el-GR" altLang="el-GR" dirty="0" smtClean="0"/>
              <a:t>συνάρτησης)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Αφαίρεση, συμβολισμός και </a:t>
            </a:r>
            <a:r>
              <a:rPr lang="el-GR" altLang="el-GR" sz="4000" dirty="0" smtClean="0"/>
              <a:t>άγχος (4/5)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Συναρτήσεις και επίλυση προβλήματος</a:t>
            </a:r>
          </a:p>
          <a:p>
            <a:r>
              <a:rPr lang="el-GR" altLang="el-GR" dirty="0"/>
              <a:t>«Για κάθε πραγματικό αριθμό </a:t>
            </a:r>
            <a:r>
              <a:rPr lang="en-US" altLang="el-GR" dirty="0"/>
              <a:t>x</a:t>
            </a:r>
            <a:r>
              <a:rPr lang="el-GR" altLang="el-GR" dirty="0"/>
              <a:t>, </a:t>
            </a:r>
            <a:r>
              <a:rPr lang="en-US" altLang="el-GR" dirty="0"/>
              <a:t>f(x) </a:t>
            </a:r>
            <a:r>
              <a:rPr lang="el-GR" altLang="el-GR" dirty="0"/>
              <a:t>είναι ο ελάχιστος από τους αριθμούς 4</a:t>
            </a:r>
            <a:r>
              <a:rPr lang="en-US" altLang="el-GR" dirty="0"/>
              <a:t>x</a:t>
            </a:r>
            <a:r>
              <a:rPr lang="el-GR" altLang="el-GR" dirty="0"/>
              <a:t>+1, </a:t>
            </a:r>
            <a:r>
              <a:rPr lang="en-US" altLang="el-GR" dirty="0"/>
              <a:t>x</a:t>
            </a:r>
            <a:r>
              <a:rPr lang="el-GR" altLang="el-GR" dirty="0"/>
              <a:t>+2 και -2</a:t>
            </a:r>
            <a:r>
              <a:rPr lang="en-US" altLang="el-GR" dirty="0"/>
              <a:t>x</a:t>
            </a:r>
            <a:r>
              <a:rPr lang="el-GR" altLang="el-GR" dirty="0"/>
              <a:t>+4. Ποια είναι η μέγιστη τιμή του </a:t>
            </a:r>
            <a:r>
              <a:rPr lang="en-US" altLang="el-GR" dirty="0"/>
              <a:t>f(x)</a:t>
            </a:r>
            <a:r>
              <a:rPr lang="el-GR" altLang="el-G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40654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Αφαίρεση, συμβολισμός και </a:t>
            </a:r>
            <a:r>
              <a:rPr lang="el-GR" altLang="el-GR" sz="4000" dirty="0" smtClean="0"/>
              <a:t>άγχος (5/5)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Ο πολύπλοκος συμβολισμός οδηγεί στο να χαθεί το νόημα</a:t>
            </a:r>
          </a:p>
          <a:p>
            <a:r>
              <a:rPr lang="el-GR" altLang="el-GR" sz="2800" dirty="0"/>
              <a:t>Επιλογή του λιγότερου πολύπλοκου και του περισσότερου </a:t>
            </a:r>
            <a:r>
              <a:rPr lang="el-GR" altLang="el-GR" sz="2800" dirty="0" smtClean="0"/>
              <a:t>διαισθητικού</a:t>
            </a:r>
            <a:endParaRPr lang="el-GR" altLang="el-GR" sz="2800" dirty="0"/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 2014.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. «Έρευνα στη Διδακτική των Μαθηματικών και Διδακτική Πράξη</a:t>
            </a:r>
            <a:r>
              <a:rPr lang="en-US" sz="2000" dirty="0" smtClean="0"/>
              <a:t>.</a:t>
            </a:r>
            <a:r>
              <a:rPr lang="en-US" sz="2000" dirty="0"/>
              <a:t> </a:t>
            </a:r>
            <a:r>
              <a:rPr lang="el-GR" altLang="el-GR" sz="2000" dirty="0"/>
              <a:t>Έρευνα στη διδασκαλία και μάθηση της έννοιας της συνάρτησης</a:t>
            </a:r>
            <a:r>
              <a:rPr lang="el-GR" sz="2000" dirty="0" smtClean="0"/>
              <a:t>». </a:t>
            </a:r>
            <a:r>
              <a:rPr lang="el-GR" sz="2000" dirty="0" smtClean="0"/>
              <a:t>Έκδοση: 1.0. Αθήνα 2014. Διαθέσιμο από τη δικτυακή διεύθυνση: http://opencourses.uoa.gr</a:t>
            </a:r>
            <a:r>
              <a:rPr lang="en-US" sz="2000" dirty="0" smtClean="0"/>
              <a:t>/courses/</a:t>
            </a:r>
            <a:r>
              <a:rPr lang="en-US" sz="2000" dirty="0"/>
              <a:t>MATH237</a:t>
            </a:r>
            <a:r>
              <a:rPr lang="en-US" sz="2000" dirty="0" smtClean="0"/>
              <a:t>/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Βιβλιογραφία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sz="2400" dirty="0" err="1"/>
              <a:t>Eisengerg</a:t>
            </a:r>
            <a:r>
              <a:rPr lang="en-US" altLang="el-GR" sz="2400" dirty="0"/>
              <a:t> (1991). Functions and Associated Learning Difficulties. In D. Tall (ed.) Advanced Mathematical Thinking, Kluwer.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Μια σύντομη ιστορική </a:t>
            </a:r>
            <a:r>
              <a:rPr lang="el-GR" altLang="el-GR" dirty="0" smtClean="0"/>
              <a:t>αναδρομή (1/2)</a:t>
            </a:r>
            <a:endParaRPr lang="el-G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l-GR" sz="2400" dirty="0"/>
              <a:t>Η έννοια της συνάρτησης προτείνεται ως βασική στο αναλυτικό πρόγραμμα με την κίνηση των μοντέρνων μαθηματικών.</a:t>
            </a:r>
          </a:p>
          <a:p>
            <a:r>
              <a:rPr lang="el-GR" altLang="el-GR" sz="2400" dirty="0"/>
              <a:t>Ο ορισμός της συνάρτησης εισάγεται σε μια ποικιλία πλαισίων . Για παράδειγμα:</a:t>
            </a:r>
          </a:p>
          <a:p>
            <a:pPr lvl="1"/>
            <a:r>
              <a:rPr lang="el-GR" altLang="el-GR" sz="2400" dirty="0"/>
              <a:t>Διαγράμματα</a:t>
            </a:r>
          </a:p>
          <a:p>
            <a:pPr lvl="1"/>
            <a:r>
              <a:rPr lang="el-GR" altLang="el-GR" sz="2400" dirty="0"/>
              <a:t>Πίνακες</a:t>
            </a:r>
          </a:p>
          <a:p>
            <a:pPr lvl="1"/>
            <a:r>
              <a:rPr lang="el-GR" altLang="el-GR" sz="2400" dirty="0"/>
              <a:t>Αλγεβρική περιγραφή</a:t>
            </a:r>
          </a:p>
          <a:p>
            <a:pPr lvl="1"/>
            <a:r>
              <a:rPr lang="el-GR" altLang="el-GR" sz="2400" dirty="0"/>
              <a:t>Κουτί εισόδου- εξόδου</a:t>
            </a:r>
          </a:p>
          <a:p>
            <a:pPr lvl="1"/>
            <a:r>
              <a:rPr lang="el-GR" altLang="el-GR" sz="2400" dirty="0"/>
              <a:t>Διατεταγμένα ζεύγη</a:t>
            </a:r>
          </a:p>
          <a:p>
            <a:r>
              <a:rPr lang="el-GR" altLang="el-GR" sz="2400" dirty="0"/>
              <a:t>Τα διατεταγμένα ζεύγη είναι παιδαγωγικά η ασθενέστερη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Μια σύντομη ιστορική </a:t>
            </a:r>
            <a:r>
              <a:rPr lang="el-GR" altLang="el-GR" dirty="0" smtClean="0"/>
              <a:t>αναδρομή (2/2)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Η επιλογή του ενός ορισμού και η εξοικείωση των μαθητών δεν σημαίνει αυτόματα «μεταφορά» εμπειρίας στα άλλα πλαίσια</a:t>
            </a:r>
          </a:p>
          <a:p>
            <a:r>
              <a:rPr lang="el-GR" altLang="el-GR" dirty="0"/>
              <a:t>Ακόμα και προσπάθειες παράλληλης αντιμετώπισης δεν φαίνεται να φέρνουν αποτελέσματα.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Η έννοια της μεταβλητής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Η αλλαγή του συμβόλου της μεταβλητής σήμαινε για τους μαθητές άλλο μαθηματικό αντικείμενο </a:t>
            </a:r>
            <a:r>
              <a:rPr lang="el-GR" altLang="el-GR" dirty="0" smtClean="0"/>
              <a:t>(π.χ. </a:t>
            </a:r>
            <a:r>
              <a:rPr lang="el-GR" altLang="el-GR" dirty="0"/>
              <a:t>στην επίλυση μιας εξίσωσης)</a:t>
            </a:r>
          </a:p>
          <a:p>
            <a:r>
              <a:rPr lang="el-GR" altLang="el-GR" dirty="0"/>
              <a:t>Μια ερμηνεία του φαινομένου είναι η διαφορά ανάμεσα στην έννοια και στην </a:t>
            </a:r>
            <a:r>
              <a:rPr lang="el-GR" altLang="el-GR" dirty="0" err="1"/>
              <a:t>εννοιακή</a:t>
            </a:r>
            <a:r>
              <a:rPr lang="el-GR" altLang="el-GR" dirty="0"/>
              <a:t> εικόνα.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Συναρτήσεις, γραφικές παραστάσεις, </a:t>
            </a:r>
            <a:r>
              <a:rPr lang="el-GR" altLang="el-GR" dirty="0" err="1" smtClean="0"/>
              <a:t>οπτικοποίηση</a:t>
            </a:r>
            <a:r>
              <a:rPr lang="el-GR" altLang="el-GR" dirty="0" smtClean="0"/>
              <a:t>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400" dirty="0"/>
              <a:t>Οι μαθητές κάνουν τη γραφική παράσταση απλών συναρτήσεων αλλά το βλέπουν ως κάτι εξωτερικό της ίδιας της έννοιας της συνάρτησης.</a:t>
            </a:r>
          </a:p>
          <a:p>
            <a:r>
              <a:rPr lang="el-GR" altLang="el-GR" sz="2400" dirty="0"/>
              <a:t>Δεν φτιάχνουν οι μαθητές συνήθως ένα διάγραμμα για μια σχέση που μελετούν</a:t>
            </a:r>
          </a:p>
          <a:p>
            <a:r>
              <a:rPr lang="el-GR" altLang="el-GR" sz="2400" dirty="0"/>
              <a:t>Ιστορικά η «οπτική εικόνα» μιας συνάρτησης σε αντιπαράθεση με τον «αναλυτικό χαρακτηρισμό» συζητιόταν για εκατό χρόνια</a:t>
            </a:r>
          </a:p>
        </p:txBody>
      </p:sp>
    </p:spTree>
    <p:extLst>
      <p:ext uri="{BB962C8B-B14F-4D97-AF65-F5344CB8AC3E}">
        <p14:creationId xmlns:p14="http://schemas.microsoft.com/office/powerpoint/2010/main" val="24976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Συναρτήσεις, γραφικές παραστάσεις, </a:t>
            </a:r>
            <a:r>
              <a:rPr lang="el-GR" altLang="el-GR" dirty="0" err="1" smtClean="0"/>
              <a:t>οπτικοποίηση</a:t>
            </a:r>
            <a:r>
              <a:rPr lang="el-GR" altLang="el-GR" dirty="0" smtClean="0"/>
              <a:t> (2/2)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Ένας αριθμός ερευνών δείχνει ότι οι μαθητές δυσκολεύονται να ερμηνεύσουν γραφικές παραστάσεις</a:t>
            </a:r>
          </a:p>
          <a:p>
            <a:pPr lvl="1"/>
            <a:r>
              <a:rPr lang="el-GR" altLang="el-GR" dirty="0"/>
              <a:t>Παράδειγμα με την αντίστροφη συνάρτηση (μαθητές την υπολόγιζαν αλγεβρικά και κάποιοι αιτιολογούσαν γιατί η διαδικασία ίσχυε ενώ δεν μπορούσαν να κάνουν το ίδιο γραφικά)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Αφαίρεση, συμβολισμός και </a:t>
            </a:r>
            <a:r>
              <a:rPr lang="el-GR" altLang="el-GR" sz="4000" dirty="0" smtClean="0"/>
              <a:t>άγχος (1/5)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Οι συναρτήσεις απαιτούν αφαιρετική ικανότητα</a:t>
            </a:r>
          </a:p>
          <a:p>
            <a:r>
              <a:rPr lang="el-GR" altLang="el-GR" dirty="0"/>
              <a:t>Μέσα από αυτή τη διανοητική διαδικασία της μαθηματικής αφαίρεσης, μέσα από την προσπάθεια κατανόησης συμβολικών αναπαραστάσεων οι μαθητές χάνουν τη σημασία και το ενδιαφέρον</a:t>
            </a:r>
          </a:p>
          <a:p>
            <a:r>
              <a:rPr lang="el-GR" altLang="el-GR" dirty="0"/>
              <a:t>Πρόβλημα συμβολισμού </a:t>
            </a:r>
            <a:r>
              <a:rPr lang="en-US" altLang="el-GR" dirty="0"/>
              <a:t>f(x) </a:t>
            </a:r>
            <a:r>
              <a:rPr lang="el-GR" altLang="el-GR" dirty="0"/>
              <a:t>πιο δύσκολο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</TotalTime>
  <Words>853</Words>
  <Application>Microsoft Office PowerPoint</Application>
  <PresentationFormat>Προβολή στην οθόνη (4:3)</PresentationFormat>
  <Paragraphs>107</Paragraphs>
  <Slides>19</Slides>
  <Notes>19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4" baseType="lpstr">
      <vt:lpstr>ＭＳ Ｐゴシック</vt:lpstr>
      <vt:lpstr>Arial</vt:lpstr>
      <vt:lpstr>Calibri</vt:lpstr>
      <vt:lpstr>Wingdings</vt:lpstr>
      <vt:lpstr>Θέμα του Office</vt:lpstr>
      <vt:lpstr>Έρευνα στη Διδακτική των Μαθηματικών και Διδακτική Πράξη</vt:lpstr>
      <vt:lpstr>Έρευνα στη Διδακτική των Μαθηματικών και Διδακτική Πράξη</vt:lpstr>
      <vt:lpstr>Βιβλιογραφία</vt:lpstr>
      <vt:lpstr>Μια σύντομη ιστορική αναδρομή (1/2)</vt:lpstr>
      <vt:lpstr>Μια σύντομη ιστορική αναδρομή (2/2)</vt:lpstr>
      <vt:lpstr>Η έννοια της μεταβλητής</vt:lpstr>
      <vt:lpstr>Συναρτήσεις, γραφικές παραστάσεις, οπτικοποίηση (1/2)</vt:lpstr>
      <vt:lpstr>Συναρτήσεις, γραφικές παραστάσεις, οπτικοποίηση (2/2)</vt:lpstr>
      <vt:lpstr>Αφαίρεση, συμβολισμός και άγχος (1/5)</vt:lpstr>
      <vt:lpstr>Αφαίρεση, συμβολισμός και άγχος (2/5)</vt:lpstr>
      <vt:lpstr>Αφαίρεση, συμβολισμός και άγχος (3/5)</vt:lpstr>
      <vt:lpstr>Αφαίρεση, συμβολισμός και άγχος (4/5)</vt:lpstr>
      <vt:lpstr>Αφαίρεση, συμβολισμός και άγχος (5/5)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217</cp:revision>
  <dcterms:created xsi:type="dcterms:W3CDTF">2012-09-06T09:03:05Z</dcterms:created>
  <dcterms:modified xsi:type="dcterms:W3CDTF">2015-11-22T22:40:42Z</dcterms:modified>
</cp:coreProperties>
</file>