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8" r:id="rId2"/>
    <p:sldId id="319" r:id="rId3"/>
    <p:sldId id="320" r:id="rId4"/>
    <p:sldId id="321" r:id="rId5"/>
    <p:sldId id="334" r:id="rId6"/>
    <p:sldId id="323" r:id="rId7"/>
    <p:sldId id="335" r:id="rId8"/>
    <p:sldId id="336" r:id="rId9"/>
    <p:sldId id="338" r:id="rId10"/>
    <p:sldId id="337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295" r:id="rId19"/>
    <p:sldId id="299" r:id="rId20"/>
    <p:sldId id="292" r:id="rId21"/>
    <p:sldId id="291" r:id="rId22"/>
    <p:sldId id="294" r:id="rId23"/>
    <p:sldId id="293" r:id="rId24"/>
    <p:sldId id="346" r:id="rId25"/>
    <p:sldId id="347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18"/>
            <p14:sldId id="319"/>
            <p14:sldId id="320"/>
            <p14:sldId id="321"/>
            <p14:sldId id="334"/>
            <p14:sldId id="323"/>
            <p14:sldId id="335"/>
            <p14:sldId id="336"/>
            <p14:sldId id="338"/>
            <p14:sldId id="337"/>
            <p14:sldId id="339"/>
            <p14:sldId id="340"/>
            <p14:sldId id="341"/>
            <p14:sldId id="342"/>
            <p14:sldId id="343"/>
            <p14:sldId id="344"/>
            <p14:sldId id="345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46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6" autoAdjust="0"/>
    <p:restoredTop sz="99309" autoAdjust="0"/>
  </p:normalViewPr>
  <p:slideViewPr>
    <p:cSldViewPr>
      <p:cViewPr varScale="1">
        <p:scale>
          <a:sx n="98" d="100"/>
          <a:sy n="98" d="100"/>
        </p:scale>
        <p:origin x="102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16/4/2015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3366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762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19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Αρμενική Αποστολική Εκκλησία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Αρμενική Αποστολική Εκκλησία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Αρμενική Αποστολική Εκκλησία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6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Αρμενική Αποστολική Εκκλησία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Αρμενική Αποστολική Εκκλησία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9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Αρμενική Αποστολική Εκκλησία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Αρμενική Αποστολική Εκκλησία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THEOL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maps" TargetMode="External"/><Relationship Id="rId7" Type="http://schemas.openxmlformats.org/officeDocument/2006/relationships/hyperlink" Target="https://persia1.wordpress.com/2008/06/11/beautiful-iran-photo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wikimedia.org" TargetMode="External"/><Relationship Id="rId5" Type="http://schemas.openxmlformats.org/officeDocument/2006/relationships/hyperlink" Target="http://upload.wikimedia.org/wikipedia/commons/thumb/2/2c/Roman-Persian_Frontier_in_Late_Antiquity.svg/1024px-Roman-Persian_Frontier_in_Late_Antiquity.svg.png" TargetMode="External"/><Relationship Id="rId4" Type="http://schemas.openxmlformats.org/officeDocument/2006/relationships/hyperlink" Target="https://creativecommons.org/licenses/by-sa/3.0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menianhighland.com/images/nkarner/nkar_1990.jpg" TargetMode="External"/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hyperlink" Target="http://www.arcimaging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cimaging.org/GeisslerRex/AniArmenianChurch200001.jpg" TargetMode="External"/><Relationship Id="rId5" Type="http://schemas.openxmlformats.org/officeDocument/2006/relationships/hyperlink" Target="wikimedia.org" TargetMode="External"/><Relationship Id="rId4" Type="http://schemas.openxmlformats.org/officeDocument/2006/relationships/hyperlink" Target="http://commons.wikimedia.org/wiki/File:Istanbul_-_Chiesa_Pammacaristos_(Fetiye_camii)_-_San_Gregorio_armeno_-_Foto_G._Dall'Orto_26-5-2006.jpg" TargetMode="External"/><Relationship Id="rId9" Type="http://schemas.openxmlformats.org/officeDocument/2006/relationships/hyperlink" Target="http://www.armenianhighland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hyperlink" Target="orthodoxwiki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orthodoxwiki.org/File:Armgencrosses.jpg" TargetMode="External"/><Relationship Id="rId5" Type="http://schemas.openxmlformats.org/officeDocument/2006/relationships/hyperlink" Target="wikimedia.org" TargetMode="External"/><Relationship Id="rId4" Type="http://schemas.openxmlformats.org/officeDocument/2006/relationships/hyperlink" Target="http://upload.wikimedia.org/wikipedia/commons/thumb/f/f7/Cilician_Armenia-en.svg/800px-Cilician_Armenia-en.svg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Ιστορία Αρχαίων Ανατολικών Εκκλησιών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10: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Αρμενική Αποστολική Εκκλησία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Δημήτριος Ν. Μόσχος</a:t>
            </a:r>
          </a:p>
          <a:p>
            <a:r>
              <a:rPr lang="el-GR" sz="2800" dirty="0" smtClean="0"/>
              <a:t>Θεολογική Σχολή</a:t>
            </a:r>
          </a:p>
          <a:p>
            <a:r>
              <a:rPr lang="el-GR" sz="2800" dirty="0" smtClean="0"/>
              <a:t>Τμήμα Θεολογίας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 descr="Φωτογραφία από απόσταση της Εκκλησίας του Τιμίου Σταυρού στο Achtamar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34546"/>
            <a:ext cx="5915000" cy="4431304"/>
          </a:xfrm>
        </p:spPr>
      </p:pic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>
          <a:xfrm>
            <a:off x="457201" y="1557338"/>
            <a:ext cx="1378496" cy="4608512"/>
          </a:xfrm>
        </p:spPr>
        <p:txBody>
          <a:bodyPr anchor="b"/>
          <a:lstStyle/>
          <a:p>
            <a:r>
              <a:rPr lang="el-GR" dirty="0" smtClean="0"/>
              <a:t>Εικόνα 5: </a:t>
            </a:r>
            <a:r>
              <a:rPr lang="el-GR" dirty="0"/>
              <a:t>Η Εκκλησία του Τιμίου Σταυρού στο νησί </a:t>
            </a:r>
            <a:r>
              <a:rPr lang="en-US" dirty="0" err="1"/>
              <a:t>Achtamar</a:t>
            </a:r>
            <a:r>
              <a:rPr lang="el-GR" dirty="0"/>
              <a:t> της λίμνης Βαν (ανατολική Τουρκία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Εκκλησία του Τιμίου Σταυρού</a:t>
            </a:r>
          </a:p>
        </p:txBody>
      </p:sp>
    </p:spTree>
    <p:extLst>
      <p:ext uri="{BB962C8B-B14F-4D97-AF65-F5344CB8AC3E}">
        <p14:creationId xmlns:p14="http://schemas.microsoft.com/office/powerpoint/2010/main" val="1241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του Αγ. Γρηγορίου Φωτιστού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75" y="1362973"/>
            <a:ext cx="5432649" cy="4996150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1234479" cy="4608512"/>
          </a:xfrm>
        </p:spPr>
        <p:txBody>
          <a:bodyPr anchor="b"/>
          <a:lstStyle/>
          <a:p>
            <a:r>
              <a:rPr lang="el-GR" dirty="0" smtClean="0"/>
              <a:t>Εικόνα 6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Γρηγόριος ο Φωτιστής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19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κκλησία του Αγ. Γρηγορίου στο Tigran Honents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373" y="1541299"/>
            <a:ext cx="3079253" cy="4608512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1594520" cy="4608512"/>
          </a:xfrm>
        </p:spPr>
        <p:txBody>
          <a:bodyPr anchor="b">
            <a:normAutofit lnSpcReduction="10000"/>
          </a:bodyPr>
          <a:lstStyle/>
          <a:p>
            <a:r>
              <a:rPr lang="el-GR" dirty="0" smtClean="0"/>
              <a:t>Εικόνα 7: </a:t>
            </a:r>
            <a:r>
              <a:rPr lang="el-GR" dirty="0"/>
              <a:t>Η εκκλησία του </a:t>
            </a:r>
            <a:r>
              <a:rPr lang="el-GR" dirty="0" err="1"/>
              <a:t>αγ.</a:t>
            </a:r>
            <a:r>
              <a:rPr lang="el-GR" dirty="0"/>
              <a:t> Γρηγορίου του </a:t>
            </a:r>
            <a:r>
              <a:rPr lang="en-US" dirty="0" err="1"/>
              <a:t>Tigran</a:t>
            </a:r>
            <a:r>
              <a:rPr lang="en-US" dirty="0"/>
              <a:t> </a:t>
            </a:r>
            <a:r>
              <a:rPr lang="en-US" dirty="0" err="1"/>
              <a:t>Honents</a:t>
            </a:r>
            <a:r>
              <a:rPr lang="en-US" dirty="0"/>
              <a:t> </a:t>
            </a:r>
            <a:r>
              <a:rPr lang="el-GR" dirty="0"/>
              <a:t>στο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l-GR" dirty="0"/>
              <a:t>(παλαιά πρωτεύουσα των </a:t>
            </a:r>
            <a:r>
              <a:rPr lang="el-GR" dirty="0" err="1"/>
              <a:t>Βαγρατιδών</a:t>
            </a:r>
            <a:r>
              <a:rPr lang="el-GR" dirty="0"/>
              <a:t>) στο </a:t>
            </a:r>
            <a:r>
              <a:rPr lang="en-US" dirty="0"/>
              <a:t>Kars </a:t>
            </a:r>
            <a:r>
              <a:rPr lang="el-GR" dirty="0"/>
              <a:t>της Ανατολικής Τουρκίας, κτίσμα του 13</a:t>
            </a:r>
            <a:r>
              <a:rPr lang="el-GR" baseline="30000" dirty="0"/>
              <a:t>ου</a:t>
            </a:r>
            <a:r>
              <a:rPr lang="el-GR" dirty="0"/>
              <a:t> αιώνα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εκκλησία του </a:t>
            </a:r>
            <a:r>
              <a:rPr lang="el-GR" dirty="0" err="1" smtClean="0"/>
              <a:t>αγ</a:t>
            </a:r>
            <a:r>
              <a:rPr lang="el-GR" dirty="0" err="1"/>
              <a:t>.</a:t>
            </a:r>
            <a:r>
              <a:rPr lang="el-GR" dirty="0"/>
              <a:t> Γρηγορίου του </a:t>
            </a:r>
            <a:r>
              <a:rPr lang="en-US" dirty="0" err="1"/>
              <a:t>Tigran</a:t>
            </a:r>
            <a:r>
              <a:rPr lang="en-US" dirty="0"/>
              <a:t> </a:t>
            </a:r>
            <a:r>
              <a:rPr lang="en-US" dirty="0" err="1"/>
              <a:t>Honents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89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Χειρόγραφο με αρμενική γραφή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3928896" cy="5118679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1594519" cy="4608512"/>
          </a:xfrm>
        </p:spPr>
        <p:txBody>
          <a:bodyPr anchor="b"/>
          <a:lstStyle/>
          <a:p>
            <a:r>
              <a:rPr lang="el-GR" dirty="0" smtClean="0"/>
              <a:t>Εικόνα 8: </a:t>
            </a:r>
            <a:r>
              <a:rPr lang="el-GR" dirty="0"/>
              <a:t>Χειρόγραφο με αρμενική </a:t>
            </a:r>
            <a:r>
              <a:rPr lang="el-GR" dirty="0" smtClean="0"/>
              <a:t>γραφή. 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Χειρόγραφο</a:t>
            </a:r>
          </a:p>
        </p:txBody>
      </p:sp>
    </p:spTree>
    <p:extLst>
      <p:ext uri="{BB962C8B-B14F-4D97-AF65-F5344CB8AC3E}">
        <p14:creationId xmlns:p14="http://schemas.microsoft.com/office/powerpoint/2010/main" val="23081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Η Κιλικιακή Αρμενία κατά τον 13ο και 14ο αιώνα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1418400"/>
            <a:ext cx="6707087" cy="4787183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1522512" cy="4608512"/>
          </a:xfrm>
        </p:spPr>
        <p:txBody>
          <a:bodyPr anchor="b"/>
          <a:lstStyle/>
          <a:p>
            <a:r>
              <a:rPr lang="el-GR" dirty="0" smtClean="0"/>
              <a:t>Εικόνα 9: </a:t>
            </a:r>
            <a:r>
              <a:rPr lang="el-GR" dirty="0"/>
              <a:t>Η </a:t>
            </a:r>
            <a:r>
              <a:rPr lang="el-GR" dirty="0" err="1"/>
              <a:t>Κιλικιακή</a:t>
            </a:r>
            <a:r>
              <a:rPr lang="el-GR" dirty="0"/>
              <a:t> Αρμενία τον 13</a:t>
            </a:r>
            <a:r>
              <a:rPr lang="el-GR" baseline="30000" dirty="0"/>
              <a:t>ο</a:t>
            </a:r>
            <a:r>
              <a:rPr lang="el-GR" dirty="0"/>
              <a:t> και 14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l-GR" dirty="0" smtClean="0"/>
              <a:t>αιώνα. 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Κιλικιακή</a:t>
            </a:r>
            <a:r>
              <a:rPr lang="el-GR" dirty="0"/>
              <a:t> Αρμενία</a:t>
            </a:r>
          </a:p>
        </p:txBody>
      </p:sp>
    </p:spTree>
    <p:extLst>
      <p:ext uri="{BB962C8B-B14F-4D97-AF65-F5344CB8AC3E}">
        <p14:creationId xmlns:p14="http://schemas.microsoft.com/office/powerpoint/2010/main" val="22400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7584" y="1556792"/>
            <a:ext cx="7772400" cy="3024336"/>
          </a:xfrm>
        </p:spPr>
        <p:txBody>
          <a:bodyPr>
            <a:normAutofit/>
          </a:bodyPr>
          <a:lstStyle/>
          <a:p>
            <a:r>
              <a:rPr lang="en-US" dirty="0" err="1"/>
              <a:t>Ervand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l-GR" dirty="0"/>
              <a:t>-</a:t>
            </a:r>
            <a:r>
              <a:rPr lang="en-US" dirty="0" err="1"/>
              <a:t>Minasean</a:t>
            </a:r>
            <a:r>
              <a:rPr lang="en-US" dirty="0"/>
              <a:t/>
            </a:r>
            <a:br>
              <a:rPr lang="en-US" dirty="0"/>
            </a:br>
            <a:r>
              <a:rPr lang="el-GR" dirty="0" err="1"/>
              <a:t>Karapet</a:t>
            </a:r>
            <a:r>
              <a:rPr lang="el-GR" dirty="0"/>
              <a:t> </a:t>
            </a:r>
            <a:r>
              <a:rPr lang="el-GR" dirty="0" err="1"/>
              <a:t>Ter-Mkrtchean</a:t>
            </a:r>
            <a:r>
              <a:rPr lang="el-GR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l-GR" dirty="0" err="1"/>
              <a:t>Garegin</a:t>
            </a:r>
            <a:r>
              <a:rPr lang="el-GR" dirty="0"/>
              <a:t> </a:t>
            </a:r>
            <a:r>
              <a:rPr lang="el-GR" dirty="0" err="1"/>
              <a:t>Yovsepean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Babgen</a:t>
            </a:r>
            <a:r>
              <a:rPr lang="en-US" dirty="0"/>
              <a:t> </a:t>
            </a:r>
            <a:r>
              <a:rPr lang="en-US" dirty="0" err="1"/>
              <a:t>Kiuleserean</a:t>
            </a:r>
            <a:r>
              <a:rPr lang="el-GR" dirty="0"/>
              <a:t> (+1936)</a:t>
            </a: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34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Αρμένιοι ιερείς με σταυρούς από οστά σφαγιασθέντων Αρμενίων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2179174"/>
            <a:ext cx="6275041" cy="3986130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1954559" cy="4608512"/>
          </a:xfrm>
        </p:spPr>
        <p:txBody>
          <a:bodyPr anchor="b"/>
          <a:lstStyle/>
          <a:p>
            <a:r>
              <a:rPr lang="el-GR" dirty="0" smtClean="0"/>
              <a:t>Εικόνα 10: </a:t>
            </a:r>
            <a:r>
              <a:rPr lang="el-GR" dirty="0"/>
              <a:t>Αρμένιοι ιερείς με σταυρούς από κόκκαλα </a:t>
            </a:r>
            <a:r>
              <a:rPr lang="el-GR" dirty="0" err="1"/>
              <a:t>σφαγιασθέντων</a:t>
            </a:r>
            <a:r>
              <a:rPr lang="el-GR" dirty="0"/>
              <a:t> </a:t>
            </a:r>
            <a:r>
              <a:rPr lang="el-GR" dirty="0" smtClean="0"/>
              <a:t>Αρμενίων. 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Αρμένιοι ιερείς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553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1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1.00. 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/>
            <a:r>
              <a:rPr lang="el-GR" dirty="0" smtClean="0"/>
              <a:t>Η πληροφόρηση για τα βασικά γεωγραφικά και ιστορικά δεδομένα της Αρμενίας</a:t>
            </a:r>
          </a:p>
          <a:p>
            <a:pPr marL="0"/>
            <a:r>
              <a:rPr lang="el-GR" dirty="0" smtClean="0"/>
              <a:t>Η ένταξη βασικών πληροφοριών για τη γένεση, τις δογματικές διαμάχες και την εσωτερική εκκλησιαστική ζωή (μοναχισμός, τέχνη) στο γενικότερο σύνολο της Εκκλησιαστικής Ιστορίας</a:t>
            </a:r>
          </a:p>
          <a:p>
            <a:pPr marL="0"/>
            <a:r>
              <a:rPr lang="el-GR" dirty="0" smtClean="0"/>
              <a:t>Πληροφόρηση για την γενικότερη ένταξη της Αρμενικής χριστιανικής Εκκλησίας στη </a:t>
            </a:r>
            <a:r>
              <a:rPr lang="el-GR" dirty="0" err="1" smtClean="0"/>
              <a:t>νεωτερικότητα</a:t>
            </a:r>
            <a:r>
              <a:rPr lang="el-GR" dirty="0" smtClean="0"/>
              <a:t> (και όχι μόνο μέσω της </a:t>
            </a:r>
            <a:r>
              <a:rPr lang="el-GR" dirty="0" err="1" smtClean="0"/>
              <a:t>θυματοποίησής</a:t>
            </a:r>
            <a:r>
              <a:rPr lang="el-GR" dirty="0" smtClean="0"/>
              <a:t> της κατά τη γενοκτονία)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Πανεπιστήμιον Αθηνών</a:t>
            </a:r>
            <a:r>
              <a:rPr lang="en-US" sz="2000" dirty="0" smtClean="0"/>
              <a:t>,</a:t>
            </a:r>
            <a:r>
              <a:rPr lang="el-GR" sz="2000" dirty="0" smtClean="0"/>
              <a:t> Δημήτριος Μόσχος 2014. «Αρμενική Αποστολική Εκκλησία».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http://opencourses.uoa.gr/courses/THEOL1/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1:</a:t>
            </a:r>
            <a:r>
              <a:rPr lang="en-US" sz="2000" dirty="0"/>
              <a:t> Copyright</a:t>
            </a:r>
            <a:r>
              <a:rPr lang="el-GR" sz="2000" dirty="0"/>
              <a:t>:</a:t>
            </a:r>
            <a:r>
              <a:rPr lang="en-US" sz="2000" dirty="0"/>
              <a:t> Google Maps</a:t>
            </a:r>
            <a:r>
              <a:rPr lang="el-GR" sz="2000" dirty="0"/>
              <a:t>, Πηγή: </a:t>
            </a:r>
            <a:r>
              <a:rPr lang="en-US" sz="2000" dirty="0">
                <a:hlinkClick r:id="rId3"/>
              </a:rPr>
              <a:t>http://www.google.gr/maps</a:t>
            </a:r>
            <a:endParaRPr lang="en-US" sz="2000" dirty="0"/>
          </a:p>
          <a:p>
            <a:pPr marL="0" indent="0">
              <a:buNone/>
            </a:pPr>
            <a:r>
              <a:rPr lang="el-GR" sz="2000" dirty="0" smtClean="0"/>
              <a:t>Εικόνα 2: </a:t>
            </a:r>
            <a:r>
              <a:rPr lang="en-US" sz="2000" dirty="0" smtClean="0"/>
              <a:t>Copyright: </a:t>
            </a:r>
            <a:r>
              <a:rPr lang="en-US" sz="2000" dirty="0">
                <a:hlinkClick r:id="rId4"/>
              </a:rPr>
              <a:t>Creative Commons Attribution-</a:t>
            </a:r>
            <a:r>
              <a:rPr lang="en-US" sz="2000" dirty="0" err="1">
                <a:hlinkClick r:id="rId4"/>
              </a:rPr>
              <a:t>ShareAlike</a:t>
            </a:r>
            <a:r>
              <a:rPr lang="en-US" sz="2000" dirty="0">
                <a:hlinkClick r:id="rId4"/>
              </a:rPr>
              <a:t> </a:t>
            </a:r>
            <a:r>
              <a:rPr lang="en-US" sz="2000" dirty="0" smtClean="0">
                <a:hlinkClick r:id="rId4"/>
              </a:rPr>
              <a:t>License</a:t>
            </a:r>
            <a:r>
              <a:rPr lang="el-GR" sz="2000" dirty="0" smtClean="0"/>
              <a:t>, Σύνδεσμος: </a:t>
            </a:r>
            <a:r>
              <a:rPr lang="en-US" sz="2000" dirty="0" smtClean="0">
                <a:hlinkClick r:id="rId5"/>
              </a:rPr>
              <a:t>http</a:t>
            </a:r>
            <a:r>
              <a:rPr lang="en-US" sz="2000" dirty="0">
                <a:hlinkClick r:id="rId5"/>
              </a:rPr>
              <a:t>://</a:t>
            </a:r>
            <a:r>
              <a:rPr lang="en-US" sz="2000" dirty="0" smtClean="0">
                <a:hlinkClick r:id="rId5"/>
              </a:rPr>
              <a:t>upload.wikimedia.org/wikipedia/commons/thumb/2/2c/Roman-Persian_Frontier_in_Late_Antiquity.svg/1024px-Roman-Persian_Frontier_in_Late_Antiquity.svg.png</a:t>
            </a:r>
            <a:r>
              <a:rPr lang="el-GR" sz="2000" dirty="0" smtClean="0"/>
              <a:t> Πηγή: </a:t>
            </a:r>
            <a:r>
              <a:rPr lang="en-US" sz="2000" dirty="0" smtClean="0">
                <a:hlinkClick r:id="rId6" action="ppaction://hlinkfile"/>
              </a:rPr>
              <a:t>wikimedia.org.</a:t>
            </a:r>
          </a:p>
          <a:p>
            <a:pPr marL="0" indent="0">
              <a:buNone/>
            </a:pPr>
            <a:r>
              <a:rPr lang="el-GR" sz="2000" dirty="0" smtClean="0"/>
              <a:t>Εικόνα 3: </a:t>
            </a:r>
            <a:r>
              <a:rPr lang="en-US" sz="2000" dirty="0" smtClean="0"/>
              <a:t>Copyrighted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4</a:t>
            </a:r>
            <a:r>
              <a:rPr lang="el-GR" sz="2000" dirty="0" smtClean="0"/>
              <a:t>: </a:t>
            </a:r>
            <a:r>
              <a:rPr lang="en-US" sz="2000" dirty="0" smtClean="0"/>
              <a:t>Copyrighted</a:t>
            </a:r>
          </a:p>
          <a:p>
            <a:pPr marL="0" indent="0">
              <a:buNone/>
            </a:pPr>
            <a:r>
              <a:rPr lang="el-GR" sz="2000" dirty="0" smtClean="0"/>
              <a:t>Εικόνα 5: </a:t>
            </a:r>
            <a:r>
              <a:rPr lang="en-US" sz="2000" dirty="0" smtClean="0"/>
              <a:t>Copyrighted</a:t>
            </a:r>
            <a:r>
              <a:rPr lang="el-GR" sz="2000" dirty="0" smtClean="0"/>
              <a:t>,</a:t>
            </a:r>
            <a:r>
              <a:rPr lang="en-US" sz="2000" dirty="0" smtClean="0"/>
              <a:t> </a:t>
            </a:r>
            <a:r>
              <a:rPr lang="el-GR" sz="2000" dirty="0" smtClean="0"/>
              <a:t>Σύνδεσμος </a:t>
            </a:r>
            <a:r>
              <a:rPr lang="en-US" sz="2000" dirty="0" smtClean="0">
                <a:hlinkClick r:id="rId7"/>
              </a:rPr>
              <a:t>https</a:t>
            </a:r>
            <a:r>
              <a:rPr lang="en-US" sz="2000" dirty="0">
                <a:hlinkClick r:id="rId7"/>
              </a:rPr>
              <a:t>://persia1.wordpress.com/2008/06/11/beautiful-iran-photos</a:t>
            </a:r>
            <a:r>
              <a:rPr lang="en-US" sz="2000" dirty="0" smtClean="0">
                <a:hlinkClick r:id="rId7"/>
              </a:rPr>
              <a:t>/</a:t>
            </a:r>
            <a:r>
              <a:rPr lang="el-GR" sz="2000" dirty="0" smtClean="0"/>
              <a:t>, Πηγή:  </a:t>
            </a:r>
            <a:r>
              <a:rPr lang="en-US" sz="2000" dirty="0">
                <a:hlinkClick r:id="rId7"/>
              </a:rPr>
              <a:t>persia1.wordpress.com</a:t>
            </a:r>
            <a:endParaRPr lang="el-GR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Εικόνες </a:t>
            </a:r>
            <a:r>
              <a:rPr lang="el-GR" sz="2000" dirty="0" smtClean="0">
                <a:solidFill>
                  <a:srgbClr val="FF0000"/>
                </a:solidFill>
              </a:rPr>
              <a:t>7, 10-13: Διαδίκτυο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l-GR" sz="2000" dirty="0" smtClean="0"/>
              <a:t>6:</a:t>
            </a:r>
            <a:r>
              <a:rPr lang="en-US" sz="2000" dirty="0" smtClean="0"/>
              <a:t> </a:t>
            </a:r>
            <a:r>
              <a:rPr lang="en-US" sz="2000" dirty="0" smtClean="0"/>
              <a:t>Copyright</a:t>
            </a:r>
            <a:r>
              <a:rPr lang="en-US" sz="2000" dirty="0"/>
              <a:t>: </a:t>
            </a:r>
            <a:r>
              <a:rPr lang="en-US" sz="2000" dirty="0">
                <a:hlinkClick r:id="rId3"/>
              </a:rPr>
              <a:t>Creative Commons Attribution-</a:t>
            </a:r>
            <a:r>
              <a:rPr lang="en-US" sz="2000" dirty="0" err="1">
                <a:hlinkClick r:id="rId3"/>
              </a:rPr>
              <a:t>ShareAlike</a:t>
            </a:r>
            <a:r>
              <a:rPr lang="en-US" sz="2000" dirty="0">
                <a:hlinkClick r:id="rId3"/>
              </a:rPr>
              <a:t> License</a:t>
            </a:r>
            <a:r>
              <a:rPr lang="el-GR" sz="2000" dirty="0"/>
              <a:t>, Σύνδεσμος: </a:t>
            </a:r>
            <a:r>
              <a:rPr lang="en-US" sz="2000" dirty="0">
                <a:hlinkClick r:id="rId4"/>
              </a:rPr>
              <a:t>http://commons.wikimedia.org/wiki/File:Istanbul_-_Chiesa_Pammacaristos_(Fetiye_camii)_-_San_Gregorio_armeno_-_Foto_G._</a:t>
            </a:r>
            <a:r>
              <a:rPr lang="en-US" sz="2000" dirty="0" smtClean="0">
                <a:hlinkClick r:id="rId4"/>
              </a:rPr>
              <a:t>Dall'Orto_26-5-2006.jpg</a:t>
            </a:r>
            <a:r>
              <a:rPr lang="el-GR" sz="2000" dirty="0" smtClean="0"/>
              <a:t> Πηγή: </a:t>
            </a:r>
            <a:r>
              <a:rPr lang="en-US" sz="2000" dirty="0" smtClean="0">
                <a:hlinkClick r:id="rId5" action="ppaction://hlinkfile"/>
              </a:rPr>
              <a:t>wikimedia.org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7:</a:t>
            </a:r>
            <a:r>
              <a:rPr lang="en-US" sz="2000" dirty="0" smtClean="0"/>
              <a:t>  </a:t>
            </a:r>
            <a:r>
              <a:rPr lang="el-GR" sz="2000" dirty="0"/>
              <a:t> </a:t>
            </a:r>
            <a:r>
              <a:rPr lang="en-US" sz="2000" dirty="0" smtClean="0"/>
              <a:t>Copyrighted, </a:t>
            </a:r>
            <a:r>
              <a:rPr lang="el-GR" sz="2000" dirty="0" smtClean="0"/>
              <a:t>Σύνδεσμος: </a:t>
            </a: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www.arcimaging.org/GeisslerRex/AniArmenianChurch200001.jpg</a:t>
            </a:r>
            <a:r>
              <a:rPr lang="el-GR" sz="2000" dirty="0" smtClean="0"/>
              <a:t>, Πηγή: </a:t>
            </a:r>
            <a:r>
              <a:rPr lang="en-US" sz="2000" dirty="0">
                <a:hlinkClick r:id="rId7"/>
              </a:rPr>
              <a:t>http://www.arcimaging.org</a:t>
            </a:r>
            <a:r>
              <a:rPr lang="en-US" sz="2000" dirty="0" smtClean="0">
                <a:hlinkClick r:id="rId7"/>
              </a:rPr>
              <a:t>/</a:t>
            </a:r>
            <a:r>
              <a:rPr lang="el-GR" sz="2000" dirty="0" smtClean="0"/>
              <a:t> </a:t>
            </a:r>
          </a:p>
          <a:p>
            <a:pPr marL="0" indent="0">
              <a:buNone/>
            </a:pPr>
            <a:r>
              <a:rPr lang="el-GR" sz="2000" dirty="0" smtClean="0"/>
              <a:t>Εικόνα 8: </a:t>
            </a:r>
            <a:r>
              <a:rPr lang="en-US" sz="2000" dirty="0" smtClean="0"/>
              <a:t>Copyrighted, </a:t>
            </a:r>
            <a:r>
              <a:rPr lang="el-GR" sz="2000" dirty="0" smtClean="0"/>
              <a:t>Σύνδεσμος: </a:t>
            </a:r>
            <a:r>
              <a:rPr lang="en-US" sz="2000" dirty="0">
                <a:hlinkClick r:id="rId8"/>
              </a:rPr>
              <a:t>http://</a:t>
            </a:r>
            <a:r>
              <a:rPr lang="en-US" sz="2000" dirty="0" smtClean="0">
                <a:hlinkClick r:id="rId8"/>
              </a:rPr>
              <a:t>www.armenianhighland.com/images/nkarner/nkar_1990.jpg</a:t>
            </a:r>
            <a:r>
              <a:rPr lang="el-GR" sz="2000" dirty="0" smtClean="0"/>
              <a:t>, Πηγή: </a:t>
            </a:r>
            <a:r>
              <a:rPr lang="en-US" sz="2000" dirty="0">
                <a:hlinkClick r:id="rId9"/>
              </a:rPr>
              <a:t>http://www.armenianhighland.com</a:t>
            </a:r>
            <a:r>
              <a:rPr lang="en-US" sz="2000" dirty="0" smtClean="0">
                <a:hlinkClick r:id="rId9"/>
              </a:rPr>
              <a:t>/</a:t>
            </a:r>
            <a:r>
              <a:rPr lang="el-GR" sz="2000" dirty="0" smtClean="0"/>
              <a:t>  </a:t>
            </a:r>
            <a:endParaRPr lang="el-G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l-GR" sz="2000" dirty="0" smtClean="0"/>
              <a:t>9:</a:t>
            </a:r>
            <a:r>
              <a:rPr lang="en-US" sz="2000" dirty="0" smtClean="0"/>
              <a:t> </a:t>
            </a:r>
            <a:r>
              <a:rPr lang="en-US" sz="2000" dirty="0" smtClean="0"/>
              <a:t>Copyright</a:t>
            </a:r>
            <a:r>
              <a:rPr lang="en-US" sz="2000" dirty="0"/>
              <a:t>: </a:t>
            </a:r>
            <a:r>
              <a:rPr lang="en-US" sz="2000" dirty="0">
                <a:hlinkClick r:id="rId3"/>
              </a:rPr>
              <a:t>Creative Commons Attribution-</a:t>
            </a:r>
            <a:r>
              <a:rPr lang="en-US" sz="2000" dirty="0" err="1">
                <a:hlinkClick r:id="rId3"/>
              </a:rPr>
              <a:t>ShareAlike</a:t>
            </a:r>
            <a:r>
              <a:rPr lang="en-US" sz="2000" dirty="0">
                <a:hlinkClick r:id="rId3"/>
              </a:rPr>
              <a:t> License</a:t>
            </a:r>
            <a:r>
              <a:rPr lang="el-GR" sz="2000" dirty="0"/>
              <a:t>, Σύνδεσμος: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upload.wikimedia.org/wikipedia/commons/thumb/f/f7/Cilician_Armenia-en.svg/800px-Cilician_Armenia-en.svg.png</a:t>
            </a:r>
            <a:r>
              <a:rPr lang="el-GR" sz="2000" dirty="0" smtClean="0"/>
              <a:t> Πηγή: </a:t>
            </a:r>
            <a:r>
              <a:rPr lang="en-US" sz="2000" dirty="0" smtClean="0">
                <a:hlinkClick r:id="rId5" action="ppaction://hlinkfile"/>
              </a:rPr>
              <a:t>wikimedia.org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10:</a:t>
            </a:r>
            <a:r>
              <a:rPr lang="en-US" sz="2000" dirty="0" smtClean="0"/>
              <a:t>  </a:t>
            </a:r>
            <a:r>
              <a:rPr lang="el-GR" sz="2000" dirty="0" smtClean="0"/>
              <a:t> </a:t>
            </a:r>
            <a:r>
              <a:rPr lang="en-US" sz="2000" dirty="0"/>
              <a:t>Copyright: </a:t>
            </a:r>
            <a:r>
              <a:rPr lang="en-US" sz="2000" dirty="0">
                <a:hlinkClick r:id="rId3"/>
              </a:rPr>
              <a:t>Creative Commons Attribution-</a:t>
            </a:r>
            <a:r>
              <a:rPr lang="en-US" sz="2000" dirty="0" err="1">
                <a:hlinkClick r:id="rId3"/>
              </a:rPr>
              <a:t>ShareAlike</a:t>
            </a:r>
            <a:r>
              <a:rPr lang="en-US" sz="2000" dirty="0">
                <a:hlinkClick r:id="rId3"/>
              </a:rPr>
              <a:t> License</a:t>
            </a:r>
            <a:r>
              <a:rPr lang="el-GR" sz="2000" dirty="0"/>
              <a:t>, Σύνδεσμος: </a:t>
            </a: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commons.orthodoxwiki.org/File:Armgencrosses.jpg</a:t>
            </a:r>
            <a:r>
              <a:rPr lang="el-GR" sz="2000" dirty="0" smtClean="0"/>
              <a:t> Πηγή: </a:t>
            </a:r>
            <a:r>
              <a:rPr lang="en-US" sz="2000" dirty="0" smtClean="0">
                <a:hlinkClick r:id="rId7" action="ppaction://hlinkfile"/>
              </a:rPr>
              <a:t>orthodoxwiki.org</a:t>
            </a:r>
            <a:r>
              <a:rPr lang="el-GR" sz="2000" dirty="0" smtClean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18804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Ἀρχαῖες</a:t>
            </a:r>
            <a:r>
              <a:rPr lang="el-GR" dirty="0"/>
              <a:t> </a:t>
            </a:r>
            <a:r>
              <a:rPr lang="el-GR" dirty="0" err="1"/>
              <a:t>Ἀνατολικές</a:t>
            </a:r>
            <a:r>
              <a:rPr lang="el-GR" dirty="0"/>
              <a:t> </a:t>
            </a:r>
            <a:r>
              <a:rPr lang="el-GR" dirty="0" err="1" smtClean="0"/>
              <a:t>Ἐκκλησίες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l-GR" dirty="0" err="1"/>
              <a:t>Εἶναι</a:t>
            </a:r>
            <a:r>
              <a:rPr lang="el-GR" dirty="0"/>
              <a:t> </a:t>
            </a:r>
            <a:r>
              <a:rPr lang="el-GR" dirty="0" err="1"/>
              <a:t>οἱ</a:t>
            </a:r>
            <a:r>
              <a:rPr lang="el-GR" dirty="0"/>
              <a:t> </a:t>
            </a:r>
            <a:r>
              <a:rPr lang="el-GR" dirty="0" err="1"/>
              <a:t>ἐκκλησίες</a:t>
            </a:r>
            <a:r>
              <a:rPr lang="el-GR" dirty="0"/>
              <a:t> πού προέκυψαν </a:t>
            </a:r>
            <a:r>
              <a:rPr lang="el-GR" dirty="0" err="1"/>
              <a:t>ἀπό</a:t>
            </a:r>
            <a:r>
              <a:rPr lang="el-GR" dirty="0"/>
              <a:t> </a:t>
            </a:r>
            <a:r>
              <a:rPr lang="el-GR" dirty="0" err="1"/>
              <a:t>τή</a:t>
            </a:r>
            <a:r>
              <a:rPr lang="el-GR" dirty="0"/>
              <a:t> διάσπαση </a:t>
            </a:r>
            <a:r>
              <a:rPr lang="el-GR" dirty="0" err="1"/>
              <a:t>μέ</a:t>
            </a:r>
            <a:r>
              <a:rPr lang="el-GR" dirty="0"/>
              <a:t> βάση (πρόφαση;) </a:t>
            </a:r>
            <a:r>
              <a:rPr lang="el-GR" dirty="0" err="1"/>
              <a:t>τόν</a:t>
            </a:r>
            <a:r>
              <a:rPr lang="el-GR" dirty="0"/>
              <a:t> </a:t>
            </a:r>
            <a:r>
              <a:rPr lang="el-GR" dirty="0" err="1"/>
              <a:t>Χριστολογικό</a:t>
            </a:r>
            <a:r>
              <a:rPr lang="el-GR" dirty="0"/>
              <a:t> </a:t>
            </a:r>
            <a:r>
              <a:rPr lang="el-GR" dirty="0" err="1"/>
              <a:t>Ὅρο</a:t>
            </a:r>
            <a:r>
              <a:rPr lang="el-GR" dirty="0"/>
              <a:t> </a:t>
            </a:r>
            <a:r>
              <a:rPr lang="el-GR" dirty="0" err="1"/>
              <a:t>τῆς</a:t>
            </a:r>
            <a:r>
              <a:rPr lang="el-GR" dirty="0"/>
              <a:t> </a:t>
            </a:r>
            <a:r>
              <a:rPr lang="el-GR" dirty="0" smtClean="0"/>
              <a:t>Χαλκηδόνος</a:t>
            </a:r>
            <a:r>
              <a:rPr lang="en-US" dirty="0" smtClean="0"/>
              <a:t> (451)</a:t>
            </a:r>
            <a:r>
              <a:rPr lang="el-GR" dirty="0" smtClean="0"/>
              <a:t>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Oriental Orthodox Churches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Κοπτική</a:t>
            </a:r>
            <a:r>
              <a:rPr lang="el-GR" dirty="0">
                <a:cs typeface="Times New Roman" pitchFamily="18" charset="0"/>
              </a:rPr>
              <a:t> (</a:t>
            </a:r>
            <a:r>
              <a:rPr lang="el-GR" dirty="0" err="1">
                <a:cs typeface="Times New Roman" pitchFamily="18" charset="0"/>
              </a:rPr>
              <a:t>Αἴγυπτος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καί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ἐξωτερικό</a:t>
            </a:r>
            <a:r>
              <a:rPr lang="el-GR" dirty="0">
                <a:cs typeface="Times New Roman" pitchFamily="18" charset="0"/>
              </a:rPr>
              <a:t>)</a:t>
            </a:r>
          </a:p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Αἰθιοπική</a:t>
            </a:r>
            <a:endParaRPr lang="el-GR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l-GR" dirty="0" smtClean="0">
                <a:cs typeface="Times New Roman" pitchFamily="18" charset="0"/>
              </a:rPr>
              <a:t>ἡ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Ἐκκλησία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τῆς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Ἐρυθραίας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(μετά το 1993)</a:t>
            </a:r>
            <a:endParaRPr lang="el-GR" dirty="0">
              <a:cs typeface="Times New Roman" pitchFamily="18" charset="0"/>
            </a:endParaRPr>
          </a:p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Συροϊακωβιτική</a:t>
            </a:r>
            <a:r>
              <a:rPr lang="el-GR" dirty="0">
                <a:cs typeface="Times New Roman" pitchFamily="18" charset="0"/>
              </a:rPr>
              <a:t> (</a:t>
            </a:r>
            <a:r>
              <a:rPr lang="el-GR" dirty="0" err="1">
                <a:cs typeface="Times New Roman" pitchFamily="18" charset="0"/>
              </a:rPr>
              <a:t>Συροορθόδοξη</a:t>
            </a:r>
            <a:r>
              <a:rPr lang="el-GR" dirty="0">
                <a:cs typeface="Times New Roman" pitchFamily="18" charset="0"/>
              </a:rPr>
              <a:t> λένε </a:t>
            </a:r>
            <a:r>
              <a:rPr lang="el-GR" dirty="0" err="1">
                <a:cs typeface="Times New Roman" pitchFamily="18" charset="0"/>
              </a:rPr>
              <a:t>οἱ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ἴδιοι</a:t>
            </a:r>
            <a:r>
              <a:rPr lang="el-GR" dirty="0">
                <a:cs typeface="Times New Roman" pitchFamily="18" charset="0"/>
              </a:rPr>
              <a:t>) </a:t>
            </a:r>
            <a:r>
              <a:rPr lang="el-GR" dirty="0" err="1">
                <a:cs typeface="Times New Roman" pitchFamily="18" charset="0"/>
              </a:rPr>
              <a:t>τῆς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Δυτικῆς</a:t>
            </a:r>
            <a:r>
              <a:rPr lang="el-GR" dirty="0">
                <a:cs typeface="Times New Roman" pitchFamily="18" charset="0"/>
              </a:rPr>
              <a:t> Συρίας (σήμερα Συρία, Τουρκία</a:t>
            </a:r>
            <a:r>
              <a:rPr lang="el-GR" dirty="0" smtClean="0">
                <a:cs typeface="Times New Roman" pitchFamily="18" charset="0"/>
              </a:rPr>
              <a:t>)</a:t>
            </a:r>
            <a:endParaRPr lang="en-US" dirty="0" smtClean="0">
              <a:cs typeface="Times New Roman" pitchFamily="18" charset="0"/>
            </a:endParaRPr>
          </a:p>
          <a:p>
            <a:r>
              <a:rPr lang="el-GR" dirty="0" smtClean="0">
                <a:cs typeface="Times New Roman" pitchFamily="18" charset="0"/>
              </a:rPr>
              <a:t>ἡ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Νεστοριανική</a:t>
            </a:r>
            <a:r>
              <a:rPr lang="el-GR" dirty="0" smtClean="0">
                <a:cs typeface="Times New Roman" pitchFamily="18" charset="0"/>
              </a:rPr>
              <a:t> (</a:t>
            </a:r>
            <a:r>
              <a:rPr lang="el-GR" dirty="0" err="1" smtClean="0">
                <a:cs typeface="Times New Roman" pitchFamily="18" charset="0"/>
              </a:rPr>
              <a:t>ἀνατολικῆς</a:t>
            </a:r>
            <a:r>
              <a:rPr lang="el-GR" dirty="0" smtClean="0">
                <a:cs typeface="Times New Roman" pitchFamily="18" charset="0"/>
              </a:rPr>
              <a:t> Συρίας </a:t>
            </a:r>
            <a:r>
              <a:rPr lang="el-GR" dirty="0" err="1" smtClean="0">
                <a:cs typeface="Times New Roman" pitchFamily="18" charset="0"/>
              </a:rPr>
              <a:t>καί</a:t>
            </a:r>
            <a:r>
              <a:rPr lang="el-GR" dirty="0" smtClean="0">
                <a:cs typeface="Times New Roman" pitchFamily="18" charset="0"/>
              </a:rPr>
              <a:t> </a:t>
            </a:r>
            <a:r>
              <a:rPr lang="el-GR" dirty="0" err="1" smtClean="0">
                <a:cs typeface="Times New Roman" pitchFamily="18" charset="0"/>
              </a:rPr>
              <a:t>Ἀσίας</a:t>
            </a:r>
            <a:r>
              <a:rPr lang="el-GR" dirty="0" smtClean="0">
                <a:cs typeface="Times New Roman" pitchFamily="18" charset="0"/>
              </a:rPr>
              <a:t>)</a:t>
            </a:r>
            <a:endParaRPr lang="el-GR" dirty="0">
              <a:cs typeface="Times New Roman" pitchFamily="18" charset="0"/>
            </a:endParaRPr>
          </a:p>
          <a:p>
            <a:r>
              <a:rPr lang="el-GR" dirty="0" smtClean="0">
                <a:cs typeface="Times New Roman" pitchFamily="18" charset="0"/>
              </a:rPr>
              <a:t>ἡ </a:t>
            </a:r>
            <a:r>
              <a:rPr lang="el-GR" dirty="0" err="1">
                <a:cs typeface="Times New Roman" pitchFamily="18" charset="0"/>
              </a:rPr>
              <a:t>Συριακή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τῆς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Ἰνδίας</a:t>
            </a:r>
            <a:r>
              <a:rPr lang="el-GR" dirty="0">
                <a:cs typeface="Times New Roman" pitchFamily="18" charset="0"/>
              </a:rPr>
              <a:t> (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Μαλαμπάρ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στή</a:t>
            </a:r>
            <a:r>
              <a:rPr lang="el-GR" dirty="0">
                <a:cs typeface="Times New Roman" pitchFamily="18" charset="0"/>
              </a:rPr>
              <a:t> Β. </a:t>
            </a:r>
            <a:r>
              <a:rPr lang="el-GR" dirty="0" err="1">
                <a:cs typeface="Times New Roman" pitchFamily="18" charset="0"/>
              </a:rPr>
              <a:t>Ἰνδία</a:t>
            </a:r>
            <a:r>
              <a:rPr lang="el-GR" dirty="0">
                <a:cs typeface="Times New Roman" pitchFamily="18" charset="0"/>
              </a:rPr>
              <a:t>) </a:t>
            </a:r>
            <a:r>
              <a:rPr lang="el-GR" dirty="0" err="1">
                <a:cs typeface="Times New Roman" pitchFamily="18" charset="0"/>
              </a:rPr>
              <a:t>καί</a:t>
            </a:r>
            <a:endParaRPr lang="el-GR" dirty="0">
              <a:cs typeface="Times New Roman" pitchFamily="18" charset="0"/>
            </a:endParaRPr>
          </a:p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Ἀρμενική</a:t>
            </a:r>
            <a:r>
              <a:rPr lang="el-GR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Ἀποστολική</a:t>
            </a:r>
            <a:r>
              <a:rPr lang="el-GR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Ἐκκλησία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dirty="0">
                <a:cs typeface="Times New Roman" pitchFamily="18" charset="0"/>
              </a:rPr>
              <a:t>(</a:t>
            </a:r>
            <a:r>
              <a:rPr lang="el-GR" dirty="0" err="1">
                <a:cs typeface="Times New Roman" pitchFamily="18" charset="0"/>
              </a:rPr>
              <a:t>Ἀρμενία</a:t>
            </a:r>
            <a:r>
              <a:rPr lang="el-GR" dirty="0">
                <a:cs typeface="Times New Roman" pitchFamily="18" charset="0"/>
              </a:rPr>
              <a:t>, Τουρκία </a:t>
            </a:r>
            <a:r>
              <a:rPr lang="el-GR" dirty="0" err="1">
                <a:cs typeface="Times New Roman" pitchFamily="18" charset="0"/>
              </a:rPr>
              <a:t>καί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ἐξωτερικό</a:t>
            </a:r>
            <a:r>
              <a:rPr lang="el-GR" dirty="0">
                <a:cs typeface="Times New Roman" pitchFamily="18" charset="0"/>
              </a:rPr>
              <a:t>).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Χάρτης αρχαίων ανατολικών εκκλησιών.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824" y="1332084"/>
            <a:ext cx="5854352" cy="44731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Χάρτης 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23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Autofit/>
          </a:bodyPr>
          <a:lstStyle/>
          <a:p>
            <a:r>
              <a:rPr lang="el-GR" dirty="0"/>
              <a:t>Αρμενική Αποστολική Εκκλησία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Χάρτης με τη θέση της Αρμενίας στα βυζαντινοπερσικά σύνορα από τον 4ο έως τον 7ο αι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98" y="1871050"/>
            <a:ext cx="6795962" cy="4275201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1450504" cy="4608512"/>
          </a:xfrm>
        </p:spPr>
        <p:txBody>
          <a:bodyPr anchor="b"/>
          <a:lstStyle/>
          <a:p>
            <a:r>
              <a:rPr lang="el-GR" dirty="0" smtClean="0"/>
              <a:t>Εικόνα 2: </a:t>
            </a:r>
            <a:r>
              <a:rPr lang="el-GR" dirty="0"/>
              <a:t>Τα σύνορα Βυζαντίου-Περσίας και η θέση της Αρμενίας κατά την Ύστερη Αρχαιότητα (4</a:t>
            </a:r>
            <a:r>
              <a:rPr lang="el-GR" baseline="30000" dirty="0"/>
              <a:t>ος</a:t>
            </a:r>
            <a:r>
              <a:rPr lang="el-GR" dirty="0"/>
              <a:t>-7</a:t>
            </a:r>
            <a:r>
              <a:rPr lang="el-GR" baseline="30000" dirty="0"/>
              <a:t>ος</a:t>
            </a:r>
            <a:r>
              <a:rPr lang="el-GR" dirty="0"/>
              <a:t> αι</a:t>
            </a:r>
            <a:r>
              <a:rPr lang="el-GR" dirty="0" smtClean="0"/>
              <a:t>.)</a:t>
            </a:r>
            <a:r>
              <a:rPr lang="el-GR" dirty="0"/>
              <a:t>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Χάρτης 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2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Χάρτης με τοπωνύμια και ιστορικές περιοχές της μεσαιωνικής Αρμενία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79" y="1957889"/>
            <a:ext cx="6671521" cy="4203021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1522512" cy="4608512"/>
          </a:xfrm>
        </p:spPr>
        <p:txBody>
          <a:bodyPr anchor="b"/>
          <a:lstStyle/>
          <a:p>
            <a:r>
              <a:rPr lang="el-GR" dirty="0" smtClean="0"/>
              <a:t>Εικόνα 3: </a:t>
            </a:r>
            <a:r>
              <a:rPr lang="el-GR" dirty="0"/>
              <a:t>Τοπωνύμια και ιστορικές περιοχές της αρμενικής χώρας κατά τον χρονικογράφο Μωυσή </a:t>
            </a:r>
            <a:r>
              <a:rPr lang="en-US" dirty="0" err="1"/>
              <a:t>Khorenatsi</a:t>
            </a:r>
            <a:r>
              <a:rPr lang="en-US" dirty="0"/>
              <a:t> (410-490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Χάρτης 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25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Χάρτης με την εκκλησιαστική διαίρεση της μεσαιωνικής Μεγάλης Αρμενίας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7" b="5118"/>
          <a:stretch/>
        </p:blipFill>
        <p:spPr>
          <a:xfrm>
            <a:off x="1808920" y="1409217"/>
            <a:ext cx="5526159" cy="4903661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1090464" cy="4608512"/>
          </a:xfrm>
        </p:spPr>
        <p:txBody>
          <a:bodyPr anchor="b"/>
          <a:lstStyle/>
          <a:p>
            <a:r>
              <a:rPr lang="el-GR" dirty="0" smtClean="0"/>
              <a:t>Εικόνα 4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Εκκλησιαστική διαίρεση της Αρμενίας</a:t>
            </a:r>
          </a:p>
        </p:txBody>
      </p:sp>
    </p:spTree>
    <p:extLst>
      <p:ext uri="{BB962C8B-B14F-4D97-AF65-F5344CB8AC3E}">
        <p14:creationId xmlns:p14="http://schemas.microsoft.com/office/powerpoint/2010/main" val="28313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2403</TotalTime>
  <Words>765</Words>
  <Application>Microsoft Office PowerPoint</Application>
  <PresentationFormat>Προβολή στην οθόνη (4:3)</PresentationFormat>
  <Paragraphs>98</Paragraphs>
  <Slides>25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Calibri</vt:lpstr>
      <vt:lpstr>Times New Roman</vt:lpstr>
      <vt:lpstr>Wingdings</vt:lpstr>
      <vt:lpstr>Θέμα του Office</vt:lpstr>
      <vt:lpstr>Ιστορία Αρχαίων Ανατολικών Εκκλησιών</vt:lpstr>
      <vt:lpstr>Σκοποί  ενότητας</vt:lpstr>
      <vt:lpstr>Ἀρχαῖες Ἀνατολικές Ἐκκλησίες: Εἶναι οἱ ἐκκλησίες πού προέκυψαν ἀπό τή διάσπαση μέ βάση (πρόφαση;) τόν Χριστολογικό Ὅρο τῆς Χαλκηδόνος (451). </vt:lpstr>
      <vt:lpstr>Oriental Orthodox Churches</vt:lpstr>
      <vt:lpstr>Χάρτης 1</vt:lpstr>
      <vt:lpstr>Αρμενική Αποστολική Εκκλησία</vt:lpstr>
      <vt:lpstr>Χάρτης 2</vt:lpstr>
      <vt:lpstr>Χάρτης 3</vt:lpstr>
      <vt:lpstr>Εκκλησιαστική διαίρεση της Αρμενίας</vt:lpstr>
      <vt:lpstr>Η Εκκλησία του Τιμίου Σταυρού</vt:lpstr>
      <vt:lpstr>Γρηγόριος ο Φωτιστής</vt:lpstr>
      <vt:lpstr>Η εκκλησία του αγ. Γρηγορίου του Tigran Honents</vt:lpstr>
      <vt:lpstr>Χειρόγραφο</vt:lpstr>
      <vt:lpstr>Κιλικιακή Αρμενία</vt:lpstr>
      <vt:lpstr>Ervand Ter-Minasean Karapet Ter-Mkrtchean  Garegin Yovsepean Babgen Kiuleserean (+1936) </vt:lpstr>
      <vt:lpstr>Αρμένιοι ιερείς</vt:lpstr>
      <vt:lpstr>Τέλος Ενότητας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(1/2)</vt:lpstr>
      <vt:lpstr>Σημείωμα Χρήσης Έργων Τρίτων (1/2)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Ανθούλα</cp:lastModifiedBy>
  <cp:revision>208</cp:revision>
  <dcterms:created xsi:type="dcterms:W3CDTF">2012-09-06T09:03:05Z</dcterms:created>
  <dcterms:modified xsi:type="dcterms:W3CDTF">2015-04-16T16:18:36Z</dcterms:modified>
</cp:coreProperties>
</file>